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1" r:id="rId3"/>
    <p:sldId id="273" r:id="rId4"/>
    <p:sldId id="260" r:id="rId5"/>
    <p:sldId id="261" r:id="rId6"/>
    <p:sldId id="262" r:id="rId7"/>
    <p:sldId id="263" r:id="rId8"/>
    <p:sldId id="268" r:id="rId9"/>
    <p:sldId id="269" r:id="rId10"/>
    <p:sldId id="27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60" d="100"/>
          <a:sy n="160" d="100"/>
        </p:scale>
        <p:origin x="942"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4A7F6D-5840-42F1-8853-23CC60D59D38}" type="doc">
      <dgm:prSet loTypeId="urn:microsoft.com/office/officeart/2005/8/layout/list1" loCatId="list" qsTypeId="urn:microsoft.com/office/officeart/2005/8/quickstyle/simple4" qsCatId="simple" csTypeId="urn:microsoft.com/office/officeart/2005/8/colors/colorful1" csCatId="colorful" phldr="1"/>
      <dgm:spPr/>
      <dgm:t>
        <a:bodyPr/>
        <a:lstStyle/>
        <a:p>
          <a:endParaRPr lang="en-US"/>
        </a:p>
      </dgm:t>
    </dgm:pt>
    <dgm:pt modelId="{2C2BED83-36EC-473A-919D-D95F69F8E75F}">
      <dgm:prSet/>
      <dgm:spPr/>
      <dgm:t>
        <a:bodyPr/>
        <a:lstStyle/>
        <a:p>
          <a:r>
            <a:rPr lang="en-US" b="0" i="0" baseline="0" dirty="0"/>
            <a:t>Rapid insights into NY COVID-19 trends</a:t>
          </a:r>
          <a:endParaRPr lang="en-US" dirty="0"/>
        </a:p>
      </dgm:t>
    </dgm:pt>
    <dgm:pt modelId="{6F7C0C8A-F53B-48A8-95A3-14B8A523AA00}" type="parTrans" cxnId="{1473E95F-A7E8-4D44-9EEA-839061C66C89}">
      <dgm:prSet/>
      <dgm:spPr/>
      <dgm:t>
        <a:bodyPr/>
        <a:lstStyle/>
        <a:p>
          <a:endParaRPr lang="en-US"/>
        </a:p>
      </dgm:t>
    </dgm:pt>
    <dgm:pt modelId="{E8EC0F51-AD3D-4AD2-929D-817AC09C4124}" type="sibTrans" cxnId="{1473E95F-A7E8-4D44-9EEA-839061C66C89}">
      <dgm:prSet/>
      <dgm:spPr/>
      <dgm:t>
        <a:bodyPr/>
        <a:lstStyle/>
        <a:p>
          <a:endParaRPr lang="en-US"/>
        </a:p>
      </dgm:t>
    </dgm:pt>
    <dgm:pt modelId="{146AD8F4-98EB-477F-AAB6-DA46515C45C1}">
      <dgm:prSet/>
      <dgm:spPr/>
      <dgm:t>
        <a:bodyPr/>
        <a:lstStyle/>
        <a:p>
          <a:r>
            <a:rPr lang="en-US" b="0" i="0" baseline="0"/>
            <a:t>Datasets:</a:t>
          </a:r>
          <a:endParaRPr lang="en-US"/>
        </a:p>
      </dgm:t>
    </dgm:pt>
    <dgm:pt modelId="{48D72C24-0F25-4E19-A926-17A4CF5F25CC}" type="parTrans" cxnId="{6105D8C4-4FEB-4871-ABB2-3676001E59BE}">
      <dgm:prSet/>
      <dgm:spPr/>
      <dgm:t>
        <a:bodyPr/>
        <a:lstStyle/>
        <a:p>
          <a:endParaRPr lang="en-US"/>
        </a:p>
      </dgm:t>
    </dgm:pt>
    <dgm:pt modelId="{FF157CD5-C71B-40FF-8A03-958D26337251}" type="sibTrans" cxnId="{6105D8C4-4FEB-4871-ABB2-3676001E59BE}">
      <dgm:prSet/>
      <dgm:spPr/>
      <dgm:t>
        <a:bodyPr/>
        <a:lstStyle/>
        <a:p>
          <a:endParaRPr lang="en-US"/>
        </a:p>
      </dgm:t>
    </dgm:pt>
    <dgm:pt modelId="{96DEF95D-2796-4DD8-98D1-ACD797697B6B}">
      <dgm:prSet/>
      <dgm:spPr/>
      <dgm:t>
        <a:bodyPr/>
        <a:lstStyle/>
        <a:p>
          <a:r>
            <a:rPr lang="en-US" b="0" i="0" dirty="0"/>
            <a:t>Statewide testing by county</a:t>
          </a:r>
          <a:endParaRPr lang="en-US" dirty="0"/>
        </a:p>
      </dgm:t>
    </dgm:pt>
    <dgm:pt modelId="{CB6B40F9-CE00-4D0B-80CC-3F2FCB5972E3}" type="parTrans" cxnId="{1E8D0D2C-FE5A-4422-B4B4-7229C78F2A1A}">
      <dgm:prSet/>
      <dgm:spPr/>
      <dgm:t>
        <a:bodyPr/>
        <a:lstStyle/>
        <a:p>
          <a:endParaRPr lang="en-US"/>
        </a:p>
      </dgm:t>
    </dgm:pt>
    <dgm:pt modelId="{47446D2E-783C-414A-BE70-CC5801EE37FE}" type="sibTrans" cxnId="{1E8D0D2C-FE5A-4422-B4B4-7229C78F2A1A}">
      <dgm:prSet/>
      <dgm:spPr/>
      <dgm:t>
        <a:bodyPr/>
        <a:lstStyle/>
        <a:p>
          <a:endParaRPr lang="en-US"/>
        </a:p>
      </dgm:t>
    </dgm:pt>
    <dgm:pt modelId="{8D124DCC-29AF-49A5-A75E-0DC2C0C69FF8}">
      <dgm:prSet/>
      <dgm:spPr/>
      <dgm:t>
        <a:bodyPr/>
        <a:lstStyle/>
        <a:p>
          <a:r>
            <a:rPr lang="en-US" b="0" i="0" dirty="0"/>
            <a:t>Fatalities by county</a:t>
          </a:r>
          <a:endParaRPr lang="en-US" dirty="0"/>
        </a:p>
      </dgm:t>
    </dgm:pt>
    <dgm:pt modelId="{0F76520A-25A3-401F-9AE5-BB38457DDC6E}" type="parTrans" cxnId="{4DF2E12C-78BC-45BD-9029-4E1014AEE5E1}">
      <dgm:prSet/>
      <dgm:spPr/>
      <dgm:t>
        <a:bodyPr/>
        <a:lstStyle/>
        <a:p>
          <a:endParaRPr lang="en-US"/>
        </a:p>
      </dgm:t>
    </dgm:pt>
    <dgm:pt modelId="{4687E4A2-F212-494C-A248-75C565D11FEB}" type="sibTrans" cxnId="{4DF2E12C-78BC-45BD-9029-4E1014AEE5E1}">
      <dgm:prSet/>
      <dgm:spPr/>
      <dgm:t>
        <a:bodyPr/>
        <a:lstStyle/>
        <a:p>
          <a:endParaRPr lang="en-US"/>
        </a:p>
      </dgm:t>
    </dgm:pt>
    <dgm:pt modelId="{DFC62E14-4CCA-466D-9EC5-4A82E2761C6C}">
      <dgm:prSet/>
      <dgm:spPr/>
      <dgm:t>
        <a:bodyPr/>
        <a:lstStyle/>
        <a:p>
          <a:r>
            <a:rPr lang="en-US" b="0" i="0" dirty="0"/>
            <a:t>Fatalities by sex</a:t>
          </a:r>
          <a:endParaRPr lang="en-US" dirty="0"/>
        </a:p>
      </dgm:t>
    </dgm:pt>
    <dgm:pt modelId="{6BB4367B-0537-453C-A8F2-0622CB34D091}" type="parTrans" cxnId="{E24E9413-C320-46FF-BDBB-7E9499C73145}">
      <dgm:prSet/>
      <dgm:spPr/>
      <dgm:t>
        <a:bodyPr/>
        <a:lstStyle/>
        <a:p>
          <a:endParaRPr lang="en-US"/>
        </a:p>
      </dgm:t>
    </dgm:pt>
    <dgm:pt modelId="{F71C8151-F983-42F4-87C3-9895A153CEE4}" type="sibTrans" cxnId="{E24E9413-C320-46FF-BDBB-7E9499C73145}">
      <dgm:prSet/>
      <dgm:spPr/>
      <dgm:t>
        <a:bodyPr/>
        <a:lstStyle/>
        <a:p>
          <a:endParaRPr lang="en-US"/>
        </a:p>
      </dgm:t>
    </dgm:pt>
    <dgm:pt modelId="{24BE32AC-C838-45E7-8950-27D1B8F62B64}">
      <dgm:prSet/>
      <dgm:spPr/>
      <dgm:t>
        <a:bodyPr/>
        <a:lstStyle/>
        <a:p>
          <a:r>
            <a:rPr lang="en-US" b="0" i="0" dirty="0"/>
            <a:t>Fatalities by age group</a:t>
          </a:r>
          <a:endParaRPr lang="en-US" dirty="0"/>
        </a:p>
      </dgm:t>
    </dgm:pt>
    <dgm:pt modelId="{9EC1D70F-D56F-4AB8-8843-EB49F1DE5D2C}" type="parTrans" cxnId="{60039E35-15A4-48C8-9C14-909B8A5C8ADB}">
      <dgm:prSet/>
      <dgm:spPr/>
      <dgm:t>
        <a:bodyPr/>
        <a:lstStyle/>
        <a:p>
          <a:endParaRPr lang="en-US"/>
        </a:p>
      </dgm:t>
    </dgm:pt>
    <dgm:pt modelId="{EE4A7CC5-CCB1-4635-8574-BCB715F838FE}" type="sibTrans" cxnId="{60039E35-15A4-48C8-9C14-909B8A5C8ADB}">
      <dgm:prSet/>
      <dgm:spPr/>
      <dgm:t>
        <a:bodyPr/>
        <a:lstStyle/>
        <a:p>
          <a:endParaRPr lang="en-US"/>
        </a:p>
      </dgm:t>
    </dgm:pt>
    <dgm:pt modelId="{545E6BC0-9330-43B0-9EAE-E83885952F4F}">
      <dgm:prSet/>
      <dgm:spPr/>
      <dgm:t>
        <a:bodyPr/>
        <a:lstStyle/>
        <a:p>
          <a:pPr>
            <a:buNone/>
          </a:pPr>
          <a:r>
            <a:rPr lang="en-US" dirty="0"/>
            <a:t>Raw CSV exports are cumbersome to query at scale. A well-designed star schema lets analysts slice and dice the data quickly</a:t>
          </a:r>
        </a:p>
      </dgm:t>
    </dgm:pt>
    <dgm:pt modelId="{B36B2ED5-638C-4FB5-AAB9-2D90FE4F74E6}" type="parTrans" cxnId="{FD6F6679-E5E5-4166-BE5E-F518514D3D6A}">
      <dgm:prSet/>
      <dgm:spPr/>
      <dgm:t>
        <a:bodyPr/>
        <a:lstStyle/>
        <a:p>
          <a:endParaRPr lang="en-US"/>
        </a:p>
      </dgm:t>
    </dgm:pt>
    <dgm:pt modelId="{FB09A0DD-DA7C-4F88-86DE-A8DD7FCAB728}" type="sibTrans" cxnId="{FD6F6679-E5E5-4166-BE5E-F518514D3D6A}">
      <dgm:prSet/>
      <dgm:spPr/>
      <dgm:t>
        <a:bodyPr/>
        <a:lstStyle/>
        <a:p>
          <a:endParaRPr lang="en-US"/>
        </a:p>
      </dgm:t>
    </dgm:pt>
    <dgm:pt modelId="{1F522ED9-0342-4920-B97D-BA66A1AE4C90}" type="pres">
      <dgm:prSet presAssocID="{674A7F6D-5840-42F1-8853-23CC60D59D38}" presName="linear" presStyleCnt="0">
        <dgm:presLayoutVars>
          <dgm:dir/>
          <dgm:animLvl val="lvl"/>
          <dgm:resizeHandles val="exact"/>
        </dgm:presLayoutVars>
      </dgm:prSet>
      <dgm:spPr/>
    </dgm:pt>
    <dgm:pt modelId="{C5649F6F-2042-443C-9E59-94D59602BD67}" type="pres">
      <dgm:prSet presAssocID="{2C2BED83-36EC-473A-919D-D95F69F8E75F}" presName="parentLin" presStyleCnt="0"/>
      <dgm:spPr/>
    </dgm:pt>
    <dgm:pt modelId="{A6089D34-3810-4461-9E7A-387AFEC08C28}" type="pres">
      <dgm:prSet presAssocID="{2C2BED83-36EC-473A-919D-D95F69F8E75F}" presName="parentLeftMargin" presStyleLbl="node1" presStyleIdx="0" presStyleCnt="2"/>
      <dgm:spPr/>
    </dgm:pt>
    <dgm:pt modelId="{6F4D0280-6C0F-49F5-802D-54484A477492}" type="pres">
      <dgm:prSet presAssocID="{2C2BED83-36EC-473A-919D-D95F69F8E75F}" presName="parentText" presStyleLbl="node1" presStyleIdx="0" presStyleCnt="2" custLinFactNeighborX="-1086" custLinFactNeighborY="10039">
        <dgm:presLayoutVars>
          <dgm:chMax val="0"/>
          <dgm:bulletEnabled val="1"/>
        </dgm:presLayoutVars>
      </dgm:prSet>
      <dgm:spPr/>
    </dgm:pt>
    <dgm:pt modelId="{12E6D9AB-7FE0-45E7-9765-E3F0825BB62E}" type="pres">
      <dgm:prSet presAssocID="{2C2BED83-36EC-473A-919D-D95F69F8E75F}" presName="negativeSpace" presStyleCnt="0"/>
      <dgm:spPr/>
    </dgm:pt>
    <dgm:pt modelId="{853BB103-6A97-49E8-A3F2-76BA6148C8D4}" type="pres">
      <dgm:prSet presAssocID="{2C2BED83-36EC-473A-919D-D95F69F8E75F}" presName="childText" presStyleLbl="conFgAcc1" presStyleIdx="0" presStyleCnt="2">
        <dgm:presLayoutVars>
          <dgm:bulletEnabled val="1"/>
        </dgm:presLayoutVars>
      </dgm:prSet>
      <dgm:spPr/>
    </dgm:pt>
    <dgm:pt modelId="{A4919628-0676-4D16-8C24-8BDBC17CAD69}" type="pres">
      <dgm:prSet presAssocID="{E8EC0F51-AD3D-4AD2-929D-817AC09C4124}" presName="spaceBetweenRectangles" presStyleCnt="0"/>
      <dgm:spPr/>
    </dgm:pt>
    <dgm:pt modelId="{5D93DDB8-5F61-416C-94CB-683D2C2F9B64}" type="pres">
      <dgm:prSet presAssocID="{146AD8F4-98EB-477F-AAB6-DA46515C45C1}" presName="parentLin" presStyleCnt="0"/>
      <dgm:spPr/>
    </dgm:pt>
    <dgm:pt modelId="{97D7FBAD-EC03-4982-BED4-F2E55A50BA0A}" type="pres">
      <dgm:prSet presAssocID="{146AD8F4-98EB-477F-AAB6-DA46515C45C1}" presName="parentLeftMargin" presStyleLbl="node1" presStyleIdx="0" presStyleCnt="2"/>
      <dgm:spPr/>
    </dgm:pt>
    <dgm:pt modelId="{D2448E65-AEBC-454F-A67D-D351BF932FF9}" type="pres">
      <dgm:prSet presAssocID="{146AD8F4-98EB-477F-AAB6-DA46515C45C1}" presName="parentText" presStyleLbl="node1" presStyleIdx="1" presStyleCnt="2">
        <dgm:presLayoutVars>
          <dgm:chMax val="0"/>
          <dgm:bulletEnabled val="1"/>
        </dgm:presLayoutVars>
      </dgm:prSet>
      <dgm:spPr/>
    </dgm:pt>
    <dgm:pt modelId="{10573390-90E4-4435-A7D4-BE92A69D930F}" type="pres">
      <dgm:prSet presAssocID="{146AD8F4-98EB-477F-AAB6-DA46515C45C1}" presName="negativeSpace" presStyleCnt="0"/>
      <dgm:spPr/>
    </dgm:pt>
    <dgm:pt modelId="{DCB07997-93B4-49D6-BCD8-1F3B7F2D20E5}" type="pres">
      <dgm:prSet presAssocID="{146AD8F4-98EB-477F-AAB6-DA46515C45C1}" presName="childText" presStyleLbl="conFgAcc1" presStyleIdx="1" presStyleCnt="2">
        <dgm:presLayoutVars>
          <dgm:bulletEnabled val="1"/>
        </dgm:presLayoutVars>
      </dgm:prSet>
      <dgm:spPr/>
    </dgm:pt>
  </dgm:ptLst>
  <dgm:cxnLst>
    <dgm:cxn modelId="{5FFAF102-1BD0-48DB-8DC7-37335BA0DAAD}" type="presOf" srcId="{146AD8F4-98EB-477F-AAB6-DA46515C45C1}" destId="{97D7FBAD-EC03-4982-BED4-F2E55A50BA0A}" srcOrd="0" destOrd="0" presId="urn:microsoft.com/office/officeart/2005/8/layout/list1"/>
    <dgm:cxn modelId="{9FA05A04-1913-4060-B511-08472BBC5F1A}" type="presOf" srcId="{8D124DCC-29AF-49A5-A75E-0DC2C0C69FF8}" destId="{DCB07997-93B4-49D6-BCD8-1F3B7F2D20E5}" srcOrd="0" destOrd="1" presId="urn:microsoft.com/office/officeart/2005/8/layout/list1"/>
    <dgm:cxn modelId="{9986C10A-5444-48FF-B20E-37F67DED9DB4}" type="presOf" srcId="{146AD8F4-98EB-477F-AAB6-DA46515C45C1}" destId="{D2448E65-AEBC-454F-A67D-D351BF932FF9}" srcOrd="1" destOrd="0" presId="urn:microsoft.com/office/officeart/2005/8/layout/list1"/>
    <dgm:cxn modelId="{E24E9413-C320-46FF-BDBB-7E9499C73145}" srcId="{146AD8F4-98EB-477F-AAB6-DA46515C45C1}" destId="{DFC62E14-4CCA-466D-9EC5-4A82E2761C6C}" srcOrd="2" destOrd="0" parTransId="{6BB4367B-0537-453C-A8F2-0622CB34D091}" sibTransId="{F71C8151-F983-42F4-87C3-9895A153CEE4}"/>
    <dgm:cxn modelId="{1E8D0D2C-FE5A-4422-B4B4-7229C78F2A1A}" srcId="{146AD8F4-98EB-477F-AAB6-DA46515C45C1}" destId="{96DEF95D-2796-4DD8-98D1-ACD797697B6B}" srcOrd="0" destOrd="0" parTransId="{CB6B40F9-CE00-4D0B-80CC-3F2FCB5972E3}" sibTransId="{47446D2E-783C-414A-BE70-CC5801EE37FE}"/>
    <dgm:cxn modelId="{4DF2E12C-78BC-45BD-9029-4E1014AEE5E1}" srcId="{146AD8F4-98EB-477F-AAB6-DA46515C45C1}" destId="{8D124DCC-29AF-49A5-A75E-0DC2C0C69FF8}" srcOrd="1" destOrd="0" parTransId="{0F76520A-25A3-401F-9AE5-BB38457DDC6E}" sibTransId="{4687E4A2-F212-494C-A248-75C565D11FEB}"/>
    <dgm:cxn modelId="{60039E35-15A4-48C8-9C14-909B8A5C8ADB}" srcId="{146AD8F4-98EB-477F-AAB6-DA46515C45C1}" destId="{24BE32AC-C838-45E7-8950-27D1B8F62B64}" srcOrd="3" destOrd="0" parTransId="{9EC1D70F-D56F-4AB8-8843-EB49F1DE5D2C}" sibTransId="{EE4A7CC5-CCB1-4635-8574-BCB715F838FE}"/>
    <dgm:cxn modelId="{1473E95F-A7E8-4D44-9EEA-839061C66C89}" srcId="{674A7F6D-5840-42F1-8853-23CC60D59D38}" destId="{2C2BED83-36EC-473A-919D-D95F69F8E75F}" srcOrd="0" destOrd="0" parTransId="{6F7C0C8A-F53B-48A8-95A3-14B8A523AA00}" sibTransId="{E8EC0F51-AD3D-4AD2-929D-817AC09C4124}"/>
    <dgm:cxn modelId="{D8A2F267-D7D6-4011-B3B2-EC13B9F615EC}" type="presOf" srcId="{DFC62E14-4CCA-466D-9EC5-4A82E2761C6C}" destId="{DCB07997-93B4-49D6-BCD8-1F3B7F2D20E5}" srcOrd="0" destOrd="2" presId="urn:microsoft.com/office/officeart/2005/8/layout/list1"/>
    <dgm:cxn modelId="{FD6F6679-E5E5-4166-BE5E-F518514D3D6A}" srcId="{2C2BED83-36EC-473A-919D-D95F69F8E75F}" destId="{545E6BC0-9330-43B0-9EAE-E83885952F4F}" srcOrd="0" destOrd="0" parTransId="{B36B2ED5-638C-4FB5-AAB9-2D90FE4F74E6}" sibTransId="{FB09A0DD-DA7C-4F88-86DE-A8DD7FCAB728}"/>
    <dgm:cxn modelId="{0DD2629D-038B-4752-9242-A2BB04EE9355}" type="presOf" srcId="{96DEF95D-2796-4DD8-98D1-ACD797697B6B}" destId="{DCB07997-93B4-49D6-BCD8-1F3B7F2D20E5}" srcOrd="0" destOrd="0" presId="urn:microsoft.com/office/officeart/2005/8/layout/list1"/>
    <dgm:cxn modelId="{58E9ABAE-2D4E-43BB-947B-83BB31BE9C75}" type="presOf" srcId="{545E6BC0-9330-43B0-9EAE-E83885952F4F}" destId="{853BB103-6A97-49E8-A3F2-76BA6148C8D4}" srcOrd="0" destOrd="0" presId="urn:microsoft.com/office/officeart/2005/8/layout/list1"/>
    <dgm:cxn modelId="{6105D8C4-4FEB-4871-ABB2-3676001E59BE}" srcId="{674A7F6D-5840-42F1-8853-23CC60D59D38}" destId="{146AD8F4-98EB-477F-AAB6-DA46515C45C1}" srcOrd="1" destOrd="0" parTransId="{48D72C24-0F25-4E19-A926-17A4CF5F25CC}" sibTransId="{FF157CD5-C71B-40FF-8A03-958D26337251}"/>
    <dgm:cxn modelId="{F93326C9-1A05-4804-BE59-3C5A5DFF3789}" type="presOf" srcId="{2C2BED83-36EC-473A-919D-D95F69F8E75F}" destId="{6F4D0280-6C0F-49F5-802D-54484A477492}" srcOrd="1" destOrd="0" presId="urn:microsoft.com/office/officeart/2005/8/layout/list1"/>
    <dgm:cxn modelId="{371E78DB-00B2-4B1D-91FF-4A6E1F12143F}" type="presOf" srcId="{2C2BED83-36EC-473A-919D-D95F69F8E75F}" destId="{A6089D34-3810-4461-9E7A-387AFEC08C28}" srcOrd="0" destOrd="0" presId="urn:microsoft.com/office/officeart/2005/8/layout/list1"/>
    <dgm:cxn modelId="{215648F5-FB42-43E6-947C-196513A2D4B8}" type="presOf" srcId="{24BE32AC-C838-45E7-8950-27D1B8F62B64}" destId="{DCB07997-93B4-49D6-BCD8-1F3B7F2D20E5}" srcOrd="0" destOrd="3" presId="urn:microsoft.com/office/officeart/2005/8/layout/list1"/>
    <dgm:cxn modelId="{AD3442FD-40AD-4EFE-ADD0-C06EEE15BABE}" type="presOf" srcId="{674A7F6D-5840-42F1-8853-23CC60D59D38}" destId="{1F522ED9-0342-4920-B97D-BA66A1AE4C90}" srcOrd="0" destOrd="0" presId="urn:microsoft.com/office/officeart/2005/8/layout/list1"/>
    <dgm:cxn modelId="{CCBF1A35-2885-47BC-8C43-E7E35449D664}" type="presParOf" srcId="{1F522ED9-0342-4920-B97D-BA66A1AE4C90}" destId="{C5649F6F-2042-443C-9E59-94D59602BD67}" srcOrd="0" destOrd="0" presId="urn:microsoft.com/office/officeart/2005/8/layout/list1"/>
    <dgm:cxn modelId="{F5D7A7C8-7517-479F-B222-0083150EE54B}" type="presParOf" srcId="{C5649F6F-2042-443C-9E59-94D59602BD67}" destId="{A6089D34-3810-4461-9E7A-387AFEC08C28}" srcOrd="0" destOrd="0" presId="urn:microsoft.com/office/officeart/2005/8/layout/list1"/>
    <dgm:cxn modelId="{9823B768-4233-4F2E-B5AF-F60CC6756ED5}" type="presParOf" srcId="{C5649F6F-2042-443C-9E59-94D59602BD67}" destId="{6F4D0280-6C0F-49F5-802D-54484A477492}" srcOrd="1" destOrd="0" presId="urn:microsoft.com/office/officeart/2005/8/layout/list1"/>
    <dgm:cxn modelId="{0A98DAB2-8BFC-4CA1-B76B-CF0BDA8553D2}" type="presParOf" srcId="{1F522ED9-0342-4920-B97D-BA66A1AE4C90}" destId="{12E6D9AB-7FE0-45E7-9765-E3F0825BB62E}" srcOrd="1" destOrd="0" presId="urn:microsoft.com/office/officeart/2005/8/layout/list1"/>
    <dgm:cxn modelId="{A28B3569-4A7E-4001-A3E0-707C9B79F27F}" type="presParOf" srcId="{1F522ED9-0342-4920-B97D-BA66A1AE4C90}" destId="{853BB103-6A97-49E8-A3F2-76BA6148C8D4}" srcOrd="2" destOrd="0" presId="urn:microsoft.com/office/officeart/2005/8/layout/list1"/>
    <dgm:cxn modelId="{A9F68565-10C5-4817-BA8F-306306163435}" type="presParOf" srcId="{1F522ED9-0342-4920-B97D-BA66A1AE4C90}" destId="{A4919628-0676-4D16-8C24-8BDBC17CAD69}" srcOrd="3" destOrd="0" presId="urn:microsoft.com/office/officeart/2005/8/layout/list1"/>
    <dgm:cxn modelId="{8D156148-4740-4F31-9EA5-00E0DF6AB2AA}" type="presParOf" srcId="{1F522ED9-0342-4920-B97D-BA66A1AE4C90}" destId="{5D93DDB8-5F61-416C-94CB-683D2C2F9B64}" srcOrd="4" destOrd="0" presId="urn:microsoft.com/office/officeart/2005/8/layout/list1"/>
    <dgm:cxn modelId="{CC228D10-924E-4E1A-A9CE-E47EDF53BC47}" type="presParOf" srcId="{5D93DDB8-5F61-416C-94CB-683D2C2F9B64}" destId="{97D7FBAD-EC03-4982-BED4-F2E55A50BA0A}" srcOrd="0" destOrd="0" presId="urn:microsoft.com/office/officeart/2005/8/layout/list1"/>
    <dgm:cxn modelId="{D180FFF9-AF56-4887-90AB-6DFF181438B2}" type="presParOf" srcId="{5D93DDB8-5F61-416C-94CB-683D2C2F9B64}" destId="{D2448E65-AEBC-454F-A67D-D351BF932FF9}" srcOrd="1" destOrd="0" presId="urn:microsoft.com/office/officeart/2005/8/layout/list1"/>
    <dgm:cxn modelId="{581EC159-FCCC-409C-8B87-94021CD996F8}" type="presParOf" srcId="{1F522ED9-0342-4920-B97D-BA66A1AE4C90}" destId="{10573390-90E4-4435-A7D4-BE92A69D930F}" srcOrd="5" destOrd="0" presId="urn:microsoft.com/office/officeart/2005/8/layout/list1"/>
    <dgm:cxn modelId="{AA893947-E156-45C8-BAEF-39F0EA4A9920}" type="presParOf" srcId="{1F522ED9-0342-4920-B97D-BA66A1AE4C90}" destId="{DCB07997-93B4-49D6-BCD8-1F3B7F2D20E5}"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5DA30B-2697-4E3B-BE9E-BAE28173F04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1440F51-EA67-48FD-9F81-52F149B78C99}">
      <dgm:prSet/>
      <dgm:spPr/>
      <dgm:t>
        <a:bodyPr/>
        <a:lstStyle/>
        <a:p>
          <a:r>
            <a:rPr lang="en-US" dirty="0"/>
            <a:t>How to build a </a:t>
          </a:r>
          <a:r>
            <a:rPr lang="en-US" dirty="0" err="1"/>
            <a:t>Datawharehouse</a:t>
          </a:r>
          <a:endParaRPr lang="en-US" dirty="0"/>
        </a:p>
      </dgm:t>
    </dgm:pt>
    <dgm:pt modelId="{5BCA97F8-B156-450B-B038-91DD7034EF41}" type="parTrans" cxnId="{31E4B20F-CEEF-4633-8B08-78D0BDC2F5F5}">
      <dgm:prSet/>
      <dgm:spPr/>
      <dgm:t>
        <a:bodyPr/>
        <a:lstStyle/>
        <a:p>
          <a:endParaRPr lang="en-US"/>
        </a:p>
      </dgm:t>
    </dgm:pt>
    <dgm:pt modelId="{F8EFF20C-7156-4968-BEE0-E973DAC01FB3}" type="sibTrans" cxnId="{31E4B20F-CEEF-4633-8B08-78D0BDC2F5F5}">
      <dgm:prSet/>
      <dgm:spPr/>
      <dgm:t>
        <a:bodyPr/>
        <a:lstStyle/>
        <a:p>
          <a:endParaRPr lang="en-US"/>
        </a:p>
      </dgm:t>
    </dgm:pt>
    <dgm:pt modelId="{7D6856A4-B8B8-49D2-9B2E-4827EF8DBB86}">
      <dgm:prSet/>
      <dgm:spPr/>
      <dgm:t>
        <a:bodyPr/>
        <a:lstStyle/>
        <a:p>
          <a:r>
            <a:rPr lang="en-US"/>
            <a:t>Star vs. constellation trade-offs</a:t>
          </a:r>
        </a:p>
      </dgm:t>
    </dgm:pt>
    <dgm:pt modelId="{5513196B-CD50-4263-BF70-396FBE109325}" type="parTrans" cxnId="{96DE6487-8087-42FC-8222-E54438B4D34C}">
      <dgm:prSet/>
      <dgm:spPr/>
      <dgm:t>
        <a:bodyPr/>
        <a:lstStyle/>
        <a:p>
          <a:endParaRPr lang="en-US"/>
        </a:p>
      </dgm:t>
    </dgm:pt>
    <dgm:pt modelId="{C573A036-971A-46E3-8381-A1B43B83AA63}" type="sibTrans" cxnId="{96DE6487-8087-42FC-8222-E54438B4D34C}">
      <dgm:prSet/>
      <dgm:spPr/>
      <dgm:t>
        <a:bodyPr/>
        <a:lstStyle/>
        <a:p>
          <a:endParaRPr lang="en-US"/>
        </a:p>
      </dgm:t>
    </dgm:pt>
    <dgm:pt modelId="{0189AF2E-6233-45BB-92D9-54D86DEAB82A}">
      <dgm:prSet/>
      <dgm:spPr/>
      <dgm:t>
        <a:bodyPr/>
        <a:lstStyle/>
        <a:p>
          <a:r>
            <a:rPr lang="en-US" dirty="0"/>
            <a:t>Don’t rely too much on AI</a:t>
          </a:r>
        </a:p>
      </dgm:t>
    </dgm:pt>
    <dgm:pt modelId="{B1B0612A-CA4D-4083-A4A5-3E5C7446EC90}" type="parTrans" cxnId="{3A1C5B64-764A-4B4E-A38C-5A5115F5603E}">
      <dgm:prSet/>
      <dgm:spPr/>
      <dgm:t>
        <a:bodyPr/>
        <a:lstStyle/>
        <a:p>
          <a:endParaRPr lang="en-US"/>
        </a:p>
      </dgm:t>
    </dgm:pt>
    <dgm:pt modelId="{C590E22F-CC06-47A3-BBFF-68D2837CEC94}" type="sibTrans" cxnId="{3A1C5B64-764A-4B4E-A38C-5A5115F5603E}">
      <dgm:prSet/>
      <dgm:spPr/>
      <dgm:t>
        <a:bodyPr/>
        <a:lstStyle/>
        <a:p>
          <a:endParaRPr lang="en-US"/>
        </a:p>
      </dgm:t>
    </dgm:pt>
    <dgm:pt modelId="{88FB6EF8-1A28-4E52-9A0B-131A4949EFF5}" type="pres">
      <dgm:prSet presAssocID="{705DA30B-2697-4E3B-BE9E-BAE28173F04F}" presName="linear" presStyleCnt="0">
        <dgm:presLayoutVars>
          <dgm:animLvl val="lvl"/>
          <dgm:resizeHandles val="exact"/>
        </dgm:presLayoutVars>
      </dgm:prSet>
      <dgm:spPr/>
    </dgm:pt>
    <dgm:pt modelId="{E1AB81CC-5456-4B58-AA6A-0ABABB3E02C2}" type="pres">
      <dgm:prSet presAssocID="{D1440F51-EA67-48FD-9F81-52F149B78C99}" presName="parentText" presStyleLbl="node1" presStyleIdx="0" presStyleCnt="3">
        <dgm:presLayoutVars>
          <dgm:chMax val="0"/>
          <dgm:bulletEnabled val="1"/>
        </dgm:presLayoutVars>
      </dgm:prSet>
      <dgm:spPr/>
    </dgm:pt>
    <dgm:pt modelId="{C08D2743-0D6A-48B6-AB79-6C17B0F6F008}" type="pres">
      <dgm:prSet presAssocID="{F8EFF20C-7156-4968-BEE0-E973DAC01FB3}" presName="spacer" presStyleCnt="0"/>
      <dgm:spPr/>
    </dgm:pt>
    <dgm:pt modelId="{B08B0887-118A-4F36-B11C-3E12C349C705}" type="pres">
      <dgm:prSet presAssocID="{7D6856A4-B8B8-49D2-9B2E-4827EF8DBB86}" presName="parentText" presStyleLbl="node1" presStyleIdx="1" presStyleCnt="3">
        <dgm:presLayoutVars>
          <dgm:chMax val="0"/>
          <dgm:bulletEnabled val="1"/>
        </dgm:presLayoutVars>
      </dgm:prSet>
      <dgm:spPr/>
    </dgm:pt>
    <dgm:pt modelId="{1605FE99-C518-4EEF-A8FC-71E9C00646F8}" type="pres">
      <dgm:prSet presAssocID="{C573A036-971A-46E3-8381-A1B43B83AA63}" presName="spacer" presStyleCnt="0"/>
      <dgm:spPr/>
    </dgm:pt>
    <dgm:pt modelId="{29B160A4-9D8C-4861-B779-A047FBA2E4B5}" type="pres">
      <dgm:prSet presAssocID="{0189AF2E-6233-45BB-92D9-54D86DEAB82A}" presName="parentText" presStyleLbl="node1" presStyleIdx="2" presStyleCnt="3">
        <dgm:presLayoutVars>
          <dgm:chMax val="0"/>
          <dgm:bulletEnabled val="1"/>
        </dgm:presLayoutVars>
      </dgm:prSet>
      <dgm:spPr/>
    </dgm:pt>
  </dgm:ptLst>
  <dgm:cxnLst>
    <dgm:cxn modelId="{6BAF1103-0194-4EF0-9A42-4ABACB032BD4}" type="presOf" srcId="{0189AF2E-6233-45BB-92D9-54D86DEAB82A}" destId="{29B160A4-9D8C-4861-B779-A047FBA2E4B5}" srcOrd="0" destOrd="0" presId="urn:microsoft.com/office/officeart/2005/8/layout/vList2"/>
    <dgm:cxn modelId="{31E4B20F-CEEF-4633-8B08-78D0BDC2F5F5}" srcId="{705DA30B-2697-4E3B-BE9E-BAE28173F04F}" destId="{D1440F51-EA67-48FD-9F81-52F149B78C99}" srcOrd="0" destOrd="0" parTransId="{5BCA97F8-B156-450B-B038-91DD7034EF41}" sibTransId="{F8EFF20C-7156-4968-BEE0-E973DAC01FB3}"/>
    <dgm:cxn modelId="{679ECA1D-67BC-422B-A1EC-AE8240A5F3F2}" type="presOf" srcId="{D1440F51-EA67-48FD-9F81-52F149B78C99}" destId="{E1AB81CC-5456-4B58-AA6A-0ABABB3E02C2}" srcOrd="0" destOrd="0" presId="urn:microsoft.com/office/officeart/2005/8/layout/vList2"/>
    <dgm:cxn modelId="{6CFC2821-2835-4CEC-AF42-CC1C9140D228}" type="presOf" srcId="{7D6856A4-B8B8-49D2-9B2E-4827EF8DBB86}" destId="{B08B0887-118A-4F36-B11C-3E12C349C705}" srcOrd="0" destOrd="0" presId="urn:microsoft.com/office/officeart/2005/8/layout/vList2"/>
    <dgm:cxn modelId="{860C0164-F9F6-4316-962D-496001E59F88}" type="presOf" srcId="{705DA30B-2697-4E3B-BE9E-BAE28173F04F}" destId="{88FB6EF8-1A28-4E52-9A0B-131A4949EFF5}" srcOrd="0" destOrd="0" presId="urn:microsoft.com/office/officeart/2005/8/layout/vList2"/>
    <dgm:cxn modelId="{3A1C5B64-764A-4B4E-A38C-5A5115F5603E}" srcId="{705DA30B-2697-4E3B-BE9E-BAE28173F04F}" destId="{0189AF2E-6233-45BB-92D9-54D86DEAB82A}" srcOrd="2" destOrd="0" parTransId="{B1B0612A-CA4D-4083-A4A5-3E5C7446EC90}" sibTransId="{C590E22F-CC06-47A3-BBFF-68D2837CEC94}"/>
    <dgm:cxn modelId="{96DE6487-8087-42FC-8222-E54438B4D34C}" srcId="{705DA30B-2697-4E3B-BE9E-BAE28173F04F}" destId="{7D6856A4-B8B8-49D2-9B2E-4827EF8DBB86}" srcOrd="1" destOrd="0" parTransId="{5513196B-CD50-4263-BF70-396FBE109325}" sibTransId="{C573A036-971A-46E3-8381-A1B43B83AA63}"/>
    <dgm:cxn modelId="{9E862F21-7F7F-4060-A0CB-9032D83DFAE4}" type="presParOf" srcId="{88FB6EF8-1A28-4E52-9A0B-131A4949EFF5}" destId="{E1AB81CC-5456-4B58-AA6A-0ABABB3E02C2}" srcOrd="0" destOrd="0" presId="urn:microsoft.com/office/officeart/2005/8/layout/vList2"/>
    <dgm:cxn modelId="{FB3DDB5B-04F5-4F7C-AEBB-4567814B414B}" type="presParOf" srcId="{88FB6EF8-1A28-4E52-9A0B-131A4949EFF5}" destId="{C08D2743-0D6A-48B6-AB79-6C17B0F6F008}" srcOrd="1" destOrd="0" presId="urn:microsoft.com/office/officeart/2005/8/layout/vList2"/>
    <dgm:cxn modelId="{F2E6CCA3-7AFC-4BDC-9A4D-7E47AF3976CF}" type="presParOf" srcId="{88FB6EF8-1A28-4E52-9A0B-131A4949EFF5}" destId="{B08B0887-118A-4F36-B11C-3E12C349C705}" srcOrd="2" destOrd="0" presId="urn:microsoft.com/office/officeart/2005/8/layout/vList2"/>
    <dgm:cxn modelId="{472F0747-85B7-4A20-8456-0D1BC84ACCC6}" type="presParOf" srcId="{88FB6EF8-1A28-4E52-9A0B-131A4949EFF5}" destId="{1605FE99-C518-4EEF-A8FC-71E9C00646F8}" srcOrd="3" destOrd="0" presId="urn:microsoft.com/office/officeart/2005/8/layout/vList2"/>
    <dgm:cxn modelId="{E4392545-20A5-43DB-B54B-B13550BDDD6A}" type="presParOf" srcId="{88FB6EF8-1A28-4E52-9A0B-131A4949EFF5}" destId="{29B160A4-9D8C-4861-B779-A047FBA2E4B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BB103-6A97-49E8-A3F2-76BA6148C8D4}">
      <dsp:nvSpPr>
        <dsp:cNvPr id="0" name=""/>
        <dsp:cNvSpPr/>
      </dsp:nvSpPr>
      <dsp:spPr>
        <a:xfrm>
          <a:off x="0" y="1469772"/>
          <a:ext cx="5000124" cy="1063125"/>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8065" tIns="312420" rIns="388065" bIns="106680" numCol="1" spcCol="1270" anchor="t" anchorCtr="0">
          <a:noAutofit/>
        </a:bodyPr>
        <a:lstStyle/>
        <a:p>
          <a:pPr marL="114300" lvl="1" indent="-114300" algn="l" defTabSz="666750">
            <a:lnSpc>
              <a:spcPct val="90000"/>
            </a:lnSpc>
            <a:spcBef>
              <a:spcPct val="0"/>
            </a:spcBef>
            <a:spcAft>
              <a:spcPct val="15000"/>
            </a:spcAft>
            <a:buNone/>
          </a:pPr>
          <a:r>
            <a:rPr lang="en-US" sz="1500" kern="1200" dirty="0"/>
            <a:t>Raw CSV exports are cumbersome to query at scale. A well-designed star schema lets analysts slice and dice the data quickly</a:t>
          </a:r>
        </a:p>
      </dsp:txBody>
      <dsp:txXfrm>
        <a:off x="0" y="1469772"/>
        <a:ext cx="5000124" cy="1063125"/>
      </dsp:txXfrm>
    </dsp:sp>
    <dsp:sp modelId="{6F4D0280-6C0F-49F5-802D-54484A477492}">
      <dsp:nvSpPr>
        <dsp:cNvPr id="0" name=""/>
        <dsp:cNvSpPr/>
      </dsp:nvSpPr>
      <dsp:spPr>
        <a:xfrm>
          <a:off x="247291" y="1292825"/>
          <a:ext cx="3500086" cy="442800"/>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666750">
            <a:lnSpc>
              <a:spcPct val="90000"/>
            </a:lnSpc>
            <a:spcBef>
              <a:spcPct val="0"/>
            </a:spcBef>
            <a:spcAft>
              <a:spcPct val="35000"/>
            </a:spcAft>
            <a:buNone/>
          </a:pPr>
          <a:r>
            <a:rPr lang="en-US" sz="1500" b="0" i="0" kern="1200" baseline="0" dirty="0"/>
            <a:t>Rapid insights into NY COVID-19 trends</a:t>
          </a:r>
          <a:endParaRPr lang="en-US" sz="1500" kern="1200" dirty="0"/>
        </a:p>
      </dsp:txBody>
      <dsp:txXfrm>
        <a:off x="268907" y="1314441"/>
        <a:ext cx="3456854" cy="399568"/>
      </dsp:txXfrm>
    </dsp:sp>
    <dsp:sp modelId="{DCB07997-93B4-49D6-BCD8-1F3B7F2D20E5}">
      <dsp:nvSpPr>
        <dsp:cNvPr id="0" name=""/>
        <dsp:cNvSpPr/>
      </dsp:nvSpPr>
      <dsp:spPr>
        <a:xfrm>
          <a:off x="0" y="2835297"/>
          <a:ext cx="5000124" cy="1370250"/>
        </a:xfrm>
        <a:prstGeom prst="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8065" tIns="312420" rIns="388065" bIns="106680"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Statewide testing by county</a:t>
          </a:r>
          <a:endParaRPr lang="en-US" sz="1500" kern="1200" dirty="0"/>
        </a:p>
        <a:p>
          <a:pPr marL="114300" lvl="1" indent="-114300" algn="l" defTabSz="666750">
            <a:lnSpc>
              <a:spcPct val="90000"/>
            </a:lnSpc>
            <a:spcBef>
              <a:spcPct val="0"/>
            </a:spcBef>
            <a:spcAft>
              <a:spcPct val="15000"/>
            </a:spcAft>
            <a:buChar char="•"/>
          </a:pPr>
          <a:r>
            <a:rPr lang="en-US" sz="1500" b="0" i="0" kern="1200" dirty="0"/>
            <a:t>Fatalities by county</a:t>
          </a:r>
          <a:endParaRPr lang="en-US" sz="1500" kern="1200" dirty="0"/>
        </a:p>
        <a:p>
          <a:pPr marL="114300" lvl="1" indent="-114300" algn="l" defTabSz="666750">
            <a:lnSpc>
              <a:spcPct val="90000"/>
            </a:lnSpc>
            <a:spcBef>
              <a:spcPct val="0"/>
            </a:spcBef>
            <a:spcAft>
              <a:spcPct val="15000"/>
            </a:spcAft>
            <a:buChar char="•"/>
          </a:pPr>
          <a:r>
            <a:rPr lang="en-US" sz="1500" b="0" i="0" kern="1200" dirty="0"/>
            <a:t>Fatalities by sex</a:t>
          </a:r>
          <a:endParaRPr lang="en-US" sz="1500" kern="1200" dirty="0"/>
        </a:p>
        <a:p>
          <a:pPr marL="114300" lvl="1" indent="-114300" algn="l" defTabSz="666750">
            <a:lnSpc>
              <a:spcPct val="90000"/>
            </a:lnSpc>
            <a:spcBef>
              <a:spcPct val="0"/>
            </a:spcBef>
            <a:spcAft>
              <a:spcPct val="15000"/>
            </a:spcAft>
            <a:buChar char="•"/>
          </a:pPr>
          <a:r>
            <a:rPr lang="en-US" sz="1500" b="0" i="0" kern="1200" dirty="0"/>
            <a:t>Fatalities by age group</a:t>
          </a:r>
          <a:endParaRPr lang="en-US" sz="1500" kern="1200" dirty="0"/>
        </a:p>
      </dsp:txBody>
      <dsp:txXfrm>
        <a:off x="0" y="2835297"/>
        <a:ext cx="5000124" cy="1370250"/>
      </dsp:txXfrm>
    </dsp:sp>
    <dsp:sp modelId="{D2448E65-AEBC-454F-A67D-D351BF932FF9}">
      <dsp:nvSpPr>
        <dsp:cNvPr id="0" name=""/>
        <dsp:cNvSpPr/>
      </dsp:nvSpPr>
      <dsp:spPr>
        <a:xfrm>
          <a:off x="250006" y="2613897"/>
          <a:ext cx="3500086" cy="442800"/>
        </a:xfrm>
        <a:prstGeom prst="round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2295" tIns="0" rIns="132295" bIns="0" numCol="1" spcCol="1270" anchor="ctr" anchorCtr="0">
          <a:noAutofit/>
        </a:bodyPr>
        <a:lstStyle/>
        <a:p>
          <a:pPr marL="0" lvl="0" indent="0" algn="l" defTabSz="666750">
            <a:lnSpc>
              <a:spcPct val="90000"/>
            </a:lnSpc>
            <a:spcBef>
              <a:spcPct val="0"/>
            </a:spcBef>
            <a:spcAft>
              <a:spcPct val="35000"/>
            </a:spcAft>
            <a:buNone/>
          </a:pPr>
          <a:r>
            <a:rPr lang="en-US" sz="1500" b="0" i="0" kern="1200" baseline="0"/>
            <a:t>Datasets:</a:t>
          </a:r>
          <a:endParaRPr lang="en-US" sz="1500" kern="1200"/>
        </a:p>
      </dsp:txBody>
      <dsp:txXfrm>
        <a:off x="271622" y="2635513"/>
        <a:ext cx="3456854"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AB81CC-5456-4B58-AA6A-0ABABB3E02C2}">
      <dsp:nvSpPr>
        <dsp:cNvPr id="0" name=""/>
        <dsp:cNvSpPr/>
      </dsp:nvSpPr>
      <dsp:spPr>
        <a:xfrm>
          <a:off x="0" y="155201"/>
          <a:ext cx="5051582" cy="167075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How to build a </a:t>
          </a:r>
          <a:r>
            <a:rPr lang="en-US" sz="4200" kern="1200" dirty="0" err="1"/>
            <a:t>Datawharehouse</a:t>
          </a:r>
          <a:endParaRPr lang="en-US" sz="4200" kern="1200" dirty="0"/>
        </a:p>
      </dsp:txBody>
      <dsp:txXfrm>
        <a:off x="81560" y="236761"/>
        <a:ext cx="4888462" cy="1507639"/>
      </dsp:txXfrm>
    </dsp:sp>
    <dsp:sp modelId="{B08B0887-118A-4F36-B11C-3E12C349C705}">
      <dsp:nvSpPr>
        <dsp:cNvPr id="0" name=""/>
        <dsp:cNvSpPr/>
      </dsp:nvSpPr>
      <dsp:spPr>
        <a:xfrm>
          <a:off x="0" y="1946921"/>
          <a:ext cx="5051582" cy="1670759"/>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Star vs. constellation trade-offs</a:t>
          </a:r>
        </a:p>
      </dsp:txBody>
      <dsp:txXfrm>
        <a:off x="81560" y="2028481"/>
        <a:ext cx="4888462" cy="1507639"/>
      </dsp:txXfrm>
    </dsp:sp>
    <dsp:sp modelId="{29B160A4-9D8C-4861-B779-A047FBA2E4B5}">
      <dsp:nvSpPr>
        <dsp:cNvPr id="0" name=""/>
        <dsp:cNvSpPr/>
      </dsp:nvSpPr>
      <dsp:spPr>
        <a:xfrm>
          <a:off x="0" y="3738641"/>
          <a:ext cx="5051582" cy="1670759"/>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Don’t rely too much on AI</a:t>
          </a:r>
        </a:p>
      </dsp:txBody>
      <dsp:txXfrm>
        <a:off x="81560" y="3820201"/>
        <a:ext cx="4888462" cy="150763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charset="0"/>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charset="0"/>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charset="0"/>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7.xml"/><Relationship Id="rId7" Type="http://schemas.openxmlformats.org/officeDocument/2006/relationships/diagramColors" Target="../diagrams/colors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slideLayout" Target="../slideLayouts/slideLayout7.xml"/><Relationship Id="rId2" Type="http://schemas.openxmlformats.org/officeDocument/2006/relationships/tags" Target="../tags/tag4.xml"/><Relationship Id="rId16" Type="http://schemas.openxmlformats.org/officeDocument/2006/relationships/tags" Target="../tags/tag18.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5" Type="http://schemas.openxmlformats.org/officeDocument/2006/relationships/tags" Target="../tags/tag1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tags" Target="../tags/tag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pache/airflow" TargetMode="Externa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hyperlink" Target="https://github.com/meltano/meltan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tairs in a building">
            <a:extLst>
              <a:ext uri="{FF2B5EF4-FFF2-40B4-BE49-F238E27FC236}">
                <a16:creationId xmlns:a16="http://schemas.microsoft.com/office/drawing/2014/main" id="{ADFF53A1-E482-A78E-F2F3-2D082430ECC7}"/>
              </a:ext>
            </a:extLst>
          </p:cNvPr>
          <p:cNvPicPr>
            <a:picLocks noChangeAspect="1"/>
          </p:cNvPicPr>
          <p:nvPr/>
        </p:nvPicPr>
        <p:blipFill>
          <a:blip r:embed="rId2">
            <a:alphaModFix amt="50000"/>
          </a:blip>
          <a:srcRect l="6553" r="4446" b="-2"/>
          <a:stretch/>
        </p:blipFill>
        <p:spPr>
          <a:xfrm>
            <a:off x="20" y="1"/>
            <a:ext cx="9143980" cy="6857999"/>
          </a:xfrm>
          <a:prstGeom prst="rect">
            <a:avLst/>
          </a:prstGeom>
        </p:spPr>
      </p:pic>
      <p:sp>
        <p:nvSpPr>
          <p:cNvPr id="2" name="Title 1"/>
          <p:cNvSpPr>
            <a:spLocks noGrp="1"/>
          </p:cNvSpPr>
          <p:nvPr>
            <p:ph type="ctrTitle"/>
          </p:nvPr>
        </p:nvSpPr>
        <p:spPr>
          <a:xfrm>
            <a:off x="1143000" y="1122362"/>
            <a:ext cx="6858000" cy="2900518"/>
          </a:xfrm>
        </p:spPr>
        <p:txBody>
          <a:bodyPr>
            <a:normAutofit/>
          </a:bodyPr>
          <a:lstStyle/>
          <a:p>
            <a:r>
              <a:rPr lang="en-US">
                <a:solidFill>
                  <a:srgbClr val="FFFFFF"/>
                </a:solidFill>
              </a:rPr>
              <a:t>NY COVID-19 Data Warehouse &amp; ETL</a:t>
            </a:r>
          </a:p>
        </p:txBody>
      </p:sp>
      <p:sp>
        <p:nvSpPr>
          <p:cNvPr id="3" name="Subtitle 2"/>
          <p:cNvSpPr>
            <a:spLocks noGrp="1"/>
          </p:cNvSpPr>
          <p:nvPr>
            <p:ph type="subTitle" idx="1"/>
          </p:nvPr>
        </p:nvSpPr>
        <p:spPr>
          <a:xfrm>
            <a:off x="1143000" y="4159404"/>
            <a:ext cx="6858000" cy="1098395"/>
          </a:xfrm>
        </p:spPr>
        <p:txBody>
          <a:bodyPr>
            <a:normAutofit/>
          </a:bodyPr>
          <a:lstStyle/>
          <a:p>
            <a:pPr>
              <a:lnSpc>
                <a:spcPct val="90000"/>
              </a:lnSpc>
            </a:pPr>
            <a:r>
              <a:rPr lang="en-US" dirty="0">
                <a:solidFill>
                  <a:srgbClr val="FFFFFF"/>
                </a:solidFill>
              </a:rPr>
              <a:t>CS779 Term Project</a:t>
            </a:r>
          </a:p>
          <a:p>
            <a:pPr>
              <a:lnSpc>
                <a:spcPct val="90000"/>
              </a:lnSpc>
            </a:pPr>
            <a:r>
              <a:rPr lang="en-US" dirty="0">
                <a:solidFill>
                  <a:srgbClr val="FFFFFF"/>
                </a:solidFill>
              </a:rPr>
              <a:t>Presented by: Jimmy Ma</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se up image of hands applauding">
            <a:extLst>
              <a:ext uri="{FF2B5EF4-FFF2-40B4-BE49-F238E27FC236}">
                <a16:creationId xmlns:a16="http://schemas.microsoft.com/office/drawing/2014/main" id="{CF62AA3A-224C-B02B-BA53-9C7F6A594F00}"/>
              </a:ext>
            </a:extLst>
          </p:cNvPr>
          <p:cNvPicPr>
            <a:picLocks noChangeAspect="1"/>
          </p:cNvPicPr>
          <p:nvPr/>
        </p:nvPicPr>
        <p:blipFill>
          <a:blip r:embed="rId2">
            <a:alphaModFix amt="50000"/>
          </a:blip>
          <a:srcRect l="11000" r="-2" b="-2"/>
          <a:stretch/>
        </p:blipFill>
        <p:spPr>
          <a:xfrm>
            <a:off x="20" y="1"/>
            <a:ext cx="9143980" cy="6857999"/>
          </a:xfrm>
          <a:prstGeom prst="rect">
            <a:avLst/>
          </a:prstGeom>
        </p:spPr>
      </p:pic>
      <p:sp>
        <p:nvSpPr>
          <p:cNvPr id="2" name="Title 1"/>
          <p:cNvSpPr>
            <a:spLocks noGrp="1"/>
          </p:cNvSpPr>
          <p:nvPr>
            <p:ph type="title"/>
          </p:nvPr>
        </p:nvSpPr>
        <p:spPr>
          <a:xfrm>
            <a:off x="1143000" y="1122362"/>
            <a:ext cx="6858000" cy="2900518"/>
          </a:xfrm>
        </p:spPr>
        <p:txBody>
          <a:bodyPr vert="horz" lIns="91440" tIns="45720" rIns="91440" bIns="45720" rtlCol="0" anchor="b">
            <a:normAutofit/>
          </a:bodyPr>
          <a:lstStyle/>
          <a:p>
            <a:pPr defTabSz="914400">
              <a:lnSpc>
                <a:spcPct val="90000"/>
              </a:lnSpc>
            </a:pPr>
            <a:r>
              <a:rPr lang="en-US" sz="6000">
                <a:solidFill>
                  <a:srgbClr val="FFFFFF"/>
                </a:solidFill>
              </a:rPr>
              <a:t>Thank you for listening</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p:cNvSpPr txBox="1"/>
          <p:nvPr>
            <p:custDataLst>
              <p:tags r:id="rId2"/>
            </p:custDataLst>
          </p:nvPr>
        </p:nvSpPr>
        <p:spPr>
          <a:xfrm>
            <a:off x="439858" y="1683756"/>
            <a:ext cx="2336449" cy="2396359"/>
          </a:xfrm>
          <a:prstGeom prst="rect">
            <a:avLst/>
          </a:prstGeom>
        </p:spPr>
        <p:txBody>
          <a:bodyPr vert="horz" lIns="91440" tIns="45720" rIns="91440" bIns="45720" rtlCol="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charset="0"/>
                <a:ea typeface="微软雅黑" charset="-122"/>
                <a:cs typeface="Segoe UI" pitchFamily="34" charset="0"/>
              </a:defRPr>
            </a:lvl1pPr>
          </a:lstStyle>
          <a:p>
            <a:pPr marL="0" marR="0" lvl="0" indent="0" algn="r" defTabSz="914400" fontAlgn="auto">
              <a:spcAft>
                <a:spcPts val="800"/>
              </a:spcAft>
              <a:buSzPct val="100000"/>
            </a:pPr>
            <a:r>
              <a:rPr kumimoji="0" lang="en-US" sz="3500" b="1" i="0" kern="1200" spc="300" noProof="0">
                <a:ln w="3175">
                  <a:noFill/>
                  <a:prstDash val="dash"/>
                </a:ln>
                <a:solidFill>
                  <a:srgbClr val="FFFFFF"/>
                </a:solidFill>
                <a:effectLst/>
                <a:uLnTx/>
                <a:uFillTx/>
                <a:latin typeface="+mj-lt"/>
                <a:ea typeface="+mj-ea"/>
                <a:cs typeface="+mj-cs"/>
              </a:rPr>
              <a:t>Motivation &amp; Data Sources</a:t>
            </a:r>
          </a:p>
        </p:txBody>
      </p:sp>
      <p:graphicFrame>
        <p:nvGraphicFramePr>
          <p:cNvPr id="10" name="Title 6">
            <a:extLst>
              <a:ext uri="{FF2B5EF4-FFF2-40B4-BE49-F238E27FC236}">
                <a16:creationId xmlns:a16="http://schemas.microsoft.com/office/drawing/2014/main" id="{BED3B181-368E-B047-EC42-95793203CCD7}"/>
              </a:ext>
            </a:extLst>
          </p:cNvPr>
          <p:cNvGraphicFramePr/>
          <p:nvPr>
            <p:extLst>
              <p:ext uri="{D42A27DB-BD31-4B8C-83A1-F6EECF244321}">
                <p14:modId xmlns:p14="http://schemas.microsoft.com/office/powerpoint/2010/main" val="2245366767"/>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2"/>
            </p:custDataLst>
          </p:nvPr>
        </p:nvSpPr>
        <p:spPr>
          <a:xfrm>
            <a:off x="0" y="3204395"/>
            <a:ext cx="9144000" cy="3653605"/>
          </a:xfrm>
          <a:prstGeom prst="rect">
            <a:avLst/>
          </a:prstGeom>
          <a:solidFill>
            <a:sysClr val="window" lastClr="FFFFFF">
              <a:lumMod val="95000"/>
            </a:sysClr>
          </a:solidFill>
          <a:ln w="12700" cap="flat" cmpd="sng" algn="ctr">
            <a:noFill/>
            <a:prstDash val="solid"/>
            <a:miter lim="800000"/>
          </a:ln>
          <a:effectLst/>
        </p:spPr>
        <p:txBody>
          <a:bodyPr rtlCol="0" anchor="ctr"/>
          <a:lstStyle/>
          <a:p>
            <a:pPr algn="ctr"/>
            <a:endParaRPr lang="zh-CN" altLang="en-US" sz="1350" dirty="0"/>
          </a:p>
        </p:txBody>
      </p:sp>
      <p:sp>
        <p:nvSpPr>
          <p:cNvPr id="5" name="矩形 4"/>
          <p:cNvSpPr/>
          <p:nvPr>
            <p:custDataLst>
              <p:tags r:id="rId3"/>
            </p:custDataLst>
          </p:nvPr>
        </p:nvSpPr>
        <p:spPr>
          <a:xfrm>
            <a:off x="874765" y="4367959"/>
            <a:ext cx="7393196" cy="31129"/>
          </a:xfrm>
          <a:prstGeom prst="rect">
            <a:avLst/>
          </a:prstGeom>
          <a:solidFill>
            <a:schemeClr val="lt1">
              <a:lumMod val="85000"/>
            </a:schemeClr>
          </a:solidFill>
          <a:ln w="12700" cap="flat" cmpd="sng" algn="ctr">
            <a:noFill/>
            <a:prstDash val="solid"/>
            <a:miter lim="800000"/>
          </a:ln>
          <a:effectLst/>
        </p:spPr>
        <p:txBody>
          <a:bodyPr wrap="square" lIns="68580" tIns="34290" rIns="68580" bIns="34290" anchor="ctr">
            <a:normAutofit fontScale="25000" lnSpcReduction="20000"/>
          </a:bodyPr>
          <a:lstStyle/>
          <a:p>
            <a:pPr algn="ctr">
              <a:lnSpc>
                <a:spcPct val="140000"/>
              </a:lnSpc>
            </a:pPr>
            <a:endParaRPr sz="1350">
              <a:latin typeface="Arial" charset="0"/>
              <a:ea typeface="微软雅黑" charset="-122"/>
              <a:sym typeface="Arial" charset="0"/>
            </a:endParaRPr>
          </a:p>
        </p:txBody>
      </p:sp>
      <p:sp>
        <p:nvSpPr>
          <p:cNvPr id="78" name="矩形 77"/>
          <p:cNvSpPr/>
          <p:nvPr>
            <p:custDataLst>
              <p:tags r:id="rId4"/>
            </p:custDataLst>
          </p:nvPr>
        </p:nvSpPr>
        <p:spPr bwMode="auto">
          <a:xfrm>
            <a:off x="3907352" y="4920610"/>
            <a:ext cx="1336672" cy="86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rmAutofit fontScale="92500"/>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marL="0" lvl="0" indent="0" algn="l">
              <a:lnSpc>
                <a:spcPct val="120000"/>
              </a:lnSpc>
              <a:spcBef>
                <a:spcPts val="0"/>
              </a:spcBef>
              <a:spcAft>
                <a:spcPts val="0"/>
              </a:spcAft>
              <a:buSzPct val="100000"/>
            </a:pPr>
            <a:r>
              <a:rPr sz="1200" spc="150">
                <a:solidFill>
                  <a:srgbClr val="000000">
                    <a:lumMod val="75000"/>
                    <a:lumOff val="25000"/>
                  </a:srgbClr>
                </a:solidFill>
              </a:rPr>
              <a:t>Transform: Clean &amp; dimension lookup</a:t>
            </a:r>
          </a:p>
        </p:txBody>
      </p:sp>
      <p:sp>
        <p:nvSpPr>
          <p:cNvPr id="40" name="空心弧 39"/>
          <p:cNvSpPr/>
          <p:nvPr>
            <p:custDataLst>
              <p:tags r:id="rId5"/>
            </p:custDataLst>
          </p:nvPr>
        </p:nvSpPr>
        <p:spPr>
          <a:xfrm rot="19017360">
            <a:off x="4128394" y="3936229"/>
            <a:ext cx="894588" cy="894588"/>
          </a:xfrm>
          <a:prstGeom prst="blockArc">
            <a:avLst>
              <a:gd name="adj1" fmla="val 8881062"/>
              <a:gd name="adj2" fmla="val 7061138"/>
              <a:gd name="adj3" fmla="val 7218"/>
            </a:avLst>
          </a:prstGeom>
          <a:solidFill>
            <a:srgbClr val="3498DB"/>
          </a:solidFill>
          <a:ln w="12700" cap="flat" cmpd="sng" algn="ctr">
            <a:noFill/>
            <a:prstDash val="solid"/>
            <a:miter lim="800000"/>
          </a:ln>
          <a:effectLst/>
        </p:spPr>
        <p:txBody>
          <a:bodyPr wrap="square" lIns="68580" tIns="34290" rIns="68580" bIns="34290" anchor="ctr">
            <a:normAutofit/>
          </a:bodyPr>
          <a:lstStyle/>
          <a:p>
            <a:pPr algn="ctr">
              <a:lnSpc>
                <a:spcPct val="120000"/>
              </a:lnSpc>
            </a:pPr>
            <a:endParaRPr sz="1350">
              <a:latin typeface="Arial" charset="0"/>
              <a:ea typeface="微软雅黑" charset="-122"/>
              <a:sym typeface="Arial" charset="0"/>
            </a:endParaRPr>
          </a:p>
        </p:txBody>
      </p:sp>
      <p:sp>
        <p:nvSpPr>
          <p:cNvPr id="41" name="椭圆 40"/>
          <p:cNvSpPr/>
          <p:nvPr>
            <p:custDataLst>
              <p:tags r:id="rId6"/>
            </p:custDataLst>
          </p:nvPr>
        </p:nvSpPr>
        <p:spPr>
          <a:xfrm rot="156001">
            <a:off x="4310942" y="4118777"/>
            <a:ext cx="529494" cy="529494"/>
          </a:xfrm>
          <a:prstGeom prst="ellipse">
            <a:avLst/>
          </a:prstGeom>
          <a:solidFill>
            <a:schemeClr val="accent2">
              <a:lumMod val="60000"/>
              <a:lumOff val="40000"/>
            </a:schemeClr>
          </a:solidFill>
          <a:ln w="12700" cap="flat" cmpd="sng" algn="ctr">
            <a:noFill/>
            <a:prstDash val="solid"/>
            <a:miter lim="800000"/>
          </a:ln>
          <a:effectLst/>
        </p:spPr>
        <p:txBody>
          <a:bodyPr wrap="square" lIns="68580" tIns="34290" rIns="68580" bIns="34290" anchor="ctr">
            <a:normAutofit/>
          </a:bodyPr>
          <a:lstStyle/>
          <a:p>
            <a:pPr algn="ctr">
              <a:lnSpc>
                <a:spcPct val="120000"/>
              </a:lnSpc>
            </a:pPr>
            <a:endParaRPr sz="1350">
              <a:latin typeface="Arial" charset="0"/>
              <a:ea typeface="微软雅黑" charset="-122"/>
              <a:sym typeface="Arial" charset="0"/>
            </a:endParaRPr>
          </a:p>
        </p:txBody>
      </p:sp>
      <p:sp>
        <p:nvSpPr>
          <p:cNvPr id="39" name="任意多边形 38"/>
          <p:cNvSpPr/>
          <p:nvPr>
            <p:custDataLst>
              <p:tags r:id="rId7"/>
            </p:custDataLst>
          </p:nvPr>
        </p:nvSpPr>
        <p:spPr>
          <a:xfrm rot="156001">
            <a:off x="4455267" y="4283484"/>
            <a:ext cx="239091" cy="238646"/>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ysClr val="window" lastClr="FFFFFF"/>
          </a:solidFill>
          <a:ln w="12700" cap="flat" cmpd="sng" algn="ctr">
            <a:noFill/>
            <a:prstDash val="solid"/>
            <a:miter lim="800000"/>
          </a:ln>
          <a:effectLst/>
        </p:spPr>
        <p:txBody>
          <a:bodyPr wrap="square" lIns="68580" tIns="34290" rIns="68580" bIns="34290" anchor="ctr">
            <a:normAutofit fontScale="72500" lnSpcReduction="20000"/>
          </a:bodyPr>
          <a:lstStyle/>
          <a:p>
            <a:pPr algn="ctr">
              <a:lnSpc>
                <a:spcPct val="130000"/>
              </a:lnSpc>
            </a:pPr>
            <a:endParaRPr sz="1350">
              <a:latin typeface="Arial" charset="0"/>
              <a:ea typeface="微软雅黑" charset="-122"/>
              <a:sym typeface="Arial" charset="0"/>
            </a:endParaRPr>
          </a:p>
        </p:txBody>
      </p:sp>
      <p:sp>
        <p:nvSpPr>
          <p:cNvPr id="22" name="空心弧 21"/>
          <p:cNvSpPr/>
          <p:nvPr>
            <p:custDataLst>
              <p:tags r:id="rId8"/>
            </p:custDataLst>
          </p:nvPr>
        </p:nvSpPr>
        <p:spPr>
          <a:xfrm rot="8221189">
            <a:off x="2109553" y="3936229"/>
            <a:ext cx="894588" cy="894588"/>
          </a:xfrm>
          <a:prstGeom prst="blockArc">
            <a:avLst>
              <a:gd name="adj1" fmla="val 8662853"/>
              <a:gd name="adj2" fmla="val 7046337"/>
              <a:gd name="adj3" fmla="val 7147"/>
            </a:avLst>
          </a:prstGeom>
          <a:solidFill>
            <a:srgbClr val="1F74AD"/>
          </a:solidFill>
          <a:ln w="12700" cap="flat" cmpd="sng" algn="ctr">
            <a:noFill/>
            <a:prstDash val="solid"/>
            <a:miter lim="800000"/>
          </a:ln>
          <a:effectLst/>
        </p:spPr>
        <p:txBody>
          <a:bodyPr wrap="square" lIns="68580" tIns="34290" rIns="68580" bIns="34290" anchor="ctr">
            <a:normAutofit/>
          </a:bodyPr>
          <a:lstStyle/>
          <a:p>
            <a:pPr algn="ctr">
              <a:lnSpc>
                <a:spcPct val="120000"/>
              </a:lnSpc>
            </a:pPr>
            <a:endParaRPr sz="1350">
              <a:latin typeface="Arial" charset="0"/>
              <a:ea typeface="微软雅黑" charset="-122"/>
              <a:sym typeface="Arial" charset="0"/>
            </a:endParaRPr>
          </a:p>
        </p:txBody>
      </p:sp>
      <p:sp>
        <p:nvSpPr>
          <p:cNvPr id="23" name="椭圆 22"/>
          <p:cNvSpPr/>
          <p:nvPr>
            <p:custDataLst>
              <p:tags r:id="rId9"/>
            </p:custDataLst>
          </p:nvPr>
        </p:nvSpPr>
        <p:spPr>
          <a:xfrm>
            <a:off x="2292100" y="4118777"/>
            <a:ext cx="529494" cy="529494"/>
          </a:xfrm>
          <a:prstGeom prst="ellipse">
            <a:avLst/>
          </a:prstGeom>
          <a:solidFill>
            <a:schemeClr val="accent1">
              <a:lumMod val="60000"/>
              <a:lumOff val="40000"/>
            </a:schemeClr>
          </a:solidFill>
          <a:ln w="12700" cap="flat" cmpd="sng" algn="ctr">
            <a:noFill/>
            <a:prstDash val="solid"/>
            <a:miter lim="800000"/>
          </a:ln>
          <a:effectLst/>
        </p:spPr>
        <p:txBody>
          <a:bodyPr wrap="square" lIns="68580" tIns="34290" rIns="68580" bIns="34290" anchor="ctr">
            <a:normAutofit/>
          </a:bodyPr>
          <a:lstStyle/>
          <a:p>
            <a:pPr algn="ctr">
              <a:lnSpc>
                <a:spcPct val="120000"/>
              </a:lnSpc>
            </a:pPr>
            <a:endParaRPr sz="1350">
              <a:latin typeface="Arial" charset="0"/>
              <a:ea typeface="微软雅黑" charset="-122"/>
              <a:sym typeface="Arial" charset="0"/>
            </a:endParaRPr>
          </a:p>
        </p:txBody>
      </p:sp>
      <p:sp>
        <p:nvSpPr>
          <p:cNvPr id="21" name="任意多边形 20"/>
          <p:cNvSpPr/>
          <p:nvPr>
            <p:custDataLst>
              <p:tags r:id="rId10"/>
            </p:custDataLst>
          </p:nvPr>
        </p:nvSpPr>
        <p:spPr>
          <a:xfrm rot="1825674">
            <a:off x="2349773" y="4272974"/>
            <a:ext cx="406448" cy="166080"/>
          </a:xfrm>
          <a:custGeom>
            <a:avLst/>
            <a:gdLst>
              <a:gd name="connsiteX0" fmla="*/ 0 w 447717"/>
              <a:gd name="connsiteY0" fmla="*/ 83672 h 182943"/>
              <a:gd name="connsiteX1" fmla="*/ 447717 w 447717"/>
              <a:gd name="connsiteY1" fmla="*/ 0 h 182943"/>
              <a:gd name="connsiteX2" fmla="*/ 436560 w 447717"/>
              <a:gd name="connsiteY2" fmla="*/ 10954 h 182943"/>
              <a:gd name="connsiteX3" fmla="*/ 364472 w 447717"/>
              <a:gd name="connsiteY3" fmla="*/ 79417 h 182943"/>
              <a:gd name="connsiteX4" fmla="*/ 364562 w 447717"/>
              <a:gd name="connsiteY4" fmla="*/ 79469 h 182943"/>
              <a:gd name="connsiteX5" fmla="*/ 1124 w 447717"/>
              <a:gd name="connsiteY5" fmla="*/ 83672 h 182943"/>
              <a:gd name="connsiteX6" fmla="*/ 26359 w 447717"/>
              <a:gd name="connsiteY6" fmla="*/ 85077 h 182943"/>
              <a:gd name="connsiteX7" fmla="*/ 363099 w 447717"/>
              <a:gd name="connsiteY7" fmla="*/ 81143 h 182943"/>
              <a:gd name="connsiteX8" fmla="*/ 435344 w 447717"/>
              <a:gd name="connsiteY8" fmla="*/ 122958 h 182943"/>
              <a:gd name="connsiteX9" fmla="*/ 439783 w 447717"/>
              <a:gd name="connsiteY9" fmla="*/ 123964 h 182943"/>
              <a:gd name="connsiteX10" fmla="*/ 363358 w 447717"/>
              <a:gd name="connsiteY10" fmla="*/ 80387 h 182943"/>
              <a:gd name="connsiteX11" fmla="*/ 367904 w 447717"/>
              <a:gd name="connsiteY11" fmla="*/ 80335 h 182943"/>
              <a:gd name="connsiteX12" fmla="*/ 389531 w 447717"/>
              <a:gd name="connsiteY12" fmla="*/ 58746 h 182943"/>
              <a:gd name="connsiteX13" fmla="*/ 442102 w 447717"/>
              <a:gd name="connsiteY13" fmla="*/ 124691 h 182943"/>
              <a:gd name="connsiteX14" fmla="*/ 435720 w 447717"/>
              <a:gd name="connsiteY14" fmla="*/ 123176 h 182943"/>
              <a:gd name="connsiteX15" fmla="*/ 436516 w 447717"/>
              <a:gd name="connsiteY15" fmla="*/ 123637 h 182943"/>
              <a:gd name="connsiteX16" fmla="*/ 420832 w 447717"/>
              <a:gd name="connsiteY16" fmla="*/ 120031 h 182943"/>
              <a:gd name="connsiteX17" fmla="*/ 358631 w 447717"/>
              <a:gd name="connsiteY17" fmla="*/ 105046 h 182943"/>
              <a:gd name="connsiteX18" fmla="*/ 390347 w 447717"/>
              <a:gd name="connsiteY18" fmla="*/ 182943 h 182943"/>
              <a:gd name="connsiteX19" fmla="*/ 7521 w 447717"/>
              <a:gd name="connsiteY19" fmla="*/ 85585 h 182943"/>
              <a:gd name="connsiteX20" fmla="*/ 3283 w 447717"/>
              <a:gd name="connsiteY20" fmla="*/ 85346 h 182943"/>
              <a:gd name="connsiteX21" fmla="*/ 6439 w 447717"/>
              <a:gd name="connsiteY21" fmla="*/ 85310 h 182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47717" h="182943">
                <a:moveTo>
                  <a:pt x="0" y="83672"/>
                </a:moveTo>
                <a:lnTo>
                  <a:pt x="447717" y="0"/>
                </a:lnTo>
                <a:lnTo>
                  <a:pt x="436560" y="10954"/>
                </a:lnTo>
                <a:lnTo>
                  <a:pt x="364472" y="79417"/>
                </a:lnTo>
                <a:lnTo>
                  <a:pt x="364562" y="79469"/>
                </a:lnTo>
                <a:lnTo>
                  <a:pt x="1124" y="83672"/>
                </a:lnTo>
                <a:lnTo>
                  <a:pt x="26359" y="85077"/>
                </a:lnTo>
                <a:lnTo>
                  <a:pt x="363099" y="81143"/>
                </a:lnTo>
                <a:lnTo>
                  <a:pt x="435344" y="122958"/>
                </a:lnTo>
                <a:lnTo>
                  <a:pt x="439783" y="123964"/>
                </a:lnTo>
                <a:lnTo>
                  <a:pt x="363358" y="80387"/>
                </a:lnTo>
                <a:lnTo>
                  <a:pt x="367904" y="80335"/>
                </a:lnTo>
                <a:lnTo>
                  <a:pt x="389531" y="58746"/>
                </a:lnTo>
                <a:lnTo>
                  <a:pt x="442102" y="124691"/>
                </a:lnTo>
                <a:lnTo>
                  <a:pt x="435720" y="123176"/>
                </a:lnTo>
                <a:lnTo>
                  <a:pt x="436516" y="123637"/>
                </a:lnTo>
                <a:lnTo>
                  <a:pt x="420832" y="120031"/>
                </a:lnTo>
                <a:lnTo>
                  <a:pt x="358631" y="105046"/>
                </a:lnTo>
                <a:lnTo>
                  <a:pt x="390347" y="182943"/>
                </a:lnTo>
                <a:lnTo>
                  <a:pt x="7521" y="85585"/>
                </a:lnTo>
                <a:lnTo>
                  <a:pt x="3283" y="85346"/>
                </a:lnTo>
                <a:lnTo>
                  <a:pt x="6439" y="85310"/>
                </a:lnTo>
                <a:close/>
              </a:path>
            </a:pathLst>
          </a:custGeom>
          <a:solidFill>
            <a:sysClr val="window" lastClr="FFFFFF"/>
          </a:solidFill>
          <a:ln w="0" cap="flat" cmpd="sng" algn="ctr">
            <a:solidFill>
              <a:sysClr val="window" lastClr="FFFFFF">
                <a:lumMod val="85000"/>
              </a:sysClr>
            </a:solidFill>
            <a:prstDash val="solid"/>
            <a:miter lim="800000"/>
          </a:ln>
          <a:effectLst/>
        </p:spPr>
        <p:txBody>
          <a:bodyPr wrap="square" lIns="68580" tIns="34290" rIns="68580" bIns="34290" anchor="ctr">
            <a:normAutofit fontScale="37500" lnSpcReduction="20000"/>
          </a:bodyPr>
          <a:lstStyle/>
          <a:p>
            <a:pPr algn="ctr">
              <a:lnSpc>
                <a:spcPct val="140000"/>
              </a:lnSpc>
            </a:pPr>
            <a:endParaRPr sz="1350">
              <a:latin typeface="Arial" charset="0"/>
              <a:ea typeface="微软雅黑" charset="-122"/>
              <a:sym typeface="Arial" charset="0"/>
            </a:endParaRPr>
          </a:p>
        </p:txBody>
      </p:sp>
      <p:sp>
        <p:nvSpPr>
          <p:cNvPr id="67" name="矩形 66"/>
          <p:cNvSpPr/>
          <p:nvPr>
            <p:custDataLst>
              <p:tags r:id="rId11"/>
            </p:custDataLst>
          </p:nvPr>
        </p:nvSpPr>
        <p:spPr bwMode="auto">
          <a:xfrm>
            <a:off x="1888511" y="2961993"/>
            <a:ext cx="1336672" cy="86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chorCtr="0">
            <a:normAutofit/>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marL="0" lvl="0" indent="0" algn="l">
              <a:lnSpc>
                <a:spcPct val="120000"/>
              </a:lnSpc>
              <a:spcBef>
                <a:spcPts val="0"/>
              </a:spcBef>
              <a:spcAft>
                <a:spcPts val="0"/>
              </a:spcAft>
              <a:buSzPct val="100000"/>
            </a:pPr>
            <a:r>
              <a:rPr sz="1200" spc="150" dirty="0">
                <a:solidFill>
                  <a:srgbClr val="000000">
                    <a:lumMod val="75000"/>
                    <a:lumOff val="25000"/>
                  </a:srgbClr>
                </a:solidFill>
              </a:rPr>
              <a:t>Extract: CSV → </a:t>
            </a:r>
            <a:r>
              <a:rPr lang="en-US" sz="1200" spc="150" dirty="0">
                <a:solidFill>
                  <a:srgbClr val="000000">
                    <a:lumMod val="75000"/>
                    <a:lumOff val="25000"/>
                  </a:srgbClr>
                </a:solidFill>
              </a:rPr>
              <a:t>tables in database</a:t>
            </a:r>
            <a:endParaRPr sz="1200" spc="150" dirty="0">
              <a:solidFill>
                <a:srgbClr val="000000">
                  <a:lumMod val="75000"/>
                  <a:lumOff val="25000"/>
                </a:srgbClr>
              </a:solidFill>
            </a:endParaRPr>
          </a:p>
        </p:txBody>
      </p:sp>
      <p:sp>
        <p:nvSpPr>
          <p:cNvPr id="30" name="空心弧 29"/>
          <p:cNvSpPr/>
          <p:nvPr>
            <p:custDataLst>
              <p:tags r:id="rId12"/>
            </p:custDataLst>
          </p:nvPr>
        </p:nvSpPr>
        <p:spPr>
          <a:xfrm rot="7951242">
            <a:off x="6147235" y="3936229"/>
            <a:ext cx="894588" cy="894588"/>
          </a:xfrm>
          <a:prstGeom prst="blockArc">
            <a:avLst>
              <a:gd name="adj1" fmla="val 9149185"/>
              <a:gd name="adj2" fmla="val 7405758"/>
              <a:gd name="adj3" fmla="val 6986"/>
            </a:avLst>
          </a:prstGeom>
          <a:solidFill>
            <a:srgbClr val="1AA3AA"/>
          </a:solidFill>
          <a:ln w="12700" cap="flat" cmpd="sng" algn="ctr">
            <a:noFill/>
            <a:prstDash val="solid"/>
            <a:miter lim="800000"/>
          </a:ln>
          <a:effectLst/>
        </p:spPr>
        <p:txBody>
          <a:bodyPr wrap="square" lIns="68580" tIns="34290" rIns="68580" bIns="34290" anchor="ctr">
            <a:normAutofit/>
          </a:bodyPr>
          <a:lstStyle/>
          <a:p>
            <a:pPr algn="ctr">
              <a:lnSpc>
                <a:spcPct val="120000"/>
              </a:lnSpc>
            </a:pPr>
            <a:endParaRPr sz="1350">
              <a:latin typeface="Arial" charset="0"/>
              <a:ea typeface="微软雅黑" charset="-122"/>
              <a:sym typeface="Arial" charset="0"/>
            </a:endParaRPr>
          </a:p>
        </p:txBody>
      </p:sp>
      <p:sp>
        <p:nvSpPr>
          <p:cNvPr id="31" name="椭圆 30"/>
          <p:cNvSpPr/>
          <p:nvPr>
            <p:custDataLst>
              <p:tags r:id="rId13"/>
            </p:custDataLst>
          </p:nvPr>
        </p:nvSpPr>
        <p:spPr>
          <a:xfrm rot="19354734">
            <a:off x="6329782" y="4118777"/>
            <a:ext cx="529494" cy="529494"/>
          </a:xfrm>
          <a:prstGeom prst="ellipse">
            <a:avLst/>
          </a:prstGeom>
          <a:solidFill>
            <a:schemeClr val="accent3">
              <a:lumMod val="60000"/>
              <a:lumOff val="40000"/>
            </a:schemeClr>
          </a:solidFill>
          <a:ln w="12700" cap="flat" cmpd="sng" algn="ctr">
            <a:noFill/>
            <a:prstDash val="solid"/>
            <a:miter lim="800000"/>
          </a:ln>
          <a:effectLst/>
        </p:spPr>
        <p:txBody>
          <a:bodyPr wrap="square" lIns="68580" tIns="34290" rIns="68580" bIns="34290" anchor="ctr">
            <a:normAutofit/>
          </a:bodyPr>
          <a:lstStyle/>
          <a:p>
            <a:pPr algn="ctr">
              <a:lnSpc>
                <a:spcPct val="120000"/>
              </a:lnSpc>
            </a:pPr>
            <a:endParaRPr sz="1350">
              <a:latin typeface="Arial" charset="0"/>
              <a:ea typeface="微软雅黑" charset="-122"/>
              <a:sym typeface="Arial" charset="0"/>
            </a:endParaRPr>
          </a:p>
        </p:txBody>
      </p:sp>
      <p:sp>
        <p:nvSpPr>
          <p:cNvPr id="50" name="任意多边形 49"/>
          <p:cNvSpPr/>
          <p:nvPr>
            <p:custDataLst>
              <p:tags r:id="rId14"/>
            </p:custDataLst>
          </p:nvPr>
        </p:nvSpPr>
        <p:spPr>
          <a:xfrm>
            <a:off x="6474984" y="4273922"/>
            <a:ext cx="239091" cy="219202"/>
          </a:xfrm>
          <a:custGeom>
            <a:avLst/>
            <a:gdLst>
              <a:gd name="T0" fmla="*/ 352 w 451"/>
              <a:gd name="T1" fmla="*/ 239 h 414"/>
              <a:gd name="T2" fmla="*/ 350 w 451"/>
              <a:gd name="T3" fmla="*/ 264 h 414"/>
              <a:gd name="T4" fmla="*/ 350 w 451"/>
              <a:gd name="T5" fmla="*/ 239 h 414"/>
              <a:gd name="T6" fmla="*/ 364 w 451"/>
              <a:gd name="T7" fmla="*/ 306 h 414"/>
              <a:gd name="T8" fmla="*/ 383 w 451"/>
              <a:gd name="T9" fmla="*/ 292 h 414"/>
              <a:gd name="T10" fmla="*/ 364 w 451"/>
              <a:gd name="T11" fmla="*/ 279 h 414"/>
              <a:gd name="T12" fmla="*/ 358 w 451"/>
              <a:gd name="T13" fmla="*/ 363 h 414"/>
              <a:gd name="T14" fmla="*/ 358 w 451"/>
              <a:gd name="T15" fmla="*/ 176 h 414"/>
              <a:gd name="T16" fmla="*/ 400 w 451"/>
              <a:gd name="T17" fmla="*/ 292 h 414"/>
              <a:gd name="T18" fmla="*/ 368 w 451"/>
              <a:gd name="T19" fmla="*/ 264 h 414"/>
              <a:gd name="T20" fmla="*/ 364 w 451"/>
              <a:gd name="T21" fmla="*/ 239 h 414"/>
              <a:gd name="T22" fmla="*/ 381 w 451"/>
              <a:gd name="T23" fmla="*/ 250 h 414"/>
              <a:gd name="T24" fmla="*/ 397 w 451"/>
              <a:gd name="T25" fmla="*/ 252 h 414"/>
              <a:gd name="T26" fmla="*/ 390 w 451"/>
              <a:gd name="T27" fmla="*/ 229 h 414"/>
              <a:gd name="T28" fmla="*/ 364 w 451"/>
              <a:gd name="T29" fmla="*/ 214 h 414"/>
              <a:gd name="T30" fmla="*/ 352 w 451"/>
              <a:gd name="T31" fmla="*/ 224 h 414"/>
              <a:gd name="T32" fmla="*/ 317 w 451"/>
              <a:gd name="T33" fmla="*/ 251 h 414"/>
              <a:gd name="T34" fmla="*/ 352 w 451"/>
              <a:gd name="T35" fmla="*/ 279 h 414"/>
              <a:gd name="T36" fmla="*/ 350 w 451"/>
              <a:gd name="T37" fmla="*/ 306 h 414"/>
              <a:gd name="T38" fmla="*/ 334 w 451"/>
              <a:gd name="T39" fmla="*/ 291 h 414"/>
              <a:gd name="T40" fmla="*/ 316 w 451"/>
              <a:gd name="T41" fmla="*/ 289 h 414"/>
              <a:gd name="T42" fmla="*/ 324 w 451"/>
              <a:gd name="T43" fmla="*/ 315 h 414"/>
              <a:gd name="T44" fmla="*/ 352 w 451"/>
              <a:gd name="T45" fmla="*/ 321 h 414"/>
              <a:gd name="T46" fmla="*/ 364 w 451"/>
              <a:gd name="T47" fmla="*/ 332 h 414"/>
              <a:gd name="T48" fmla="*/ 368 w 451"/>
              <a:gd name="T49" fmla="*/ 321 h 414"/>
              <a:gd name="T50" fmla="*/ 400 w 451"/>
              <a:gd name="T51" fmla="*/ 292 h 414"/>
              <a:gd name="T52" fmla="*/ 412 w 451"/>
              <a:gd name="T53" fmla="*/ 61 h 414"/>
              <a:gd name="T54" fmla="*/ 352 w 451"/>
              <a:gd name="T55" fmla="*/ 2 h 414"/>
              <a:gd name="T56" fmla="*/ 83 w 451"/>
              <a:gd name="T57" fmla="*/ 212 h 414"/>
              <a:gd name="T58" fmla="*/ 128 w 451"/>
              <a:gd name="T59" fmla="*/ 286 h 414"/>
              <a:gd name="T60" fmla="*/ 202 w 451"/>
              <a:gd name="T61" fmla="*/ 331 h 414"/>
              <a:gd name="T62" fmla="*/ 123 w 451"/>
              <a:gd name="T63" fmla="*/ 318 h 414"/>
              <a:gd name="T64" fmla="*/ 68 w 451"/>
              <a:gd name="T65" fmla="*/ 345 h 414"/>
              <a:gd name="T66" fmla="*/ 96 w 451"/>
              <a:gd name="T67" fmla="*/ 290 h 414"/>
              <a:gd name="T68" fmla="*/ 0 w 451"/>
              <a:gd name="T69" fmla="*/ 414 h 414"/>
              <a:gd name="T70" fmla="*/ 123 w 451"/>
              <a:gd name="T71" fmla="*/ 318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51" h="414">
                <a:moveTo>
                  <a:pt x="350" y="239"/>
                </a:moveTo>
                <a:lnTo>
                  <a:pt x="352" y="239"/>
                </a:lnTo>
                <a:lnTo>
                  <a:pt x="352" y="264"/>
                </a:lnTo>
                <a:cubicBezTo>
                  <a:pt x="351" y="264"/>
                  <a:pt x="350" y="264"/>
                  <a:pt x="350" y="264"/>
                </a:cubicBezTo>
                <a:cubicBezTo>
                  <a:pt x="340" y="264"/>
                  <a:pt x="335" y="259"/>
                  <a:pt x="335" y="251"/>
                </a:cubicBezTo>
                <a:cubicBezTo>
                  <a:pt x="335" y="243"/>
                  <a:pt x="340" y="239"/>
                  <a:pt x="350" y="239"/>
                </a:cubicBezTo>
                <a:close/>
                <a:moveTo>
                  <a:pt x="364" y="279"/>
                </a:moveTo>
                <a:lnTo>
                  <a:pt x="364" y="306"/>
                </a:lnTo>
                <a:lnTo>
                  <a:pt x="366" y="306"/>
                </a:lnTo>
                <a:cubicBezTo>
                  <a:pt x="377" y="306"/>
                  <a:pt x="383" y="301"/>
                  <a:pt x="383" y="292"/>
                </a:cubicBezTo>
                <a:cubicBezTo>
                  <a:pt x="383" y="287"/>
                  <a:pt x="382" y="283"/>
                  <a:pt x="379" y="282"/>
                </a:cubicBezTo>
                <a:cubicBezTo>
                  <a:pt x="377" y="280"/>
                  <a:pt x="372" y="279"/>
                  <a:pt x="364" y="279"/>
                </a:cubicBezTo>
                <a:close/>
                <a:moveTo>
                  <a:pt x="451" y="270"/>
                </a:moveTo>
                <a:cubicBezTo>
                  <a:pt x="451" y="321"/>
                  <a:pt x="410" y="363"/>
                  <a:pt x="358" y="363"/>
                </a:cubicBezTo>
                <a:cubicBezTo>
                  <a:pt x="307" y="363"/>
                  <a:pt x="265" y="321"/>
                  <a:pt x="265" y="270"/>
                </a:cubicBezTo>
                <a:cubicBezTo>
                  <a:pt x="265" y="218"/>
                  <a:pt x="307" y="176"/>
                  <a:pt x="358" y="176"/>
                </a:cubicBezTo>
                <a:cubicBezTo>
                  <a:pt x="410" y="176"/>
                  <a:pt x="451" y="218"/>
                  <a:pt x="451" y="270"/>
                </a:cubicBezTo>
                <a:close/>
                <a:moveTo>
                  <a:pt x="400" y="292"/>
                </a:moveTo>
                <a:cubicBezTo>
                  <a:pt x="400" y="282"/>
                  <a:pt x="398" y="275"/>
                  <a:pt x="394" y="271"/>
                </a:cubicBezTo>
                <a:cubicBezTo>
                  <a:pt x="389" y="267"/>
                  <a:pt x="381" y="265"/>
                  <a:pt x="368" y="264"/>
                </a:cubicBezTo>
                <a:lnTo>
                  <a:pt x="364" y="264"/>
                </a:lnTo>
                <a:lnTo>
                  <a:pt x="364" y="239"/>
                </a:lnTo>
                <a:lnTo>
                  <a:pt x="367" y="239"/>
                </a:lnTo>
                <a:cubicBezTo>
                  <a:pt x="376" y="239"/>
                  <a:pt x="381" y="243"/>
                  <a:pt x="381" y="250"/>
                </a:cubicBezTo>
                <a:lnTo>
                  <a:pt x="381" y="252"/>
                </a:lnTo>
                <a:lnTo>
                  <a:pt x="397" y="252"/>
                </a:lnTo>
                <a:lnTo>
                  <a:pt x="397" y="250"/>
                </a:lnTo>
                <a:cubicBezTo>
                  <a:pt x="397" y="240"/>
                  <a:pt x="395" y="233"/>
                  <a:pt x="390" y="229"/>
                </a:cubicBezTo>
                <a:cubicBezTo>
                  <a:pt x="386" y="226"/>
                  <a:pt x="377" y="224"/>
                  <a:pt x="364" y="224"/>
                </a:cubicBezTo>
                <a:lnTo>
                  <a:pt x="364" y="214"/>
                </a:lnTo>
                <a:lnTo>
                  <a:pt x="352" y="214"/>
                </a:lnTo>
                <a:lnTo>
                  <a:pt x="352" y="224"/>
                </a:lnTo>
                <a:cubicBezTo>
                  <a:pt x="339" y="224"/>
                  <a:pt x="330" y="226"/>
                  <a:pt x="325" y="230"/>
                </a:cubicBezTo>
                <a:cubicBezTo>
                  <a:pt x="320" y="233"/>
                  <a:pt x="317" y="240"/>
                  <a:pt x="317" y="251"/>
                </a:cubicBezTo>
                <a:cubicBezTo>
                  <a:pt x="317" y="262"/>
                  <a:pt x="320" y="269"/>
                  <a:pt x="325" y="273"/>
                </a:cubicBezTo>
                <a:cubicBezTo>
                  <a:pt x="330" y="277"/>
                  <a:pt x="339" y="279"/>
                  <a:pt x="352" y="279"/>
                </a:cubicBezTo>
                <a:lnTo>
                  <a:pt x="352" y="306"/>
                </a:lnTo>
                <a:lnTo>
                  <a:pt x="350" y="306"/>
                </a:lnTo>
                <a:cubicBezTo>
                  <a:pt x="343" y="306"/>
                  <a:pt x="339" y="305"/>
                  <a:pt x="337" y="303"/>
                </a:cubicBezTo>
                <a:cubicBezTo>
                  <a:pt x="335" y="302"/>
                  <a:pt x="334" y="298"/>
                  <a:pt x="334" y="291"/>
                </a:cubicBezTo>
                <a:lnTo>
                  <a:pt x="334" y="289"/>
                </a:lnTo>
                <a:lnTo>
                  <a:pt x="316" y="289"/>
                </a:lnTo>
                <a:lnTo>
                  <a:pt x="316" y="293"/>
                </a:lnTo>
                <a:cubicBezTo>
                  <a:pt x="316" y="303"/>
                  <a:pt x="319" y="310"/>
                  <a:pt x="324" y="315"/>
                </a:cubicBezTo>
                <a:cubicBezTo>
                  <a:pt x="329" y="319"/>
                  <a:pt x="337" y="321"/>
                  <a:pt x="349" y="321"/>
                </a:cubicBezTo>
                <a:lnTo>
                  <a:pt x="352" y="321"/>
                </a:lnTo>
                <a:lnTo>
                  <a:pt x="352" y="332"/>
                </a:lnTo>
                <a:lnTo>
                  <a:pt x="364" y="332"/>
                </a:lnTo>
                <a:lnTo>
                  <a:pt x="364" y="321"/>
                </a:lnTo>
                <a:lnTo>
                  <a:pt x="368" y="321"/>
                </a:lnTo>
                <a:cubicBezTo>
                  <a:pt x="380" y="321"/>
                  <a:pt x="388" y="319"/>
                  <a:pt x="393" y="314"/>
                </a:cubicBezTo>
                <a:cubicBezTo>
                  <a:pt x="398" y="310"/>
                  <a:pt x="400" y="302"/>
                  <a:pt x="400" y="292"/>
                </a:cubicBezTo>
                <a:close/>
                <a:moveTo>
                  <a:pt x="197" y="277"/>
                </a:moveTo>
                <a:lnTo>
                  <a:pt x="412" y="61"/>
                </a:lnTo>
                <a:lnTo>
                  <a:pt x="414" y="0"/>
                </a:lnTo>
                <a:lnTo>
                  <a:pt x="352" y="2"/>
                </a:lnTo>
                <a:lnTo>
                  <a:pt x="137" y="217"/>
                </a:lnTo>
                <a:lnTo>
                  <a:pt x="83" y="212"/>
                </a:lnTo>
                <a:lnTo>
                  <a:pt x="24" y="271"/>
                </a:lnTo>
                <a:lnTo>
                  <a:pt x="128" y="286"/>
                </a:lnTo>
                <a:lnTo>
                  <a:pt x="143" y="390"/>
                </a:lnTo>
                <a:lnTo>
                  <a:pt x="202" y="331"/>
                </a:lnTo>
                <a:lnTo>
                  <a:pt x="197" y="277"/>
                </a:lnTo>
                <a:close/>
                <a:moveTo>
                  <a:pt x="123" y="318"/>
                </a:moveTo>
                <a:cubicBezTo>
                  <a:pt x="121" y="323"/>
                  <a:pt x="117" y="329"/>
                  <a:pt x="112" y="334"/>
                </a:cubicBezTo>
                <a:cubicBezTo>
                  <a:pt x="97" y="349"/>
                  <a:pt x="68" y="345"/>
                  <a:pt x="68" y="345"/>
                </a:cubicBezTo>
                <a:cubicBezTo>
                  <a:pt x="68" y="345"/>
                  <a:pt x="65" y="317"/>
                  <a:pt x="80" y="302"/>
                </a:cubicBezTo>
                <a:cubicBezTo>
                  <a:pt x="85" y="297"/>
                  <a:pt x="90" y="293"/>
                  <a:pt x="96" y="290"/>
                </a:cubicBezTo>
                <a:cubicBezTo>
                  <a:pt x="81" y="288"/>
                  <a:pt x="64" y="295"/>
                  <a:pt x="51" y="308"/>
                </a:cubicBezTo>
                <a:cubicBezTo>
                  <a:pt x="31" y="328"/>
                  <a:pt x="0" y="414"/>
                  <a:pt x="0" y="414"/>
                </a:cubicBezTo>
                <a:cubicBezTo>
                  <a:pt x="0" y="414"/>
                  <a:pt x="86" y="383"/>
                  <a:pt x="106" y="363"/>
                </a:cubicBezTo>
                <a:cubicBezTo>
                  <a:pt x="119" y="349"/>
                  <a:pt x="125" y="332"/>
                  <a:pt x="123" y="318"/>
                </a:cubicBezTo>
                <a:close/>
              </a:path>
            </a:pathLst>
          </a:custGeom>
          <a:solidFill>
            <a:sysClr val="window" lastClr="FFFFFF"/>
          </a:solidFill>
          <a:ln w="12700" cap="flat" cmpd="sng" algn="ctr">
            <a:noFill/>
            <a:prstDash val="solid"/>
            <a:miter lim="800000"/>
          </a:ln>
          <a:effectLst/>
        </p:spPr>
        <p:txBody>
          <a:bodyPr wrap="square" lIns="68580" tIns="34290" rIns="68580" bIns="34290" anchor="ctr">
            <a:normAutofit fontScale="67500" lnSpcReduction="20000"/>
          </a:bodyPr>
          <a:lstStyle>
            <a:defPPr>
              <a:defRPr lang="zh-CN"/>
            </a:defPPr>
            <a:lvl1pPr marL="0" algn="l" defTabSz="913765" rtl="0" eaLnBrk="1" latinLnBrk="0" hangingPunct="1">
              <a:defRPr sz="1800" kern="1200">
                <a:solidFill>
                  <a:sysClr val="window" lastClr="FFFFFF"/>
                </a:solidFill>
              </a:defRPr>
            </a:lvl1pPr>
            <a:lvl2pPr marL="457200" algn="l" defTabSz="913765" rtl="0" eaLnBrk="1" latinLnBrk="0" hangingPunct="1">
              <a:defRPr sz="1800" kern="1200">
                <a:solidFill>
                  <a:sysClr val="window" lastClr="FFFFFF"/>
                </a:solidFill>
              </a:defRPr>
            </a:lvl2pPr>
            <a:lvl3pPr marL="914400" algn="l" defTabSz="913765" rtl="0" eaLnBrk="1" latinLnBrk="0" hangingPunct="1">
              <a:defRPr sz="1800" kern="1200">
                <a:solidFill>
                  <a:sysClr val="window" lastClr="FFFFFF"/>
                </a:solidFill>
              </a:defRPr>
            </a:lvl3pPr>
            <a:lvl4pPr marL="1371600" algn="l" defTabSz="913765" rtl="0" eaLnBrk="1" latinLnBrk="0" hangingPunct="1">
              <a:defRPr sz="1800" kern="1200">
                <a:solidFill>
                  <a:sysClr val="window" lastClr="FFFFFF"/>
                </a:solidFill>
              </a:defRPr>
            </a:lvl4pPr>
            <a:lvl5pPr marL="1828800" algn="l" defTabSz="913765" rtl="0" eaLnBrk="1" latinLnBrk="0" hangingPunct="1">
              <a:defRPr sz="1800" kern="1200">
                <a:solidFill>
                  <a:sysClr val="window" lastClr="FFFFFF"/>
                </a:solidFill>
              </a:defRPr>
            </a:lvl5pPr>
            <a:lvl6pPr marL="2286000" algn="l" defTabSz="913765" rtl="0" eaLnBrk="1" latinLnBrk="0" hangingPunct="1">
              <a:defRPr sz="1800" kern="1200">
                <a:solidFill>
                  <a:sysClr val="window" lastClr="FFFFFF"/>
                </a:solidFill>
              </a:defRPr>
            </a:lvl6pPr>
            <a:lvl7pPr marL="2743200" algn="l" defTabSz="913765" rtl="0" eaLnBrk="1" latinLnBrk="0" hangingPunct="1">
              <a:defRPr sz="1800" kern="1200">
                <a:solidFill>
                  <a:sysClr val="window" lastClr="FFFFFF"/>
                </a:solidFill>
              </a:defRPr>
            </a:lvl7pPr>
            <a:lvl8pPr marL="3200400" algn="l" defTabSz="913765" rtl="0" eaLnBrk="1" latinLnBrk="0" hangingPunct="1">
              <a:defRPr sz="1800" kern="1200">
                <a:solidFill>
                  <a:sysClr val="window" lastClr="FFFFFF"/>
                </a:solidFill>
              </a:defRPr>
            </a:lvl8pPr>
            <a:lvl9pPr marL="3657600" algn="l" defTabSz="913765" rtl="0" eaLnBrk="1" latinLnBrk="0" hangingPunct="1">
              <a:defRPr sz="1800" kern="1200">
                <a:solidFill>
                  <a:sysClr val="window" lastClr="FFFFFF"/>
                </a:solidFill>
              </a:defRPr>
            </a:lvl9pPr>
          </a:lstStyle>
          <a:p>
            <a:pPr algn="ctr">
              <a:lnSpc>
                <a:spcPct val="140000"/>
              </a:lnSpc>
            </a:pPr>
            <a:endParaRPr sz="1350">
              <a:latin typeface="Arial" charset="0"/>
              <a:ea typeface="微软雅黑" charset="-122"/>
              <a:sym typeface="Arial" charset="0"/>
            </a:endParaRPr>
          </a:p>
        </p:txBody>
      </p:sp>
      <p:sp>
        <p:nvSpPr>
          <p:cNvPr id="87" name="矩形 86"/>
          <p:cNvSpPr/>
          <p:nvPr>
            <p:custDataLst>
              <p:tags r:id="rId15"/>
            </p:custDataLst>
          </p:nvPr>
        </p:nvSpPr>
        <p:spPr bwMode="auto">
          <a:xfrm>
            <a:off x="5926193" y="2961993"/>
            <a:ext cx="1336672" cy="86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b" anchorCtr="0">
            <a:normAutofit/>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marL="0" lvl="0" indent="0" algn="l">
              <a:lnSpc>
                <a:spcPct val="120000"/>
              </a:lnSpc>
              <a:spcBef>
                <a:spcPts val="0"/>
              </a:spcBef>
              <a:spcAft>
                <a:spcPts val="0"/>
              </a:spcAft>
              <a:buSzPct val="100000"/>
            </a:pPr>
            <a:r>
              <a:rPr sz="1200" spc="150">
                <a:solidFill>
                  <a:srgbClr val="000000">
                    <a:lumMod val="75000"/>
                    <a:lumOff val="25000"/>
                  </a:srgbClr>
                </a:solidFill>
              </a:rPr>
              <a:t>Load: MySQL dims &amp; facts</a:t>
            </a:r>
          </a:p>
        </p:txBody>
      </p:sp>
      <p:sp>
        <p:nvSpPr>
          <p:cNvPr id="7" name="Title 6"/>
          <p:cNvSpPr txBox="1"/>
          <p:nvPr>
            <p:custDataLst>
              <p:tags r:id="rId16"/>
            </p:custDataLst>
          </p:nvPr>
        </p:nvSpPr>
        <p:spPr>
          <a:xfrm>
            <a:off x="342450" y="786750"/>
            <a:ext cx="8459100" cy="1070101"/>
          </a:xfrm>
          <a:prstGeom prst="rect">
            <a:avLst/>
          </a:prstGeom>
          <a:noFill/>
          <a:ln w="3175">
            <a:noFill/>
            <a:prstDash val="dash"/>
          </a:ln>
        </p:spPr>
        <p:txBody>
          <a:bodyPr wrap="square" lIns="54000" tIns="27000" rIns="54000" bIns="27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Arial" charset="0"/>
                <a:ea typeface="微软雅黑" charset="-122"/>
                <a:cs typeface="Segoe UI" pitchFamily="34" charset="0"/>
              </a:defRPr>
            </a:lvl1pPr>
          </a:lstStyle>
          <a:p>
            <a:pPr marL="0" indent="0" algn="ctr">
              <a:lnSpc>
                <a:spcPct val="100000"/>
              </a:lnSpc>
              <a:spcBef>
                <a:spcPts val="0"/>
              </a:spcBef>
              <a:spcAft>
                <a:spcPts val="800"/>
              </a:spcAft>
              <a:buSzPct val="100000"/>
              <a:buNone/>
            </a:pPr>
            <a:r>
              <a:rPr sz="2700" b="1" spc="300">
                <a:ln w="3175">
                  <a:noFill/>
                  <a:prstDash val="dash"/>
                </a:ln>
                <a:solidFill>
                  <a:schemeClr val="accent1"/>
                </a:solidFill>
                <a:latin typeface="Arial" charset="0"/>
                <a:ea typeface="微软雅黑" charset="-122"/>
                <a:cs typeface="微软雅黑" charset="-122"/>
              </a:rPr>
              <a:t>ETL Pipeline Overview</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373607" y="456345"/>
            <a:ext cx="2384947" cy="3556097"/>
          </a:xfrm>
        </p:spPr>
        <p:txBody>
          <a:bodyPr anchor="b">
            <a:normAutofit/>
          </a:bodyPr>
          <a:lstStyle/>
          <a:p>
            <a:pPr algn="r"/>
            <a:r>
              <a:rPr lang="en-US" sz="3500">
                <a:solidFill>
                  <a:srgbClr val="FFFFFF"/>
                </a:solidFill>
              </a:rPr>
              <a:t>Staging &amp; Normalized Schema</a:t>
            </a:r>
          </a:p>
        </p:txBody>
      </p:sp>
      <p:sp>
        <p:nvSpPr>
          <p:cNvPr id="3" name="Content Placeholder 2"/>
          <p:cNvSpPr>
            <a:spLocks noGrp="1"/>
          </p:cNvSpPr>
          <p:nvPr>
            <p:ph idx="1"/>
          </p:nvPr>
        </p:nvSpPr>
        <p:spPr>
          <a:xfrm>
            <a:off x="3678789" y="4665824"/>
            <a:ext cx="4862968" cy="1694032"/>
          </a:xfrm>
        </p:spPr>
        <p:txBody>
          <a:bodyPr anchor="ctr">
            <a:normAutofit/>
          </a:bodyPr>
          <a:lstStyle/>
          <a:p>
            <a:r>
              <a:rPr lang="en-US" sz="1700"/>
              <a:t>Staging Tables (3NF):</a:t>
            </a:r>
          </a:p>
          <a:p>
            <a:pPr marL="0" indent="0">
              <a:buNone/>
            </a:pPr>
            <a:endParaRPr lang="en-US" sz="1700"/>
          </a:p>
        </p:txBody>
      </p:sp>
      <p:pic>
        <p:nvPicPr>
          <p:cNvPr id="6" name="Picture 5">
            <a:extLst>
              <a:ext uri="{FF2B5EF4-FFF2-40B4-BE49-F238E27FC236}">
                <a16:creationId xmlns:a16="http://schemas.microsoft.com/office/drawing/2014/main" id="{C5A59B81-9F14-7564-6698-1F4AD3F3C79A}"/>
              </a:ext>
            </a:extLst>
          </p:cNvPr>
          <p:cNvPicPr>
            <a:picLocks noChangeAspect="1"/>
          </p:cNvPicPr>
          <p:nvPr/>
        </p:nvPicPr>
        <p:blipFill>
          <a:blip r:embed="rId2"/>
          <a:stretch>
            <a:fillRect/>
          </a:stretch>
        </p:blipFill>
        <p:spPr>
          <a:xfrm>
            <a:off x="3505146" y="454976"/>
            <a:ext cx="2505310" cy="2008025"/>
          </a:xfrm>
          <a:prstGeom prst="rect">
            <a:avLst/>
          </a:prstGeom>
        </p:spPr>
      </p:pic>
      <p:pic>
        <p:nvPicPr>
          <p:cNvPr id="9" name="Picture 8">
            <a:extLst>
              <a:ext uri="{FF2B5EF4-FFF2-40B4-BE49-F238E27FC236}">
                <a16:creationId xmlns:a16="http://schemas.microsoft.com/office/drawing/2014/main" id="{C7F9D689-A47E-8B9A-5AA6-993928E72A2F}"/>
              </a:ext>
            </a:extLst>
          </p:cNvPr>
          <p:cNvPicPr>
            <a:picLocks noChangeAspect="1"/>
          </p:cNvPicPr>
          <p:nvPr/>
        </p:nvPicPr>
        <p:blipFill>
          <a:blip r:embed="rId3"/>
          <a:stretch>
            <a:fillRect/>
          </a:stretch>
        </p:blipFill>
        <p:spPr>
          <a:xfrm>
            <a:off x="6319878" y="544460"/>
            <a:ext cx="2136828" cy="1873383"/>
          </a:xfrm>
          <a:prstGeom prst="rect">
            <a:avLst/>
          </a:prstGeom>
        </p:spPr>
      </p:pic>
      <p:pic>
        <p:nvPicPr>
          <p:cNvPr id="12" name="Picture 11">
            <a:extLst>
              <a:ext uri="{FF2B5EF4-FFF2-40B4-BE49-F238E27FC236}">
                <a16:creationId xmlns:a16="http://schemas.microsoft.com/office/drawing/2014/main" id="{A916B961-7471-FB93-D658-9278041C1387}"/>
              </a:ext>
            </a:extLst>
          </p:cNvPr>
          <p:cNvPicPr>
            <a:picLocks noChangeAspect="1"/>
          </p:cNvPicPr>
          <p:nvPr/>
        </p:nvPicPr>
        <p:blipFill>
          <a:blip r:embed="rId4"/>
          <a:stretch>
            <a:fillRect/>
          </a:stretch>
        </p:blipFill>
        <p:spPr>
          <a:xfrm>
            <a:off x="3686089" y="2546013"/>
            <a:ext cx="2143424" cy="1810003"/>
          </a:xfrm>
          <a:prstGeom prst="rect">
            <a:avLst/>
          </a:prstGeom>
        </p:spPr>
      </p:pic>
      <p:pic>
        <p:nvPicPr>
          <p:cNvPr id="14" name="Picture 13">
            <a:extLst>
              <a:ext uri="{FF2B5EF4-FFF2-40B4-BE49-F238E27FC236}">
                <a16:creationId xmlns:a16="http://schemas.microsoft.com/office/drawing/2014/main" id="{968A28D1-5CAA-169E-E795-E144E7F9BEF3}"/>
              </a:ext>
            </a:extLst>
          </p:cNvPr>
          <p:cNvPicPr>
            <a:picLocks noChangeAspect="1"/>
          </p:cNvPicPr>
          <p:nvPr/>
        </p:nvPicPr>
        <p:blipFill>
          <a:blip r:embed="rId5"/>
          <a:stretch>
            <a:fillRect/>
          </a:stretch>
        </p:blipFill>
        <p:spPr>
          <a:xfrm>
            <a:off x="6367330" y="2546013"/>
            <a:ext cx="2001060" cy="181000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anchor="ctr">
            <a:normAutofit/>
          </a:bodyPr>
          <a:lstStyle/>
          <a:p>
            <a:r>
              <a:rPr lang="en-US" sz="2600">
                <a:solidFill>
                  <a:srgbClr val="FFFFFF"/>
                </a:solidFill>
              </a:rPr>
              <a:t>Dimensional Star Schema</a:t>
            </a:r>
          </a:p>
        </p:txBody>
      </p:sp>
      <p:pic>
        <p:nvPicPr>
          <p:cNvPr id="1026" name="Picture 2" descr="A screenshot of a video game&#10;&#10;AI-generated content may be incorrect.">
            <a:extLst>
              <a:ext uri="{FF2B5EF4-FFF2-40B4-BE49-F238E27FC236}">
                <a16:creationId xmlns:a16="http://schemas.microsoft.com/office/drawing/2014/main" id="{1EF3EE66-7B8D-5E42-8B12-65730C6176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794110"/>
            <a:ext cx="5085525" cy="3267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71525" y="1967266"/>
            <a:ext cx="1971675" cy="2547257"/>
          </a:xfrm>
          <a:noFill/>
        </p:spPr>
        <p:txBody>
          <a:bodyPr anchor="ctr">
            <a:normAutofit/>
          </a:bodyPr>
          <a:lstStyle/>
          <a:p>
            <a:r>
              <a:rPr lang="en-US" sz="2600">
                <a:solidFill>
                  <a:srgbClr val="FFFFFF"/>
                </a:solidFill>
              </a:rPr>
              <a:t>Constellation Schema</a:t>
            </a:r>
          </a:p>
        </p:txBody>
      </p:sp>
      <p:pic>
        <p:nvPicPr>
          <p:cNvPr id="1026" name="Picture 2">
            <a:extLst>
              <a:ext uri="{FF2B5EF4-FFF2-40B4-BE49-F238E27FC236}">
                <a16:creationId xmlns:a16="http://schemas.microsoft.com/office/drawing/2014/main" id="{BC62E3CE-A605-391D-ADCB-5983DDAEA2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355484"/>
            <a:ext cx="5085525" cy="41447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ETL Code Highlights</a:t>
            </a:r>
          </a:p>
        </p:txBody>
      </p:sp>
      <p:sp>
        <p:nvSpPr>
          <p:cNvPr id="3" name="Content Placeholder 2"/>
          <p:cNvSpPr>
            <a:spLocks noGrp="1"/>
          </p:cNvSpPr>
          <p:nvPr>
            <p:ph idx="1"/>
          </p:nvPr>
        </p:nvSpPr>
        <p:spPr>
          <a:xfrm>
            <a:off x="571351" y="2743200"/>
            <a:ext cx="3485179" cy="3613149"/>
          </a:xfrm>
        </p:spPr>
        <p:txBody>
          <a:bodyPr anchor="ctr">
            <a:normAutofit/>
          </a:bodyPr>
          <a:lstStyle/>
          <a:p>
            <a:endParaRPr lang="en-US" sz="1700"/>
          </a:p>
          <a:p>
            <a:r>
              <a:rPr lang="en-US" sz="1700"/>
              <a:t>Dynamic CSV loading &amp; renaming</a:t>
            </a:r>
          </a:p>
          <a:p>
            <a:r>
              <a:rPr lang="en-US" sz="1700"/>
              <a:t>Streaming inserts for facts</a:t>
            </a:r>
          </a:p>
          <a:p>
            <a:r>
              <a:rPr lang="en-US" sz="1700"/>
              <a:t>Dimension lookup maps</a:t>
            </a:r>
          </a:p>
          <a:p>
            <a:r>
              <a:rPr lang="en-US" sz="1700"/>
              <a:t>ON DUPLICATE KEY for dims</a:t>
            </a:r>
          </a:p>
        </p:txBody>
      </p:sp>
      <p:pic>
        <p:nvPicPr>
          <p:cNvPr id="5" name="Picture 4" descr="Speedometer">
            <a:extLst>
              <a:ext uri="{FF2B5EF4-FFF2-40B4-BE49-F238E27FC236}">
                <a16:creationId xmlns:a16="http://schemas.microsoft.com/office/drawing/2014/main" id="{2EA23047-DDD2-7823-3B66-C1B4A662610D}"/>
              </a:ext>
            </a:extLst>
          </p:cNvPr>
          <p:cNvPicPr>
            <a:picLocks noChangeAspect="1"/>
          </p:cNvPicPr>
          <p:nvPr/>
        </p:nvPicPr>
        <p:blipFill>
          <a:blip r:embed="rId2"/>
          <a:srcRect l="30354" r="28100" b="-1"/>
          <a:stretch/>
        </p:blipFill>
        <p:spPr>
          <a:xfrm>
            <a:off x="4572000" y="1"/>
            <a:ext cx="4577118"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8946" y="859948"/>
            <a:ext cx="2240924"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628650" y="643467"/>
            <a:ext cx="2213403" cy="5571066"/>
          </a:xfrm>
        </p:spPr>
        <p:txBody>
          <a:bodyPr>
            <a:normAutofit/>
          </a:bodyPr>
          <a:lstStyle/>
          <a:p>
            <a:r>
              <a:rPr lang="en-US">
                <a:solidFill>
                  <a:srgbClr val="FFFFFF"/>
                </a:solidFill>
              </a:rPr>
              <a:t>Lessons Learned</a:t>
            </a:r>
          </a:p>
        </p:txBody>
      </p:sp>
      <p:sp>
        <p:nvSpPr>
          <p:cNvPr id="13" name="Rectangle: Rounded Corners 12">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4089" y="434266"/>
            <a:ext cx="5413275"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C5D4DD2-CD6F-F14D-30FC-C0E4697B7243}"/>
              </a:ext>
            </a:extLst>
          </p:cNvPr>
          <p:cNvGraphicFramePr>
            <a:graphicFrameLocks noGrp="1"/>
          </p:cNvGraphicFramePr>
          <p:nvPr>
            <p:ph idx="1"/>
            <p:extLst>
              <p:ext uri="{D42A27DB-BD31-4B8C-83A1-F6EECF244321}">
                <p14:modId xmlns:p14="http://schemas.microsoft.com/office/powerpoint/2010/main" val="514243422"/>
              </p:ext>
            </p:extLst>
          </p:nvPr>
        </p:nvGraphicFramePr>
        <p:xfrm>
          <a:off x="3572933" y="609600"/>
          <a:ext cx="5051582"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4A5D84B9-EAF1-4A28-CBB7-F59E6B6F6FE4}"/>
              </a:ext>
            </a:extLst>
          </p:cNvPr>
          <p:cNvPicPr>
            <a:picLocks noChangeAspect="1"/>
          </p:cNvPicPr>
          <p:nvPr/>
        </p:nvPicPr>
        <p:blipFill>
          <a:blip r:embed="rId2"/>
          <a:srcRect l="11520" r="48986" b="-2"/>
          <a:stretch/>
        </p:blipFill>
        <p:spPr>
          <a:xfrm>
            <a:off x="20" y="-2"/>
            <a:ext cx="4057627"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86487" y="405685"/>
            <a:ext cx="4098726" cy="1559301"/>
          </a:xfrm>
        </p:spPr>
        <p:txBody>
          <a:bodyPr>
            <a:normAutofit/>
          </a:bodyPr>
          <a:lstStyle/>
          <a:p>
            <a:r>
              <a:rPr lang="en-US" sz="3500"/>
              <a:t>References</a:t>
            </a:r>
          </a:p>
        </p:txBody>
      </p:sp>
      <p:sp>
        <p:nvSpPr>
          <p:cNvPr id="3" name="Content Placeholder 2"/>
          <p:cNvSpPr>
            <a:spLocks noGrp="1"/>
          </p:cNvSpPr>
          <p:nvPr>
            <p:ph idx="1"/>
          </p:nvPr>
        </p:nvSpPr>
        <p:spPr>
          <a:xfrm>
            <a:off x="4586487" y="2743200"/>
            <a:ext cx="3935505" cy="3496878"/>
          </a:xfrm>
        </p:spPr>
        <p:txBody>
          <a:bodyPr anchor="ctr">
            <a:normAutofit/>
          </a:bodyPr>
          <a:lstStyle/>
          <a:p>
            <a:pPr>
              <a:lnSpc>
                <a:spcPct val="90000"/>
              </a:lnSpc>
            </a:pPr>
            <a:endParaRPr lang="en-US" sz="900" dirty="0"/>
          </a:p>
          <a:p>
            <a:pPr marL="342900" marR="0" lvl="0" indent="-342900">
              <a:lnSpc>
                <a:spcPct val="90000"/>
              </a:lnSpc>
              <a:spcAft>
                <a:spcPts val="800"/>
              </a:spcAft>
              <a:buSzPts val="1000"/>
              <a:buFont typeface="Symbol" panose="05050102010706020507" pitchFamily="18" charset="2"/>
              <a:buChar char=""/>
              <a:tabLst>
                <a:tab pos="457200" algn="l"/>
              </a:tabLst>
            </a:pPr>
            <a:r>
              <a:rPr lang="en-US" sz="900" b="1" kern="100" dirty="0">
                <a:effectLst/>
                <a:latin typeface="Aptos" panose="020B0004020202020204" pitchFamily="34" charset="0"/>
                <a:ea typeface="DengXian" panose="02010600030101010101" pitchFamily="2" charset="-122"/>
                <a:cs typeface="Times New Roman" panose="02020603050405020304" pitchFamily="18" charset="0"/>
              </a:rPr>
              <a:t>Apache Airflow on GitHub (</a:t>
            </a:r>
            <a:r>
              <a:rPr lang="en-US" sz="900" b="1" u="sng" kern="100" dirty="0">
                <a:effectLst/>
                <a:latin typeface="Aptos" panose="020B0004020202020204" pitchFamily="34" charset="0"/>
                <a:ea typeface="DengXian" panose="02010600030101010101" pitchFamily="2" charset="-122"/>
                <a:cs typeface="Times New Roman" panose="02020603050405020304" pitchFamily="18" charset="0"/>
                <a:hlinkClick r:id="rId3"/>
              </a:rPr>
              <a:t>https://github.com/apache/airflow</a:t>
            </a:r>
            <a:r>
              <a:rPr lang="en-US" sz="900" b="1" kern="100" dirty="0">
                <a:effectLst/>
                <a:latin typeface="Aptos" panose="020B0004020202020204" pitchFamily="34" charset="0"/>
                <a:ea typeface="DengXian" panose="02010600030101010101" pitchFamily="2" charset="-122"/>
                <a:cs typeface="Times New Roman" panose="02020603050405020304" pitchFamily="18" charset="0"/>
              </a:rPr>
              <a:t>):</a:t>
            </a:r>
            <a:br>
              <a:rPr lang="en-US" sz="900" b="1" kern="100" dirty="0">
                <a:effectLst/>
                <a:latin typeface="Aptos" panose="020B0004020202020204" pitchFamily="34" charset="0"/>
                <a:ea typeface="DengXian" panose="02010600030101010101" pitchFamily="2" charset="-122"/>
                <a:cs typeface="Times New Roman" panose="02020603050405020304" pitchFamily="18" charset="0"/>
              </a:rPr>
            </a:br>
            <a:r>
              <a:rPr lang="en-US" sz="900" i="1" kern="100" dirty="0">
                <a:effectLst/>
                <a:latin typeface="Aptos" panose="020B0004020202020204" pitchFamily="34" charset="0"/>
                <a:ea typeface="DengXian" panose="02010600030101010101" pitchFamily="2" charset="-122"/>
                <a:cs typeface="Times New Roman" panose="02020603050405020304" pitchFamily="18" charset="0"/>
              </a:rPr>
              <a:t>Date Posted:</a:t>
            </a:r>
            <a:r>
              <a:rPr lang="en-US" sz="900" kern="100" dirty="0">
                <a:effectLst/>
                <a:latin typeface="Aptos" panose="020B0004020202020204" pitchFamily="34" charset="0"/>
                <a:ea typeface="DengXian" panose="02010600030101010101" pitchFamily="2" charset="-122"/>
                <a:cs typeface="Times New Roman" panose="02020603050405020304" pitchFamily="18" charset="0"/>
              </a:rPr>
              <a:t> Initial release around May 2015</a:t>
            </a:r>
            <a:br>
              <a:rPr lang="en-US" sz="900" kern="100" dirty="0">
                <a:effectLst/>
                <a:latin typeface="Aptos" panose="020B0004020202020204" pitchFamily="34" charset="0"/>
                <a:ea typeface="DengXian" panose="02010600030101010101" pitchFamily="2" charset="-122"/>
                <a:cs typeface="Times New Roman" panose="02020603050405020304" pitchFamily="18" charset="0"/>
              </a:rPr>
            </a:br>
            <a:r>
              <a:rPr lang="en-US" sz="900" i="1" kern="100" dirty="0">
                <a:effectLst/>
                <a:latin typeface="Aptos" panose="020B0004020202020204" pitchFamily="34" charset="0"/>
                <a:ea typeface="DengXian" panose="02010600030101010101" pitchFamily="2" charset="-122"/>
                <a:cs typeface="Times New Roman" panose="02020603050405020304" pitchFamily="18" charset="0"/>
              </a:rPr>
              <a:t>Date Accessed:</a:t>
            </a:r>
            <a:r>
              <a:rPr lang="en-US" sz="900" kern="100" dirty="0">
                <a:effectLst/>
                <a:latin typeface="Aptos" panose="020B0004020202020204" pitchFamily="34" charset="0"/>
                <a:ea typeface="DengXian" panose="02010600030101010101" pitchFamily="2" charset="-122"/>
                <a:cs typeface="Times New Roman" panose="02020603050405020304" pitchFamily="18" charset="0"/>
              </a:rPr>
              <a:t> March 18, 2025</a:t>
            </a:r>
            <a:br>
              <a:rPr lang="en-US" sz="900" kern="100" dirty="0">
                <a:effectLst/>
                <a:latin typeface="Aptos" panose="020B0004020202020204" pitchFamily="34" charset="0"/>
                <a:ea typeface="DengXian" panose="02010600030101010101" pitchFamily="2" charset="-122"/>
                <a:cs typeface="Times New Roman" panose="02020603050405020304" pitchFamily="18" charset="0"/>
              </a:rPr>
            </a:br>
            <a:r>
              <a:rPr lang="en-US" sz="900" kern="100" dirty="0">
                <a:effectLst/>
                <a:latin typeface="Aptos" panose="020B0004020202020204" pitchFamily="34" charset="0"/>
                <a:ea typeface="DengXian" panose="02010600030101010101" pitchFamily="2" charset="-122"/>
                <a:cs typeface="Times New Roman" panose="02020603050405020304" pitchFamily="18" charset="0"/>
              </a:rPr>
              <a:t>This repository offers a mature, open-source platform for orchestrating complex ETL workflows, providing valuable insights into designing scalable ETL processes. Its comprehensive documentation and community examples serve as a practical guide for workflow management in data warehousing projects.</a:t>
            </a:r>
          </a:p>
          <a:p>
            <a:pPr marL="342900" marR="0" lvl="0" indent="-342900">
              <a:lnSpc>
                <a:spcPct val="90000"/>
              </a:lnSpc>
              <a:spcAft>
                <a:spcPts val="800"/>
              </a:spcAft>
              <a:buSzPts val="1000"/>
              <a:buFont typeface="Symbol" panose="05050102010706020507" pitchFamily="18" charset="2"/>
              <a:buChar char=""/>
              <a:tabLst>
                <a:tab pos="457200" algn="l"/>
              </a:tabLst>
            </a:pPr>
            <a:r>
              <a:rPr lang="en-US" sz="900" b="1" kern="100" dirty="0">
                <a:effectLst/>
                <a:latin typeface="Aptos" panose="020B0004020202020204" pitchFamily="34" charset="0"/>
                <a:ea typeface="DengXian" panose="02010600030101010101" pitchFamily="2" charset="-122"/>
                <a:cs typeface="Times New Roman" panose="02020603050405020304" pitchFamily="18" charset="0"/>
              </a:rPr>
              <a:t>Kimball, R. &amp; Ross, M. (2013). </a:t>
            </a:r>
            <a:r>
              <a:rPr lang="en-US" sz="900" b="1" i="1" kern="100" dirty="0">
                <a:effectLst/>
                <a:latin typeface="Aptos" panose="020B0004020202020204" pitchFamily="34" charset="0"/>
                <a:ea typeface="DengXian" panose="02010600030101010101" pitchFamily="2" charset="-122"/>
                <a:cs typeface="Times New Roman" panose="02020603050405020304" pitchFamily="18" charset="0"/>
              </a:rPr>
              <a:t>The Data Warehouse Toolkit: The Definitive Guide to Dimensional Modeling</a:t>
            </a:r>
            <a:r>
              <a:rPr lang="en-US" sz="900" b="1" kern="100" dirty="0">
                <a:effectLst/>
                <a:latin typeface="Aptos" panose="020B0004020202020204" pitchFamily="34" charset="0"/>
                <a:ea typeface="DengXian" panose="02010600030101010101" pitchFamily="2" charset="-122"/>
                <a:cs typeface="Times New Roman" panose="02020603050405020304" pitchFamily="18" charset="0"/>
              </a:rPr>
              <a:t>.</a:t>
            </a:r>
            <a:r>
              <a:rPr lang="en-US" sz="900" kern="100" dirty="0">
                <a:effectLst/>
                <a:latin typeface="Aptos" panose="020B0004020202020204" pitchFamily="34" charset="0"/>
                <a:ea typeface="DengXian" panose="02010600030101010101" pitchFamily="2" charset="-122"/>
                <a:cs typeface="Times New Roman" panose="02020603050405020304" pitchFamily="18" charset="0"/>
              </a:rPr>
              <a:t> </a:t>
            </a:r>
          </a:p>
          <a:p>
            <a:pPr marL="457200" marR="0">
              <a:lnSpc>
                <a:spcPct val="90000"/>
              </a:lnSpc>
              <a:spcAft>
                <a:spcPts val="800"/>
              </a:spcAft>
              <a:buNone/>
            </a:pPr>
            <a:r>
              <a:rPr lang="en-US" sz="900" kern="100" dirty="0">
                <a:effectLst/>
                <a:latin typeface="Aptos" panose="020B0004020202020204" pitchFamily="34" charset="0"/>
                <a:ea typeface="DengXian" panose="02010600030101010101" pitchFamily="2" charset="-122"/>
                <a:cs typeface="Times New Roman" panose="02020603050405020304" pitchFamily="18" charset="0"/>
              </a:rPr>
              <a:t>          This book provides comprehensive methodologies for dimensional modeling that will guide my schema design. Its practical examples and best practices are directly applicable to building scalable data warehousing solutions.</a:t>
            </a:r>
          </a:p>
          <a:p>
            <a:pPr marL="342900" marR="0" lvl="0" indent="-342900">
              <a:lnSpc>
                <a:spcPct val="90000"/>
              </a:lnSpc>
              <a:spcAft>
                <a:spcPts val="800"/>
              </a:spcAft>
              <a:buSzPts val="1000"/>
              <a:buFont typeface="Symbol" panose="05050102010706020507" pitchFamily="18" charset="2"/>
              <a:buChar char=""/>
              <a:tabLst>
                <a:tab pos="457200" algn="l"/>
              </a:tabLst>
            </a:pPr>
            <a:r>
              <a:rPr lang="en-US" sz="900" b="1" kern="100" dirty="0" err="1">
                <a:effectLst/>
                <a:latin typeface="Aptos" panose="020B0004020202020204" pitchFamily="34" charset="0"/>
                <a:ea typeface="DengXian" panose="02010600030101010101" pitchFamily="2" charset="-122"/>
                <a:cs typeface="Times New Roman" panose="02020603050405020304" pitchFamily="18" charset="0"/>
              </a:rPr>
              <a:t>Meltano</a:t>
            </a:r>
            <a:r>
              <a:rPr lang="en-US" sz="900" b="1" kern="100" dirty="0">
                <a:effectLst/>
                <a:latin typeface="Aptos" panose="020B0004020202020204" pitchFamily="34" charset="0"/>
                <a:ea typeface="DengXian" panose="02010600030101010101" pitchFamily="2" charset="-122"/>
                <a:cs typeface="Times New Roman" panose="02020603050405020304" pitchFamily="18" charset="0"/>
              </a:rPr>
              <a:t> on GitHub (</a:t>
            </a:r>
            <a:r>
              <a:rPr lang="en-US" sz="900" b="1" u="sng" kern="100" dirty="0">
                <a:effectLst/>
                <a:latin typeface="Aptos" panose="020B0004020202020204" pitchFamily="34" charset="0"/>
                <a:ea typeface="DengXian" panose="02010600030101010101" pitchFamily="2" charset="-122"/>
                <a:cs typeface="Times New Roman" panose="02020603050405020304" pitchFamily="18" charset="0"/>
                <a:hlinkClick r:id="rId4"/>
              </a:rPr>
              <a:t>https://github.com/meltano/meltano</a:t>
            </a:r>
            <a:r>
              <a:rPr lang="en-US" sz="900" b="1" kern="100" dirty="0">
                <a:effectLst/>
                <a:latin typeface="Aptos" panose="020B0004020202020204" pitchFamily="34" charset="0"/>
                <a:ea typeface="DengXian" panose="02010600030101010101" pitchFamily="2" charset="-122"/>
                <a:cs typeface="Times New Roman" panose="02020603050405020304" pitchFamily="18" charset="0"/>
              </a:rPr>
              <a:t>):</a:t>
            </a:r>
            <a:br>
              <a:rPr lang="en-US" sz="900" b="1" kern="100" dirty="0">
                <a:effectLst/>
                <a:latin typeface="Aptos" panose="020B0004020202020204" pitchFamily="34" charset="0"/>
                <a:ea typeface="DengXian" panose="02010600030101010101" pitchFamily="2" charset="-122"/>
                <a:cs typeface="Times New Roman" panose="02020603050405020304" pitchFamily="18" charset="0"/>
              </a:rPr>
            </a:br>
            <a:r>
              <a:rPr lang="en-US" sz="900" i="1" kern="100" dirty="0">
                <a:effectLst/>
                <a:latin typeface="Aptos" panose="020B0004020202020204" pitchFamily="34" charset="0"/>
                <a:ea typeface="DengXian" panose="02010600030101010101" pitchFamily="2" charset="-122"/>
                <a:cs typeface="Times New Roman" panose="02020603050405020304" pitchFamily="18" charset="0"/>
              </a:rPr>
              <a:t>Date Posted:</a:t>
            </a:r>
            <a:r>
              <a:rPr lang="en-US" sz="900" kern="100" dirty="0">
                <a:effectLst/>
                <a:latin typeface="Aptos" panose="020B0004020202020204" pitchFamily="34" charset="0"/>
                <a:ea typeface="DengXian" panose="02010600030101010101" pitchFamily="2" charset="-122"/>
                <a:cs typeface="Times New Roman" panose="02020603050405020304" pitchFamily="18" charset="0"/>
              </a:rPr>
              <a:t> Initial commit dated October 1, 2018</a:t>
            </a:r>
            <a:br>
              <a:rPr lang="en-US" sz="900" kern="100" dirty="0">
                <a:effectLst/>
                <a:latin typeface="Aptos" panose="020B0004020202020204" pitchFamily="34" charset="0"/>
                <a:ea typeface="DengXian" panose="02010600030101010101" pitchFamily="2" charset="-122"/>
                <a:cs typeface="Times New Roman" panose="02020603050405020304" pitchFamily="18" charset="0"/>
              </a:rPr>
            </a:br>
            <a:r>
              <a:rPr lang="en-US" sz="900" i="1" kern="100" dirty="0">
                <a:effectLst/>
                <a:latin typeface="Aptos" panose="020B0004020202020204" pitchFamily="34" charset="0"/>
                <a:ea typeface="DengXian" panose="02010600030101010101" pitchFamily="2" charset="-122"/>
                <a:cs typeface="Times New Roman" panose="02020603050405020304" pitchFamily="18" charset="0"/>
              </a:rPr>
              <a:t>Date Accessed:</a:t>
            </a:r>
            <a:r>
              <a:rPr lang="en-US" sz="900" kern="100" dirty="0">
                <a:effectLst/>
                <a:latin typeface="Aptos" panose="020B0004020202020204" pitchFamily="34" charset="0"/>
                <a:ea typeface="DengXian" panose="02010600030101010101" pitchFamily="2" charset="-122"/>
                <a:cs typeface="Times New Roman" panose="02020603050405020304" pitchFamily="18" charset="0"/>
              </a:rPr>
              <a:t> March 18, 2025</a:t>
            </a:r>
            <a:br>
              <a:rPr lang="en-US" sz="900" kern="100" dirty="0">
                <a:effectLst/>
                <a:latin typeface="Aptos" panose="020B0004020202020204" pitchFamily="34" charset="0"/>
                <a:ea typeface="DengXian" panose="02010600030101010101" pitchFamily="2" charset="-122"/>
                <a:cs typeface="Times New Roman" panose="02020603050405020304" pitchFamily="18" charset="0"/>
              </a:rPr>
            </a:br>
            <a:r>
              <a:rPr lang="en-US" sz="900" kern="100" dirty="0" err="1">
                <a:effectLst/>
                <a:latin typeface="Aptos" panose="020B0004020202020204" pitchFamily="34" charset="0"/>
                <a:ea typeface="DengXian" panose="02010600030101010101" pitchFamily="2" charset="-122"/>
                <a:cs typeface="Times New Roman" panose="02020603050405020304" pitchFamily="18" charset="0"/>
              </a:rPr>
              <a:t>Meltano</a:t>
            </a:r>
            <a:r>
              <a:rPr lang="en-US" sz="900" kern="100" dirty="0">
                <a:effectLst/>
                <a:latin typeface="Aptos" panose="020B0004020202020204" pitchFamily="34" charset="0"/>
                <a:ea typeface="DengXian" panose="02010600030101010101" pitchFamily="2" charset="-122"/>
                <a:cs typeface="Times New Roman" panose="02020603050405020304" pitchFamily="18" charset="0"/>
              </a:rPr>
              <a:t> is an open-source ELT platform that demonstrates best practices for building and managing data integration pipelines, which is essential for automating and scaling ETL processes. Its active community and detailed documentation make it a useful resource for understanding modern data integration techniques.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5-04-25T07:05:33&quot;,&quot;maxSize&quot;:{&quot;size1&quot;:26},&quot;minSize&quot;:{&quot;size1&quot;:26},&quot;normalSize&quot;:{&quot;size1&quot;:26},&quot;subLayout&quot;:[{&quot;horizontalAlign&quot;:0,&quot;id&quot;:&quot;2025-04-25T07:05:33&quot;,&quot;margin&quot;:{&quot;bottom&quot;:0.16300000250339508,&quot;left&quot;:1.2675000429153442,&quot;right&quot;:1.2675000429153442,&quot;top&quot;:1.319000005722046},&quot;type&quot;:0,&quot;verticalAlign&quot;:1},{&quot;horizontalAlign&quot;:0,&quot;id&quot;:&quot;2025-04-25T07:05:33&quot;,&quot;margin&quot;:{&quot;bottom&quot;:1.690000057220459,&quot;left&quot;:1.2675000429153442,&quot;right&quot;:1.2675000429153442,&quot;top&quot;:0.025999996811151505},&quot;type&quot;:0,&quot;verticalAlign&quot;:1}],&quot;type&quot;:0}"/>
  <p:tag name="KSO_WM_SLIDE_CAN_ADD_NAVIGATION" val="1"/>
  <p:tag name="KSO_WM_SLIDE_BACKGROUND" val="[&quot;general&quot;,&quot;frame&quot;]"/>
  <p:tag name="KSO_WM_SLIDE_RATIO" val="1.777778"/>
  <p:tag name="KSO_WM_TEMPLATE_MASTER_TYPE" val="0"/>
  <p:tag name="KSO_WM_TEMPLATE_COLOR_TYPE"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06138_2*m_h_i*1_1_1"/>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06138_2*m_h_i*1_1_2"/>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VALUE" val="68*166"/>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06138_2*m_h_x*1_1_1"/>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1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06138_2*m_h_f*1_1_1"/>
  <p:tag name="KSO_WM_TEMPLATE_CATEGORY" val="diagram"/>
  <p:tag name="KSO_WM_TEMPLATE_INDEX" val="2020613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06138_2*m_h_i*1_3_1"/>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06138_2*m_h_i*1_3_2"/>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VALUE" val="89*97"/>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06138_2*m_h_x*1_3_1"/>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06138_2*m_h_f*1_3_1"/>
  <p:tag name="KSO_WM_TEMPLATE_CATEGORY" val="diagram"/>
  <p:tag name="KSO_WM_TEMPLATE_INDEX" val="2020613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1852_1*a*1"/>
  <p:tag name="KSO_WM_TEMPLATE_CATEGORY" val="diagram"/>
  <p:tag name="KSO_WM_TEMPLATE_INDEX" val="20201852"/>
  <p:tag name="KSO_WM_UNIT_LAYERLEVEL" val="1"/>
  <p:tag name="KSO_WM_TAG_VERSION" val="1.0"/>
  <p:tag name="KSO_WM_BEAUTIFY_FLAG" val="#wm#"/>
  <p:tag name="KSO_WM_UNIT_SHOW_EDIT_AREA_INDICATION" val="1"/>
  <p:tag name="KSO_WM_UNIT_DEFAULT_FONT" val="28;40;4"/>
  <p:tag name="KSO_WM_UNIT_BLOCK" val="0"/>
  <p:tag name="KSO_WM_UNIT_TEXT_FILL_FORE_SCHEMECOLOR_INDEX_BRIGHTNESS" val="0.25"/>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SLIDE_ID" val="diagram20201852_1"/>
  <p:tag name="KSO_WM_TEMPLATE_SUBCATEGORY" val="11"/>
  <p:tag name="KSO_WM_SLIDE_ITEM_CNT" val="0"/>
  <p:tag name="KSO_WM_SLIDE_INDEX" val="1"/>
  <p:tag name="KSO_WM_UNIT_SHOW_EDIT_AREA_INDICATION" val="1"/>
  <p:tag name="KSO_WM_TAG_VERSION" val="1.0"/>
  <p:tag name="KSO_WM_BEAUTIFY_FLAG" val="#wm#"/>
  <p:tag name="KSO_WM_TEMPLATE_CATEGORY" val="diagram"/>
  <p:tag name="KSO_WM_TEMPLATE_INDEX" val="20201852"/>
  <p:tag name="KSO_WM_SLIDE_LAYOUT" val="a_d_i"/>
  <p:tag name="KSO_WM_SLIDE_LAYOUT_CNT" val="1_1_1"/>
  <p:tag name="KSO_WM_SLIDE_TYPE" val="text"/>
  <p:tag name="KSO_WM_SLIDE_SUBTYPE" val="picTxt"/>
  <p:tag name="KSO_WM_SLIDE_SIZE" val="960*493"/>
  <p:tag name="KSO_WM_SLIDE_POSITION" val="0*47"/>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5-04-25T07:12:35&quot;,&quot;maxSize&quot;:{&quot;size1&quot;:53.3},&quot;minSize&quot;:{&quot;size1&quot;:24.6},&quot;normalSize&quot;:{&quot;size1&quot;:36.266666666666666},&quot;subLayout&quot;:[{&quot;id&quot;:&quot;2025-04-25T07:12:35&quot;,&quot;margin&quot;:{&quot;bottom&quot;:1.243999719619751,&quot;left&quot;:0.9524999856948853,&quot;right&quot;:0.9502498507499695,&quot;top&quot;:1.690000057220459},&quot;type&quot;:0},{&quot;backgroundInfo&quot;:[{&quot;bottom&quot;:0,&quot;bottomAbs&quot;:false,&quot;left&quot;:0,&quot;leftAbs&quot;:false,&quot;right&quot;:0,&quot;rightAbs&quot;:false,&quot;top&quot;:0.164093912,&quot;topAbs&quot;:false,&quot;type&quot;:&quot;bottomTop&quot;}],&quot;id&quot;:&quot;2025-04-25T07:12:35&quot;,&quot;margin&quot;:{&quot;bottom&quot;:1.690000057220459,&quot;left&quot;:0.9524999856948853,&quot;right&quot;:0.9524999856948853,&quot;top&quot;:0.025999996811151505},&quot;marginOverLayout&quot;:{&quot;bottom&quot;:1.690000057220459,&quot;left&quot;:0.9524999856948853,&quot;right&quot;:0.9524999856948853,&quot;top&quot;:0.025999996811151505},&quot;type&quot;:1}],&quot;type&quot;:1}"/>
  <p:tag name="KSO_WM_SLIDE_CAN_ADD_NAVIGATION" val="1"/>
  <p:tag name="KSO_WM_SLIDE_BACKGROUND" val="[&quot;general&quot;,&quot;frame&quot;,&quot;bottomTop&quot;]"/>
  <p:tag name="KSO_WM_SLIDE_RATIO" val="1.777778"/>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diagram20201852_1*i*1"/>
  <p:tag name="KSO_WM_TEMPLATE_CATEGORY" val="diagram"/>
  <p:tag name="KSO_WM_TEMPLATE_INDEX" val="20201852"/>
  <p:tag name="KSO_WM_UNIT_LAYERLEVEL" val="1"/>
  <p:tag name="KSO_WM_TAG_VERSION" val="1.0"/>
  <p:tag name="KSO_WM_BEAUTIFY_FLAG" val="#wm#"/>
  <p:tag name="KSO_WM_UNIT_BLOCK" val="0"/>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i"/>
  <p:tag name="KSO_WM_UNIT_INDEX" val="1_1"/>
  <p:tag name="KSO_WM_UNIT_ID" val="diagram20206138_2*m_i*1_1"/>
  <p:tag name="KSO_WM_TEMPLATE_CATEGORY" val="diagram"/>
  <p:tag name="KSO_WM_TEMPLATE_INDEX" val="20206138"/>
  <p:tag name="KSO_WM_UNIT_LAYERLEVEL" val="1_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SUBTYPE" val="a"/>
  <p:tag name="KSO_WM_UNIT_PRESET_TEXT" val="单击此处输入你的正文，文字是您思想的提炼，请尽量言简意赅的阐述观点"/>
  <p:tag name="KSO_WM_UNIT_NOCLEAR" val="0"/>
  <p:tag name="KSO_WM_UNIT_VALUE" val="24"/>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06138_2*m_h_f*1_2_1"/>
  <p:tag name="KSO_WM_TEMPLATE_CATEGORY" val="diagram"/>
  <p:tag name="KSO_WM_TEMPLATE_INDEX" val="2020613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06138_2*m_h_i*1_2_1"/>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06138_2*m_h_i*1_2_2"/>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VALUE" val="97*97"/>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06138_2*m_h_x*1_2_1"/>
  <p:tag name="KSO_WM_TEMPLATE_CATEGORY" val="diagram"/>
  <p:tag name="KSO_WM_TEMPLATE_INDEX" val="20206138"/>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352</Words>
  <Application>Microsoft Office PowerPoint</Application>
  <PresentationFormat>On-screen Show (4:3)</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Calibri</vt:lpstr>
      <vt:lpstr>Symbol</vt:lpstr>
      <vt:lpstr>Office Theme</vt:lpstr>
      <vt:lpstr>NY COVID-19 Data Warehouse &amp; ETL</vt:lpstr>
      <vt:lpstr>PowerPoint Presentation</vt:lpstr>
      <vt:lpstr>PowerPoint Presentation</vt:lpstr>
      <vt:lpstr>Staging &amp; Normalized Schema</vt:lpstr>
      <vt:lpstr>Dimensional Star Schema</vt:lpstr>
      <vt:lpstr>Constellation Schema</vt:lpstr>
      <vt:lpstr>ETL Code Highlights</vt:lpstr>
      <vt:lpstr>Lessons Learned</vt:lpstr>
      <vt:lpstr>References</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Ma, Jimmy</cp:lastModifiedBy>
  <cp:revision>14</cp:revision>
  <dcterms:created xsi:type="dcterms:W3CDTF">1900-01-01T00:00:00Z</dcterms:created>
  <dcterms:modified xsi:type="dcterms:W3CDTF">2025-05-03T03:06:50Z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0B6FD89F842F7A1D571A0B68FB7D62CE_32</vt:lpwstr>
  </property>
  <property fmtid="{D5CDD505-2E9C-101B-9397-08002B2CF9AE}" pid="3" name="KSOProductBuildVer">
    <vt:lpwstr>2052-12.22.1</vt:lpwstr>
  </property>
</Properties>
</file>