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12217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02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8e656cbb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8e656cbb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623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8e656cbb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8e656cbb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055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58eec3aff3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58eec3aff3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267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58e656cbb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58e656cbb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105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58eec3aff3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58eec3aff3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805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58eec3af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58eec3af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193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58e656cbb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58e656cbb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301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58e656cbb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58e656cbb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393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58e656cbb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58e656cbb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506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58eec3aff3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58eec3aff3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953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8e656cbb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8e656cbb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228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8e656cbb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8e656cbb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427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58e656cbb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58e656cbb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523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58eec3aff3_5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58eec3aff3_5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120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58e656cbb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58e656cbb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7748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58e656cbb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58e656cbb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750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707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025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21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58e6acf61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58e6acf61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015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58e656cbb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58e656cbb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053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182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8e656cbb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8e656cbb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858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8e6acf61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8e6acf61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51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1"/>
          <p:cNvSpPr txBox="1">
            <a:spLocks noGrp="1"/>
          </p:cNvSpPr>
          <p:nvPr>
            <p:ph type="body" idx="1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65" name="Google Shape;665;p1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_2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8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9" name="Google Shape;549;p8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0" name="Google Shape;550;p8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1" name="Google Shape;551;p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224250" y="1043100"/>
            <a:ext cx="8829300" cy="21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Predicting “Illogical” Weather Condition </a:t>
            </a:r>
            <a:endParaRPr sz="3600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                                                by Logical</a:t>
            </a:r>
            <a:r>
              <a:rPr lang="en-US" sz="3600" dirty="0"/>
              <a:t> </a:t>
            </a:r>
            <a:r>
              <a:rPr lang="en" sz="3600" dirty="0"/>
              <a:t>Ways</a:t>
            </a:r>
            <a:endParaRPr sz="36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                                                                                          ----</a:t>
            </a:r>
            <a:r>
              <a:rPr lang="en" sz="1800" dirty="0" err="1"/>
              <a:t>WeatherAUS</a:t>
            </a:r>
            <a:r>
              <a:rPr lang="en" sz="1800" dirty="0"/>
              <a:t> Database Research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2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Check Whether Samples are Balanced</a:t>
            </a:r>
            <a:endParaRPr/>
          </a:p>
        </p:txBody>
      </p:sp>
      <p:sp>
        <p:nvSpPr>
          <p:cNvPr id="852" name="Google Shape;852;p2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853" name="Google Shape;8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25" y="1816400"/>
            <a:ext cx="42672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625" y="1808225"/>
            <a:ext cx="425038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 Treatment </a:t>
            </a:r>
            <a:endParaRPr/>
          </a:p>
        </p:txBody>
      </p:sp>
      <p:sp>
        <p:nvSpPr>
          <p:cNvPr id="860" name="Google Shape;860;p2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861" name="Google Shape;861;p25"/>
          <p:cNvPicPr preferRelativeResize="0"/>
          <p:nvPr/>
        </p:nvPicPr>
        <p:blipFill rotWithShape="1">
          <a:blip r:embed="rId3">
            <a:alphaModFix/>
          </a:blip>
          <a:srcRect l="3934" t="29628" r="69223" b="43021"/>
          <a:stretch/>
        </p:blipFill>
        <p:spPr>
          <a:xfrm>
            <a:off x="429800" y="2123870"/>
            <a:ext cx="3730800" cy="2133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725" y="1914238"/>
            <a:ext cx="414337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2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Among Variables</a:t>
            </a:r>
            <a:endParaRPr/>
          </a:p>
        </p:txBody>
      </p:sp>
      <p:sp>
        <p:nvSpPr>
          <p:cNvPr id="868" name="Google Shape;868;p2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869" name="Google Shape;8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674" y="1351675"/>
            <a:ext cx="5493501" cy="33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27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Autoregression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7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7"/>
          <p:cNvSpPr/>
          <p:nvPr/>
        </p:nvSpPr>
        <p:spPr>
          <a:xfrm>
            <a:off x="6898679" y="1890725"/>
            <a:ext cx="1751814" cy="275049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Autoregression</a:t>
            </a:r>
            <a:endParaRPr/>
          </a:p>
        </p:txBody>
      </p:sp>
      <p:sp>
        <p:nvSpPr>
          <p:cNvPr id="882" name="Google Shape;882;p2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883" name="Google Shape;883;p28"/>
          <p:cNvSpPr txBox="1">
            <a:spLocks noGrp="1"/>
          </p:cNvSpPr>
          <p:nvPr>
            <p:ph type="body" idx="1"/>
          </p:nvPr>
        </p:nvSpPr>
        <p:spPr>
          <a:xfrm>
            <a:off x="696900" y="1366500"/>
            <a:ext cx="8340600" cy="3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▫"/>
            </a:pPr>
            <a:r>
              <a:rPr lang="en" sz="1800">
                <a:solidFill>
                  <a:schemeClr val="lt1"/>
                </a:solidFill>
              </a:rPr>
              <a:t>Is the rainfall random walk? or  We could predict it base on historical data</a:t>
            </a:r>
            <a:endParaRPr sz="18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▫"/>
            </a:pPr>
            <a:r>
              <a:rPr lang="en" sz="1800">
                <a:solidFill>
                  <a:schemeClr val="lt1"/>
                </a:solidFill>
              </a:rPr>
              <a:t>We apply the AR(1) for the Rainfall in all 44 cities. </a:t>
            </a:r>
            <a:endParaRPr sz="18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▫"/>
            </a:pPr>
            <a:r>
              <a:rPr lang="en" sz="1800">
                <a:solidFill>
                  <a:schemeClr val="lt1"/>
                </a:solidFill>
              </a:rPr>
              <a:t>Ljung-Box Test to test whether the AR(1) model is good fit at 10% significance level</a:t>
            </a:r>
            <a:endParaRPr sz="18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▫"/>
            </a:pPr>
            <a:r>
              <a:rPr lang="en" sz="1800">
                <a:solidFill>
                  <a:schemeClr val="lt1"/>
                </a:solidFill>
              </a:rPr>
              <a:t>23 cities fit into AR(1) model while 23 cities do not.</a:t>
            </a:r>
            <a:endParaRPr sz="18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29"/>
          <p:cNvSpPr txBox="1">
            <a:spLocks noGrp="1"/>
          </p:cNvSpPr>
          <p:nvPr>
            <p:ph type="title"/>
          </p:nvPr>
        </p:nvSpPr>
        <p:spPr>
          <a:xfrm>
            <a:off x="729000" y="2474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Autoregression</a:t>
            </a:r>
            <a:endParaRPr/>
          </a:p>
        </p:txBody>
      </p:sp>
      <p:sp>
        <p:nvSpPr>
          <p:cNvPr id="889" name="Google Shape;889;p29"/>
          <p:cNvSpPr txBox="1">
            <a:spLocks noGrp="1"/>
          </p:cNvSpPr>
          <p:nvPr>
            <p:ph type="body" idx="1"/>
          </p:nvPr>
        </p:nvSpPr>
        <p:spPr>
          <a:xfrm>
            <a:off x="739675" y="1218001"/>
            <a:ext cx="3506700" cy="26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9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2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892" name="Google Shape;8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675" y="1218000"/>
            <a:ext cx="3583600" cy="29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000" y="1237875"/>
            <a:ext cx="3661050" cy="29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0"/>
          <p:cNvSpPr txBox="1">
            <a:spLocks noGrp="1"/>
          </p:cNvSpPr>
          <p:nvPr>
            <p:ph type="title"/>
          </p:nvPr>
        </p:nvSpPr>
        <p:spPr>
          <a:xfrm>
            <a:off x="440625" y="21330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Autoregression</a:t>
            </a:r>
            <a:endParaRPr/>
          </a:p>
        </p:txBody>
      </p:sp>
      <p:sp>
        <p:nvSpPr>
          <p:cNvPr id="899" name="Google Shape;899;p30"/>
          <p:cNvSpPr txBox="1">
            <a:spLocks noGrp="1"/>
          </p:cNvSpPr>
          <p:nvPr>
            <p:ph type="body" idx="1"/>
          </p:nvPr>
        </p:nvSpPr>
        <p:spPr>
          <a:xfrm>
            <a:off x="440625" y="1183825"/>
            <a:ext cx="4813800" cy="32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▫"/>
            </a:pPr>
            <a:r>
              <a:rPr lang="en" sz="1400">
                <a:solidFill>
                  <a:schemeClr val="lt1"/>
                </a:solidFill>
              </a:rPr>
              <a:t>Take Albury as an example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lt1"/>
              </a:solidFill>
            </a:endParaRPr>
          </a:p>
          <a:p>
            <a:pPr marL="0" lvl="0" indent="127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9FC5E8"/>
                </a:highlight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" sz="1800" baseline="-25000">
                <a:solidFill>
                  <a:schemeClr val="dk1"/>
                </a:solidFill>
                <a:highlight>
                  <a:srgbClr val="9FC5E8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800">
                <a:solidFill>
                  <a:schemeClr val="dk1"/>
                </a:solidFill>
                <a:highlight>
                  <a:srgbClr val="9FC5E8"/>
                </a:highlight>
                <a:latin typeface="Arial"/>
                <a:ea typeface="Arial"/>
                <a:cs typeface="Arial"/>
                <a:sym typeface="Arial"/>
              </a:rPr>
              <a:t>= 0.41Y</a:t>
            </a:r>
            <a:r>
              <a:rPr lang="en" sz="1800" baseline="-25000">
                <a:solidFill>
                  <a:schemeClr val="dk1"/>
                </a:solidFill>
                <a:highlight>
                  <a:srgbClr val="9FC5E8"/>
                </a:highlight>
                <a:latin typeface="Arial"/>
                <a:ea typeface="Arial"/>
                <a:cs typeface="Arial"/>
                <a:sym typeface="Arial"/>
              </a:rPr>
              <a:t>t-1</a:t>
            </a:r>
            <a:r>
              <a:rPr lang="en" sz="1800">
                <a:solidFill>
                  <a:schemeClr val="dk1"/>
                </a:solidFill>
                <a:highlight>
                  <a:srgbClr val="9FC5E8"/>
                </a:highlight>
                <a:latin typeface="Arial"/>
                <a:ea typeface="Arial"/>
                <a:cs typeface="Arial"/>
                <a:sym typeface="Arial"/>
              </a:rPr>
              <a:t>-0.115Y</a:t>
            </a:r>
            <a:r>
              <a:rPr lang="en" sz="1800" baseline="-25000">
                <a:solidFill>
                  <a:schemeClr val="dk1"/>
                </a:solidFill>
                <a:highlight>
                  <a:srgbClr val="9FC5E8"/>
                </a:highlight>
                <a:latin typeface="Arial"/>
                <a:ea typeface="Arial"/>
                <a:cs typeface="Arial"/>
                <a:sym typeface="Arial"/>
              </a:rPr>
              <a:t>t-2</a:t>
            </a:r>
            <a:r>
              <a:rPr lang="en" sz="1800">
                <a:solidFill>
                  <a:schemeClr val="dk1"/>
                </a:solidFill>
                <a:highlight>
                  <a:srgbClr val="9FC5E8"/>
                </a:highlight>
                <a:latin typeface="Arial"/>
                <a:ea typeface="Arial"/>
                <a:cs typeface="Arial"/>
                <a:sym typeface="Arial"/>
              </a:rPr>
              <a:t>-0.227</a:t>
            </a:r>
            <a:r>
              <a:rPr lang="en" sz="1800">
                <a:solidFill>
                  <a:srgbClr val="1A1A1A"/>
                </a:solidFill>
                <a:highlight>
                  <a:srgbClr val="9FC5E8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ε</a:t>
            </a:r>
            <a:r>
              <a:rPr lang="en" sz="1800" baseline="30000">
                <a:solidFill>
                  <a:srgbClr val="1A1A1A"/>
                </a:solidFill>
                <a:highlight>
                  <a:srgbClr val="9FC5E8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r>
              <a:rPr lang="en" sz="1800" baseline="-25000">
                <a:solidFill>
                  <a:srgbClr val="1A1A1A"/>
                </a:solidFill>
                <a:highlight>
                  <a:srgbClr val="9FC5E8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t-1</a:t>
            </a:r>
            <a:r>
              <a:rPr lang="en" sz="1800">
                <a:solidFill>
                  <a:schemeClr val="dk1"/>
                </a:solidFill>
                <a:highlight>
                  <a:srgbClr val="9FC5E8"/>
                </a:highlight>
                <a:latin typeface="Arial"/>
                <a:ea typeface="Arial"/>
                <a:cs typeface="Arial"/>
                <a:sym typeface="Arial"/>
              </a:rPr>
              <a:t>+0.0289</a:t>
            </a:r>
            <a:r>
              <a:rPr lang="en" sz="1800">
                <a:solidFill>
                  <a:srgbClr val="1A1A1A"/>
                </a:solidFill>
                <a:highlight>
                  <a:srgbClr val="9FC5E8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ε</a:t>
            </a:r>
            <a:r>
              <a:rPr lang="en" sz="1800" baseline="30000">
                <a:solidFill>
                  <a:schemeClr val="dk1"/>
                </a:solidFill>
                <a:highlight>
                  <a:srgbClr val="9FC5E8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800" baseline="-25000">
                <a:solidFill>
                  <a:schemeClr val="dk1"/>
                </a:solidFill>
                <a:highlight>
                  <a:srgbClr val="9FC5E8"/>
                </a:highlight>
                <a:latin typeface="Arial"/>
                <a:ea typeface="Arial"/>
                <a:cs typeface="Arial"/>
                <a:sym typeface="Arial"/>
              </a:rPr>
              <a:t>t-2</a:t>
            </a:r>
            <a:r>
              <a:rPr lang="en" sz="1800">
                <a:solidFill>
                  <a:schemeClr val="dk1"/>
                </a:solidFill>
                <a:highlight>
                  <a:srgbClr val="9FC5E8"/>
                </a:highlight>
                <a:latin typeface="Arial"/>
                <a:ea typeface="Arial"/>
                <a:cs typeface="Arial"/>
                <a:sym typeface="Arial"/>
              </a:rPr>
              <a:t>+0.0642</a:t>
            </a:r>
            <a:r>
              <a:rPr lang="en" sz="1800">
                <a:solidFill>
                  <a:srgbClr val="1A1A1A"/>
                </a:solidFill>
                <a:highlight>
                  <a:srgbClr val="9FC5E8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ε</a:t>
            </a:r>
            <a:r>
              <a:rPr lang="en" sz="1800" baseline="30000">
                <a:solidFill>
                  <a:srgbClr val="1A1A1A"/>
                </a:solidFill>
                <a:highlight>
                  <a:srgbClr val="9FC5E8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r>
              <a:rPr lang="en" sz="1800" baseline="-25000">
                <a:solidFill>
                  <a:srgbClr val="1A1A1A"/>
                </a:solidFill>
                <a:highlight>
                  <a:srgbClr val="9FC5E8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t-6</a:t>
            </a:r>
            <a:r>
              <a:rPr lang="en" sz="1800">
                <a:solidFill>
                  <a:srgbClr val="1A1A1A"/>
                </a:solidFill>
                <a:highlight>
                  <a:srgbClr val="9FC5E8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+ σ</a:t>
            </a:r>
            <a:r>
              <a:rPr lang="en" sz="1800" baseline="30000">
                <a:solidFill>
                  <a:schemeClr val="dk1"/>
                </a:solidFill>
                <a:highlight>
                  <a:srgbClr val="9FC5E8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lt1"/>
              </a:solidFill>
              <a:highlight>
                <a:srgbClr val="9FC5E8"/>
              </a:highlight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▫"/>
            </a:pPr>
            <a:r>
              <a:rPr lang="en" sz="1400">
                <a:solidFill>
                  <a:schemeClr val="lt1"/>
                </a:solidFill>
              </a:rPr>
              <a:t> L-jung Box Testing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      χ-suqare=7.5563 with P-value = 0.0003516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▫"/>
            </a:pPr>
            <a:r>
              <a:rPr lang="en" sz="1400">
                <a:solidFill>
                  <a:schemeClr val="lt1"/>
                </a:solidFill>
              </a:rPr>
              <a:t>5 days Prediction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[Pred.] 1.588683 1.829298 1.945867 2.008247 2.016820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[S.E.] 6.573764 6.678447 6.702354 6.705681 6.706123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900" name="Google Shape;900;p3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901" name="Google Shape;9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500" y="1070700"/>
            <a:ext cx="3522925" cy="33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1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1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 based on characteristics of different area.</a:t>
            </a:r>
            <a:endParaRPr/>
          </a:p>
        </p:txBody>
      </p:sp>
      <p:sp>
        <p:nvSpPr>
          <p:cNvPr id="908" name="Google Shape;908;p31"/>
          <p:cNvSpPr/>
          <p:nvPr/>
        </p:nvSpPr>
        <p:spPr>
          <a:xfrm>
            <a:off x="6898679" y="1890725"/>
            <a:ext cx="1800930" cy="27996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2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914" name="Google Shape;914;p32"/>
          <p:cNvSpPr txBox="1">
            <a:spLocks noGrp="1"/>
          </p:cNvSpPr>
          <p:nvPr>
            <p:ph type="body" idx="1"/>
          </p:nvPr>
        </p:nvSpPr>
        <p:spPr>
          <a:xfrm>
            <a:off x="739675" y="1657475"/>
            <a:ext cx="55575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▫"/>
            </a:pPr>
            <a:r>
              <a:rPr lang="en" sz="1800">
                <a:solidFill>
                  <a:schemeClr val="lt1"/>
                </a:solidFill>
              </a:rPr>
              <a:t>Rainfall as the output cannot be negative. </a:t>
            </a:r>
            <a:endParaRPr sz="18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▫"/>
            </a:pPr>
            <a:r>
              <a:rPr lang="en" sz="1800">
                <a:solidFill>
                  <a:schemeClr val="lt1"/>
                </a:solidFill>
              </a:rPr>
              <a:t>The linear regression is not the appropriate model 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15" name="Google Shape;915;p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3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 with Unbalanced Samples Using Bagging</a:t>
            </a:r>
            <a:endParaRPr/>
          </a:p>
        </p:txBody>
      </p:sp>
      <p:sp>
        <p:nvSpPr>
          <p:cNvPr id="921" name="Google Shape;921;p3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922" name="Google Shape;922;p33"/>
          <p:cNvSpPr/>
          <p:nvPr/>
        </p:nvSpPr>
        <p:spPr>
          <a:xfrm>
            <a:off x="1424100" y="1574875"/>
            <a:ext cx="2630400" cy="54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3"/>
          <p:cNvSpPr/>
          <p:nvPr/>
        </p:nvSpPr>
        <p:spPr>
          <a:xfrm>
            <a:off x="1424100" y="2438900"/>
            <a:ext cx="7162500" cy="54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4" name="Google Shape;924;p33"/>
          <p:cNvCxnSpPr/>
          <p:nvPr/>
        </p:nvCxnSpPr>
        <p:spPr>
          <a:xfrm>
            <a:off x="2395850" y="1375925"/>
            <a:ext cx="16800" cy="19266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5" name="Google Shape;925;p33"/>
          <p:cNvSpPr txBox="1"/>
          <p:nvPr/>
        </p:nvSpPr>
        <p:spPr>
          <a:xfrm>
            <a:off x="739675" y="1417775"/>
            <a:ext cx="1708800" cy="1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69138"/>
                </a:solidFill>
                <a:latin typeface="Titillium Web"/>
                <a:ea typeface="Titillium Web"/>
                <a:cs typeface="Titillium Web"/>
                <a:sym typeface="Titillium Web"/>
              </a:rPr>
              <a:t>Testing Dataset</a:t>
            </a:r>
            <a:endParaRPr sz="3000" b="1">
              <a:solidFill>
                <a:srgbClr val="E69138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69138"/>
                </a:solidFill>
                <a:latin typeface="Titillium Web"/>
                <a:ea typeface="Titillium Web"/>
                <a:cs typeface="Titillium Web"/>
                <a:sym typeface="Titillium Web"/>
              </a:rPr>
              <a:t>30%</a:t>
            </a:r>
            <a:endParaRPr sz="3000" b="1">
              <a:solidFill>
                <a:srgbClr val="E6913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26" name="Google Shape;926;p33"/>
          <p:cNvSpPr txBox="1"/>
          <p:nvPr/>
        </p:nvSpPr>
        <p:spPr>
          <a:xfrm>
            <a:off x="2885825" y="1422475"/>
            <a:ext cx="3246300" cy="1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69138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Training Dataset</a:t>
            </a:r>
            <a:endParaRPr sz="3000" b="1">
              <a:solidFill>
                <a:srgbClr val="E69138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69138"/>
                </a:solidFill>
                <a:latin typeface="Titillium Web"/>
                <a:ea typeface="Titillium Web"/>
                <a:cs typeface="Titillium Web"/>
                <a:sym typeface="Titillium Web"/>
              </a:rPr>
              <a:t>501 models vote</a:t>
            </a:r>
            <a:endParaRPr sz="3000" b="1">
              <a:solidFill>
                <a:srgbClr val="E6913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/>
          <p:nvPr/>
        </p:nvSpPr>
        <p:spPr>
          <a:xfrm>
            <a:off x="558400" y="1092206"/>
            <a:ext cx="8028146" cy="3824432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16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Worried about the Weather?</a:t>
            </a:r>
            <a:endParaRPr/>
          </a:p>
        </p:txBody>
      </p:sp>
      <p:sp>
        <p:nvSpPr>
          <p:cNvPr id="786" name="Google Shape;786;p16"/>
          <p:cNvSpPr/>
          <p:nvPr/>
        </p:nvSpPr>
        <p:spPr>
          <a:xfrm>
            <a:off x="7377875" y="3618100"/>
            <a:ext cx="1083900" cy="3597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Travel Plan</a:t>
            </a:r>
            <a:endParaRPr>
              <a:solidFill>
                <a:srgbClr val="6E86B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87" name="Google Shape;787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88" name="Google Shape;788;p16"/>
          <p:cNvSpPr/>
          <p:nvPr/>
        </p:nvSpPr>
        <p:spPr>
          <a:xfrm>
            <a:off x="1152150" y="2325275"/>
            <a:ext cx="157200" cy="157200"/>
          </a:xfrm>
          <a:prstGeom prst="ellipse">
            <a:avLst/>
          </a:prstGeom>
          <a:solidFill>
            <a:srgbClr val="00041C">
              <a:alpha val="1846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16"/>
          <p:cNvSpPr/>
          <p:nvPr/>
        </p:nvSpPr>
        <p:spPr>
          <a:xfrm>
            <a:off x="2733750" y="4017400"/>
            <a:ext cx="157200" cy="157200"/>
          </a:xfrm>
          <a:prstGeom prst="ellipse">
            <a:avLst/>
          </a:prstGeom>
          <a:solidFill>
            <a:srgbClr val="00041C">
              <a:alpha val="1846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16"/>
          <p:cNvSpPr/>
          <p:nvPr/>
        </p:nvSpPr>
        <p:spPr>
          <a:xfrm>
            <a:off x="3866025" y="2095875"/>
            <a:ext cx="157200" cy="157200"/>
          </a:xfrm>
          <a:prstGeom prst="ellipse">
            <a:avLst/>
          </a:prstGeom>
          <a:solidFill>
            <a:srgbClr val="00041C">
              <a:alpha val="1846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16"/>
          <p:cNvSpPr/>
          <p:nvPr/>
        </p:nvSpPr>
        <p:spPr>
          <a:xfrm>
            <a:off x="6668400" y="2593950"/>
            <a:ext cx="157200" cy="157200"/>
          </a:xfrm>
          <a:prstGeom prst="ellipse">
            <a:avLst/>
          </a:prstGeom>
          <a:solidFill>
            <a:srgbClr val="00041C">
              <a:alpha val="1846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16"/>
          <p:cNvSpPr/>
          <p:nvPr/>
        </p:nvSpPr>
        <p:spPr>
          <a:xfrm>
            <a:off x="4504075" y="4216497"/>
            <a:ext cx="157200" cy="157200"/>
          </a:xfrm>
          <a:prstGeom prst="ellipse">
            <a:avLst/>
          </a:prstGeom>
          <a:solidFill>
            <a:srgbClr val="00041C">
              <a:alpha val="1846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16"/>
          <p:cNvSpPr/>
          <p:nvPr/>
        </p:nvSpPr>
        <p:spPr>
          <a:xfrm>
            <a:off x="7360750" y="4249925"/>
            <a:ext cx="157200" cy="157200"/>
          </a:xfrm>
          <a:prstGeom prst="ellipse">
            <a:avLst/>
          </a:prstGeom>
          <a:solidFill>
            <a:srgbClr val="00041C">
              <a:alpha val="1846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932" name="Google Shape;932;p3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933" name="Google Shape;9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050" y="1258650"/>
            <a:ext cx="385762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34"/>
          <p:cNvSpPr txBox="1">
            <a:spLocks noGrp="1"/>
          </p:cNvSpPr>
          <p:nvPr>
            <p:ph type="body" idx="1"/>
          </p:nvPr>
        </p:nvSpPr>
        <p:spPr>
          <a:xfrm>
            <a:off x="739675" y="1017572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Bagging achieves the average accuracy of all the logistic regressions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940" name="Google Shape;940;p3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941" name="Google Shape;9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50" y="1258650"/>
            <a:ext cx="3730800" cy="307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775" y="1258650"/>
            <a:ext cx="3730800" cy="3037133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35"/>
          <p:cNvSpPr txBox="1"/>
          <p:nvPr/>
        </p:nvSpPr>
        <p:spPr>
          <a:xfrm>
            <a:off x="2060750" y="4490100"/>
            <a:ext cx="55791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1C23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accuracy is very stable, roughly 77%</a:t>
            </a:r>
            <a:endParaRPr sz="2400" b="1">
              <a:solidFill>
                <a:srgbClr val="F1C23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3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949" name="Google Shape;949;p3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950" name="Google Shape;9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75" y="1258650"/>
            <a:ext cx="3730800" cy="304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285" y="1219425"/>
            <a:ext cx="3773290" cy="30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36"/>
          <p:cNvSpPr txBox="1"/>
          <p:nvPr/>
        </p:nvSpPr>
        <p:spPr>
          <a:xfrm>
            <a:off x="739675" y="4490100"/>
            <a:ext cx="73860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1C232"/>
                </a:solidFill>
                <a:latin typeface="Titillium Web"/>
                <a:ea typeface="Titillium Web"/>
                <a:cs typeface="Titillium Web"/>
                <a:sym typeface="Titillium Web"/>
              </a:rPr>
              <a:t>Different knns are very similar to each other</a:t>
            </a:r>
            <a:endParaRPr sz="2400" b="1">
              <a:solidFill>
                <a:srgbClr val="F1C23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Decisions Tree and Random Forest</a:t>
            </a:r>
            <a:endParaRPr/>
          </a:p>
        </p:txBody>
      </p:sp>
      <p:sp>
        <p:nvSpPr>
          <p:cNvPr id="958" name="Google Shape;958;p3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959" name="Google Shape;9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50" y="1422268"/>
            <a:ext cx="3962400" cy="2444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000" y="1428750"/>
            <a:ext cx="3962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37"/>
          <p:cNvSpPr txBox="1"/>
          <p:nvPr/>
        </p:nvSpPr>
        <p:spPr>
          <a:xfrm>
            <a:off x="4342525" y="2203975"/>
            <a:ext cx="6309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69138"/>
                </a:solidFill>
                <a:latin typeface="Titillium Web"/>
                <a:ea typeface="Titillium Web"/>
                <a:cs typeface="Titillium Web"/>
                <a:sym typeface="Titillium Web"/>
              </a:rPr>
              <a:t>VS</a:t>
            </a:r>
            <a:endParaRPr sz="2400" b="1">
              <a:solidFill>
                <a:srgbClr val="E6913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62" name="Google Shape;962;p37"/>
          <p:cNvSpPr txBox="1"/>
          <p:nvPr/>
        </p:nvSpPr>
        <p:spPr>
          <a:xfrm>
            <a:off x="1876450" y="4020975"/>
            <a:ext cx="5562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E69138"/>
                </a:solidFill>
                <a:latin typeface="Titillium Web"/>
                <a:ea typeface="Titillium Web"/>
                <a:cs typeface="Titillium Web"/>
                <a:sym typeface="Titillium Web"/>
              </a:rPr>
              <a:t>Random Forest wins!</a:t>
            </a:r>
            <a:endParaRPr sz="3600" b="1">
              <a:solidFill>
                <a:srgbClr val="E6913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8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8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conclusion based on analysis and Key takeaway from the project.</a:t>
            </a:r>
            <a:endParaRPr/>
          </a:p>
        </p:txBody>
      </p:sp>
      <p:sp>
        <p:nvSpPr>
          <p:cNvPr id="969" name="Google Shape;969;p38"/>
          <p:cNvSpPr/>
          <p:nvPr/>
        </p:nvSpPr>
        <p:spPr>
          <a:xfrm>
            <a:off x="6898679" y="1890725"/>
            <a:ext cx="1968744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4</a:t>
            </a:r>
          </a:p>
        </p:txBody>
      </p:sp>
      <p:sp>
        <p:nvSpPr>
          <p:cNvPr id="970" name="Google Shape;970;p38"/>
          <p:cNvSpPr txBox="1"/>
          <p:nvPr/>
        </p:nvSpPr>
        <p:spPr>
          <a:xfrm>
            <a:off x="536125" y="1975375"/>
            <a:ext cx="5964600" cy="27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000"/>
              <a:buFont typeface="Titillium Web"/>
              <a:buChar char="●"/>
            </a:pPr>
            <a:r>
              <a:rPr lang="en" sz="2000" b="1">
                <a:solidFill>
                  <a:srgbClr val="E69138"/>
                </a:solidFill>
                <a:latin typeface="Titillium Web"/>
                <a:ea typeface="Titillium Web"/>
                <a:cs typeface="Titillium Web"/>
                <a:sym typeface="Titillium Web"/>
              </a:rPr>
              <a:t>Weather conditions in the past may be effective - Autoregression</a:t>
            </a:r>
            <a:endParaRPr sz="2000" b="1">
              <a:solidFill>
                <a:srgbClr val="E69138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E69138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000"/>
              <a:buFont typeface="Titillium Web"/>
              <a:buChar char="●"/>
            </a:pPr>
            <a:r>
              <a:rPr lang="en" sz="2000" b="1">
                <a:solidFill>
                  <a:srgbClr val="E69138"/>
                </a:solidFill>
                <a:latin typeface="Titillium Web"/>
                <a:ea typeface="Titillium Web"/>
                <a:cs typeface="Titillium Web"/>
                <a:sym typeface="Titillium Web"/>
              </a:rPr>
              <a:t>Random Forest achieves the highest prediction accuracy</a:t>
            </a:r>
            <a:endParaRPr sz="2000" b="1">
              <a:solidFill>
                <a:srgbClr val="E69138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E69138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000"/>
              <a:buFont typeface="Titillium Web"/>
              <a:buChar char="●"/>
            </a:pPr>
            <a:r>
              <a:rPr lang="en" sz="2000" b="1">
                <a:solidFill>
                  <a:srgbClr val="E69138"/>
                </a:solidFill>
                <a:latin typeface="Titillium Web"/>
                <a:ea typeface="Titillium Web"/>
                <a:cs typeface="Titillium Web"/>
                <a:sym typeface="Titillium Web"/>
              </a:rPr>
              <a:t>Bagging achieves more stable prediction accuracy than a single model</a:t>
            </a:r>
            <a:endParaRPr sz="2000" b="1">
              <a:solidFill>
                <a:srgbClr val="E6913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976" name="Google Shape;976;p39"/>
          <p:cNvSpPr txBox="1">
            <a:spLocks noGrp="1"/>
          </p:cNvSpPr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977" name="Google Shape;977;p39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Any questions?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8" name="Google Shape;9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850" y="1352125"/>
            <a:ext cx="3661576" cy="243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Fashioned Ways to Predict The Weather</a:t>
            </a:r>
            <a:endParaRPr/>
          </a:p>
        </p:txBody>
      </p:sp>
      <p:sp>
        <p:nvSpPr>
          <p:cNvPr id="799" name="Google Shape;799;p1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Cloud Predictions:</a:t>
            </a: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Check out the shapes and height of the Clouds.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lt1"/>
                </a:solidFill>
              </a:rPr>
              <a:t>Animals Predictions:</a:t>
            </a:r>
            <a:endParaRPr sz="1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Check out the animals behaviors.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lt1"/>
                </a:solidFill>
              </a:rPr>
              <a:t>Sky Predictions:</a:t>
            </a:r>
            <a:endParaRPr sz="1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Check out the color and weather phenomena. 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800" name="Google Shape;800;p1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01" name="Google Shape;8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475" y="1258650"/>
            <a:ext cx="4368725" cy="3276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8"/>
          <p:cNvSpPr txBox="1">
            <a:spLocks noGrp="1"/>
          </p:cNvSpPr>
          <p:nvPr>
            <p:ph type="title"/>
          </p:nvPr>
        </p:nvSpPr>
        <p:spPr>
          <a:xfrm>
            <a:off x="368659" y="683838"/>
            <a:ext cx="443725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/>
              <a:t>HELLO!</a:t>
            </a:r>
            <a:endParaRPr sz="9200" dirty="0"/>
          </a:p>
        </p:txBody>
      </p:sp>
      <p:sp>
        <p:nvSpPr>
          <p:cNvPr id="807" name="Google Shape;807;p18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We are</a:t>
            </a:r>
            <a:endParaRPr b="1" dirty="0"/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b="1" dirty="0"/>
              <a:t>Min Jiang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Fangzheng Hu</a:t>
            </a:r>
            <a:endParaRPr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Kaibin Ye</a:t>
            </a:r>
            <a:endParaRPr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Yaoshitu Ma</a:t>
            </a:r>
            <a:endParaRPr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Yun Lei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</p:txBody>
      </p:sp>
      <p:sp>
        <p:nvSpPr>
          <p:cNvPr id="808" name="Google Shape;808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09" name="Google Shape;8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200" y="759025"/>
            <a:ext cx="3985199" cy="36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815" name="Google Shape;815;p19"/>
          <p:cNvSpPr txBox="1">
            <a:spLocks noGrp="1"/>
          </p:cNvSpPr>
          <p:nvPr>
            <p:ph type="body" idx="1"/>
          </p:nvPr>
        </p:nvSpPr>
        <p:spPr>
          <a:xfrm>
            <a:off x="739675" y="1218000"/>
            <a:ext cx="76860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 b="1"/>
              <a:t>Predict whether it will rain tomorrow.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Char char="▫"/>
            </a:pPr>
            <a:r>
              <a:rPr lang="en" b="1">
                <a:solidFill>
                  <a:schemeClr val="lt1"/>
                </a:solidFill>
              </a:rPr>
              <a:t>Question: Is rainfall a random walk?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</p:txBody>
      </p:sp>
      <p:sp>
        <p:nvSpPr>
          <p:cNvPr id="816" name="Google Shape;816;p1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822" name="Google Shape;822;p20"/>
          <p:cNvSpPr txBox="1">
            <a:spLocks noGrp="1"/>
          </p:cNvSpPr>
          <p:nvPr>
            <p:ph type="body" idx="1"/>
          </p:nvPr>
        </p:nvSpPr>
        <p:spPr>
          <a:xfrm>
            <a:off x="739675" y="1446600"/>
            <a:ext cx="5970600" cy="3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 b="1"/>
              <a:t>Data Intro and Data Cleaning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Char char="▫"/>
            </a:pPr>
            <a:r>
              <a:rPr lang="en" b="1">
                <a:solidFill>
                  <a:schemeClr val="lt1"/>
                </a:solidFill>
              </a:rPr>
              <a:t>Autoregression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Char char="▫"/>
            </a:pPr>
            <a:r>
              <a:rPr lang="en" b="1">
                <a:solidFill>
                  <a:schemeClr val="lt1"/>
                </a:solidFill>
              </a:rPr>
              <a:t>Prediction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Char char="▫"/>
            </a:pPr>
            <a:r>
              <a:rPr lang="en" b="1">
                <a:solidFill>
                  <a:schemeClr val="lt1"/>
                </a:solidFill>
              </a:rPr>
              <a:t>Conclusion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23" name="Google Shape;823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1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Intro and Data Cleaning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1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introduction, Dealing with the Outlier and Correlation among variables analysis. </a:t>
            </a:r>
            <a:endParaRPr/>
          </a:p>
        </p:txBody>
      </p:sp>
      <p:sp>
        <p:nvSpPr>
          <p:cNvPr id="830" name="Google Shape;830;p21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2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Introduction</a:t>
            </a:r>
            <a:endParaRPr/>
          </a:p>
        </p:txBody>
      </p:sp>
      <p:sp>
        <p:nvSpPr>
          <p:cNvPr id="836" name="Google Shape;836;p2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837" name="Google Shape;8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650" y="1227375"/>
            <a:ext cx="3796460" cy="358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260" y="1227375"/>
            <a:ext cx="4244090" cy="248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3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</a:t>
            </a:r>
            <a:r>
              <a:rPr lang="en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value  treatment</a:t>
            </a:r>
            <a:endParaRPr/>
          </a:p>
        </p:txBody>
      </p:sp>
      <p:sp>
        <p:nvSpPr>
          <p:cNvPr id="844" name="Google Shape;844;p2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45" name="Google Shape;845;p23"/>
          <p:cNvSpPr txBox="1"/>
          <p:nvPr/>
        </p:nvSpPr>
        <p:spPr>
          <a:xfrm>
            <a:off x="771525" y="1821975"/>
            <a:ext cx="5960400" cy="25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Evaporation               42.78903%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Sunshine                   47.69292%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Cloud9am                  37.7353316%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Cloud3pm                  40.1524688%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                             ( Missing value)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 142,193                   112,925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46" name="Google Shape;846;p23"/>
          <p:cNvSpPr/>
          <p:nvPr/>
        </p:nvSpPr>
        <p:spPr>
          <a:xfrm>
            <a:off x="2184425" y="3634000"/>
            <a:ext cx="557400" cy="22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On-screen Show (16:9)</PresentationFormat>
  <Paragraphs>124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Microsoft Yahei</vt:lpstr>
      <vt:lpstr>Titillium Web</vt:lpstr>
      <vt:lpstr>Titillium Web ExtraLight</vt:lpstr>
      <vt:lpstr>Arial</vt:lpstr>
      <vt:lpstr>Thaliard template</vt:lpstr>
      <vt:lpstr> Predicting “Illogical” Weather Condition                                                  by Logical Ways                                                                                           ----WeatherAUS Database Research</vt:lpstr>
      <vt:lpstr>Worried about the Weather?</vt:lpstr>
      <vt:lpstr>Old Fashioned Ways to Predict The Weather</vt:lpstr>
      <vt:lpstr>HELLO!</vt:lpstr>
      <vt:lpstr>Research Question</vt:lpstr>
      <vt:lpstr>Today’s Agenda</vt:lpstr>
      <vt:lpstr>Data Intro and Data Cleaning </vt:lpstr>
      <vt:lpstr>Data Introduction</vt:lpstr>
      <vt:lpstr>Missing  value  treatment</vt:lpstr>
      <vt:lpstr> Check Whether Samples are Balanced</vt:lpstr>
      <vt:lpstr>Outliers Treatment </vt:lpstr>
      <vt:lpstr>Correlation Among Variables</vt:lpstr>
      <vt:lpstr>Autoregression </vt:lpstr>
      <vt:lpstr>Autoregression</vt:lpstr>
      <vt:lpstr>Autoregression</vt:lpstr>
      <vt:lpstr>Autoregression</vt:lpstr>
      <vt:lpstr>Prediction </vt:lpstr>
      <vt:lpstr>Linear Regression</vt:lpstr>
      <vt:lpstr>Deal with Unbalanced Samples Using Bagging</vt:lpstr>
      <vt:lpstr>Logistic Regression</vt:lpstr>
      <vt:lpstr>KNN</vt:lpstr>
      <vt:lpstr>KNN</vt:lpstr>
      <vt:lpstr>Decisions Tree and Random Forest</vt:lpstr>
      <vt:lpstr>Conclusion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Predicting “Illogical” Weather Condition                                                  by Logical Ways                                                                                           ----WeatherAUS Database Research</dc:title>
  <cp:lastModifiedBy> </cp:lastModifiedBy>
  <cp:revision>3</cp:revision>
  <dcterms:modified xsi:type="dcterms:W3CDTF">2019-05-27T20:17:12Z</dcterms:modified>
</cp:coreProperties>
</file>