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428485c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e428485c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e428485c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e428485c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f5255d5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f5255d5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e428485c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e428485c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e428485c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e428485c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e428485c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e428485c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e428485c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e428485c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e428485c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e428485c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rPr>
              <a:t>FaceNet uses </a:t>
            </a:r>
            <a:r>
              <a:rPr b="1" lang="en" sz="1200">
                <a:solidFill>
                  <a:srgbClr val="202124"/>
                </a:solidFill>
                <a:highlight>
                  <a:srgbClr val="FFFFFF"/>
                </a:highlight>
              </a:rPr>
              <a:t>deep convolutional neural network (CNN)</a:t>
            </a:r>
            <a:r>
              <a:rPr lang="en" sz="1200">
                <a:solidFill>
                  <a:srgbClr val="202124"/>
                </a:solidFill>
                <a:highlight>
                  <a:srgbClr val="FFFFFF"/>
                </a:highlight>
              </a:rPr>
              <a:t>. The network is trained such that the squared L2 distance between the embeddings correspond to face similarity.</a:t>
            </a:r>
            <a:endParaRPr sz="1200">
              <a:solidFill>
                <a:srgbClr val="202124"/>
              </a:solidFill>
              <a:highlight>
                <a:srgbClr val="FFFFFF"/>
              </a:highlight>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FaceNet, a face recognition system developed by Google, uses deep neural networks to map images to Euclidean space.  It is based on the concept that the distance between pictures of similar people in Euclidean space is little, and the distance between pictures of different people in Euclidean space is huge. FaceNet has provided over 99% accuracy in the Labelled Faces in the Wild. The FaceNet basic architecture includes 5 blocks - the input layers (batch), the deep convolutional architecture,L2 normalization, leading to face embedding data, and lastly utilizing triplet loss to minimize the distance between similar faces.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idea behind Inception network architecture is that of using multiple filters of different sizes simultaneously. In any other traditional network architecture we usually choose a filter of let’s say size 3*3 , 5*5 etc, but in Inception architecture we use multiple filters simultaneously and concatenate their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Fig 11 (a), we are using multiple filters of size 1*1, 3*3 and 5*5 along with a max pooling layer, and then we have concatenated the results. This is the main intuition behind Inception network architecture. The problem with this approach is that it is computationally very expensive. So, in order to avoid this problem we use 1*1 convolutions for dimensionality reduction. In Fig 11 (b), we will use a 1*1 filter with every other convolution in order to reduce dimensionality and make this architecture computationally feasible.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AdaGrad is used to generate variable learning rates. Fixed learning rates do not work well in deep learning. In case of CNNs where each layer is used to detect a different feature (edges, patterns etc.), a fixed learning will just not work, as different layers in our network require different learning rates to work optimally.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is an optimisation technique that is used to optimise our loss function. The two axes (x and y) represent weights and the third axis (z) represents the loss with respect to those two weights.</a:t>
            </a:r>
            <a:endParaRPr/>
          </a:p>
          <a:p>
            <a:pPr indent="0" lvl="0" marL="0" rtl="0" algn="l">
              <a:spcBef>
                <a:spcPts val="0"/>
              </a:spcBef>
              <a:spcAft>
                <a:spcPts val="0"/>
              </a:spcAft>
              <a:buClr>
                <a:schemeClr val="dk1"/>
              </a:buClr>
              <a:buSzPts val="1100"/>
              <a:buFont typeface="Arial"/>
              <a:buNone/>
            </a:pPr>
            <a:r>
              <a:rPr lang="en"/>
              <a:t>Let’s call this red point as point A. We will start our journey from this point A. The intuition behind SGD is that we want to traverse this hill-like structure in such a way that we reach the global minima (lowest point of this hill). Now you might have understood the Descent part of SGD. So now let’s focus on the Gradient part.</a:t>
            </a:r>
            <a:endParaRPr/>
          </a:p>
          <a:p>
            <a:pPr indent="0" lvl="0" marL="0" rtl="0" algn="l">
              <a:spcBef>
                <a:spcPts val="0"/>
              </a:spcBef>
              <a:spcAft>
                <a:spcPts val="0"/>
              </a:spcAft>
              <a:buClr>
                <a:schemeClr val="dk1"/>
              </a:buClr>
              <a:buSzPts val="1100"/>
              <a:buFont typeface="Arial"/>
              <a:buNone/>
            </a:pPr>
            <a:r>
              <a:rPr lang="en"/>
              <a:t>Gradient just gives us the direction of the steepest ascent in a n- dimensional plane (similar to a derivative, which determines the slope of a line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e4d4c95b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e4d4c95b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200">
                <a:solidFill>
                  <a:srgbClr val="232323"/>
                </a:solidFill>
                <a:highlight>
                  <a:srgbClr val="FFFFFF"/>
                </a:highlight>
                <a:latin typeface="Times New Roman"/>
                <a:ea typeface="Times New Roman"/>
                <a:cs typeface="Times New Roman"/>
                <a:sym typeface="Times New Roman"/>
              </a:rPr>
              <a:t>MobileNet architecture seems to be a good fit as it is a lightweight deep neural network, built upon deep separable convolutions layers and blocks. Its fast computation speed and low model size makes it the most practical model for real-time face recognition. It consists of convolution layers with about 32 filters along with 19 residual bottleneck layers. </a:t>
            </a:r>
            <a:r>
              <a:rPr lang="en" sz="1200">
                <a:solidFill>
                  <a:srgbClr val="232323"/>
                </a:solidFill>
                <a:highlight>
                  <a:srgbClr val="FFFFFF"/>
                </a:highlight>
                <a:latin typeface="Times New Roman"/>
                <a:ea typeface="Times New Roman"/>
                <a:cs typeface="Times New Roman"/>
                <a:sym typeface="Times New Roman"/>
              </a:rPr>
              <a:t>Moreover, we can see that there are 7.5M parameters in FaceNet while only 4.2M in MobileNet V2.</a:t>
            </a:r>
            <a:endParaRPr sz="1200">
              <a:solidFill>
                <a:srgbClr val="232323"/>
              </a:solidFill>
              <a:highlight>
                <a:srgbClr val="FFFFFF"/>
              </a:highlight>
              <a:latin typeface="Times New Roman"/>
              <a:ea typeface="Times New Roman"/>
              <a:cs typeface="Times New Roman"/>
              <a:sym typeface="Times New Roman"/>
            </a:endParaRPr>
          </a:p>
          <a:p>
            <a:pPr indent="-285750" lvl="0" marL="457200" rtl="0" algn="l">
              <a:lnSpc>
                <a:spcPct val="115000"/>
              </a:lnSpc>
              <a:spcBef>
                <a:spcPts val="1200"/>
              </a:spcBef>
              <a:spcAft>
                <a:spcPts val="0"/>
              </a:spcAft>
              <a:buClr>
                <a:srgbClr val="595959"/>
              </a:buClr>
              <a:buSzPts val="900"/>
              <a:buFont typeface="Lato"/>
              <a:buChar char="●"/>
            </a:pPr>
            <a:r>
              <a:rPr lang="en" sz="900">
                <a:solidFill>
                  <a:srgbClr val="595959"/>
                </a:solidFill>
                <a:latin typeface="Lato"/>
                <a:ea typeface="Lato"/>
                <a:cs typeface="Lato"/>
                <a:sym typeface="Lato"/>
              </a:rPr>
              <a:t>A good fit as it is a lightweight deep neural network, built upon deep separable convolutions layers and blocks.</a:t>
            </a:r>
            <a:endParaRPr sz="900">
              <a:solidFill>
                <a:srgbClr val="595959"/>
              </a:solidFill>
              <a:latin typeface="Lato"/>
              <a:ea typeface="Lato"/>
              <a:cs typeface="Lato"/>
              <a:sym typeface="Lato"/>
            </a:endParaRPr>
          </a:p>
          <a:p>
            <a:pPr indent="-285750" lvl="0" marL="457200" rtl="0" algn="l">
              <a:lnSpc>
                <a:spcPct val="115000"/>
              </a:lnSpc>
              <a:spcBef>
                <a:spcPts val="0"/>
              </a:spcBef>
              <a:spcAft>
                <a:spcPts val="0"/>
              </a:spcAft>
              <a:buClr>
                <a:srgbClr val="595959"/>
              </a:buClr>
              <a:buSzPts val="900"/>
              <a:buFont typeface="Lato"/>
              <a:buChar char="●"/>
            </a:pPr>
            <a:r>
              <a:rPr lang="en" sz="900">
                <a:solidFill>
                  <a:srgbClr val="595959"/>
                </a:solidFill>
                <a:latin typeface="Lato"/>
                <a:ea typeface="Lato"/>
                <a:cs typeface="Lato"/>
                <a:sym typeface="Lato"/>
              </a:rPr>
              <a:t> Its fast computation speed and low model size makes it the most practical model for real-time face recognition.</a:t>
            </a:r>
            <a:endParaRPr sz="900">
              <a:solidFill>
                <a:srgbClr val="595959"/>
              </a:solidFill>
              <a:latin typeface="Lato"/>
              <a:ea typeface="Lato"/>
              <a:cs typeface="Lato"/>
              <a:sym typeface="Lato"/>
            </a:endParaRPr>
          </a:p>
          <a:p>
            <a:pPr indent="-285750" lvl="0" marL="457200" rtl="0" algn="l">
              <a:lnSpc>
                <a:spcPct val="115000"/>
              </a:lnSpc>
              <a:spcBef>
                <a:spcPts val="0"/>
              </a:spcBef>
              <a:spcAft>
                <a:spcPts val="0"/>
              </a:spcAft>
              <a:buClr>
                <a:srgbClr val="595959"/>
              </a:buClr>
              <a:buSzPts val="900"/>
              <a:buFont typeface="Lato"/>
              <a:buChar char="●"/>
            </a:pPr>
            <a:r>
              <a:rPr lang="en" sz="900">
                <a:solidFill>
                  <a:srgbClr val="595959"/>
                </a:solidFill>
                <a:latin typeface="Lato"/>
                <a:ea typeface="Lato"/>
                <a:cs typeface="Lato"/>
                <a:sym typeface="Lato"/>
              </a:rPr>
              <a:t> It consists of convolution layers with about 32 filters along with 19 residual bottleneck layers.</a:t>
            </a:r>
            <a:endParaRPr sz="900">
              <a:solidFill>
                <a:srgbClr val="595959"/>
              </a:solidFill>
              <a:latin typeface="Lato"/>
              <a:ea typeface="Lato"/>
              <a:cs typeface="Lato"/>
              <a:sym typeface="Lato"/>
            </a:endParaRPr>
          </a:p>
          <a:p>
            <a:pPr indent="-285750" lvl="0" marL="457200" rtl="0" algn="l">
              <a:lnSpc>
                <a:spcPct val="115000"/>
              </a:lnSpc>
              <a:spcBef>
                <a:spcPts val="0"/>
              </a:spcBef>
              <a:spcAft>
                <a:spcPts val="0"/>
              </a:spcAft>
              <a:buClr>
                <a:srgbClr val="595959"/>
              </a:buClr>
              <a:buSzPts val="900"/>
              <a:buFont typeface="Lato"/>
              <a:buChar char="●"/>
            </a:pPr>
            <a:r>
              <a:rPr lang="en" sz="900">
                <a:solidFill>
                  <a:srgbClr val="595959"/>
                </a:solidFill>
                <a:latin typeface="Lato"/>
                <a:ea typeface="Lato"/>
                <a:cs typeface="Lato"/>
                <a:sym typeface="Lato"/>
              </a:rPr>
              <a:t>Moreover, we can see that there are 7.5M parameters in FaceNet while only 3.4M in MobileNet V2.</a:t>
            </a:r>
            <a:endParaRPr sz="9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900">
                <a:solidFill>
                  <a:srgbClr val="595959"/>
                </a:solidFill>
                <a:latin typeface="Lato"/>
                <a:ea typeface="Lato"/>
                <a:cs typeface="Lato"/>
                <a:sym typeface="Lato"/>
              </a:rPr>
              <a:t>In MobileNetV2, there are two types of blocks. One is residual block with stride of 1. Another one is block with stride of 2 for downsizing. There are 3 layers for both types of blocks.  This time, the first layer is 1×1 convolution with ReLU6. The second layer is the depthwise convolution. The third layer is another 1×1 convolution but without any non-linearity. It is claimed that if ReLU is used again, the deep networks only have the power of a linear classifier on the non-zero volume part of the output domain. And there is an expansion factor t. And t=6 for all main experiments. If the input got 64 channels, the internal output would get 64×t=64×6=384 channels.</a:t>
            </a:r>
            <a:endParaRPr sz="1200">
              <a:solidFill>
                <a:srgbClr val="23232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e428484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e428484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e428484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e428484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e428484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e428484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e428485c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e428485c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624200" y="1505350"/>
            <a:ext cx="5895600" cy="165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600">
                <a:latin typeface="Times New Roman"/>
                <a:ea typeface="Times New Roman"/>
                <a:cs typeface="Times New Roman"/>
                <a:sym typeface="Times New Roman"/>
              </a:rPr>
              <a:t>Real-Time Face Recognition System</a:t>
            </a:r>
            <a:endParaRPr sz="6400"/>
          </a:p>
        </p:txBody>
      </p:sp>
      <p:sp>
        <p:nvSpPr>
          <p:cNvPr id="87" name="Google Shape;87;p13"/>
          <p:cNvSpPr txBox="1"/>
          <p:nvPr>
            <p:ph idx="1" type="subTitle"/>
          </p:nvPr>
        </p:nvSpPr>
        <p:spPr>
          <a:xfrm>
            <a:off x="6147000" y="3696000"/>
            <a:ext cx="2997000" cy="144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Shubham Jain AU1940315 </a:t>
            </a:r>
            <a:br>
              <a:rPr lang="en" sz="1200"/>
            </a:br>
            <a:endParaRPr sz="1200"/>
          </a:p>
          <a:p>
            <a:pPr indent="0" lvl="0" marL="0" rtl="0" algn="l">
              <a:spcBef>
                <a:spcPts val="0"/>
              </a:spcBef>
              <a:spcAft>
                <a:spcPts val="0"/>
              </a:spcAft>
              <a:buNone/>
            </a:pPr>
            <a:r>
              <a:rPr lang="en" sz="1200"/>
              <a:t>Gaurav Bajaj AU1940169</a:t>
            </a:r>
            <a:br>
              <a:rPr lang="en" sz="1200"/>
            </a:br>
            <a:endParaRPr sz="1200"/>
          </a:p>
          <a:p>
            <a:pPr indent="0" lvl="0" marL="0" rtl="0" algn="l">
              <a:spcBef>
                <a:spcPts val="0"/>
              </a:spcBef>
              <a:spcAft>
                <a:spcPts val="0"/>
              </a:spcAft>
              <a:buNone/>
            </a:pPr>
            <a:r>
              <a:rPr lang="en" sz="1200"/>
              <a:t>Raj Chauhan AU1940215</a:t>
            </a:r>
            <a:br>
              <a:rPr lang="en" sz="1200"/>
            </a:br>
            <a:endParaRPr sz="1200"/>
          </a:p>
          <a:p>
            <a:pPr indent="0" lvl="0" marL="0" rtl="0" algn="l">
              <a:spcBef>
                <a:spcPts val="0"/>
              </a:spcBef>
              <a:spcAft>
                <a:spcPts val="0"/>
              </a:spcAft>
              <a:buNone/>
            </a:pPr>
            <a:r>
              <a:rPr lang="en" sz="1200"/>
              <a:t>Raj Gariwala AU1940118</a:t>
            </a:r>
            <a:endParaRPr sz="12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711675" y="1801575"/>
            <a:ext cx="3998400" cy="327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Tested if our model was working well with the classification.</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Took a picture of “Brie Larson” from internet.</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Fetched the image to the model for classification.</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Trained model successfully classified and recognized the image of actress “Brie Larson”.</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 model was able to classify and recognize the image well even though face was not clearly visible and pose was different (not towards the camera) </a:t>
            </a:r>
            <a:endParaRPr sz="1400">
              <a:solidFill>
                <a:schemeClr val="dk2"/>
              </a:solidFill>
            </a:endParaRPr>
          </a:p>
          <a:p>
            <a:pPr indent="0" lvl="0" marL="0" rtl="0" algn="l">
              <a:spcBef>
                <a:spcPts val="1200"/>
              </a:spcBef>
              <a:spcAft>
                <a:spcPts val="1200"/>
              </a:spcAft>
              <a:buNone/>
            </a:pPr>
            <a:r>
              <a:t/>
            </a:r>
            <a:endParaRPr sz="1400">
              <a:solidFill>
                <a:schemeClr val="dk2"/>
              </a:solidFill>
            </a:endParaRPr>
          </a:p>
        </p:txBody>
      </p:sp>
      <p:sp>
        <p:nvSpPr>
          <p:cNvPr id="159" name="Google Shape;159;p22"/>
          <p:cNvSpPr txBox="1"/>
          <p:nvPr>
            <p:ph type="title"/>
          </p:nvPr>
        </p:nvSpPr>
        <p:spPr>
          <a:xfrm>
            <a:off x="756900" y="133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p:txBody>
      </p:sp>
      <p:pic>
        <p:nvPicPr>
          <p:cNvPr id="160" name="Google Shape;160;p22"/>
          <p:cNvPicPr preferRelativeResize="0"/>
          <p:nvPr/>
        </p:nvPicPr>
        <p:blipFill rotWithShape="1">
          <a:blip r:embed="rId3">
            <a:alphaModFix/>
          </a:blip>
          <a:srcRect b="39195" l="31356" r="50000" t="18367"/>
          <a:stretch/>
        </p:blipFill>
        <p:spPr>
          <a:xfrm>
            <a:off x="6115400" y="1650750"/>
            <a:ext cx="2419450" cy="2244149"/>
          </a:xfrm>
          <a:prstGeom prst="rect">
            <a:avLst/>
          </a:prstGeom>
          <a:noFill/>
          <a:ln>
            <a:noFill/>
          </a:ln>
        </p:spPr>
      </p:pic>
      <p:sp>
        <p:nvSpPr>
          <p:cNvPr id="161" name="Google Shape;161;p22"/>
          <p:cNvSpPr txBox="1"/>
          <p:nvPr/>
        </p:nvSpPr>
        <p:spPr>
          <a:xfrm>
            <a:off x="5908475" y="3833288"/>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1200"/>
              </a:spcAft>
              <a:buNone/>
            </a:pPr>
            <a:r>
              <a:rPr lang="en" sz="1000" u="sng">
                <a:solidFill>
                  <a:srgbClr val="232323"/>
                </a:solidFill>
                <a:highlight>
                  <a:srgbClr val="FFFFFF"/>
                </a:highlight>
                <a:latin typeface="Lato"/>
                <a:ea typeface="Lato"/>
                <a:cs typeface="Lato"/>
                <a:sym typeface="Lato"/>
              </a:rPr>
              <a:t>Fig-9.  Successful recognition/classification of static image by the model</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 In The Project</a:t>
            </a:r>
            <a:endParaRPr/>
          </a:p>
        </p:txBody>
      </p:sp>
      <p:sp>
        <p:nvSpPr>
          <p:cNvPr id="167" name="Google Shape;16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Raj Gariwala - Literature Reviews, </a:t>
            </a:r>
            <a:r>
              <a:rPr lang="en">
                <a:solidFill>
                  <a:schemeClr val="dk2"/>
                </a:solidFill>
              </a:rPr>
              <a:t>Generating Results and Testing images on the model</a:t>
            </a:r>
            <a:br>
              <a:rPr lang="en">
                <a:solidFill>
                  <a:schemeClr val="dk2"/>
                </a:solidFill>
              </a:rPr>
            </a:b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Raj Chauhan - Literature Review, Training Data Augmentation</a:t>
            </a:r>
            <a:br>
              <a:rPr lang="en">
                <a:solidFill>
                  <a:schemeClr val="dk2"/>
                </a:solidFill>
              </a:rPr>
            </a:b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Gaurav Bajaj - Literature Reviews, </a:t>
            </a:r>
            <a:r>
              <a:rPr lang="en">
                <a:solidFill>
                  <a:schemeClr val="dk2"/>
                </a:solidFill>
              </a:rPr>
              <a:t>Dataset Splitting into Train and Test Sets</a:t>
            </a:r>
            <a:br>
              <a:rPr lang="en">
                <a:solidFill>
                  <a:schemeClr val="dk2"/>
                </a:solidFill>
              </a:rPr>
            </a:b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Shubham Jain - Literature reviews, Model Training and Fitting, Triplet Loss</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 on Face Recognition</a:t>
            </a:r>
            <a:endParaRPr/>
          </a:p>
        </p:txBody>
      </p:sp>
      <p:sp>
        <p:nvSpPr>
          <p:cNvPr id="173" name="Google Shape;173;p24"/>
          <p:cNvSpPr txBox="1"/>
          <p:nvPr>
            <p:ph idx="1" type="body"/>
          </p:nvPr>
        </p:nvSpPr>
        <p:spPr>
          <a:xfrm>
            <a:off x="729450" y="1853850"/>
            <a:ext cx="7688700" cy="3137100"/>
          </a:xfrm>
          <a:prstGeom prst="rect">
            <a:avLst/>
          </a:prstGeom>
        </p:spPr>
        <p:txBody>
          <a:bodyPr anchorCtr="0" anchor="t" bIns="91425" lIns="91425" spcFirstLastPara="1" rIns="91425" wrap="square" tIns="91425">
            <a:normAutofit fontScale="70000" lnSpcReduction="20000"/>
          </a:bodyPr>
          <a:lstStyle/>
          <a:p>
            <a:pPr indent="-319722" lvl="0" marL="457200" rtl="0" algn="l">
              <a:spcBef>
                <a:spcPts val="0"/>
              </a:spcBef>
              <a:spcAft>
                <a:spcPts val="0"/>
              </a:spcAft>
              <a:buClr>
                <a:schemeClr val="dk2"/>
              </a:buClr>
              <a:buSzPct val="100000"/>
              <a:buChar char="●"/>
            </a:pPr>
            <a:r>
              <a:rPr lang="en" sz="2050">
                <a:solidFill>
                  <a:schemeClr val="dk2"/>
                </a:solidFill>
              </a:rPr>
              <a:t>Illuminations: The images taken from real-time may have high or low illuminations or shadows. This may result in no or false face detection in real-time.</a:t>
            </a:r>
            <a:br>
              <a:rPr lang="en" sz="2050">
                <a:solidFill>
                  <a:schemeClr val="dk2"/>
                </a:solidFill>
              </a:rPr>
            </a:br>
            <a:endParaRPr sz="2050">
              <a:solidFill>
                <a:schemeClr val="dk2"/>
              </a:solidFill>
            </a:endParaRPr>
          </a:p>
          <a:p>
            <a:pPr indent="-319722" lvl="0" marL="457200" rtl="0" algn="l">
              <a:spcBef>
                <a:spcPts val="0"/>
              </a:spcBef>
              <a:spcAft>
                <a:spcPts val="0"/>
              </a:spcAft>
              <a:buClr>
                <a:schemeClr val="dk2"/>
              </a:buClr>
              <a:buSzPct val="100000"/>
              <a:buChar char="●"/>
            </a:pPr>
            <a:r>
              <a:rPr lang="en" sz="2050">
                <a:solidFill>
                  <a:schemeClr val="dk2"/>
                </a:solidFill>
              </a:rPr>
              <a:t>Distance: An important factor while detecting faces in real-time can be the distance of the camera from the face. If the distance is large, the human face might appear smaller in the camera.</a:t>
            </a:r>
            <a:br>
              <a:rPr lang="en" sz="2050">
                <a:solidFill>
                  <a:schemeClr val="dk2"/>
                </a:solidFill>
              </a:rPr>
            </a:br>
            <a:endParaRPr sz="2050">
              <a:solidFill>
                <a:schemeClr val="dk2"/>
              </a:solidFill>
            </a:endParaRPr>
          </a:p>
          <a:p>
            <a:pPr indent="-319722" lvl="0" marL="457200" rtl="0" algn="l">
              <a:spcBef>
                <a:spcPts val="0"/>
              </a:spcBef>
              <a:spcAft>
                <a:spcPts val="0"/>
              </a:spcAft>
              <a:buClr>
                <a:schemeClr val="dk2"/>
              </a:buClr>
              <a:buSzPct val="100000"/>
              <a:buChar char="●"/>
            </a:pPr>
            <a:r>
              <a:rPr lang="en" sz="2050">
                <a:solidFill>
                  <a:schemeClr val="dk2"/>
                </a:solidFill>
              </a:rPr>
              <a:t>Orientation: Orientation of the human face and the angle to the camera impacts the rate of face detection and recognition in real-time. </a:t>
            </a:r>
            <a:br>
              <a:rPr lang="en" sz="2050">
                <a:solidFill>
                  <a:schemeClr val="dk2"/>
                </a:solidFill>
              </a:rPr>
            </a:br>
            <a:endParaRPr sz="2050">
              <a:solidFill>
                <a:schemeClr val="dk2"/>
              </a:solidFill>
            </a:endParaRPr>
          </a:p>
          <a:p>
            <a:pPr indent="-319722" lvl="0" marL="457200" rtl="0" algn="l">
              <a:spcBef>
                <a:spcPts val="0"/>
              </a:spcBef>
              <a:spcAft>
                <a:spcPts val="0"/>
              </a:spcAft>
              <a:buClr>
                <a:schemeClr val="dk2"/>
              </a:buClr>
              <a:buSzPct val="100000"/>
              <a:buChar char="●"/>
            </a:pPr>
            <a:r>
              <a:rPr lang="en" sz="2050">
                <a:solidFill>
                  <a:schemeClr val="dk2"/>
                </a:solidFill>
              </a:rPr>
              <a:t>Face Occlusion: In some images, human faces may be partially hidden by objects like glasses, hats, hairs, scarves, masks, etc. This affects the detection and recognition rate of a face.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166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79" name="Google Shape;179;p25"/>
          <p:cNvSpPr txBox="1"/>
          <p:nvPr>
            <p:ph idx="1" type="body"/>
          </p:nvPr>
        </p:nvSpPr>
        <p:spPr>
          <a:xfrm>
            <a:off x="729450" y="2806475"/>
            <a:ext cx="7688700" cy="22500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Clr>
                <a:schemeClr val="dk2"/>
              </a:buClr>
              <a:buSzPct val="100000"/>
              <a:buChar char="●"/>
            </a:pPr>
            <a:r>
              <a:rPr lang="en">
                <a:solidFill>
                  <a:schemeClr val="dk2"/>
                </a:solidFill>
              </a:rPr>
              <a:t>F</a:t>
            </a:r>
            <a:r>
              <a:rPr lang="en">
                <a:solidFill>
                  <a:schemeClr val="dk2"/>
                </a:solidFill>
              </a:rPr>
              <a:t>urther develop this system for face </a:t>
            </a:r>
            <a:r>
              <a:rPr lang="en">
                <a:solidFill>
                  <a:schemeClr val="dk2"/>
                </a:solidFill>
              </a:rPr>
              <a:t>recognition</a:t>
            </a:r>
            <a:r>
              <a:rPr lang="en">
                <a:solidFill>
                  <a:schemeClr val="dk2"/>
                </a:solidFill>
              </a:rPr>
              <a:t> in real-time, i.e., through </a:t>
            </a:r>
            <a:r>
              <a:rPr lang="en">
                <a:solidFill>
                  <a:schemeClr val="dk2"/>
                </a:solidFill>
              </a:rPr>
              <a:t>webcam</a:t>
            </a:r>
            <a:r>
              <a:rPr lang="en">
                <a:solidFill>
                  <a:schemeClr val="dk2"/>
                </a:solidFill>
              </a:rPr>
              <a:t> and videos.</a:t>
            </a:r>
            <a:endParaRPr>
              <a:solidFill>
                <a:schemeClr val="dk2"/>
              </a:solidFill>
            </a:endParaRPr>
          </a:p>
          <a:p>
            <a:pPr indent="-298767" lvl="0" marL="457200" rtl="0" algn="l">
              <a:spcBef>
                <a:spcPts val="0"/>
              </a:spcBef>
              <a:spcAft>
                <a:spcPts val="0"/>
              </a:spcAft>
              <a:buClr>
                <a:schemeClr val="dk2"/>
              </a:buClr>
              <a:buSzPct val="100000"/>
              <a:buChar char="●"/>
            </a:pPr>
            <a:r>
              <a:rPr lang="en">
                <a:solidFill>
                  <a:schemeClr val="dk2"/>
                </a:solidFill>
              </a:rPr>
              <a:t>For this, we are planning to add a DNN layer of 128 dimensionality and train the model with triplet loss as the loss function.</a:t>
            </a:r>
            <a:endParaRPr>
              <a:solidFill>
                <a:schemeClr val="dk2"/>
              </a:solidFill>
            </a:endParaRPr>
          </a:p>
          <a:p>
            <a:pPr indent="-298767" lvl="0" marL="457200" rtl="0" algn="l">
              <a:spcBef>
                <a:spcPts val="0"/>
              </a:spcBef>
              <a:spcAft>
                <a:spcPts val="0"/>
              </a:spcAft>
              <a:buClr>
                <a:schemeClr val="dk2"/>
              </a:buClr>
              <a:buSzPct val="100000"/>
              <a:buChar char="●"/>
            </a:pPr>
            <a:r>
              <a:rPr lang="en">
                <a:solidFill>
                  <a:schemeClr val="dk2"/>
                </a:solidFill>
              </a:rPr>
              <a:t>Once the model is trained, we would store the 128D embeddings (feature vector) for all the images in the dataset.</a:t>
            </a:r>
            <a:endParaRPr>
              <a:solidFill>
                <a:schemeClr val="dk2"/>
              </a:solidFill>
            </a:endParaRPr>
          </a:p>
          <a:p>
            <a:pPr indent="-298767" lvl="0" marL="457200" rtl="0" algn="l">
              <a:spcBef>
                <a:spcPts val="0"/>
              </a:spcBef>
              <a:spcAft>
                <a:spcPts val="0"/>
              </a:spcAft>
              <a:buClr>
                <a:schemeClr val="dk2"/>
              </a:buClr>
              <a:buSzPct val="100000"/>
              <a:buChar char="●"/>
            </a:pPr>
            <a:r>
              <a:rPr lang="en">
                <a:solidFill>
                  <a:schemeClr val="dk2"/>
                </a:solidFill>
              </a:rPr>
              <a:t>For new faces to add to the system, we just need to run them through the model, generate their embeddings and store them along with others already stored (no need to re-train model for new faces).</a:t>
            </a:r>
            <a:endParaRPr>
              <a:solidFill>
                <a:schemeClr val="dk2"/>
              </a:solidFill>
            </a:endParaRPr>
          </a:p>
          <a:p>
            <a:pPr indent="-298767" lvl="0" marL="457200" rtl="0" algn="l">
              <a:spcBef>
                <a:spcPts val="0"/>
              </a:spcBef>
              <a:spcAft>
                <a:spcPts val="0"/>
              </a:spcAft>
              <a:buClr>
                <a:schemeClr val="dk2"/>
              </a:buClr>
              <a:buSzPct val="100000"/>
              <a:buChar char="●"/>
            </a:pPr>
            <a:r>
              <a:rPr lang="en">
                <a:solidFill>
                  <a:schemeClr val="dk2"/>
                </a:solidFill>
              </a:rPr>
              <a:t>We would capture and detect person’s image from webcam using an appropriate face detection algorithm and generate its 128D embedding from the model.</a:t>
            </a:r>
            <a:endParaRPr>
              <a:solidFill>
                <a:schemeClr val="dk2"/>
              </a:solidFill>
            </a:endParaRPr>
          </a:p>
          <a:p>
            <a:pPr indent="-298767" lvl="0" marL="457200" rtl="0" algn="l">
              <a:spcBef>
                <a:spcPts val="0"/>
              </a:spcBef>
              <a:spcAft>
                <a:spcPts val="0"/>
              </a:spcAft>
              <a:buClr>
                <a:schemeClr val="dk2"/>
              </a:buClr>
              <a:buSzPct val="100000"/>
              <a:buChar char="●"/>
            </a:pPr>
            <a:r>
              <a:rPr lang="en">
                <a:solidFill>
                  <a:schemeClr val="dk2"/>
                </a:solidFill>
              </a:rPr>
              <a:t>Comparison would be made between its embedding and embeddings stored of the dataset using similarity measures like L2 distance or Cosine Similarity. In this way, we are aiming to recognize images in real-time.</a:t>
            </a:r>
            <a:endParaRPr>
              <a:solidFill>
                <a:schemeClr val="dk2"/>
              </a:solidFill>
            </a:endParaRPr>
          </a:p>
          <a:p>
            <a:pPr indent="-298767" lvl="0" marL="457200" rtl="0" algn="l">
              <a:spcBef>
                <a:spcPts val="0"/>
              </a:spcBef>
              <a:spcAft>
                <a:spcPts val="0"/>
              </a:spcAft>
              <a:buClr>
                <a:schemeClr val="dk2"/>
              </a:buClr>
              <a:buSzPct val="100000"/>
              <a:buChar char="●"/>
            </a:pPr>
            <a:r>
              <a:rPr lang="en">
                <a:solidFill>
                  <a:schemeClr val="dk2"/>
                </a:solidFill>
              </a:rPr>
              <a:t>If time permits, we would aim to extend this system as an Attendance counting system.</a:t>
            </a:r>
            <a:endParaRPr>
              <a:solidFill>
                <a:schemeClr val="dk2"/>
              </a:solidFill>
            </a:endParaRPr>
          </a:p>
        </p:txBody>
      </p:sp>
      <p:pic>
        <p:nvPicPr>
          <p:cNvPr id="180" name="Google Shape;180;p25"/>
          <p:cNvPicPr preferRelativeResize="0"/>
          <p:nvPr/>
        </p:nvPicPr>
        <p:blipFill>
          <a:blip r:embed="rId3">
            <a:alphaModFix/>
          </a:blip>
          <a:stretch>
            <a:fillRect/>
          </a:stretch>
        </p:blipFill>
        <p:spPr>
          <a:xfrm>
            <a:off x="3083925" y="1529050"/>
            <a:ext cx="2648025" cy="966500"/>
          </a:xfrm>
          <a:prstGeom prst="rect">
            <a:avLst/>
          </a:prstGeom>
          <a:noFill/>
          <a:ln>
            <a:noFill/>
          </a:ln>
        </p:spPr>
      </p:pic>
      <p:sp>
        <p:nvSpPr>
          <p:cNvPr id="181" name="Google Shape;181;p25"/>
          <p:cNvSpPr txBox="1"/>
          <p:nvPr/>
        </p:nvSpPr>
        <p:spPr>
          <a:xfrm>
            <a:off x="2593550" y="2495550"/>
            <a:ext cx="359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solidFill>
                  <a:schemeClr val="dk2"/>
                </a:solidFill>
                <a:latin typeface="Lato"/>
                <a:ea typeface="Lato"/>
                <a:cs typeface="Lato"/>
                <a:sym typeface="Lato"/>
              </a:rPr>
              <a:t>Fig-10. Real-time face recognition desired  final result</a:t>
            </a:r>
            <a:endParaRPr sz="1000" u="sng">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7" name="Google Shape;187;p26"/>
          <p:cNvSpPr txBox="1"/>
          <p:nvPr>
            <p:ph idx="1" type="body"/>
          </p:nvPr>
        </p:nvSpPr>
        <p:spPr>
          <a:xfrm>
            <a:off x="729450" y="2078875"/>
            <a:ext cx="8362200" cy="2944200"/>
          </a:xfrm>
          <a:prstGeom prst="rect">
            <a:avLst/>
          </a:prstGeom>
        </p:spPr>
        <p:txBody>
          <a:bodyPr anchorCtr="0" anchor="t" bIns="91425" lIns="91425" spcFirstLastPara="1" rIns="91425" wrap="square" tIns="91425">
            <a:noAutofit/>
          </a:bodyPr>
          <a:lstStyle/>
          <a:p>
            <a:pPr indent="-293211" lvl="0" marL="457200" rtl="0" algn="l">
              <a:lnSpc>
                <a:spcPct val="95000"/>
              </a:lnSpc>
              <a:spcBef>
                <a:spcPts val="0"/>
              </a:spcBef>
              <a:spcAft>
                <a:spcPts val="0"/>
              </a:spcAft>
              <a:buSzPts val="1018"/>
              <a:buAutoNum type="arabicPeriod"/>
            </a:pPr>
            <a:r>
              <a:rPr lang="en" sz="1017"/>
              <a:t>X. Xu, M. Du, H. Guo, J. Chang, and X. Zhao, “Lightweight FaceNet based on mobilenet,” International Journal of Intelligence Science, 01-Dec-2020. [Online]. Available: https://www.scirp.org/journal/paperinformation.aspx?paperid=104599. [Accessed: 20-Mar-2022].</a:t>
            </a:r>
            <a:endParaRPr sz="1017"/>
          </a:p>
          <a:p>
            <a:pPr indent="-293211" lvl="0" marL="457200" rtl="0" algn="l">
              <a:lnSpc>
                <a:spcPct val="95000"/>
              </a:lnSpc>
              <a:spcBef>
                <a:spcPts val="0"/>
              </a:spcBef>
              <a:spcAft>
                <a:spcPts val="0"/>
              </a:spcAft>
              <a:buSzPts val="1018"/>
              <a:buAutoNum type="arabicPeriod"/>
            </a:pPr>
            <a:r>
              <a:rPr lang="en" sz="1017"/>
              <a:t>“Face recognition,” Electronic Frontier Foundation, 15-Feb-2021. [Online]. Available: https://www.eff.org/pages/face-recognition. [Accessed: 20-Mar-2022]. </a:t>
            </a:r>
            <a:endParaRPr sz="1017"/>
          </a:p>
          <a:p>
            <a:pPr indent="-293211" lvl="0" marL="457200" rtl="0" algn="l">
              <a:lnSpc>
                <a:spcPct val="95000"/>
              </a:lnSpc>
              <a:spcBef>
                <a:spcPts val="0"/>
              </a:spcBef>
              <a:spcAft>
                <a:spcPts val="0"/>
              </a:spcAft>
              <a:buSzPts val="1018"/>
              <a:buAutoNum type="arabicPeriod"/>
            </a:pPr>
            <a:r>
              <a:rPr lang="en" sz="1017"/>
              <a:t>“Why is facial recognition important - 5 key benefits - NEC New Zealand,” NEC, 26-Jan-2021. [Online]. Available: https://www.nec.co.nz/market-leadership/publications-media/why-is-facial-recognition-important-5-key-benefits/. [Accessed: 20-Mar-2022]. </a:t>
            </a:r>
            <a:endParaRPr sz="1017"/>
          </a:p>
          <a:p>
            <a:pPr indent="-293211" lvl="0" marL="457200" rtl="0" algn="l">
              <a:lnSpc>
                <a:spcPct val="95000"/>
              </a:lnSpc>
              <a:spcBef>
                <a:spcPts val="0"/>
              </a:spcBef>
              <a:spcAft>
                <a:spcPts val="0"/>
              </a:spcAft>
              <a:buSzPts val="1018"/>
              <a:buAutoNum type="arabicPeriod"/>
            </a:pPr>
            <a:r>
              <a:rPr lang="en" sz="1017"/>
              <a:t>S. Ghosh, “How to create a face recognition model using FaceNet Keras?,” Medium, 10-Jul-2020. [Online]. Available: https://medium.com/clique-org/how-to-create-a-face-recognition-model-using-facenet-keras-fd65c0b092f1. [Accessed: 20-Mar-2022]. </a:t>
            </a:r>
            <a:endParaRPr sz="1017"/>
          </a:p>
          <a:p>
            <a:pPr indent="-293211" lvl="0" marL="457200" rtl="0" algn="l">
              <a:lnSpc>
                <a:spcPct val="95000"/>
              </a:lnSpc>
              <a:spcBef>
                <a:spcPts val="0"/>
              </a:spcBef>
              <a:spcAft>
                <a:spcPts val="0"/>
              </a:spcAft>
              <a:buSzPts val="1018"/>
              <a:buAutoNum type="arabicPeriod"/>
            </a:pPr>
            <a:r>
              <a:rPr lang="en" sz="1017"/>
              <a:t>D. Kumar, “Introduction to facenet : A unified embedding for face recognition and clustering,” Medium, 21-Jun-2020. [Online]. Available: https://medium.com/analytics-vidhya/introduction-to-facenet-a-unified-embedding-for-face-recognition-and-clustering-dbdac8e6f02. [Accessed: 20-Mar-2022]. </a:t>
            </a:r>
            <a:endParaRPr sz="1017"/>
          </a:p>
          <a:p>
            <a:pPr indent="-293211" lvl="0" marL="457200" rtl="0" algn="l">
              <a:lnSpc>
                <a:spcPct val="95000"/>
              </a:lnSpc>
              <a:spcBef>
                <a:spcPts val="0"/>
              </a:spcBef>
              <a:spcAft>
                <a:spcPts val="0"/>
              </a:spcAft>
              <a:buSzPts val="1018"/>
              <a:buAutoNum type="arabicPeriod"/>
            </a:pPr>
            <a:r>
              <a:rPr lang="en" sz="1017"/>
              <a:t>S.-H. Tsang, “Review: MOBILENETV2 - light weight model (image classification),” Medium, 01-Aug-2019. [Online]. Available: https://towardsdatascience.com/review-mobilenetv2-light-weight-model-image-classification-8febb490e61c#:~:text=MobileNetV2%20Overall%20Architecture&amp;text=In%20typical%2C%20the%20primary%20network,and%20uses%203.4%20million%20parameters. [Accessed: 20-Mar-2022]. </a:t>
            </a:r>
            <a:endParaRPr sz="1017"/>
          </a:p>
          <a:p>
            <a:pPr indent="-292100" lvl="0" marL="457200" rtl="0" algn="l">
              <a:spcBef>
                <a:spcPts val="0"/>
              </a:spcBef>
              <a:spcAft>
                <a:spcPts val="0"/>
              </a:spcAft>
              <a:buSzPts val="1000"/>
              <a:buAutoNum type="arabicPeriod"/>
            </a:pPr>
            <a:r>
              <a:rPr lang="en" sz="1000"/>
              <a:t>Mark Sandler, “MobileNetV2: Inverted Residuals and Linear Bottlenecks”, Cornell University, 21st March 2019. [Online]    Available:https://arxiv.org/abs/1801.04381v4 [Accessed: 20-Mar-2022]</a:t>
            </a:r>
            <a:endParaRPr sz="917"/>
          </a:p>
          <a:p>
            <a:pPr indent="0" lvl="0" marL="0" rtl="0" algn="l">
              <a:lnSpc>
                <a:spcPct val="95000"/>
              </a:lnSpc>
              <a:spcBef>
                <a:spcPts val="1200"/>
              </a:spcBef>
              <a:spcAft>
                <a:spcPts val="1200"/>
              </a:spcAft>
              <a:buSzPts val="523"/>
              <a:buNone/>
            </a:pPr>
            <a:r>
              <a:t/>
            </a:r>
            <a:endParaRPr sz="101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Introduction</a:t>
            </a:r>
            <a:endParaRPr sz="2300"/>
          </a:p>
          <a:p>
            <a:pPr indent="0" lvl="0" marL="0" rtl="0" algn="l">
              <a:spcBef>
                <a:spcPts val="0"/>
              </a:spcBef>
              <a:spcAft>
                <a:spcPts val="0"/>
              </a:spcAft>
              <a:buNone/>
            </a:pPr>
            <a:r>
              <a:t/>
            </a:r>
            <a:endParaRPr sz="2300"/>
          </a:p>
        </p:txBody>
      </p:sp>
      <p:sp>
        <p:nvSpPr>
          <p:cNvPr id="93" name="Google Shape;93;p14"/>
          <p:cNvSpPr txBox="1"/>
          <p:nvPr>
            <p:ph idx="1" type="body"/>
          </p:nvPr>
        </p:nvSpPr>
        <p:spPr>
          <a:xfrm>
            <a:off x="729450" y="1853850"/>
            <a:ext cx="7688700" cy="282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Face recognition is a method of identifying or verifying identity of an individual using their face.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Use Cases of Face recognition System - </a:t>
            </a:r>
            <a:endParaRPr sz="1400">
              <a:solidFill>
                <a:schemeClr val="dk2"/>
              </a:solidFill>
            </a:endParaRPr>
          </a:p>
          <a:p>
            <a:pPr indent="-317500" lvl="1" marL="914400" rtl="0" algn="l">
              <a:spcBef>
                <a:spcPts val="0"/>
              </a:spcBef>
              <a:spcAft>
                <a:spcPts val="0"/>
              </a:spcAft>
              <a:buClr>
                <a:schemeClr val="dk2"/>
              </a:buClr>
              <a:buSzPts val="1400"/>
              <a:buChar char="○"/>
            </a:pPr>
            <a:r>
              <a:rPr lang="en" sz="1400">
                <a:solidFill>
                  <a:schemeClr val="dk2"/>
                </a:solidFill>
              </a:rPr>
              <a:t>Biometric Authentication</a:t>
            </a:r>
            <a:endParaRPr sz="1400">
              <a:solidFill>
                <a:schemeClr val="dk2"/>
              </a:solidFill>
            </a:endParaRPr>
          </a:p>
          <a:p>
            <a:pPr indent="-317500" lvl="1" marL="914400" rtl="0" algn="l">
              <a:spcBef>
                <a:spcPts val="0"/>
              </a:spcBef>
              <a:spcAft>
                <a:spcPts val="0"/>
              </a:spcAft>
              <a:buClr>
                <a:schemeClr val="dk2"/>
              </a:buClr>
              <a:buSzPts val="1400"/>
              <a:buChar char="○"/>
            </a:pPr>
            <a:r>
              <a:rPr lang="en" sz="1400">
                <a:solidFill>
                  <a:schemeClr val="dk2"/>
                </a:solidFill>
              </a:rPr>
              <a:t>Public Safety Systems</a:t>
            </a:r>
            <a:endParaRPr sz="1400">
              <a:solidFill>
                <a:schemeClr val="dk2"/>
              </a:solidFill>
            </a:endParaRPr>
          </a:p>
          <a:p>
            <a:pPr indent="-317500" lvl="1" marL="914400" rtl="0" algn="l">
              <a:spcBef>
                <a:spcPts val="0"/>
              </a:spcBef>
              <a:spcAft>
                <a:spcPts val="0"/>
              </a:spcAft>
              <a:buClr>
                <a:schemeClr val="dk2"/>
              </a:buClr>
              <a:buSzPts val="1400"/>
              <a:buChar char="○"/>
            </a:pPr>
            <a:r>
              <a:rPr lang="en" sz="1400">
                <a:solidFill>
                  <a:schemeClr val="dk2"/>
                </a:solidFill>
              </a:rPr>
              <a:t>Retail Store Systems</a:t>
            </a:r>
            <a:endParaRPr sz="1400">
              <a:solidFill>
                <a:schemeClr val="dk2"/>
              </a:solidFill>
            </a:endParaRPr>
          </a:p>
          <a:p>
            <a:pPr indent="-317500" lvl="1" marL="914400" rtl="0" algn="l">
              <a:spcBef>
                <a:spcPts val="0"/>
              </a:spcBef>
              <a:spcAft>
                <a:spcPts val="0"/>
              </a:spcAft>
              <a:buClr>
                <a:schemeClr val="dk2"/>
              </a:buClr>
              <a:buSzPts val="1400"/>
              <a:buChar char="○"/>
            </a:pPr>
            <a:r>
              <a:rPr lang="en" sz="1400">
                <a:solidFill>
                  <a:schemeClr val="dk2"/>
                </a:solidFill>
              </a:rPr>
              <a:t>Criminal Identification and Tracking</a:t>
            </a:r>
            <a:endParaRPr sz="1400">
              <a:solidFill>
                <a:schemeClr val="dk2"/>
              </a:solidFill>
            </a:endParaRPr>
          </a:p>
          <a:p>
            <a:pPr indent="-317500" lvl="1" marL="914400" rtl="0" algn="l">
              <a:spcBef>
                <a:spcPts val="0"/>
              </a:spcBef>
              <a:spcAft>
                <a:spcPts val="0"/>
              </a:spcAft>
              <a:buClr>
                <a:schemeClr val="dk2"/>
              </a:buClr>
              <a:buSzPts val="1400"/>
              <a:buChar char="○"/>
            </a:pPr>
            <a:r>
              <a:rPr lang="en" sz="1400">
                <a:solidFill>
                  <a:schemeClr val="dk2"/>
                </a:solidFill>
              </a:rPr>
              <a:t>And many more…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In the initial days, speed of face recognition was quite slow and was less accurate.</a:t>
            </a:r>
            <a:endParaRPr sz="1400">
              <a:solidFill>
                <a:schemeClr val="dk2"/>
              </a:solidFill>
            </a:endParaRPr>
          </a:p>
          <a:p>
            <a:pPr indent="-317500" lvl="0" marL="457200" rtl="0" algn="l">
              <a:spcBef>
                <a:spcPts val="0"/>
              </a:spcBef>
              <a:spcAft>
                <a:spcPts val="0"/>
              </a:spcAft>
              <a:buClr>
                <a:srgbClr val="292929"/>
              </a:buClr>
              <a:buSzPts val="1400"/>
              <a:buChar char="●"/>
            </a:pPr>
            <a:r>
              <a:rPr lang="en" sz="1400">
                <a:solidFill>
                  <a:schemeClr val="dk2"/>
                </a:solidFill>
              </a:rPr>
              <a:t>With the development of CNNs and Deep Learning models, accuracy and speed of such systems have greatly improved</a:t>
            </a:r>
            <a:r>
              <a:rPr lang="en" sz="1400">
                <a:solidFill>
                  <a:srgbClr val="292929"/>
                </a:solidFill>
              </a:rPr>
              <a:t>.</a:t>
            </a:r>
            <a:endParaRPr sz="1400">
              <a:solidFill>
                <a:srgbClr val="29292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Problem Statement</a:t>
            </a:r>
            <a:endParaRPr sz="2300"/>
          </a:p>
          <a:p>
            <a:pPr indent="0" lvl="0" marL="0" rtl="0" algn="l">
              <a:spcBef>
                <a:spcPts val="0"/>
              </a:spcBef>
              <a:spcAft>
                <a:spcPts val="0"/>
              </a:spcAft>
              <a:buNone/>
            </a:pPr>
            <a:r>
              <a:t/>
            </a:r>
            <a:endParaRPr sz="2300"/>
          </a:p>
        </p:txBody>
      </p:sp>
      <p:sp>
        <p:nvSpPr>
          <p:cNvPr id="99" name="Google Shape;99;p15"/>
          <p:cNvSpPr txBox="1"/>
          <p:nvPr>
            <p:ph idx="1" type="body"/>
          </p:nvPr>
        </p:nvSpPr>
        <p:spPr>
          <a:xfrm>
            <a:off x="729450" y="2078875"/>
            <a:ext cx="7688700" cy="221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Our aim is to solve the problem of face recognition in real time with high accuracy.</a:t>
            </a:r>
            <a:br>
              <a:rPr lang="en" sz="1400">
                <a:solidFill>
                  <a:schemeClr val="dk2"/>
                </a:solidFill>
              </a:rPr>
            </a:b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Real Time - recognizing faces live, using laptop webcam or cameras installed in a room.</a:t>
            </a:r>
            <a:br>
              <a:rPr lang="en" sz="1400">
                <a:solidFill>
                  <a:schemeClr val="dk2"/>
                </a:solidFill>
              </a:rPr>
            </a:b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Aim: </a:t>
            </a:r>
            <a:r>
              <a:rPr lang="en" sz="1400">
                <a:solidFill>
                  <a:schemeClr val="dk2"/>
                </a:solidFill>
              </a:rPr>
              <a:t>Design a real-time face recognition system using a model capable of effectively identifying and recognizing person from cameras and videos.</a:t>
            </a:r>
            <a:endParaRPr sz="1400">
              <a:solidFill>
                <a:schemeClr val="dk2"/>
              </a:solidFill>
            </a:endParaRPr>
          </a:p>
          <a:p>
            <a:pPr indent="0" lvl="0" marL="0" rtl="0" algn="l">
              <a:spcBef>
                <a:spcPts val="1200"/>
              </a:spcBef>
              <a:spcAft>
                <a:spcPts val="0"/>
              </a:spcAft>
              <a:buNone/>
            </a:pPr>
            <a:r>
              <a:rPr lang="en" sz="1000"/>
              <a:t> </a:t>
            </a:r>
            <a:endParaRPr sz="1000"/>
          </a:p>
          <a:p>
            <a:pPr indent="0" lvl="0" marL="0" rtl="0" algn="l">
              <a:spcBef>
                <a:spcPts val="1200"/>
              </a:spcBef>
              <a:spcAft>
                <a:spcPts val="12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225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Existing Body Of Work</a:t>
            </a:r>
            <a:endParaRPr sz="2300"/>
          </a:p>
          <a:p>
            <a:pPr indent="0" lvl="0" marL="0" rtl="0" algn="l">
              <a:spcBef>
                <a:spcPts val="0"/>
              </a:spcBef>
              <a:spcAft>
                <a:spcPts val="0"/>
              </a:spcAft>
              <a:buNone/>
            </a:pPr>
            <a:r>
              <a:t/>
            </a:r>
            <a:endParaRPr sz="2300"/>
          </a:p>
        </p:txBody>
      </p:sp>
      <p:sp>
        <p:nvSpPr>
          <p:cNvPr id="105" name="Google Shape;105;p16"/>
          <p:cNvSpPr txBox="1"/>
          <p:nvPr>
            <p:ph idx="1" type="body"/>
          </p:nvPr>
        </p:nvSpPr>
        <p:spPr>
          <a:xfrm>
            <a:off x="729450" y="1760225"/>
            <a:ext cx="5602800" cy="31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32323"/>
                </a:solidFill>
              </a:rPr>
              <a:t>Deep Convolutional Neural Networks</a:t>
            </a:r>
            <a:endParaRPr b="1">
              <a:solidFill>
                <a:srgbClr val="232323"/>
              </a:solidFill>
            </a:endParaRPr>
          </a:p>
          <a:p>
            <a:pPr indent="-317500" lvl="0" marL="457200" rtl="0" algn="l">
              <a:spcBef>
                <a:spcPts val="1200"/>
              </a:spcBef>
              <a:spcAft>
                <a:spcPts val="0"/>
              </a:spcAft>
              <a:buClr>
                <a:srgbClr val="202124"/>
              </a:buClr>
              <a:buSzPts val="1400"/>
              <a:buAutoNum type="arabicPeriod"/>
            </a:pPr>
            <a:r>
              <a:rPr lang="en" sz="1400">
                <a:solidFill>
                  <a:srgbClr val="202124"/>
                </a:solidFill>
              </a:rPr>
              <a:t>What are Deep Convolutional Neural Networks?</a:t>
            </a:r>
            <a:br>
              <a:rPr lang="en" sz="1400">
                <a:solidFill>
                  <a:srgbClr val="202124"/>
                </a:solidFill>
              </a:rPr>
            </a:br>
            <a:endParaRPr sz="1400">
              <a:solidFill>
                <a:srgbClr val="202124"/>
              </a:solidFill>
            </a:endParaRPr>
          </a:p>
          <a:p>
            <a:pPr indent="-317500" lvl="0" marL="457200" rtl="0" algn="l">
              <a:spcBef>
                <a:spcPts val="0"/>
              </a:spcBef>
              <a:spcAft>
                <a:spcPts val="0"/>
              </a:spcAft>
              <a:buClr>
                <a:srgbClr val="292929"/>
              </a:buClr>
              <a:buSzPts val="1400"/>
              <a:buAutoNum type="arabicPeriod"/>
            </a:pPr>
            <a:r>
              <a:rPr lang="en" sz="1400">
                <a:solidFill>
                  <a:srgbClr val="292929"/>
                </a:solidFill>
              </a:rPr>
              <a:t>Face Detection - </a:t>
            </a:r>
            <a:r>
              <a:rPr lang="en" sz="1400">
                <a:solidFill>
                  <a:srgbClr val="292929"/>
                </a:solidFill>
              </a:rPr>
              <a:t>Haar Cascade, MTCNN</a:t>
            </a:r>
            <a:br>
              <a:rPr lang="en" sz="1400">
                <a:solidFill>
                  <a:srgbClr val="292929"/>
                </a:solidFill>
              </a:rPr>
            </a:br>
            <a:endParaRPr sz="1400">
              <a:solidFill>
                <a:srgbClr val="292929"/>
              </a:solidFill>
            </a:endParaRPr>
          </a:p>
          <a:p>
            <a:pPr indent="-317500" lvl="0" marL="457200" rtl="0" algn="l">
              <a:spcBef>
                <a:spcPts val="0"/>
              </a:spcBef>
              <a:spcAft>
                <a:spcPts val="0"/>
              </a:spcAft>
              <a:buClr>
                <a:srgbClr val="292929"/>
              </a:buClr>
              <a:buSzPts val="1400"/>
              <a:buAutoNum type="arabicPeriod"/>
            </a:pPr>
            <a:r>
              <a:rPr lang="en" sz="1400">
                <a:solidFill>
                  <a:srgbClr val="292929"/>
                </a:solidFill>
              </a:rPr>
              <a:t>Face Recognition - FaceNet (GoogleNet) , MobileNet V2</a:t>
            </a:r>
            <a:br>
              <a:rPr lang="en" sz="1400">
                <a:solidFill>
                  <a:srgbClr val="292929"/>
                </a:solidFill>
              </a:rPr>
            </a:br>
            <a:endParaRPr sz="1400"/>
          </a:p>
          <a:p>
            <a:pPr indent="-317500" lvl="0" marL="457200" rtl="0" algn="l">
              <a:spcBef>
                <a:spcPts val="0"/>
              </a:spcBef>
              <a:spcAft>
                <a:spcPts val="0"/>
              </a:spcAft>
              <a:buClr>
                <a:srgbClr val="202124"/>
              </a:buClr>
              <a:buSzPts val="1400"/>
              <a:buAutoNum type="arabicPeriod"/>
            </a:pPr>
            <a:r>
              <a:rPr lang="en" sz="1400">
                <a:solidFill>
                  <a:srgbClr val="202124"/>
                </a:solidFill>
              </a:rPr>
              <a:t>FaceNet - Inception </a:t>
            </a:r>
            <a:r>
              <a:rPr lang="en" sz="1400">
                <a:solidFill>
                  <a:srgbClr val="202124"/>
                </a:solidFill>
              </a:rPr>
              <a:t>Architecture</a:t>
            </a:r>
            <a:endParaRPr sz="1400">
              <a:solidFill>
                <a:srgbClr val="202124"/>
              </a:solidFill>
              <a:highlight>
                <a:srgbClr val="FFFFFF"/>
              </a:highlight>
            </a:endParaRPr>
          </a:p>
          <a:p>
            <a:pPr indent="-292100" lvl="0" marL="914400" rtl="0" algn="l">
              <a:lnSpc>
                <a:spcPct val="100000"/>
              </a:lnSpc>
              <a:spcBef>
                <a:spcPts val="0"/>
              </a:spcBef>
              <a:spcAft>
                <a:spcPts val="0"/>
              </a:spcAft>
              <a:buClr>
                <a:srgbClr val="292929"/>
              </a:buClr>
              <a:buSzPts val="1000"/>
              <a:buChar char="○"/>
            </a:pPr>
            <a:r>
              <a:rPr lang="en" sz="1000">
                <a:solidFill>
                  <a:srgbClr val="292929"/>
                </a:solidFill>
                <a:highlight>
                  <a:srgbClr val="FFFFFF"/>
                </a:highlight>
              </a:rPr>
              <a:t>FaceNet trains CNNs using Stochastic Gradient Descent (SGD) with standard backprop and AdaGrad.</a:t>
            </a:r>
            <a:endParaRPr sz="1000">
              <a:solidFill>
                <a:srgbClr val="292929"/>
              </a:solidFill>
              <a:highlight>
                <a:srgbClr val="FFFFFF"/>
              </a:highlight>
            </a:endParaRPr>
          </a:p>
          <a:p>
            <a:pPr indent="-292100" lvl="0" marL="914400" rtl="0" algn="just">
              <a:lnSpc>
                <a:spcPct val="100000"/>
              </a:lnSpc>
              <a:spcBef>
                <a:spcPts val="1200"/>
              </a:spcBef>
              <a:spcAft>
                <a:spcPts val="0"/>
              </a:spcAft>
              <a:buClr>
                <a:srgbClr val="292929"/>
              </a:buClr>
              <a:buSzPts val="1000"/>
              <a:buChar char="○"/>
            </a:pPr>
            <a:r>
              <a:rPr lang="en" sz="1000">
                <a:solidFill>
                  <a:srgbClr val="292929"/>
                </a:solidFill>
                <a:highlight>
                  <a:srgbClr val="FFFFFF"/>
                </a:highlight>
              </a:rPr>
              <a:t>Complex model -  low calculation speed, more parameters, and multiple layers.</a:t>
            </a:r>
            <a:endParaRPr sz="1000">
              <a:solidFill>
                <a:srgbClr val="292929"/>
              </a:solidFill>
              <a:highlight>
                <a:srgbClr val="FFFFFF"/>
              </a:highlight>
            </a:endParaRPr>
          </a:p>
          <a:p>
            <a:pPr indent="-292100" lvl="0" marL="914400" rtl="0" algn="l">
              <a:spcBef>
                <a:spcPts val="1200"/>
              </a:spcBef>
              <a:spcAft>
                <a:spcPts val="0"/>
              </a:spcAft>
              <a:buClr>
                <a:srgbClr val="292929"/>
              </a:buClr>
              <a:buSzPts val="1000"/>
              <a:buChar char="○"/>
            </a:pPr>
            <a:r>
              <a:rPr lang="en" sz="1000">
                <a:solidFill>
                  <a:srgbClr val="292929"/>
                </a:solidFill>
              </a:rPr>
              <a:t>There are 7.5M parameters in FaceNet while only 3.4M in MobileNet V2.</a:t>
            </a:r>
            <a:endParaRPr sz="1000"/>
          </a:p>
          <a:p>
            <a:pPr indent="0" lvl="0" marL="457200" rtl="0" algn="l">
              <a:spcBef>
                <a:spcPts val="1200"/>
              </a:spcBef>
              <a:spcAft>
                <a:spcPts val="1200"/>
              </a:spcAft>
              <a:buNone/>
            </a:pPr>
            <a:r>
              <a:t/>
            </a:r>
            <a:endParaRPr/>
          </a:p>
        </p:txBody>
      </p:sp>
      <p:pic>
        <p:nvPicPr>
          <p:cNvPr descr="Basic FaceNet architecture" id="106" name="Google Shape;106;p16"/>
          <p:cNvPicPr preferRelativeResize="0"/>
          <p:nvPr/>
        </p:nvPicPr>
        <p:blipFill>
          <a:blip r:embed="rId3">
            <a:alphaModFix/>
          </a:blip>
          <a:stretch>
            <a:fillRect/>
          </a:stretch>
        </p:blipFill>
        <p:spPr>
          <a:xfrm>
            <a:off x="5993050" y="2182850"/>
            <a:ext cx="3061875" cy="455475"/>
          </a:xfrm>
          <a:prstGeom prst="rect">
            <a:avLst/>
          </a:prstGeom>
          <a:noFill/>
          <a:ln>
            <a:noFill/>
          </a:ln>
        </p:spPr>
      </p:pic>
      <p:pic>
        <p:nvPicPr>
          <p:cNvPr id="107" name="Google Shape;107;p16"/>
          <p:cNvPicPr preferRelativeResize="0"/>
          <p:nvPr/>
        </p:nvPicPr>
        <p:blipFill rotWithShape="1">
          <a:blip r:embed="rId4">
            <a:alphaModFix/>
          </a:blip>
          <a:srcRect b="13247" l="50458" r="0" t="0"/>
          <a:stretch/>
        </p:blipFill>
        <p:spPr>
          <a:xfrm>
            <a:off x="6317675" y="3153050"/>
            <a:ext cx="2619475" cy="1439675"/>
          </a:xfrm>
          <a:prstGeom prst="rect">
            <a:avLst/>
          </a:prstGeom>
          <a:noFill/>
          <a:ln>
            <a:noFill/>
          </a:ln>
        </p:spPr>
      </p:pic>
      <p:sp>
        <p:nvSpPr>
          <p:cNvPr id="108" name="Google Shape;108;p16"/>
          <p:cNvSpPr txBox="1"/>
          <p:nvPr/>
        </p:nvSpPr>
        <p:spPr>
          <a:xfrm>
            <a:off x="6317675" y="2638325"/>
            <a:ext cx="241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Fig-</a:t>
            </a:r>
            <a:r>
              <a:rPr lang="en" sz="1000" u="sng">
                <a:latin typeface="Lato"/>
                <a:ea typeface="Lato"/>
                <a:cs typeface="Lato"/>
                <a:sym typeface="Lato"/>
              </a:rPr>
              <a:t>1  : FaceNet Architecture</a:t>
            </a:r>
            <a:endParaRPr sz="1000" u="sng">
              <a:latin typeface="Lato"/>
              <a:ea typeface="Lato"/>
              <a:cs typeface="Lato"/>
              <a:sym typeface="Lato"/>
            </a:endParaRPr>
          </a:p>
        </p:txBody>
      </p:sp>
      <p:sp>
        <p:nvSpPr>
          <p:cNvPr id="109" name="Google Shape;109;p16"/>
          <p:cNvSpPr txBox="1"/>
          <p:nvPr/>
        </p:nvSpPr>
        <p:spPr>
          <a:xfrm>
            <a:off x="6538888" y="4638375"/>
            <a:ext cx="241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Fig-</a:t>
            </a:r>
            <a:r>
              <a:rPr lang="en" sz="1000" u="sng">
                <a:latin typeface="Lato"/>
                <a:ea typeface="Lato"/>
                <a:cs typeface="Lato"/>
                <a:sym typeface="Lato"/>
              </a:rPr>
              <a:t>2  : FaceNet Inception Module</a:t>
            </a:r>
            <a:endParaRPr sz="1000" u="sng">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7650" y="1240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Existing Body Of Work</a:t>
            </a:r>
            <a:endParaRPr sz="2300"/>
          </a:p>
          <a:p>
            <a:pPr indent="0" lvl="0" marL="0" rtl="0" algn="l">
              <a:spcBef>
                <a:spcPts val="0"/>
              </a:spcBef>
              <a:spcAft>
                <a:spcPts val="0"/>
              </a:spcAft>
              <a:buNone/>
            </a:pPr>
            <a:r>
              <a:t/>
            </a:r>
            <a:endParaRPr sz="2300"/>
          </a:p>
        </p:txBody>
      </p:sp>
      <p:sp>
        <p:nvSpPr>
          <p:cNvPr id="115" name="Google Shape;115;p17"/>
          <p:cNvSpPr txBox="1"/>
          <p:nvPr>
            <p:ph idx="1" type="body"/>
          </p:nvPr>
        </p:nvSpPr>
        <p:spPr>
          <a:xfrm>
            <a:off x="647700" y="1775400"/>
            <a:ext cx="4622100" cy="3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32323"/>
                </a:solidFill>
              </a:rPr>
              <a:t>5. 	Why </a:t>
            </a:r>
            <a:r>
              <a:rPr b="1" lang="en">
                <a:solidFill>
                  <a:srgbClr val="232323"/>
                </a:solidFill>
              </a:rPr>
              <a:t>MobileNet V2 ?</a:t>
            </a:r>
            <a:endParaRPr b="1">
              <a:solidFill>
                <a:srgbClr val="232323"/>
              </a:solidFill>
            </a:endParaRPr>
          </a:p>
          <a:p>
            <a:pPr indent="-298450" lvl="0" marL="457200" rtl="0" algn="just">
              <a:spcBef>
                <a:spcPts val="0"/>
              </a:spcBef>
              <a:spcAft>
                <a:spcPts val="0"/>
              </a:spcAft>
              <a:buClr>
                <a:srgbClr val="202124"/>
              </a:buClr>
              <a:buSzPts val="1100"/>
              <a:buChar char="●"/>
            </a:pPr>
            <a:r>
              <a:rPr lang="en" sz="1100">
                <a:solidFill>
                  <a:srgbClr val="202124"/>
                </a:solidFill>
              </a:rPr>
              <a:t>A</a:t>
            </a:r>
            <a:r>
              <a:rPr lang="en" sz="1100">
                <a:solidFill>
                  <a:srgbClr val="202124"/>
                </a:solidFill>
              </a:rPr>
              <a:t> lightweight deep neural network,  having separable convolutions layers and blocks.</a:t>
            </a:r>
            <a:endParaRPr sz="1100">
              <a:solidFill>
                <a:srgbClr val="202124"/>
              </a:solidFill>
            </a:endParaRPr>
          </a:p>
          <a:p>
            <a:pPr indent="-298450" lvl="0" marL="457200" rtl="0" algn="just">
              <a:spcBef>
                <a:spcPts val="0"/>
              </a:spcBef>
              <a:spcAft>
                <a:spcPts val="0"/>
              </a:spcAft>
              <a:buClr>
                <a:srgbClr val="202124"/>
              </a:buClr>
              <a:buSzPts val="1100"/>
              <a:buChar char="●"/>
            </a:pPr>
            <a:r>
              <a:rPr lang="en" sz="1100">
                <a:solidFill>
                  <a:srgbClr val="202124"/>
                </a:solidFill>
              </a:rPr>
              <a:t>Fast computation speed, low model size. Efficient and effective when implemented with architecture  of FaceNet with Triplet Loss and Embeddings.</a:t>
            </a:r>
            <a:endParaRPr sz="1100">
              <a:solidFill>
                <a:srgbClr val="202124"/>
              </a:solidFill>
            </a:endParaRPr>
          </a:p>
          <a:p>
            <a:pPr indent="-298450" lvl="0" marL="457200" rtl="0" algn="just">
              <a:spcBef>
                <a:spcPts val="0"/>
              </a:spcBef>
              <a:spcAft>
                <a:spcPts val="0"/>
              </a:spcAft>
              <a:buClr>
                <a:srgbClr val="202124"/>
              </a:buClr>
              <a:buSzPts val="1100"/>
              <a:buChar char="●"/>
            </a:pPr>
            <a:r>
              <a:rPr lang="en" sz="1100">
                <a:solidFill>
                  <a:srgbClr val="202124"/>
                </a:solidFill>
              </a:rPr>
              <a:t>Convolution layers with  32 filters and 19 residual bottleneck layers.</a:t>
            </a:r>
            <a:endParaRPr sz="1100">
              <a:solidFill>
                <a:srgbClr val="202124"/>
              </a:solidFill>
            </a:endParaRPr>
          </a:p>
          <a:p>
            <a:pPr indent="-298450" lvl="0" marL="457200" rtl="0" algn="just">
              <a:spcBef>
                <a:spcPts val="0"/>
              </a:spcBef>
              <a:spcAft>
                <a:spcPts val="0"/>
              </a:spcAft>
              <a:buClr>
                <a:srgbClr val="202124"/>
              </a:buClr>
              <a:buSzPts val="1100"/>
              <a:buChar char="●"/>
            </a:pPr>
            <a:r>
              <a:rPr lang="en" sz="1100">
                <a:solidFill>
                  <a:srgbClr val="202124"/>
                </a:solidFill>
              </a:rPr>
              <a:t>7.5M parameters in FaceNet while only 3.4M in MobileNet V2.</a:t>
            </a:r>
            <a:endParaRPr sz="1100">
              <a:solidFill>
                <a:srgbClr val="202124"/>
              </a:solidFill>
            </a:endParaRPr>
          </a:p>
          <a:p>
            <a:pPr indent="-298450" lvl="0" marL="457200" rtl="0" algn="just">
              <a:lnSpc>
                <a:spcPct val="100000"/>
              </a:lnSpc>
              <a:spcBef>
                <a:spcPts val="0"/>
              </a:spcBef>
              <a:spcAft>
                <a:spcPts val="0"/>
              </a:spcAft>
              <a:buClr>
                <a:srgbClr val="292929"/>
              </a:buClr>
              <a:buSzPts val="1100"/>
              <a:buChar char="●"/>
            </a:pPr>
            <a:r>
              <a:rPr lang="en" sz="1100">
                <a:solidFill>
                  <a:srgbClr val="292929"/>
                </a:solidFill>
              </a:rPr>
              <a:t>There are two types of blocks: </a:t>
            </a:r>
            <a:endParaRPr sz="1100">
              <a:solidFill>
                <a:srgbClr val="292929"/>
              </a:solidFill>
            </a:endParaRPr>
          </a:p>
          <a:p>
            <a:pPr indent="-311150" lvl="1" marL="914400" rtl="0" algn="just">
              <a:lnSpc>
                <a:spcPct val="100000"/>
              </a:lnSpc>
              <a:spcBef>
                <a:spcPts val="0"/>
              </a:spcBef>
              <a:spcAft>
                <a:spcPts val="0"/>
              </a:spcAft>
              <a:buClr>
                <a:srgbClr val="202124"/>
              </a:buClr>
              <a:buSzPts val="1300"/>
              <a:buChar char="○"/>
            </a:pPr>
            <a:r>
              <a:rPr lang="en" sz="900">
                <a:solidFill>
                  <a:srgbClr val="202124"/>
                </a:solidFill>
              </a:rPr>
              <a:t>residual block with stride of 1. </a:t>
            </a:r>
            <a:endParaRPr sz="900">
              <a:solidFill>
                <a:srgbClr val="202124"/>
              </a:solidFill>
            </a:endParaRPr>
          </a:p>
          <a:p>
            <a:pPr indent="-311150" lvl="1" marL="914400" rtl="0" algn="just">
              <a:lnSpc>
                <a:spcPct val="100000"/>
              </a:lnSpc>
              <a:spcBef>
                <a:spcPts val="0"/>
              </a:spcBef>
              <a:spcAft>
                <a:spcPts val="0"/>
              </a:spcAft>
              <a:buClr>
                <a:srgbClr val="202124"/>
              </a:buClr>
              <a:buSzPts val="1300"/>
              <a:buChar char="○"/>
            </a:pPr>
            <a:r>
              <a:rPr lang="en" sz="900">
                <a:solidFill>
                  <a:srgbClr val="202124"/>
                </a:solidFill>
              </a:rPr>
              <a:t>block with stride of 2 for downsizing.</a:t>
            </a:r>
            <a:endParaRPr sz="900"/>
          </a:p>
          <a:p>
            <a:pPr indent="-298450" lvl="0" marL="457200" rtl="0" algn="just">
              <a:lnSpc>
                <a:spcPct val="100000"/>
              </a:lnSpc>
              <a:spcBef>
                <a:spcPts val="0"/>
              </a:spcBef>
              <a:spcAft>
                <a:spcPts val="0"/>
              </a:spcAft>
              <a:buClr>
                <a:srgbClr val="292929"/>
              </a:buClr>
              <a:buSzPts val="1100"/>
              <a:buChar char="●"/>
            </a:pPr>
            <a:r>
              <a:rPr lang="en" sz="1100">
                <a:solidFill>
                  <a:srgbClr val="292929"/>
                </a:solidFill>
              </a:rPr>
              <a:t>There are 3 layers for both types of blocks. </a:t>
            </a:r>
            <a:endParaRPr sz="1100">
              <a:solidFill>
                <a:srgbClr val="292929"/>
              </a:solidFill>
            </a:endParaRPr>
          </a:p>
          <a:p>
            <a:pPr indent="-311150" lvl="1" marL="914400" rtl="0" algn="just">
              <a:lnSpc>
                <a:spcPct val="100000"/>
              </a:lnSpc>
              <a:spcBef>
                <a:spcPts val="0"/>
              </a:spcBef>
              <a:spcAft>
                <a:spcPts val="0"/>
              </a:spcAft>
              <a:buClr>
                <a:srgbClr val="292929"/>
              </a:buClr>
              <a:buSzPts val="1300"/>
              <a:buChar char="○"/>
            </a:pPr>
            <a:r>
              <a:rPr lang="en" sz="900">
                <a:solidFill>
                  <a:srgbClr val="202124"/>
                </a:solidFill>
              </a:rPr>
              <a:t>1×1 convolution with ReLU6. </a:t>
            </a:r>
            <a:endParaRPr sz="900">
              <a:solidFill>
                <a:srgbClr val="202124"/>
              </a:solidFill>
            </a:endParaRPr>
          </a:p>
          <a:p>
            <a:pPr indent="-311150" lvl="1" marL="914400" rtl="0" algn="just">
              <a:lnSpc>
                <a:spcPct val="100000"/>
              </a:lnSpc>
              <a:spcBef>
                <a:spcPts val="0"/>
              </a:spcBef>
              <a:spcAft>
                <a:spcPts val="0"/>
              </a:spcAft>
              <a:buClr>
                <a:srgbClr val="292929"/>
              </a:buClr>
              <a:buSzPts val="1300"/>
              <a:buChar char="○"/>
            </a:pPr>
            <a:r>
              <a:rPr lang="en" sz="900">
                <a:solidFill>
                  <a:srgbClr val="202124"/>
                </a:solidFill>
              </a:rPr>
              <a:t>The depthwise convolution. </a:t>
            </a:r>
            <a:endParaRPr sz="900">
              <a:solidFill>
                <a:srgbClr val="202124"/>
              </a:solidFill>
            </a:endParaRPr>
          </a:p>
          <a:p>
            <a:pPr indent="-317500" lvl="1" marL="914400" rtl="0" algn="just">
              <a:lnSpc>
                <a:spcPct val="100000"/>
              </a:lnSpc>
              <a:spcBef>
                <a:spcPts val="0"/>
              </a:spcBef>
              <a:spcAft>
                <a:spcPts val="0"/>
              </a:spcAft>
              <a:buClr>
                <a:srgbClr val="292929"/>
              </a:buClr>
              <a:buSzPts val="1400"/>
              <a:buChar char="○"/>
            </a:pPr>
            <a:r>
              <a:rPr lang="en" sz="900">
                <a:solidFill>
                  <a:srgbClr val="202124"/>
                </a:solidFill>
              </a:rPr>
              <a:t>1×1 convolution but without any non-linearity.</a:t>
            </a:r>
            <a:r>
              <a:rPr lang="en" sz="1300">
                <a:solidFill>
                  <a:srgbClr val="202124"/>
                </a:solidFill>
              </a:rPr>
              <a:t> </a:t>
            </a:r>
            <a:endParaRPr sz="1300">
              <a:solidFill>
                <a:srgbClr val="2021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950"/>
          </a:p>
          <a:p>
            <a:pPr indent="0" lvl="0" marL="457200" rtl="0" algn="just">
              <a:lnSpc>
                <a:spcPct val="100000"/>
              </a:lnSpc>
              <a:spcBef>
                <a:spcPts val="1200"/>
              </a:spcBef>
              <a:spcAft>
                <a:spcPts val="1200"/>
              </a:spcAft>
              <a:buNone/>
            </a:pPr>
            <a:r>
              <a:t/>
            </a:r>
            <a:endParaRPr sz="1200">
              <a:solidFill>
                <a:srgbClr val="232323"/>
              </a:solidFill>
              <a:highlight>
                <a:srgbClr val="FFFFFF"/>
              </a:highlight>
              <a:latin typeface="Times New Roman"/>
              <a:ea typeface="Times New Roman"/>
              <a:cs typeface="Times New Roman"/>
              <a:sym typeface="Times New Roman"/>
            </a:endParaRPr>
          </a:p>
        </p:txBody>
      </p:sp>
      <p:pic>
        <p:nvPicPr>
          <p:cNvPr id="116" name="Google Shape;116;p17"/>
          <p:cNvPicPr preferRelativeResize="0"/>
          <p:nvPr/>
        </p:nvPicPr>
        <p:blipFill rotWithShape="1">
          <a:blip r:embed="rId3">
            <a:alphaModFix/>
          </a:blip>
          <a:srcRect b="-34156" l="-1260" r="1259" t="0"/>
          <a:stretch/>
        </p:blipFill>
        <p:spPr>
          <a:xfrm>
            <a:off x="5269800" y="1492175"/>
            <a:ext cx="3834500" cy="2012225"/>
          </a:xfrm>
          <a:prstGeom prst="rect">
            <a:avLst/>
          </a:prstGeom>
          <a:noFill/>
          <a:ln>
            <a:noFill/>
          </a:ln>
        </p:spPr>
      </p:pic>
      <p:pic>
        <p:nvPicPr>
          <p:cNvPr id="117" name="Google Shape;117;p17"/>
          <p:cNvPicPr preferRelativeResize="0"/>
          <p:nvPr/>
        </p:nvPicPr>
        <p:blipFill>
          <a:blip r:embed="rId4">
            <a:alphaModFix/>
          </a:blip>
          <a:stretch>
            <a:fillRect/>
          </a:stretch>
        </p:blipFill>
        <p:spPr>
          <a:xfrm>
            <a:off x="5674575" y="3795250"/>
            <a:ext cx="3242501" cy="846125"/>
          </a:xfrm>
          <a:prstGeom prst="rect">
            <a:avLst/>
          </a:prstGeom>
          <a:noFill/>
          <a:ln>
            <a:noFill/>
          </a:ln>
        </p:spPr>
      </p:pic>
      <p:sp>
        <p:nvSpPr>
          <p:cNvPr id="118" name="Google Shape;118;p17"/>
          <p:cNvSpPr txBox="1"/>
          <p:nvPr/>
        </p:nvSpPr>
        <p:spPr>
          <a:xfrm>
            <a:off x="5309500" y="3328675"/>
            <a:ext cx="37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9" name="Google Shape;119;p17"/>
          <p:cNvSpPr txBox="1"/>
          <p:nvPr/>
        </p:nvSpPr>
        <p:spPr>
          <a:xfrm>
            <a:off x="6197650" y="3111200"/>
            <a:ext cx="241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Fig-3 : MobileNet V2 Architecture</a:t>
            </a:r>
            <a:endParaRPr sz="1000" u="sng">
              <a:latin typeface="Lato"/>
              <a:ea typeface="Lato"/>
              <a:cs typeface="Lato"/>
              <a:sym typeface="Lato"/>
            </a:endParaRPr>
          </a:p>
        </p:txBody>
      </p:sp>
      <p:sp>
        <p:nvSpPr>
          <p:cNvPr id="120" name="Google Shape;120;p17"/>
          <p:cNvSpPr txBox="1"/>
          <p:nvPr/>
        </p:nvSpPr>
        <p:spPr>
          <a:xfrm>
            <a:off x="6296575" y="4707750"/>
            <a:ext cx="241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Fig-</a:t>
            </a:r>
            <a:r>
              <a:rPr lang="en" sz="1000" u="sng">
                <a:latin typeface="Lato"/>
                <a:ea typeface="Lato"/>
                <a:cs typeface="Lato"/>
                <a:sym typeface="Lato"/>
              </a:rPr>
              <a:t>4 : Bottleneck residual block</a:t>
            </a:r>
            <a:endParaRPr sz="1000" u="sng">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26" name="Google Shape;126;p18"/>
          <p:cNvSpPr txBox="1"/>
          <p:nvPr>
            <p:ph idx="1" type="body"/>
          </p:nvPr>
        </p:nvSpPr>
        <p:spPr>
          <a:xfrm>
            <a:off x="729450" y="2078875"/>
            <a:ext cx="5656200" cy="2737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2"/>
              </a:buClr>
              <a:buSzPts val="1300"/>
              <a:buChar char="●"/>
            </a:pPr>
            <a:r>
              <a:rPr lang="en">
                <a:solidFill>
                  <a:schemeClr val="dk2"/>
                </a:solidFill>
              </a:rPr>
              <a:t>Dataset</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105_classes_pins available at Kaggle</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105 celebrities, 17534 faces</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Well </a:t>
            </a:r>
            <a:r>
              <a:rPr lang="en">
                <a:solidFill>
                  <a:schemeClr val="dk2"/>
                </a:solidFill>
              </a:rPr>
              <a:t>cropped</a:t>
            </a:r>
            <a:r>
              <a:rPr lang="en">
                <a:solidFill>
                  <a:schemeClr val="dk2"/>
                </a:solidFill>
              </a:rPr>
              <a:t> and labelled so less amount of pre-processing</a:t>
            </a:r>
            <a:br>
              <a:rPr lang="en">
                <a:solidFill>
                  <a:schemeClr val="dk2"/>
                </a:solidFill>
              </a:rPr>
            </a:b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Model Used</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MobileNetV2 (Developed by Google team)</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Why?</a:t>
            </a:r>
            <a:endParaRPr>
              <a:solidFill>
                <a:schemeClr val="dk2"/>
              </a:solidFill>
            </a:endParaRPr>
          </a:p>
          <a:p>
            <a:pPr indent="-298450" lvl="2" marL="1371600" rtl="0" algn="l">
              <a:spcBef>
                <a:spcPts val="0"/>
              </a:spcBef>
              <a:spcAft>
                <a:spcPts val="0"/>
              </a:spcAft>
              <a:buClr>
                <a:schemeClr val="dk2"/>
              </a:buClr>
              <a:buSzPts val="1100"/>
              <a:buChar char="■"/>
            </a:pPr>
            <a:r>
              <a:rPr lang="en">
                <a:solidFill>
                  <a:schemeClr val="dk2"/>
                </a:solidFill>
              </a:rPr>
              <a:t>Provides High performance architecture with hyperparameters.</a:t>
            </a:r>
            <a:endParaRPr>
              <a:solidFill>
                <a:schemeClr val="dk2"/>
              </a:solidFill>
            </a:endParaRPr>
          </a:p>
          <a:p>
            <a:pPr indent="-298450" lvl="2" marL="1371600" rtl="0" algn="l">
              <a:spcBef>
                <a:spcPts val="0"/>
              </a:spcBef>
              <a:spcAft>
                <a:spcPts val="0"/>
              </a:spcAft>
              <a:buClr>
                <a:schemeClr val="dk2"/>
              </a:buClr>
              <a:buSzPts val="1100"/>
              <a:buChar char="■"/>
            </a:pPr>
            <a:r>
              <a:rPr lang="en">
                <a:solidFill>
                  <a:schemeClr val="dk2"/>
                </a:solidFill>
              </a:rPr>
              <a:t>Model is relatively smaller than other models</a:t>
            </a:r>
            <a:endParaRPr>
              <a:solidFill>
                <a:schemeClr val="dk2"/>
              </a:solidFill>
            </a:endParaRPr>
          </a:p>
          <a:p>
            <a:pPr indent="-298450" lvl="2" marL="1371600" rtl="0" algn="l">
              <a:spcBef>
                <a:spcPts val="0"/>
              </a:spcBef>
              <a:spcAft>
                <a:spcPts val="0"/>
              </a:spcAft>
              <a:buClr>
                <a:schemeClr val="dk2"/>
              </a:buClr>
              <a:buSzPts val="1100"/>
              <a:buChar char="■"/>
            </a:pPr>
            <a:r>
              <a:rPr lang="en">
                <a:solidFill>
                  <a:schemeClr val="dk2"/>
                </a:solidFill>
              </a:rPr>
              <a:t>Provides high computation speed which makes it fit for real time applications</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I</a:t>
            </a:r>
            <a:r>
              <a:rPr lang="en">
                <a:solidFill>
                  <a:schemeClr val="dk2"/>
                </a:solidFill>
              </a:rPr>
              <a:t>nitial</a:t>
            </a:r>
            <a:r>
              <a:rPr lang="en">
                <a:solidFill>
                  <a:schemeClr val="dk2"/>
                </a:solidFill>
              </a:rPr>
              <a:t> approach is to train the model using the dataset and experience how it classifies images.</a:t>
            </a:r>
            <a:endParaRPr>
              <a:solidFill>
                <a:schemeClr val="dk2"/>
              </a:solidFill>
            </a:endParaRPr>
          </a:p>
        </p:txBody>
      </p:sp>
      <p:pic>
        <p:nvPicPr>
          <p:cNvPr id="127" name="Google Shape;127;p18"/>
          <p:cNvPicPr preferRelativeResize="0"/>
          <p:nvPr/>
        </p:nvPicPr>
        <p:blipFill rotWithShape="1">
          <a:blip r:embed="rId3">
            <a:alphaModFix/>
          </a:blip>
          <a:srcRect b="10929" l="12364" r="9382" t="11886"/>
          <a:stretch/>
        </p:blipFill>
        <p:spPr>
          <a:xfrm>
            <a:off x="6690900" y="2277550"/>
            <a:ext cx="1999675" cy="1972400"/>
          </a:xfrm>
          <a:prstGeom prst="rect">
            <a:avLst/>
          </a:prstGeom>
          <a:noFill/>
          <a:ln>
            <a:noFill/>
          </a:ln>
        </p:spPr>
      </p:pic>
      <p:sp>
        <p:nvSpPr>
          <p:cNvPr id="128" name="Google Shape;128;p18"/>
          <p:cNvSpPr txBox="1"/>
          <p:nvPr/>
        </p:nvSpPr>
        <p:spPr>
          <a:xfrm>
            <a:off x="6756350" y="4249950"/>
            <a:ext cx="199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Fig-5. Some faces from dataset</a:t>
            </a:r>
            <a:endParaRPr sz="1000" u="sng">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dk2"/>
                </a:solidFill>
              </a:rPr>
              <a:t>Preparing Dataset for Training</a:t>
            </a:r>
            <a:endParaRPr b="1" sz="1400" u="sng">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Splitted the dataset into training and testing in the ratio 4:1 with proper shuffling.</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For generalizability of the model, we aimed at introducing random transformations in batch of training samples.</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Random Transformations like - scaling, rotation, shearing, etc.</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For this, ImageDataGenerator function of Keras library was used.</a:t>
            </a:r>
            <a:endParaRPr sz="14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40" name="Google Shape;140;p20"/>
          <p:cNvSpPr txBox="1"/>
          <p:nvPr>
            <p:ph idx="1" type="body"/>
          </p:nvPr>
        </p:nvSpPr>
        <p:spPr>
          <a:xfrm>
            <a:off x="729450" y="1795550"/>
            <a:ext cx="37743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2"/>
                </a:solidFill>
              </a:rPr>
              <a:t>Training the Model</a:t>
            </a:r>
            <a:endParaRPr b="1" sz="1400" u="sng">
              <a:solidFill>
                <a:schemeClr val="dk2"/>
              </a:solidFill>
            </a:endParaRPr>
          </a:p>
          <a:p>
            <a:pPr indent="-298450" lvl="0" marL="457200" rtl="0" algn="l">
              <a:spcBef>
                <a:spcPts val="1200"/>
              </a:spcBef>
              <a:spcAft>
                <a:spcPts val="0"/>
              </a:spcAft>
              <a:buClr>
                <a:schemeClr val="dk2"/>
              </a:buClr>
              <a:buSzPts val="1100"/>
              <a:buChar char="●"/>
            </a:pPr>
            <a:r>
              <a:rPr lang="en" sz="1100">
                <a:solidFill>
                  <a:schemeClr val="dk2"/>
                </a:solidFill>
              </a:rPr>
              <a:t>MobileNetV2 is trained using Transfer Learning.</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Pre-trained weights from ImageNet are used for the already present layers.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Unfreezed</a:t>
            </a:r>
            <a:r>
              <a:rPr lang="en" sz="1100">
                <a:solidFill>
                  <a:schemeClr val="dk2"/>
                </a:solidFill>
              </a:rPr>
              <a:t> all the pre-trained layers to re-train them for our dataset.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Extra Layers are added - Global Average Pooling, Dropout and a Dense Layer for classifying into 105 classes.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Model is compiled with loss function as </a:t>
            </a:r>
            <a:r>
              <a:rPr lang="en" sz="1100">
                <a:solidFill>
                  <a:schemeClr val="dk2"/>
                </a:solidFill>
              </a:rPr>
              <a:t>categorical</a:t>
            </a:r>
            <a:r>
              <a:rPr lang="en" sz="1100">
                <a:solidFill>
                  <a:schemeClr val="dk2"/>
                </a:solidFill>
              </a:rPr>
              <a:t> cross-entropy and optimizer as Adam (10</a:t>
            </a:r>
            <a:r>
              <a:rPr baseline="30000" lang="en" sz="1100">
                <a:solidFill>
                  <a:schemeClr val="dk2"/>
                </a:solidFill>
              </a:rPr>
              <a:t>-4</a:t>
            </a:r>
            <a:r>
              <a:rPr lang="en" sz="1100">
                <a:solidFill>
                  <a:schemeClr val="dk2"/>
                </a:solidFill>
              </a:rPr>
              <a: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Model is fitted over the data by running through 50 epochs.</a:t>
            </a:r>
            <a:endParaRPr sz="1100">
              <a:solidFill>
                <a:schemeClr val="dk2"/>
              </a:solidFill>
            </a:endParaRPr>
          </a:p>
        </p:txBody>
      </p:sp>
      <p:pic>
        <p:nvPicPr>
          <p:cNvPr id="141" name="Google Shape;141;p20"/>
          <p:cNvPicPr preferRelativeResize="0"/>
          <p:nvPr/>
        </p:nvPicPr>
        <p:blipFill>
          <a:blip r:embed="rId3">
            <a:alphaModFix/>
          </a:blip>
          <a:stretch>
            <a:fillRect/>
          </a:stretch>
        </p:blipFill>
        <p:spPr>
          <a:xfrm>
            <a:off x="4852300" y="2059575"/>
            <a:ext cx="3923350" cy="1932400"/>
          </a:xfrm>
          <a:prstGeom prst="rect">
            <a:avLst/>
          </a:prstGeom>
          <a:noFill/>
          <a:ln>
            <a:noFill/>
          </a:ln>
        </p:spPr>
      </p:pic>
      <p:sp>
        <p:nvSpPr>
          <p:cNvPr id="142" name="Google Shape;142;p20"/>
          <p:cNvSpPr txBox="1"/>
          <p:nvPr/>
        </p:nvSpPr>
        <p:spPr>
          <a:xfrm>
            <a:off x="5313975" y="4064675"/>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1200"/>
              </a:spcAft>
              <a:buNone/>
            </a:pPr>
            <a:r>
              <a:rPr lang="en" sz="1000" u="sng">
                <a:solidFill>
                  <a:srgbClr val="232323"/>
                </a:solidFill>
                <a:highlight>
                  <a:schemeClr val="lt1"/>
                </a:highlight>
                <a:latin typeface="Lato"/>
                <a:ea typeface="Lato"/>
                <a:cs typeface="Lato"/>
                <a:sym typeface="Lato"/>
              </a:rPr>
              <a:t>Fig-6.  Hyperparameters</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56900" y="133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p:txBody>
      </p:sp>
      <p:sp>
        <p:nvSpPr>
          <p:cNvPr id="148" name="Google Shape;148;p21"/>
          <p:cNvSpPr txBox="1"/>
          <p:nvPr>
            <p:ph idx="1" type="body"/>
          </p:nvPr>
        </p:nvSpPr>
        <p:spPr>
          <a:xfrm>
            <a:off x="756900" y="1732675"/>
            <a:ext cx="3468000" cy="33444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Clr>
                <a:schemeClr val="dk2"/>
              </a:buClr>
              <a:buSzPts val="1200"/>
              <a:buChar char="●"/>
            </a:pPr>
            <a:r>
              <a:rPr lang="en" sz="1200">
                <a:solidFill>
                  <a:schemeClr val="dk2"/>
                </a:solidFill>
              </a:rPr>
              <a:t>The Accuracy Vs Epoch graph (Fig. 7) suggests that Training and Validation </a:t>
            </a:r>
            <a:r>
              <a:rPr lang="en" sz="1200">
                <a:solidFill>
                  <a:schemeClr val="dk2"/>
                </a:solidFill>
              </a:rPr>
              <a:t>Accuracy</a:t>
            </a:r>
            <a:r>
              <a:rPr lang="en" sz="1200">
                <a:solidFill>
                  <a:schemeClr val="dk2"/>
                </a:solidFill>
              </a:rPr>
              <a:t> increases with increase in Epochs.</a:t>
            </a:r>
            <a:br>
              <a:rPr lang="en" sz="1200">
                <a:solidFill>
                  <a:schemeClr val="dk2"/>
                </a:solidFill>
              </a:rPr>
            </a:br>
            <a:endParaRPr sz="1200">
              <a:solidFill>
                <a:schemeClr val="dk2"/>
              </a:solidFill>
            </a:endParaRPr>
          </a:p>
          <a:p>
            <a:pPr indent="-304800" lvl="0" marL="457200" rtl="0" algn="l">
              <a:lnSpc>
                <a:spcPct val="95000"/>
              </a:lnSpc>
              <a:spcBef>
                <a:spcPts val="0"/>
              </a:spcBef>
              <a:spcAft>
                <a:spcPts val="0"/>
              </a:spcAft>
              <a:buClr>
                <a:schemeClr val="dk2"/>
              </a:buClr>
              <a:buSzPts val="1200"/>
              <a:buChar char="●"/>
            </a:pPr>
            <a:r>
              <a:rPr lang="en" sz="1200">
                <a:solidFill>
                  <a:schemeClr val="dk2"/>
                </a:solidFill>
              </a:rPr>
              <a:t>The Loss vs Epoch graph (Fig. 8) suggests that Loss of both data decreases with increase in Epochs.</a:t>
            </a:r>
            <a:br>
              <a:rPr lang="en" sz="1200">
                <a:solidFill>
                  <a:schemeClr val="dk2"/>
                </a:solidFill>
              </a:rPr>
            </a:br>
            <a:endParaRPr sz="1200">
              <a:solidFill>
                <a:schemeClr val="dk2"/>
              </a:solidFill>
            </a:endParaRPr>
          </a:p>
          <a:p>
            <a:pPr indent="-304800" lvl="0" marL="457200" rtl="0" algn="l">
              <a:lnSpc>
                <a:spcPct val="95000"/>
              </a:lnSpc>
              <a:spcBef>
                <a:spcPts val="0"/>
              </a:spcBef>
              <a:spcAft>
                <a:spcPts val="0"/>
              </a:spcAft>
              <a:buClr>
                <a:schemeClr val="dk2"/>
              </a:buClr>
              <a:buSzPts val="1200"/>
              <a:buChar char="●"/>
            </a:pPr>
            <a:r>
              <a:rPr lang="en" sz="1200">
                <a:solidFill>
                  <a:schemeClr val="dk2"/>
                </a:solidFill>
              </a:rPr>
              <a:t>Our model is training and learning well, but as we can see from the graphs there is overfitting observed.</a:t>
            </a:r>
            <a:br>
              <a:rPr lang="en" sz="1200">
                <a:solidFill>
                  <a:schemeClr val="dk2"/>
                </a:solidFill>
              </a:rPr>
            </a:br>
            <a:endParaRPr sz="1200">
              <a:solidFill>
                <a:schemeClr val="dk2"/>
              </a:solidFill>
            </a:endParaRPr>
          </a:p>
          <a:p>
            <a:pPr indent="-304800" lvl="0" marL="457200" rtl="0" algn="l">
              <a:lnSpc>
                <a:spcPct val="95000"/>
              </a:lnSpc>
              <a:spcBef>
                <a:spcPts val="0"/>
              </a:spcBef>
              <a:spcAft>
                <a:spcPts val="0"/>
              </a:spcAft>
              <a:buClr>
                <a:schemeClr val="dk2"/>
              </a:buClr>
              <a:buSzPts val="1200"/>
              <a:buChar char="●"/>
            </a:pPr>
            <a:r>
              <a:rPr lang="en" sz="1200">
                <a:solidFill>
                  <a:schemeClr val="dk2"/>
                </a:solidFill>
              </a:rPr>
              <a:t>Results</a:t>
            </a:r>
            <a:r>
              <a:rPr lang="en" sz="1200">
                <a:solidFill>
                  <a:schemeClr val="dk2"/>
                </a:solidFill>
              </a:rPr>
              <a:t>:</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Training accuracy: 95%</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Training loss: 18% </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Validation accuracy: 85%</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Validation loss: 62%</a:t>
            </a:r>
            <a:endParaRPr sz="1000">
              <a:solidFill>
                <a:schemeClr val="dk2"/>
              </a:solidFill>
            </a:endParaRPr>
          </a:p>
        </p:txBody>
      </p:sp>
      <p:grpSp>
        <p:nvGrpSpPr>
          <p:cNvPr id="149" name="Google Shape;149;p21"/>
          <p:cNvGrpSpPr/>
          <p:nvPr/>
        </p:nvGrpSpPr>
        <p:grpSpPr>
          <a:xfrm>
            <a:off x="3879225" y="4622800"/>
            <a:ext cx="5264763" cy="338700"/>
            <a:chOff x="3879225" y="4622800"/>
            <a:chExt cx="5264763" cy="338700"/>
          </a:xfrm>
        </p:grpSpPr>
        <p:sp>
          <p:nvSpPr>
            <p:cNvPr id="150" name="Google Shape;150;p21"/>
            <p:cNvSpPr txBox="1"/>
            <p:nvPr/>
          </p:nvSpPr>
          <p:spPr>
            <a:xfrm>
              <a:off x="3879225" y="4622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1200"/>
                </a:spcAft>
                <a:buNone/>
              </a:pPr>
              <a:r>
                <a:rPr b="1" lang="en" sz="1000" u="sng">
                  <a:solidFill>
                    <a:srgbClr val="232323"/>
                  </a:solidFill>
                  <a:highlight>
                    <a:srgbClr val="FFFFFF"/>
                  </a:highlight>
                  <a:latin typeface="Lato"/>
                  <a:ea typeface="Lato"/>
                  <a:cs typeface="Lato"/>
                  <a:sym typeface="Lato"/>
                </a:rPr>
                <a:t>Fig-7. </a:t>
              </a:r>
              <a:r>
                <a:rPr b="1" lang="en" sz="1000" u="sng">
                  <a:solidFill>
                    <a:srgbClr val="232323"/>
                  </a:solidFill>
                  <a:highlight>
                    <a:srgbClr val="FFFFFF"/>
                  </a:highlight>
                  <a:latin typeface="Lato"/>
                  <a:ea typeface="Lato"/>
                  <a:cs typeface="Lato"/>
                  <a:sym typeface="Lato"/>
                </a:rPr>
                <a:t> Accuracy vs Epoch</a:t>
              </a:r>
              <a:endParaRPr b="1" sz="1000">
                <a:latin typeface="Lato"/>
                <a:ea typeface="Lato"/>
                <a:cs typeface="Lato"/>
                <a:sym typeface="Lato"/>
              </a:endParaRPr>
            </a:p>
          </p:txBody>
        </p:sp>
        <p:sp>
          <p:nvSpPr>
            <p:cNvPr id="151" name="Google Shape;151;p21"/>
            <p:cNvSpPr txBox="1"/>
            <p:nvPr/>
          </p:nvSpPr>
          <p:spPr>
            <a:xfrm>
              <a:off x="6143988" y="4622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1200"/>
                </a:spcAft>
                <a:buNone/>
              </a:pPr>
              <a:r>
                <a:rPr b="1" lang="en" sz="1000" u="sng">
                  <a:solidFill>
                    <a:srgbClr val="232323"/>
                  </a:solidFill>
                  <a:highlight>
                    <a:srgbClr val="FFFFFF"/>
                  </a:highlight>
                  <a:latin typeface="Lato"/>
                  <a:ea typeface="Lato"/>
                  <a:cs typeface="Lato"/>
                  <a:sym typeface="Lato"/>
                </a:rPr>
                <a:t>Fig-8.  Loss  vs Epoch</a:t>
              </a:r>
              <a:endParaRPr b="1" sz="1000">
                <a:latin typeface="Lato"/>
                <a:ea typeface="Lato"/>
                <a:cs typeface="Lato"/>
                <a:sym typeface="Lato"/>
              </a:endParaRPr>
            </a:p>
          </p:txBody>
        </p:sp>
      </p:grpSp>
      <p:pic>
        <p:nvPicPr>
          <p:cNvPr id="152" name="Google Shape;152;p21"/>
          <p:cNvPicPr preferRelativeResize="0"/>
          <p:nvPr/>
        </p:nvPicPr>
        <p:blipFill>
          <a:blip r:embed="rId3">
            <a:alphaModFix/>
          </a:blip>
          <a:stretch>
            <a:fillRect/>
          </a:stretch>
        </p:blipFill>
        <p:spPr>
          <a:xfrm>
            <a:off x="4159513" y="1278450"/>
            <a:ext cx="2238375" cy="3400425"/>
          </a:xfrm>
          <a:prstGeom prst="rect">
            <a:avLst/>
          </a:prstGeom>
          <a:noFill/>
          <a:ln>
            <a:noFill/>
          </a:ln>
        </p:spPr>
      </p:pic>
      <p:pic>
        <p:nvPicPr>
          <p:cNvPr id="153" name="Google Shape;153;p21"/>
          <p:cNvPicPr preferRelativeResize="0"/>
          <p:nvPr/>
        </p:nvPicPr>
        <p:blipFill>
          <a:blip r:embed="rId4">
            <a:alphaModFix/>
          </a:blip>
          <a:stretch>
            <a:fillRect/>
          </a:stretch>
        </p:blipFill>
        <p:spPr>
          <a:xfrm>
            <a:off x="6598400" y="1264150"/>
            <a:ext cx="196215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