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3E4BC5-F875-40E2-827B-682B8A2A749E}">
  <a:tblStyle styleId="{8F3E4BC5-F875-40E2-827B-682B8A2A74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a9dbfdc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a9dbfdc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dataset was trained on the models, these were the data we got. There were some overfitting, but the levels of the overfitting were very less or negligible, and you can notice that</a:t>
            </a:r>
            <a:endParaRPr/>
          </a:p>
          <a:p>
            <a:pPr indent="0" lvl="0" marL="0" rtl="0" algn="l">
              <a:spcBef>
                <a:spcPts val="0"/>
              </a:spcBef>
              <a:spcAft>
                <a:spcPts val="0"/>
              </a:spcAft>
              <a:buNone/>
            </a:pPr>
            <a:r>
              <a:rPr lang="en"/>
              <a:t>Compared</a:t>
            </a:r>
            <a:r>
              <a:rPr lang="en"/>
              <a:t> to mid semester, Over-fitting was reduced significantly , by adding more dataset and adding drop out layers.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a9dbfdc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a9dbfdc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a9dbfdc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a9dbfdc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5a9dbfdc3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5a9dbfdc3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a9dbfd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a9dbfd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is better model in order to implement SqueezeNet model.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5a9dbfdc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5a9dbfdc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5a9dbfd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5a9dbfd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5a9dbfdc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5a9dbfdc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a9dbfdc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5a9dbfdc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a9dbfdc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5a9dbfdc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5a9dbfd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5a9dbfd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55600" rtl="0" algn="l">
              <a:lnSpc>
                <a:spcPct val="115000"/>
              </a:lnSpc>
              <a:spcBef>
                <a:spcPts val="1200"/>
              </a:spcBef>
              <a:spcAft>
                <a:spcPts val="0"/>
              </a:spcAft>
              <a:buNone/>
            </a:pPr>
            <a:r>
              <a:rPr lang="en">
                <a:solidFill>
                  <a:schemeClr val="dk1"/>
                </a:solidFill>
              </a:rPr>
              <a:t>References:</a:t>
            </a:r>
            <a:endParaRPr>
              <a:solidFill>
                <a:schemeClr val="dk1"/>
              </a:solidFill>
            </a:endParaRPr>
          </a:p>
          <a:p>
            <a:pPr indent="0" lvl="0" marL="355600" rtl="0" algn="l">
              <a:lnSpc>
                <a:spcPct val="115000"/>
              </a:lnSpc>
              <a:spcBef>
                <a:spcPts val="1200"/>
              </a:spcBef>
              <a:spcAft>
                <a:spcPts val="0"/>
              </a:spcAft>
              <a:buNone/>
            </a:pPr>
            <a:r>
              <a:rPr lang="en">
                <a:solidFill>
                  <a:schemeClr val="dk1"/>
                </a:solidFill>
              </a:rPr>
              <a:t>A. Michele, V. Colin, and D. D. Santika, “MobileNet convolutional neural networks and support vector machines for Palmprint recognition,” </a:t>
            </a:r>
            <a:r>
              <a:rPr i="1" lang="en">
                <a:solidFill>
                  <a:schemeClr val="dk1"/>
                </a:solidFill>
              </a:rPr>
              <a:t>Procedia Computer Science</a:t>
            </a:r>
            <a:r>
              <a:rPr lang="en">
                <a:solidFill>
                  <a:schemeClr val="dk1"/>
                </a:solidFill>
              </a:rPr>
              <a:t>, 01-Oct-2019. [Online]. Available: https://www.sciencedirect.com/science/article/pii/S1877050919310658. [Accessed: 24-Apr-2022].</a:t>
            </a:r>
            <a:endParaRPr>
              <a:solidFill>
                <a:schemeClr val="dk1"/>
              </a:solidFill>
            </a:endParaRPr>
          </a:p>
          <a:p>
            <a:pPr indent="0" lvl="0" marL="355600" rtl="0" algn="l">
              <a:lnSpc>
                <a:spcPct val="115000"/>
              </a:lnSpc>
              <a:spcBef>
                <a:spcPts val="1200"/>
              </a:spcBef>
              <a:spcAft>
                <a:spcPts val="0"/>
              </a:spcAft>
              <a:buNone/>
            </a:pPr>
            <a:r>
              <a:rPr lang="en">
                <a:solidFill>
                  <a:schemeClr val="dk1"/>
                </a:solidFill>
              </a:rPr>
              <a:t>S.-H. Tsang, “Review: MOBILENETV2 - light weight model (image classification),” </a:t>
            </a:r>
            <a:r>
              <a:rPr i="1" lang="en">
                <a:solidFill>
                  <a:schemeClr val="dk1"/>
                </a:solidFill>
              </a:rPr>
              <a:t>Medium</a:t>
            </a:r>
            <a:r>
              <a:rPr lang="en">
                <a:solidFill>
                  <a:schemeClr val="dk1"/>
                </a:solidFill>
              </a:rPr>
              <a:t>, 01-Aug-2019. [Online]. Available: https://towardsdatascience.com/review-mobilenetv2-light-weight-model-image-classification-8febb490e61c#:~:text=MobileNetV2%20Overall%20Architecture&amp;text=In%20typical%2C%20the%20primary%20network,and%20uses%203.4%20million%20parameters. [Accessed: 24-Apr-2022]. </a:t>
            </a:r>
            <a:endParaRPr>
              <a:solidFill>
                <a:schemeClr val="dk1"/>
              </a:solidFill>
            </a:endParaRPr>
          </a:p>
          <a:p>
            <a:pPr indent="0" lvl="0" marL="35560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a9dbfdc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a9dbfdc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a9dbfdc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a9dbfdc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a9dbfdc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a9dbfdc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a9dbfd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a9dbfd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npS3vM-l2w4" TargetMode="Externa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owardsdatascience.com/real-time-mobile-video-object-detection-using-tensorflow-a75fa0c5859d" TargetMode="External"/><Relationship Id="rId4" Type="http://schemas.openxmlformats.org/officeDocument/2006/relationships/hyperlink" Target="https://www.eff.org/pages/face-recognition" TargetMode="External"/><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hyperlink" Target="https://www.kaggle.com/datasets/hereisburak/pins-face-recogni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hyperlink" Target="https://github.com/rcmalli/keras-squeezenet" TargetMode="External"/><Relationship Id="rId6" Type="http://schemas.openxmlformats.org/officeDocument/2006/relationships/hyperlink" Target="https://blog.roboflow.com/how-to-train-mobilenetv2-on-a-custom-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hyperlink" Target="https://towardsdatascience.com/face-detection-with-haar-cascade-727f68dafd0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2063250" y="831450"/>
            <a:ext cx="5017500" cy="157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Real-Time Face Recognition System</a:t>
            </a:r>
            <a:endParaRPr/>
          </a:p>
        </p:txBody>
      </p:sp>
      <p:sp>
        <p:nvSpPr>
          <p:cNvPr id="64" name="Google Shape;64;p13"/>
          <p:cNvSpPr txBox="1"/>
          <p:nvPr>
            <p:ph idx="1" type="subTitle"/>
          </p:nvPr>
        </p:nvSpPr>
        <p:spPr>
          <a:xfrm>
            <a:off x="2836650" y="2956850"/>
            <a:ext cx="34707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   </a:t>
            </a:r>
            <a:r>
              <a:rPr lang="en" sz="1700"/>
              <a:t>Shubham Jain AU1940315</a:t>
            </a:r>
            <a:endParaRPr sz="1700"/>
          </a:p>
          <a:p>
            <a:pPr indent="0" lvl="0" marL="0" rtl="0" algn="ctr">
              <a:spcBef>
                <a:spcPts val="0"/>
              </a:spcBef>
              <a:spcAft>
                <a:spcPts val="0"/>
              </a:spcAft>
              <a:buNone/>
            </a:pPr>
            <a:r>
              <a:rPr lang="en" sz="1700"/>
              <a:t>Raj Chauhan </a:t>
            </a:r>
            <a:r>
              <a:rPr lang="en" sz="1700"/>
              <a:t>	</a:t>
            </a:r>
            <a:r>
              <a:rPr lang="en" sz="1700"/>
              <a:t>AU1904215</a:t>
            </a:r>
            <a:endParaRPr sz="1700"/>
          </a:p>
          <a:p>
            <a:pPr indent="0" lvl="0" marL="0" rtl="0" algn="ctr">
              <a:spcBef>
                <a:spcPts val="0"/>
              </a:spcBef>
              <a:spcAft>
                <a:spcPts val="0"/>
              </a:spcAft>
              <a:buNone/>
            </a:pPr>
            <a:r>
              <a:rPr lang="en" sz="1700"/>
              <a:t>Raj Gariwala AU1940118</a:t>
            </a:r>
            <a:endParaRPr sz="1700"/>
          </a:p>
          <a:p>
            <a:pPr indent="0" lvl="0" marL="0" rtl="0" algn="ctr">
              <a:spcBef>
                <a:spcPts val="0"/>
              </a:spcBef>
              <a:spcAft>
                <a:spcPts val="0"/>
              </a:spcAft>
              <a:buNone/>
            </a:pPr>
            <a:r>
              <a:rPr lang="en" sz="1700"/>
              <a:t>Gaurav Bajaj AU1940169</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2" name="Shape 142"/>
        <p:cNvGrpSpPr/>
        <p:nvPr/>
      </p:nvGrpSpPr>
      <p:grpSpPr>
        <a:xfrm>
          <a:off x="0" y="0"/>
          <a:ext cx="0" cy="0"/>
          <a:chOff x="0" y="0"/>
          <a:chExt cx="0" cy="0"/>
        </a:xfrm>
      </p:grpSpPr>
      <p:sp>
        <p:nvSpPr>
          <p:cNvPr id="143" name="Google Shape;14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Results</a:t>
            </a:r>
            <a:endParaRPr/>
          </a:p>
        </p:txBody>
      </p:sp>
      <p:sp>
        <p:nvSpPr>
          <p:cNvPr id="144" name="Google Shape;144;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graphicFrame>
        <p:nvGraphicFramePr>
          <p:cNvPr id="145" name="Google Shape;145;p22"/>
          <p:cNvGraphicFramePr/>
          <p:nvPr/>
        </p:nvGraphicFramePr>
        <p:xfrm>
          <a:off x="952500" y="3697950"/>
          <a:ext cx="3000000" cy="3000000"/>
        </p:xfrm>
        <a:graphic>
          <a:graphicData uri="http://schemas.openxmlformats.org/drawingml/2006/table">
            <a:tbl>
              <a:tblPr>
                <a:noFill/>
                <a:tableStyleId>{8F3E4BC5-F875-40E2-827B-682B8A2A749E}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Training Accuracy</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Training Loss</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Validation Accuracy</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Validation Loss</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MobileNetV2</a:t>
                      </a:r>
                      <a:endParaRPr>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90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85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46" name="Google Shape;146;p22"/>
          <p:cNvPicPr preferRelativeResize="0"/>
          <p:nvPr/>
        </p:nvPicPr>
        <p:blipFill>
          <a:blip r:embed="rId3">
            <a:alphaModFix/>
          </a:blip>
          <a:stretch>
            <a:fillRect/>
          </a:stretch>
        </p:blipFill>
        <p:spPr>
          <a:xfrm>
            <a:off x="234725" y="1565475"/>
            <a:ext cx="4337275" cy="1803725"/>
          </a:xfrm>
          <a:prstGeom prst="rect">
            <a:avLst/>
          </a:prstGeom>
          <a:noFill/>
          <a:ln>
            <a:noFill/>
          </a:ln>
        </p:spPr>
      </p:pic>
      <p:pic>
        <p:nvPicPr>
          <p:cNvPr id="147" name="Google Shape;147;p22"/>
          <p:cNvPicPr preferRelativeResize="0"/>
          <p:nvPr/>
        </p:nvPicPr>
        <p:blipFill>
          <a:blip r:embed="rId4">
            <a:alphaModFix/>
          </a:blip>
          <a:stretch>
            <a:fillRect/>
          </a:stretch>
        </p:blipFill>
        <p:spPr>
          <a:xfrm>
            <a:off x="4717950" y="1565475"/>
            <a:ext cx="4232850" cy="1803725"/>
          </a:xfrm>
          <a:prstGeom prst="rect">
            <a:avLst/>
          </a:prstGeom>
          <a:noFill/>
          <a:ln>
            <a:noFill/>
          </a:ln>
        </p:spPr>
      </p:pic>
      <p:pic>
        <p:nvPicPr>
          <p:cNvPr id="148" name="Google Shape;148;p22"/>
          <p:cNvPicPr preferRelativeResize="0"/>
          <p:nvPr/>
        </p:nvPicPr>
        <p:blipFill rotWithShape="1">
          <a:blip r:embed="rId5">
            <a:alphaModFix/>
          </a:blip>
          <a:srcRect b="86877" l="4837" r="85873" t="5438"/>
          <a:stretch/>
        </p:blipFill>
        <p:spPr>
          <a:xfrm>
            <a:off x="3774775" y="2801675"/>
            <a:ext cx="630900" cy="277950"/>
          </a:xfrm>
          <a:prstGeom prst="rect">
            <a:avLst/>
          </a:prstGeom>
          <a:noFill/>
          <a:ln>
            <a:noFill/>
          </a:ln>
        </p:spPr>
      </p:pic>
      <p:pic>
        <p:nvPicPr>
          <p:cNvPr id="149" name="Google Shape;149;p22"/>
          <p:cNvPicPr preferRelativeResize="0"/>
          <p:nvPr/>
        </p:nvPicPr>
        <p:blipFill rotWithShape="1">
          <a:blip r:embed="rId5">
            <a:alphaModFix/>
          </a:blip>
          <a:srcRect b="86877" l="4837" r="85873" t="5438"/>
          <a:stretch/>
        </p:blipFill>
        <p:spPr>
          <a:xfrm>
            <a:off x="8191500" y="1745725"/>
            <a:ext cx="630900" cy="277950"/>
          </a:xfrm>
          <a:prstGeom prst="rect">
            <a:avLst/>
          </a:prstGeom>
          <a:noFill/>
          <a:ln>
            <a:noFill/>
          </a:ln>
        </p:spPr>
      </p:pic>
      <p:sp>
        <p:nvSpPr>
          <p:cNvPr id="150" name="Google Shape;150;p22"/>
          <p:cNvSpPr txBox="1"/>
          <p:nvPr/>
        </p:nvSpPr>
        <p:spPr>
          <a:xfrm flipH="1">
            <a:off x="1339601" y="3369212"/>
            <a:ext cx="226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MobiletNetV2  accuracy vs epoch</a:t>
            </a:r>
            <a:endParaRPr sz="1000" u="sng">
              <a:solidFill>
                <a:schemeClr val="dk1"/>
              </a:solidFill>
              <a:latin typeface="Lato"/>
              <a:ea typeface="Lato"/>
              <a:cs typeface="Lato"/>
              <a:sym typeface="Lato"/>
            </a:endParaRPr>
          </a:p>
        </p:txBody>
      </p:sp>
      <p:sp>
        <p:nvSpPr>
          <p:cNvPr id="151" name="Google Shape;151;p22"/>
          <p:cNvSpPr txBox="1"/>
          <p:nvPr/>
        </p:nvSpPr>
        <p:spPr>
          <a:xfrm flipH="1">
            <a:off x="5926201" y="3369212"/>
            <a:ext cx="2265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MobiletNetV2  loss vs epoch</a:t>
            </a:r>
            <a:endParaRPr sz="1000" u="sng">
              <a:solidFill>
                <a:schemeClr val="dk1"/>
              </a:solidFill>
              <a:latin typeface="Lato"/>
              <a:ea typeface="Lato"/>
              <a:cs typeface="Lato"/>
              <a:sym typeface="La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5" name="Shape 155"/>
        <p:cNvGrpSpPr/>
        <p:nvPr/>
      </p:nvGrpSpPr>
      <p:grpSpPr>
        <a:xfrm>
          <a:off x="0" y="0"/>
          <a:ext cx="0" cy="0"/>
          <a:chOff x="0" y="0"/>
          <a:chExt cx="0" cy="0"/>
        </a:xfrm>
      </p:grpSpPr>
      <p:sp>
        <p:nvSpPr>
          <p:cNvPr id="156" name="Google Shape;15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Results</a:t>
            </a:r>
            <a:endParaRPr/>
          </a:p>
        </p:txBody>
      </p:sp>
      <p:sp>
        <p:nvSpPr>
          <p:cNvPr id="157" name="Google Shape;157;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graphicFrame>
        <p:nvGraphicFramePr>
          <p:cNvPr id="158" name="Google Shape;158;p23"/>
          <p:cNvGraphicFramePr/>
          <p:nvPr/>
        </p:nvGraphicFramePr>
        <p:xfrm>
          <a:off x="952500" y="3697950"/>
          <a:ext cx="3000000" cy="3000000"/>
        </p:xfrm>
        <a:graphic>
          <a:graphicData uri="http://schemas.openxmlformats.org/drawingml/2006/table">
            <a:tbl>
              <a:tblPr>
                <a:noFill/>
                <a:tableStyleId>{8F3E4BC5-F875-40E2-827B-682B8A2A749E}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Training Accuracy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Training Loss</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Validation Accuracy</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Validation Loss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SqueezeNet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tc>
              </a:tr>
            </a:tbl>
          </a:graphicData>
        </a:graphic>
      </p:graphicFrame>
      <p:pic>
        <p:nvPicPr>
          <p:cNvPr id="159" name="Google Shape;159;p23"/>
          <p:cNvPicPr preferRelativeResize="0"/>
          <p:nvPr/>
        </p:nvPicPr>
        <p:blipFill>
          <a:blip r:embed="rId3">
            <a:alphaModFix/>
          </a:blip>
          <a:stretch>
            <a:fillRect/>
          </a:stretch>
        </p:blipFill>
        <p:spPr>
          <a:xfrm>
            <a:off x="234725" y="1565475"/>
            <a:ext cx="4337275" cy="1803725"/>
          </a:xfrm>
          <a:prstGeom prst="rect">
            <a:avLst/>
          </a:prstGeom>
          <a:noFill/>
          <a:ln>
            <a:noFill/>
          </a:ln>
        </p:spPr>
      </p:pic>
      <p:pic>
        <p:nvPicPr>
          <p:cNvPr id="160" name="Google Shape;160;p23"/>
          <p:cNvPicPr preferRelativeResize="0"/>
          <p:nvPr/>
        </p:nvPicPr>
        <p:blipFill>
          <a:blip r:embed="rId4">
            <a:alphaModFix/>
          </a:blip>
          <a:stretch>
            <a:fillRect/>
          </a:stretch>
        </p:blipFill>
        <p:spPr>
          <a:xfrm>
            <a:off x="4717950" y="1565475"/>
            <a:ext cx="4232850" cy="1803725"/>
          </a:xfrm>
          <a:prstGeom prst="rect">
            <a:avLst/>
          </a:prstGeom>
          <a:noFill/>
          <a:ln>
            <a:noFill/>
          </a:ln>
        </p:spPr>
      </p:pic>
      <p:pic>
        <p:nvPicPr>
          <p:cNvPr id="161" name="Google Shape;161;p23"/>
          <p:cNvPicPr preferRelativeResize="0"/>
          <p:nvPr/>
        </p:nvPicPr>
        <p:blipFill rotWithShape="1">
          <a:blip r:embed="rId5">
            <a:alphaModFix/>
          </a:blip>
          <a:srcRect b="86877" l="4837" r="85873" t="5438"/>
          <a:stretch/>
        </p:blipFill>
        <p:spPr>
          <a:xfrm>
            <a:off x="3709450" y="2726825"/>
            <a:ext cx="630900" cy="277950"/>
          </a:xfrm>
          <a:prstGeom prst="rect">
            <a:avLst/>
          </a:prstGeom>
          <a:noFill/>
          <a:ln>
            <a:noFill/>
          </a:ln>
        </p:spPr>
      </p:pic>
      <p:pic>
        <p:nvPicPr>
          <p:cNvPr id="162" name="Google Shape;162;p23"/>
          <p:cNvPicPr preferRelativeResize="0"/>
          <p:nvPr/>
        </p:nvPicPr>
        <p:blipFill rotWithShape="1">
          <a:blip r:embed="rId5">
            <a:alphaModFix/>
          </a:blip>
          <a:srcRect b="86877" l="4837" r="85873" t="5438"/>
          <a:stretch/>
        </p:blipFill>
        <p:spPr>
          <a:xfrm>
            <a:off x="8191500" y="1745725"/>
            <a:ext cx="630900" cy="277950"/>
          </a:xfrm>
          <a:prstGeom prst="rect">
            <a:avLst/>
          </a:prstGeom>
          <a:noFill/>
          <a:ln>
            <a:noFill/>
          </a:ln>
        </p:spPr>
      </p:pic>
      <p:sp>
        <p:nvSpPr>
          <p:cNvPr id="163" name="Google Shape;163;p23"/>
          <p:cNvSpPr txBox="1"/>
          <p:nvPr/>
        </p:nvSpPr>
        <p:spPr>
          <a:xfrm flipH="1">
            <a:off x="1339601" y="3369212"/>
            <a:ext cx="226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SqueezeNet  accuracy vs epoch</a:t>
            </a:r>
            <a:endParaRPr sz="1000" u="sng">
              <a:solidFill>
                <a:schemeClr val="dk1"/>
              </a:solidFill>
              <a:latin typeface="Lato"/>
              <a:ea typeface="Lato"/>
              <a:cs typeface="Lato"/>
              <a:sym typeface="Lato"/>
            </a:endParaRPr>
          </a:p>
        </p:txBody>
      </p:sp>
      <p:sp>
        <p:nvSpPr>
          <p:cNvPr id="164" name="Google Shape;164;p23"/>
          <p:cNvSpPr txBox="1"/>
          <p:nvPr/>
        </p:nvSpPr>
        <p:spPr>
          <a:xfrm flipH="1">
            <a:off x="5926201" y="3369212"/>
            <a:ext cx="2265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SqueezeNet  loss vs epoch</a:t>
            </a:r>
            <a:endParaRPr sz="1000" u="sng">
              <a:solidFill>
                <a:schemeClr val="dk1"/>
              </a:solidFill>
              <a:latin typeface="Lato"/>
              <a:ea typeface="Lato"/>
              <a:cs typeface="Lato"/>
              <a:sym typeface="La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8" name="Shape 168"/>
        <p:cNvGrpSpPr/>
        <p:nvPr/>
      </p:nvGrpSpPr>
      <p:grpSpPr>
        <a:xfrm>
          <a:off x="0" y="0"/>
          <a:ext cx="0" cy="0"/>
          <a:chOff x="0" y="0"/>
          <a:chExt cx="0" cy="0"/>
        </a:xfrm>
      </p:grpSpPr>
      <p:sp>
        <p:nvSpPr>
          <p:cNvPr id="169" name="Google Shape;16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Results</a:t>
            </a:r>
            <a:endParaRPr/>
          </a:p>
        </p:txBody>
      </p:sp>
      <p:sp>
        <p:nvSpPr>
          <p:cNvPr id="170" name="Google Shape;170;p24"/>
          <p:cNvSpPr txBox="1"/>
          <p:nvPr>
            <p:ph idx="1" type="body"/>
          </p:nvPr>
        </p:nvSpPr>
        <p:spPr>
          <a:xfrm>
            <a:off x="387900" y="1405275"/>
            <a:ext cx="5387700" cy="355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MobileNetV2 </a:t>
            </a:r>
            <a:endParaRPr/>
          </a:p>
          <a:p>
            <a:pPr indent="-342900" lvl="0" marL="914400" rtl="0" algn="l">
              <a:spcBef>
                <a:spcPts val="0"/>
              </a:spcBef>
              <a:spcAft>
                <a:spcPts val="0"/>
              </a:spcAft>
              <a:buSzPts val="1800"/>
              <a:buChar char="●"/>
            </a:pPr>
            <a:r>
              <a:rPr lang="en"/>
              <a:t>Tested using MobileNetV2 Model.</a:t>
            </a:r>
            <a:endParaRPr/>
          </a:p>
          <a:p>
            <a:pPr indent="-342900" lvl="0" marL="914400" rtl="0" algn="l">
              <a:spcBef>
                <a:spcPts val="0"/>
              </a:spcBef>
              <a:spcAft>
                <a:spcPts val="0"/>
              </a:spcAft>
              <a:buSzPts val="1800"/>
              <a:buChar char="●"/>
            </a:pPr>
            <a:r>
              <a:rPr lang="en"/>
              <a:t>Input size is 160x160.</a:t>
            </a:r>
            <a:endParaRPr/>
          </a:p>
          <a:p>
            <a:pPr indent="-342900" lvl="0" marL="914400" rtl="0" algn="l">
              <a:spcBef>
                <a:spcPts val="0"/>
              </a:spcBef>
              <a:spcAft>
                <a:spcPts val="0"/>
              </a:spcAft>
              <a:buSzPts val="1800"/>
              <a:buChar char="●"/>
            </a:pPr>
            <a:r>
              <a:rPr lang="en"/>
              <a:t>False Positives and Low Accuracy.</a:t>
            </a:r>
            <a:endParaRPr/>
          </a:p>
          <a:p>
            <a:pPr indent="-342900" lvl="0" marL="914400" rtl="0" algn="l">
              <a:spcBef>
                <a:spcPts val="0"/>
              </a:spcBef>
              <a:spcAft>
                <a:spcPts val="0"/>
              </a:spcAft>
              <a:buSzPts val="1800"/>
              <a:buChar char="●"/>
            </a:pPr>
            <a:r>
              <a:rPr lang="en"/>
              <a:t>Requires more thresholding.</a:t>
            </a:r>
            <a:br>
              <a:rPr lang="en"/>
            </a:br>
            <a:endParaRPr/>
          </a:p>
          <a:p>
            <a:pPr indent="-342900" lvl="0" marL="457200" rtl="0" algn="l">
              <a:spcBef>
                <a:spcPts val="0"/>
              </a:spcBef>
              <a:spcAft>
                <a:spcPts val="0"/>
              </a:spcAft>
              <a:buSzPts val="1800"/>
              <a:buAutoNum type="arabicPeriod" startAt="2"/>
            </a:pPr>
            <a:r>
              <a:rPr lang="en"/>
              <a:t>SqueezeNet</a:t>
            </a:r>
            <a:endParaRPr/>
          </a:p>
          <a:p>
            <a:pPr indent="-342900" lvl="0" marL="914400" rtl="0" algn="l">
              <a:spcBef>
                <a:spcPts val="0"/>
              </a:spcBef>
              <a:spcAft>
                <a:spcPts val="0"/>
              </a:spcAft>
              <a:buSzPts val="1800"/>
              <a:buChar char="●"/>
            </a:pPr>
            <a:r>
              <a:rPr lang="en"/>
              <a:t>Tested using SqueezeNet Model.</a:t>
            </a:r>
            <a:endParaRPr/>
          </a:p>
          <a:p>
            <a:pPr indent="-342900" lvl="0" marL="914400" rtl="0" algn="l">
              <a:spcBef>
                <a:spcPts val="0"/>
              </a:spcBef>
              <a:spcAft>
                <a:spcPts val="0"/>
              </a:spcAft>
              <a:buSzPts val="1800"/>
              <a:buChar char="●"/>
            </a:pPr>
            <a:r>
              <a:rPr lang="en"/>
              <a:t>Input size are 227x227.</a:t>
            </a:r>
            <a:endParaRPr/>
          </a:p>
          <a:p>
            <a:pPr indent="-342900" lvl="0" marL="914400" rtl="0" algn="l">
              <a:spcBef>
                <a:spcPts val="0"/>
              </a:spcBef>
              <a:spcAft>
                <a:spcPts val="0"/>
              </a:spcAft>
              <a:buSzPts val="1800"/>
              <a:buChar char="●"/>
            </a:pPr>
            <a:r>
              <a:rPr lang="en"/>
              <a:t>Slow but Accurate.</a:t>
            </a:r>
            <a:endParaRPr/>
          </a:p>
          <a:p>
            <a:pPr indent="-342900" lvl="0" marL="914400" rtl="0" algn="l">
              <a:spcBef>
                <a:spcPts val="0"/>
              </a:spcBef>
              <a:spcAft>
                <a:spcPts val="0"/>
              </a:spcAft>
              <a:buSzPts val="1800"/>
              <a:buChar char="●"/>
            </a:pPr>
            <a:r>
              <a:rPr lang="en"/>
              <a:t>Requires less Thresholding.</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171" name="Google Shape;171;p24"/>
          <p:cNvGrpSpPr/>
          <p:nvPr/>
        </p:nvGrpSpPr>
        <p:grpSpPr>
          <a:xfrm>
            <a:off x="6493198" y="895173"/>
            <a:ext cx="2267740" cy="2015241"/>
            <a:chOff x="4369032" y="1267627"/>
            <a:chExt cx="2524198" cy="2222611"/>
          </a:xfrm>
        </p:grpSpPr>
        <p:pic>
          <p:nvPicPr>
            <p:cNvPr id="172" name="Google Shape;172;p24"/>
            <p:cNvPicPr preferRelativeResize="0"/>
            <p:nvPr/>
          </p:nvPicPr>
          <p:blipFill rotWithShape="1">
            <a:blip r:embed="rId3">
              <a:alphaModFix/>
            </a:blip>
            <a:srcRect b="23129" l="44991" r="21073" t="28472"/>
            <a:stretch/>
          </p:blipFill>
          <p:spPr>
            <a:xfrm>
              <a:off x="4577391" y="1267627"/>
              <a:ext cx="2315839" cy="1849099"/>
            </a:xfrm>
            <a:prstGeom prst="rect">
              <a:avLst/>
            </a:prstGeom>
            <a:noFill/>
            <a:ln>
              <a:noFill/>
            </a:ln>
          </p:spPr>
        </p:pic>
        <p:sp>
          <p:nvSpPr>
            <p:cNvPr id="173" name="Google Shape;173;p24"/>
            <p:cNvSpPr txBox="1"/>
            <p:nvPr/>
          </p:nvSpPr>
          <p:spPr>
            <a:xfrm flipH="1">
              <a:off x="4369032" y="3116738"/>
              <a:ext cx="2521500" cy="37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MobileNetV2 - RTFRS</a:t>
              </a:r>
              <a:endParaRPr sz="1000" u="sng">
                <a:solidFill>
                  <a:schemeClr val="dk1"/>
                </a:solidFill>
                <a:latin typeface="Lato"/>
                <a:ea typeface="Lato"/>
                <a:cs typeface="Lato"/>
                <a:sym typeface="Lato"/>
              </a:endParaRPr>
            </a:p>
          </p:txBody>
        </p:sp>
      </p:grpSp>
      <p:grpSp>
        <p:nvGrpSpPr>
          <p:cNvPr id="174" name="Google Shape;174;p24"/>
          <p:cNvGrpSpPr/>
          <p:nvPr/>
        </p:nvGrpSpPr>
        <p:grpSpPr>
          <a:xfrm>
            <a:off x="6418412" y="2935460"/>
            <a:ext cx="2604513" cy="2025407"/>
            <a:chOff x="6562291" y="2969792"/>
            <a:chExt cx="2568300" cy="2004163"/>
          </a:xfrm>
        </p:grpSpPr>
        <p:pic>
          <p:nvPicPr>
            <p:cNvPr id="175" name="Google Shape;175;p24"/>
            <p:cNvPicPr preferRelativeResize="0"/>
            <p:nvPr/>
          </p:nvPicPr>
          <p:blipFill rotWithShape="1">
            <a:blip r:embed="rId4">
              <a:alphaModFix/>
            </a:blip>
            <a:srcRect b="20030" l="8036" r="44940" t="13993"/>
            <a:stretch/>
          </p:blipFill>
          <p:spPr>
            <a:xfrm>
              <a:off x="6821104" y="2969792"/>
              <a:ext cx="2050650" cy="1616125"/>
            </a:xfrm>
            <a:prstGeom prst="rect">
              <a:avLst/>
            </a:prstGeom>
            <a:noFill/>
            <a:ln>
              <a:noFill/>
            </a:ln>
          </p:spPr>
        </p:pic>
        <p:sp>
          <p:nvSpPr>
            <p:cNvPr id="176" name="Google Shape;176;p24"/>
            <p:cNvSpPr txBox="1"/>
            <p:nvPr/>
          </p:nvSpPr>
          <p:spPr>
            <a:xfrm flipH="1">
              <a:off x="6562291" y="4486455"/>
              <a:ext cx="2568300" cy="48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SqueezeNet</a:t>
              </a:r>
              <a:endParaRPr sz="1000" u="sng">
                <a:solidFill>
                  <a:schemeClr val="dk1"/>
                </a:solidFill>
                <a:latin typeface="Lato"/>
                <a:ea typeface="Lato"/>
                <a:cs typeface="Lato"/>
                <a:sym typeface="Lato"/>
              </a:endParaRPr>
            </a:p>
            <a:p>
              <a:pPr indent="0" lvl="0" marL="0" rtl="0" algn="ctr">
                <a:spcBef>
                  <a:spcPts val="0"/>
                </a:spcBef>
                <a:spcAft>
                  <a:spcPts val="0"/>
                </a:spcAft>
                <a:buNone/>
              </a:pPr>
              <a:r>
                <a:rPr lang="en" sz="1000" u="sng">
                  <a:solidFill>
                    <a:schemeClr val="dk1"/>
                  </a:solidFill>
                  <a:latin typeface="Lato"/>
                  <a:ea typeface="Lato"/>
                  <a:cs typeface="Lato"/>
                  <a:sym typeface="Lato"/>
                </a:rPr>
                <a:t>Real Time Face Recognition</a:t>
              </a:r>
              <a:endParaRPr sz="1000" u="sng">
                <a:solidFill>
                  <a:schemeClr val="dk1"/>
                </a:solidFill>
                <a:latin typeface="Lato"/>
                <a:ea typeface="Lato"/>
                <a:cs typeface="Lato"/>
                <a:sym typeface="La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0" name="Shape 180"/>
        <p:cNvGrpSpPr/>
        <p:nvPr/>
      </p:nvGrpSpPr>
      <p:grpSpPr>
        <a:xfrm>
          <a:off x="0" y="0"/>
          <a:ext cx="0" cy="0"/>
          <a:chOff x="0" y="0"/>
          <a:chExt cx="0" cy="0"/>
        </a:xfrm>
      </p:grpSpPr>
      <p:sp>
        <p:nvSpPr>
          <p:cNvPr id="181" name="Google Shape;18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Results</a:t>
            </a:r>
            <a:endParaRPr/>
          </a:p>
        </p:txBody>
      </p:sp>
      <p:sp>
        <p:nvSpPr>
          <p:cNvPr id="182" name="Google Shape;18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83" name="Google Shape;183;p25"/>
          <p:cNvSpPr txBox="1"/>
          <p:nvPr/>
        </p:nvSpPr>
        <p:spPr>
          <a:xfrm flipH="1">
            <a:off x="2671875" y="4628275"/>
            <a:ext cx="405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Video: Real Time Face </a:t>
            </a:r>
            <a:r>
              <a:rPr lang="en" sz="1200">
                <a:solidFill>
                  <a:schemeClr val="dk1"/>
                </a:solidFill>
                <a:latin typeface="Roboto"/>
                <a:ea typeface="Roboto"/>
                <a:cs typeface="Roboto"/>
                <a:sym typeface="Roboto"/>
              </a:rPr>
              <a:t>Recognition</a:t>
            </a:r>
            <a:r>
              <a:rPr lang="en" sz="1200">
                <a:solidFill>
                  <a:schemeClr val="dk1"/>
                </a:solidFill>
                <a:latin typeface="Roboto"/>
                <a:ea typeface="Roboto"/>
                <a:cs typeface="Roboto"/>
                <a:sym typeface="Roboto"/>
              </a:rPr>
              <a:t> Demonstration</a:t>
            </a:r>
            <a:endParaRPr sz="1200">
              <a:solidFill>
                <a:schemeClr val="dk1"/>
              </a:solidFill>
              <a:latin typeface="Roboto"/>
              <a:ea typeface="Roboto"/>
              <a:cs typeface="Roboto"/>
              <a:sym typeface="Roboto"/>
            </a:endParaRPr>
          </a:p>
        </p:txBody>
      </p:sp>
      <p:pic>
        <p:nvPicPr>
          <p:cNvPr id="184" name="Google Shape;184;p25" title="Real Time Face Recognition Using MobileNetV2 and SqueezeNet">
            <a:hlinkClick r:id="rId3"/>
          </p:cNvPr>
          <p:cNvPicPr preferRelativeResize="0"/>
          <p:nvPr/>
        </p:nvPicPr>
        <p:blipFill>
          <a:blip r:embed="rId4">
            <a:alphaModFix/>
          </a:blip>
          <a:stretch>
            <a:fillRect/>
          </a:stretch>
        </p:blipFill>
        <p:spPr>
          <a:xfrm>
            <a:off x="2286000" y="11441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8" name="Shape 188"/>
        <p:cNvGrpSpPr/>
        <p:nvPr/>
      </p:nvGrpSpPr>
      <p:grpSpPr>
        <a:xfrm>
          <a:off x="0" y="0"/>
          <a:ext cx="0" cy="0"/>
          <a:chOff x="0" y="0"/>
          <a:chExt cx="0" cy="0"/>
        </a:xfrm>
      </p:grpSpPr>
      <p:sp>
        <p:nvSpPr>
          <p:cNvPr id="189" name="Google Shape;18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90" name="Google Shape;19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just">
              <a:lnSpc>
                <a:spcPct val="100000"/>
              </a:lnSpc>
              <a:spcBef>
                <a:spcPts val="0"/>
              </a:spcBef>
              <a:spcAft>
                <a:spcPts val="0"/>
              </a:spcAft>
              <a:buSzPts val="1800"/>
              <a:buFont typeface="Roboto Slab"/>
              <a:buChar char="●"/>
            </a:pPr>
            <a:r>
              <a:rPr lang="en">
                <a:latin typeface="Roboto Slab"/>
                <a:ea typeface="Roboto Slab"/>
                <a:cs typeface="Roboto Slab"/>
                <a:sym typeface="Roboto Slab"/>
              </a:rPr>
              <a:t>SqueezeNet performs better in terms of latency, accuracy and efficiency.</a:t>
            </a:r>
            <a:endParaRPr>
              <a:latin typeface="Roboto Slab"/>
              <a:ea typeface="Roboto Slab"/>
              <a:cs typeface="Roboto Slab"/>
              <a:sym typeface="Roboto Slab"/>
            </a:endParaRPr>
          </a:p>
          <a:p>
            <a:pPr indent="0" lvl="0" marL="0" rtl="0" algn="just">
              <a:lnSpc>
                <a:spcPct val="100000"/>
              </a:lnSpc>
              <a:spcBef>
                <a:spcPts val="0"/>
              </a:spcBef>
              <a:spcAft>
                <a:spcPts val="0"/>
              </a:spcAft>
              <a:buNone/>
            </a:pPr>
            <a:r>
              <a:t/>
            </a:r>
            <a:endParaRPr>
              <a:latin typeface="Roboto Slab"/>
              <a:ea typeface="Roboto Slab"/>
              <a:cs typeface="Roboto Slab"/>
              <a:sym typeface="Roboto Slab"/>
            </a:endParaRPr>
          </a:p>
          <a:p>
            <a:pPr indent="-342900" lvl="0" marL="457200" rtl="0" algn="just">
              <a:lnSpc>
                <a:spcPct val="100000"/>
              </a:lnSpc>
              <a:spcBef>
                <a:spcPts val="0"/>
              </a:spcBef>
              <a:spcAft>
                <a:spcPts val="0"/>
              </a:spcAft>
              <a:buSzPts val="1800"/>
              <a:buFont typeface="Roboto Slab"/>
              <a:buChar char="●"/>
            </a:pPr>
            <a:r>
              <a:rPr lang="en">
                <a:latin typeface="Roboto Slab"/>
                <a:ea typeface="Roboto Slab"/>
                <a:cs typeface="Roboto Slab"/>
                <a:sym typeface="Roboto Slab"/>
              </a:rPr>
              <a:t>Makes feasible option to use it in Real Time Face Recognition.</a:t>
            </a:r>
            <a:endParaRPr>
              <a:latin typeface="Roboto Slab"/>
              <a:ea typeface="Roboto Slab"/>
              <a:cs typeface="Roboto Slab"/>
              <a:sym typeface="Roboto Slab"/>
            </a:endParaRPr>
          </a:p>
          <a:p>
            <a:pPr indent="0" lvl="0" marL="0" rtl="0" algn="just">
              <a:lnSpc>
                <a:spcPct val="100000"/>
              </a:lnSpc>
              <a:spcBef>
                <a:spcPts val="0"/>
              </a:spcBef>
              <a:spcAft>
                <a:spcPts val="0"/>
              </a:spcAft>
              <a:buNone/>
            </a:pPr>
            <a:r>
              <a:t/>
            </a:r>
            <a:endParaRPr>
              <a:latin typeface="Roboto Slab"/>
              <a:ea typeface="Roboto Slab"/>
              <a:cs typeface="Roboto Slab"/>
              <a:sym typeface="Roboto Slab"/>
            </a:endParaRPr>
          </a:p>
          <a:p>
            <a:pPr indent="-342900" lvl="0" marL="457200" rtl="0" algn="just">
              <a:lnSpc>
                <a:spcPct val="100000"/>
              </a:lnSpc>
              <a:spcBef>
                <a:spcPts val="0"/>
              </a:spcBef>
              <a:spcAft>
                <a:spcPts val="0"/>
              </a:spcAft>
              <a:buSzPts val="1800"/>
              <a:buFont typeface="Roboto Slab"/>
              <a:buChar char="●"/>
            </a:pPr>
            <a:r>
              <a:rPr lang="en">
                <a:latin typeface="Roboto Slab"/>
                <a:ea typeface="Roboto Slab"/>
                <a:cs typeface="Roboto Slab"/>
                <a:sym typeface="Roboto Slab"/>
              </a:rPr>
              <a:t>How could our System be made more efficient and accurate ?</a:t>
            </a:r>
            <a:endParaRPr>
              <a:latin typeface="Roboto Slab"/>
              <a:ea typeface="Roboto Slab"/>
              <a:cs typeface="Roboto Slab"/>
              <a:sym typeface="Roboto Slab"/>
            </a:endParaRPr>
          </a:p>
          <a:p>
            <a:pPr indent="-317500" lvl="1" marL="914400" rtl="0" algn="just">
              <a:lnSpc>
                <a:spcPct val="100000"/>
              </a:lnSpc>
              <a:spcBef>
                <a:spcPts val="0"/>
              </a:spcBef>
              <a:spcAft>
                <a:spcPts val="0"/>
              </a:spcAft>
              <a:buSzPts val="1400"/>
              <a:buFont typeface="Roboto Slab"/>
              <a:buChar char="○"/>
            </a:pPr>
            <a:r>
              <a:rPr lang="en">
                <a:latin typeface="Roboto Slab"/>
                <a:ea typeface="Roboto Slab"/>
                <a:cs typeface="Roboto Slab"/>
                <a:sym typeface="Roboto Slab"/>
              </a:rPr>
              <a:t>Triplet Loss</a:t>
            </a:r>
            <a:endParaRPr>
              <a:latin typeface="Roboto Slab"/>
              <a:ea typeface="Roboto Slab"/>
              <a:cs typeface="Roboto Slab"/>
              <a:sym typeface="Roboto Slab"/>
            </a:endParaRPr>
          </a:p>
          <a:p>
            <a:pPr indent="-317500" lvl="1" marL="914400" rtl="0" algn="just">
              <a:lnSpc>
                <a:spcPct val="100000"/>
              </a:lnSpc>
              <a:spcBef>
                <a:spcPts val="0"/>
              </a:spcBef>
              <a:spcAft>
                <a:spcPts val="0"/>
              </a:spcAft>
              <a:buSzPts val="1400"/>
              <a:buFont typeface="Roboto Slab"/>
              <a:buChar char="○"/>
            </a:pPr>
            <a:r>
              <a:rPr lang="en">
                <a:latin typeface="Roboto Slab"/>
                <a:ea typeface="Roboto Slab"/>
                <a:cs typeface="Roboto Slab"/>
                <a:sym typeface="Roboto Slab"/>
              </a:rPr>
              <a:t>Setting appropriate thresholding after experimenting</a:t>
            </a:r>
            <a:endParaRPr>
              <a:latin typeface="Roboto Slab"/>
              <a:ea typeface="Roboto Slab"/>
              <a:cs typeface="Roboto Slab"/>
              <a:sym typeface="Roboto Slab"/>
            </a:endParaRPr>
          </a:p>
          <a:p>
            <a:pPr indent="0" lvl="0" marL="0" rtl="0" algn="just">
              <a:lnSpc>
                <a:spcPct val="100000"/>
              </a:lnSpc>
              <a:spcBef>
                <a:spcPts val="0"/>
              </a:spcBef>
              <a:spcAft>
                <a:spcPts val="0"/>
              </a:spcAft>
              <a:buNone/>
            </a:pPr>
            <a:r>
              <a:t/>
            </a:r>
            <a:endParaRPr>
              <a:latin typeface="Roboto Slab"/>
              <a:ea typeface="Roboto Slab"/>
              <a:cs typeface="Roboto Slab"/>
              <a:sym typeface="Roboto Slab"/>
            </a:endParaRPr>
          </a:p>
          <a:p>
            <a:pPr indent="-342900" lvl="0" marL="457200" rtl="0" algn="just">
              <a:lnSpc>
                <a:spcPct val="100000"/>
              </a:lnSpc>
              <a:spcBef>
                <a:spcPts val="0"/>
              </a:spcBef>
              <a:spcAft>
                <a:spcPts val="0"/>
              </a:spcAft>
              <a:buSzPts val="1800"/>
              <a:buFont typeface="Roboto Slab"/>
              <a:buChar char="●"/>
            </a:pPr>
            <a:r>
              <a:rPr lang="en">
                <a:latin typeface="Roboto Slab"/>
                <a:ea typeface="Roboto Slab"/>
                <a:cs typeface="Roboto Slab"/>
                <a:sym typeface="Roboto Slab"/>
              </a:rPr>
              <a:t>Solved Distance Problem.</a:t>
            </a:r>
            <a:endParaRPr>
              <a:latin typeface="Roboto Slab"/>
              <a:ea typeface="Roboto Slab"/>
              <a:cs typeface="Roboto Slab"/>
              <a:sym typeface="Roboto Slab"/>
            </a:endParaRPr>
          </a:p>
          <a:p>
            <a:pPr indent="0" lvl="0" marL="0" rtl="0" algn="just">
              <a:lnSpc>
                <a:spcPct val="100000"/>
              </a:lnSpc>
              <a:spcBef>
                <a:spcPts val="0"/>
              </a:spcBef>
              <a:spcAft>
                <a:spcPts val="0"/>
              </a:spcAft>
              <a:buNone/>
            </a:pPr>
            <a:r>
              <a:t/>
            </a:r>
            <a:endParaRPr>
              <a:latin typeface="Roboto Slab"/>
              <a:ea typeface="Roboto Slab"/>
              <a:cs typeface="Roboto Slab"/>
              <a:sym typeface="Roboto Slab"/>
            </a:endParaRPr>
          </a:p>
          <a:p>
            <a:pPr indent="-342900" lvl="0" marL="457200" rtl="0" algn="just">
              <a:lnSpc>
                <a:spcPct val="100000"/>
              </a:lnSpc>
              <a:spcBef>
                <a:spcPts val="0"/>
              </a:spcBef>
              <a:spcAft>
                <a:spcPts val="0"/>
              </a:spcAft>
              <a:buSzPts val="1800"/>
              <a:buFont typeface="Roboto Slab"/>
              <a:buChar char="●"/>
            </a:pPr>
            <a:r>
              <a:rPr lang="en">
                <a:latin typeface="Roboto Slab"/>
                <a:ea typeface="Roboto Slab"/>
                <a:cs typeface="Roboto Slab"/>
                <a:sym typeface="Roboto Slab"/>
              </a:rPr>
              <a:t>What are our group’s </a:t>
            </a:r>
            <a:r>
              <a:rPr lang="en">
                <a:latin typeface="Roboto Slab"/>
                <a:ea typeface="Roboto Slab"/>
                <a:cs typeface="Roboto Slab"/>
                <a:sym typeface="Roboto Slab"/>
              </a:rPr>
              <a:t>inferences and learning</a:t>
            </a:r>
            <a:r>
              <a:rPr lang="en">
                <a:latin typeface="Roboto Slab"/>
                <a:ea typeface="Roboto Slab"/>
                <a:cs typeface="Roboto Slab"/>
                <a:sym typeface="Roboto Slab"/>
              </a:rPr>
              <a:t>?</a:t>
            </a:r>
            <a:endParaRPr>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4" name="Shape 194"/>
        <p:cNvGrpSpPr/>
        <p:nvPr/>
      </p:nvGrpSpPr>
      <p:grpSpPr>
        <a:xfrm>
          <a:off x="0" y="0"/>
          <a:ext cx="0" cy="0"/>
          <a:chOff x="0" y="0"/>
          <a:chExt cx="0" cy="0"/>
        </a:xfrm>
      </p:grpSpPr>
      <p:sp>
        <p:nvSpPr>
          <p:cNvPr id="195" name="Google Shape;195;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Role Of Each Member</a:t>
            </a:r>
            <a:endParaRPr/>
          </a:p>
        </p:txBody>
      </p:sp>
      <p:graphicFrame>
        <p:nvGraphicFramePr>
          <p:cNvPr id="196" name="Google Shape;196;p27"/>
          <p:cNvGraphicFramePr/>
          <p:nvPr/>
        </p:nvGraphicFramePr>
        <p:xfrm>
          <a:off x="387900" y="1144125"/>
          <a:ext cx="3000000" cy="3000000"/>
        </p:xfrm>
        <a:graphic>
          <a:graphicData uri="http://schemas.openxmlformats.org/drawingml/2006/table">
            <a:tbl>
              <a:tblPr>
                <a:noFill/>
                <a:tableStyleId>{8F3E4BC5-F875-40E2-827B-682B8A2A749E}</a:tableStyleId>
              </a:tblPr>
              <a:tblGrid>
                <a:gridCol w="785475"/>
                <a:gridCol w="766275"/>
                <a:gridCol w="515250"/>
                <a:gridCol w="664725"/>
                <a:gridCol w="839150"/>
                <a:gridCol w="1197650"/>
                <a:gridCol w="1217475"/>
                <a:gridCol w="1367950"/>
                <a:gridCol w="1168125"/>
              </a:tblGrid>
              <a:tr h="1013500">
                <a:tc>
                  <a:txBody>
                    <a:bodyPr/>
                    <a:lstStyle/>
                    <a:p>
                      <a:pPr indent="0" lvl="0" marL="0" rtl="0" algn="ctr">
                        <a:spcBef>
                          <a:spcPts val="0"/>
                        </a:spcBef>
                        <a:spcAft>
                          <a:spcPts val="0"/>
                        </a:spcAft>
                        <a:buNone/>
                      </a:pPr>
                      <a:r>
                        <a:rPr b="1" lang="en" sz="800">
                          <a:solidFill>
                            <a:schemeClr val="dk1"/>
                          </a:solidFill>
                        </a:rPr>
                        <a:t>Group Member</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Literature Review</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PPT &amp;</a:t>
                      </a:r>
                      <a:endParaRPr b="1" sz="800">
                        <a:solidFill>
                          <a:schemeClr val="dk1"/>
                        </a:solidFill>
                      </a:endParaRPr>
                    </a:p>
                    <a:p>
                      <a:pPr indent="0" lvl="0" marL="0" rtl="0" algn="ctr">
                        <a:spcBef>
                          <a:spcPts val="0"/>
                        </a:spcBef>
                        <a:spcAft>
                          <a:spcPts val="0"/>
                        </a:spcAft>
                        <a:buNone/>
                      </a:pPr>
                      <a:r>
                        <a:rPr b="1" lang="en" sz="800">
                          <a:solidFill>
                            <a:schemeClr val="dk1"/>
                          </a:solidFill>
                        </a:rPr>
                        <a:t>Report</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SqueezeNet Training</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MobiletNetV2 Training</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Face Detection Study and Implementation</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Implementing Real Time FR in MobileNet</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Implementing Real Time FR in Squeezenet</a:t>
                      </a:r>
                      <a:endParaRPr b="1" sz="800">
                        <a:solidFill>
                          <a:schemeClr val="dk1"/>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800">
                          <a:solidFill>
                            <a:schemeClr val="dk1"/>
                          </a:solidFill>
                        </a:rPr>
                        <a:t>Generating Results</a:t>
                      </a:r>
                      <a:endParaRPr b="1" sz="800">
                        <a:solidFill>
                          <a:schemeClr val="dk1"/>
                        </a:solidFill>
                      </a:endParaRPr>
                    </a:p>
                  </a:txBody>
                  <a:tcPr marT="91425" marB="91425" marR="91425" marL="91425" anchor="ctr">
                    <a:solidFill>
                      <a:srgbClr val="4A86E8"/>
                    </a:solidFill>
                  </a:tcPr>
                </a:tc>
              </a:tr>
              <a:tr h="675650">
                <a:tc>
                  <a:txBody>
                    <a:bodyPr/>
                    <a:lstStyle/>
                    <a:p>
                      <a:pPr indent="0" lvl="0" marL="0" rtl="0" algn="ctr">
                        <a:spcBef>
                          <a:spcPts val="0"/>
                        </a:spcBef>
                        <a:spcAft>
                          <a:spcPts val="0"/>
                        </a:spcAft>
                        <a:buNone/>
                      </a:pPr>
                      <a:r>
                        <a:rPr lang="en" sz="1000">
                          <a:solidFill>
                            <a:schemeClr val="dk1"/>
                          </a:solidFill>
                        </a:rPr>
                        <a:t>Gaurav Bajaj</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r>
              <a:tr h="675650">
                <a:tc>
                  <a:txBody>
                    <a:bodyPr/>
                    <a:lstStyle/>
                    <a:p>
                      <a:pPr indent="0" lvl="0" marL="0" rtl="0" algn="ctr">
                        <a:spcBef>
                          <a:spcPts val="0"/>
                        </a:spcBef>
                        <a:spcAft>
                          <a:spcPts val="0"/>
                        </a:spcAft>
                        <a:buNone/>
                      </a:pPr>
                      <a:r>
                        <a:rPr lang="en" sz="1000">
                          <a:solidFill>
                            <a:schemeClr val="dk1"/>
                          </a:solidFill>
                        </a:rPr>
                        <a:t>Shubham Jain</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r>
              <a:tr h="676050">
                <a:tc>
                  <a:txBody>
                    <a:bodyPr/>
                    <a:lstStyle/>
                    <a:p>
                      <a:pPr indent="0" lvl="0" marL="0" rtl="0" algn="ctr">
                        <a:spcBef>
                          <a:spcPts val="0"/>
                        </a:spcBef>
                        <a:spcAft>
                          <a:spcPts val="0"/>
                        </a:spcAft>
                        <a:buNone/>
                      </a:pPr>
                      <a:r>
                        <a:rPr lang="en" sz="1000">
                          <a:solidFill>
                            <a:schemeClr val="dk1"/>
                          </a:solidFill>
                        </a:rPr>
                        <a:t>Raj Chauhan</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r>
              <a:tr h="676050">
                <a:tc>
                  <a:txBody>
                    <a:bodyPr/>
                    <a:lstStyle/>
                    <a:p>
                      <a:pPr indent="0" lvl="0" marL="0" rtl="0" algn="ctr">
                        <a:spcBef>
                          <a:spcPts val="0"/>
                        </a:spcBef>
                        <a:spcAft>
                          <a:spcPts val="0"/>
                        </a:spcAft>
                        <a:buNone/>
                      </a:pPr>
                      <a:r>
                        <a:rPr lang="en" sz="1000">
                          <a:solidFill>
                            <a:schemeClr val="dk1"/>
                          </a:solidFill>
                        </a:rPr>
                        <a:t>Raj Gariwala</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0" name="Shape 200"/>
        <p:cNvGrpSpPr/>
        <p:nvPr/>
      </p:nvGrpSpPr>
      <p:grpSpPr>
        <a:xfrm>
          <a:off x="0" y="0"/>
          <a:ext cx="0" cy="0"/>
          <a:chOff x="0" y="0"/>
          <a:chExt cx="0" cy="0"/>
        </a:xfrm>
      </p:grpSpPr>
      <p:sp>
        <p:nvSpPr>
          <p:cNvPr id="201" name="Google Shape;20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2" name="Google Shape;202;p28"/>
          <p:cNvSpPr txBox="1"/>
          <p:nvPr>
            <p:ph idx="1" type="body"/>
          </p:nvPr>
        </p:nvSpPr>
        <p:spPr>
          <a:xfrm>
            <a:off x="387900" y="1391750"/>
            <a:ext cx="8368200" cy="3414000"/>
          </a:xfrm>
          <a:prstGeom prst="rect">
            <a:avLst/>
          </a:prstGeom>
        </p:spPr>
        <p:txBody>
          <a:bodyPr anchorCtr="0" anchor="t" bIns="91425" lIns="91425" spcFirstLastPara="1" rIns="91425" wrap="square" tIns="91425">
            <a:noAutofit/>
          </a:bodyPr>
          <a:lstStyle/>
          <a:p>
            <a:pPr indent="-285750" lvl="0" marL="457200" rtl="0" algn="l">
              <a:lnSpc>
                <a:spcPct val="95000"/>
              </a:lnSpc>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X. Xu, M. Du, H. Guo, J. Chang, and X. Zhao, “Lightweight FaceNet based on mobilenet,” International Journal of Intelligence Science, 01-Dec-2020. [Online]. Available: https://www.scirp.org/journal/paperinformation.aspx?paperid=104599. [Accessed: 20-Mar-2022].</a:t>
            </a:r>
            <a:endParaRPr sz="900">
              <a:latin typeface="Roboto Slab"/>
              <a:ea typeface="Roboto Slab"/>
              <a:cs typeface="Roboto Slab"/>
              <a:sym typeface="Roboto Slab"/>
            </a:endParaRPr>
          </a:p>
          <a:p>
            <a:pPr indent="-285750" lvl="0" marL="457200" rtl="0" algn="l">
              <a:lnSpc>
                <a:spcPct val="95000"/>
              </a:lnSpc>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“Face recognition,” Electronic Frontier Foundation, 15-Feb-2021. [Online]. Available: https://www.eff.org/pages/face-recognition. [Accessed: 20-Mar-2022]. </a:t>
            </a:r>
            <a:endParaRPr sz="900">
              <a:latin typeface="Roboto Slab"/>
              <a:ea typeface="Roboto Slab"/>
              <a:cs typeface="Roboto Slab"/>
              <a:sym typeface="Roboto Slab"/>
            </a:endParaRPr>
          </a:p>
          <a:p>
            <a:pPr indent="-285750" lvl="0" marL="457200" rtl="0" algn="l">
              <a:lnSpc>
                <a:spcPct val="95000"/>
              </a:lnSpc>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“Why is facial recognition important - 5 key benefits - NEC New Zealand,” NEC, 26-Jan-2021. [Online]. Available: https://www.nec.co.nz/market-leadership/publications-media/why-is-facial-recognition-important-5-key-benefits/. [Accessed: 20-Mar-2022]. </a:t>
            </a:r>
            <a:endParaRPr sz="900">
              <a:latin typeface="Roboto Slab"/>
              <a:ea typeface="Roboto Slab"/>
              <a:cs typeface="Roboto Slab"/>
              <a:sym typeface="Roboto Slab"/>
            </a:endParaRPr>
          </a:p>
          <a:p>
            <a:pPr indent="-285750" lvl="0" marL="457200" rtl="0" algn="l">
              <a:lnSpc>
                <a:spcPct val="95000"/>
              </a:lnSpc>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S. Ghosh, “How to create a face recognition model using FaceNet Keras?,” Medium, 10-Jul-2020. [Online]. Available: https://medium.com/clique-org/how-to-create-a-face-recognition-model-using-facenet-keras-fd65c0b092f1. [Accessed: 20-Mar-2022]. </a:t>
            </a:r>
            <a:endParaRPr sz="900">
              <a:latin typeface="Roboto Slab"/>
              <a:ea typeface="Roboto Slab"/>
              <a:cs typeface="Roboto Slab"/>
              <a:sym typeface="Roboto Slab"/>
            </a:endParaRPr>
          </a:p>
          <a:p>
            <a:pPr indent="-285750" lvl="0" marL="457200" rtl="0" algn="l">
              <a:lnSpc>
                <a:spcPct val="95000"/>
              </a:lnSpc>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D. Kumar, “Introduction to facenet : A unified embedding for face recognition and clustering,” Medium, 21-Jun-2020. [Online]. Available: https://medium.com/analytics-vidhya/introduction-to-facenet-a-unified-embedding-for-face-recognition-and-clustering-dbdac8e6f02. [Accessed: 20-Mar-2022]. </a:t>
            </a:r>
            <a:endParaRPr sz="900">
              <a:latin typeface="Roboto Slab"/>
              <a:ea typeface="Roboto Slab"/>
              <a:cs typeface="Roboto Slab"/>
              <a:sym typeface="Roboto Slab"/>
            </a:endParaRPr>
          </a:p>
          <a:p>
            <a:pPr indent="-285750" lvl="0" marL="457200" rtl="0" algn="l">
              <a:lnSpc>
                <a:spcPct val="95000"/>
              </a:lnSpc>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S.-H. Tsang, “Review: MOBILENETV2 - light weight model (image classification),” Medium, 01-Aug-2019. [Online]. Available: https://towardsdatascience.com/review-mobilenetv2-light-weight-model-image-classification-8febb490e61c#:~:text=MobileNetV2%20Overall%20Architecture&amp;text=In%20typical%2C%20the%20primary%20network,and%20uses%203.4%20million%20parameters. [Accessed: 20-Mar-2022]. </a:t>
            </a:r>
            <a:endParaRPr sz="900">
              <a:latin typeface="Roboto Slab"/>
              <a:ea typeface="Roboto Slab"/>
              <a:cs typeface="Roboto Slab"/>
              <a:sym typeface="Roboto Slab"/>
            </a:endParaRPr>
          </a:p>
          <a:p>
            <a:pPr indent="-285750" lvl="0" marL="457200" rtl="0" algn="l">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Mark Sandler, “MobileNetV2: Inverted Residuals and Linear Bottlenecks”, Cornell University, 21st March 2019. [Online]    Available:https://arxiv.org/abs/1801.04381v4 [Accessed: 20-Mar-2022]</a:t>
            </a:r>
            <a:endParaRPr sz="900">
              <a:latin typeface="Roboto Slab"/>
              <a:ea typeface="Roboto Slab"/>
              <a:cs typeface="Roboto Slab"/>
              <a:sym typeface="Roboto Slab"/>
            </a:endParaRPr>
          </a:p>
          <a:p>
            <a:pPr indent="-285750" lvl="0" marL="457200" rtl="0" algn="l">
              <a:spcBef>
                <a:spcPts val="0"/>
              </a:spcBef>
              <a:spcAft>
                <a:spcPts val="0"/>
              </a:spcAft>
              <a:buClr>
                <a:schemeClr val="dk1"/>
              </a:buClr>
              <a:buSzPts val="900"/>
              <a:buFont typeface="Roboto Slab"/>
              <a:buAutoNum type="arabicPeriod"/>
            </a:pPr>
            <a:r>
              <a:rPr lang="en" sz="900">
                <a:latin typeface="Roboto Slab"/>
                <a:ea typeface="Roboto Slab"/>
                <a:cs typeface="Roboto Slab"/>
                <a:sym typeface="Roboto Slab"/>
              </a:rPr>
              <a:t>S.-H. Tsang, “Review: MOBILENETV2 - light weight model (image classification),” </a:t>
            </a:r>
            <a:r>
              <a:rPr i="1" lang="en" sz="900">
                <a:latin typeface="Roboto Slab"/>
                <a:ea typeface="Roboto Slab"/>
                <a:cs typeface="Roboto Slab"/>
                <a:sym typeface="Roboto Slab"/>
              </a:rPr>
              <a:t>Medium</a:t>
            </a:r>
            <a:r>
              <a:rPr lang="en" sz="900">
                <a:latin typeface="Roboto Slab"/>
                <a:ea typeface="Roboto Slab"/>
                <a:cs typeface="Roboto Slab"/>
                <a:sym typeface="Roboto Slab"/>
              </a:rPr>
              <a:t>, 01-Aug-2019. [Online]. Available: https://towardsdatascience.com/review-mobilenetv2-light-weight-model-image-classification-8febb490e61c#:~:text=MobileNetV2%20Overall%20Architecture&amp;text=In%20typical%2C%20the%20primary%20network,and%20uses%203.4%20million%20parameters. [Accessed: 24-Apr-2022]. </a:t>
            </a:r>
            <a:endParaRPr sz="900">
              <a:latin typeface="Roboto Slab"/>
              <a:ea typeface="Roboto Slab"/>
              <a:cs typeface="Roboto Slab"/>
              <a:sym typeface="Roboto Slab"/>
            </a:endParaRPr>
          </a:p>
          <a:p>
            <a:pPr indent="-285750" lvl="0" marL="457200" rtl="0" algn="l">
              <a:spcBef>
                <a:spcPts val="0"/>
              </a:spcBef>
              <a:spcAft>
                <a:spcPts val="0"/>
              </a:spcAft>
              <a:buClr>
                <a:schemeClr val="dk1"/>
              </a:buClr>
              <a:buSzPts val="900"/>
              <a:buFont typeface="Roboto Slab"/>
              <a:buAutoNum type="arabicPeriod"/>
            </a:pPr>
            <a:r>
              <a:rPr lang="en" sz="1000">
                <a:latin typeface="Roboto Slab"/>
                <a:ea typeface="Roboto Slab"/>
                <a:cs typeface="Roboto Slab"/>
                <a:sym typeface="Roboto Slab"/>
              </a:rPr>
              <a:t>F. N. Iandola, S. Han, M. W. Moskewicz, K. Ashraf, W. J. Dally, and K. Keutzer, “Squeezenet: Alexnet-level accuracy with 50X ... - arxiv.org,” SqueezeNet: AlexNet-level accuracy with 50x fewer parameters and &amp;lt;0.5MB model size, 2017. [Online]. Available: https://arxiv.org/pdf/1602.07360v3.pdf. [Accessed: 24-Apr-2022].</a:t>
            </a:r>
            <a:endParaRPr sz="100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Lato"/>
              <a:buChar char="●"/>
            </a:pPr>
            <a:r>
              <a:rPr lang="en" sz="1400">
                <a:latin typeface="Lato"/>
                <a:ea typeface="Lato"/>
                <a:cs typeface="Lato"/>
                <a:sym typeface="Lato"/>
              </a:rPr>
              <a:t>Face Recognition: method of identifying or verifying and individual using their face.</a:t>
            </a:r>
            <a:br>
              <a:rPr lang="en" sz="1400">
                <a:latin typeface="Lato"/>
                <a:ea typeface="Lato"/>
                <a:cs typeface="Lato"/>
                <a:sym typeface="Lato"/>
              </a:rPr>
            </a:b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In the initial days, speed of face recognition was quite slow and was less accurate. With the development of CNNs and Deep Learning models, accuracy and speed of such systems have greatly improved.</a:t>
            </a:r>
            <a:br>
              <a:rPr lang="en" sz="1400">
                <a:latin typeface="Lato"/>
                <a:ea typeface="Lato"/>
                <a:cs typeface="Lato"/>
                <a:sym typeface="Lato"/>
              </a:rPr>
            </a:b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Use cases: Biometric Authentication, Public safety systems, retail store systems, criminal Identification and tracking, etc.</a:t>
            </a:r>
            <a:endParaRPr sz="1400">
              <a:latin typeface="Lato"/>
              <a:ea typeface="Lato"/>
              <a:cs typeface="Lato"/>
              <a:sym typeface="Lato"/>
            </a:endParaRPr>
          </a:p>
        </p:txBody>
      </p:sp>
      <p:sp>
        <p:nvSpPr>
          <p:cNvPr id="71" name="Google Shape;71;p14"/>
          <p:cNvSpPr txBox="1"/>
          <p:nvPr/>
        </p:nvSpPr>
        <p:spPr>
          <a:xfrm>
            <a:off x="933175" y="4568725"/>
            <a:ext cx="55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latin typeface="Lato"/>
                <a:ea typeface="Lato"/>
                <a:cs typeface="Lato"/>
                <a:sym typeface="Lato"/>
                <a:hlinkClick r:id="rId3"/>
              </a:rPr>
              <a:t>https://towardsdatascience.com/real-time-mobile-video-object-detection-using-tensorflow-a75fa0c5859d</a:t>
            </a:r>
            <a:br>
              <a:rPr lang="en" sz="700">
                <a:solidFill>
                  <a:schemeClr val="accent5"/>
                </a:solidFill>
                <a:latin typeface="Lato"/>
                <a:ea typeface="Lato"/>
                <a:cs typeface="Lato"/>
                <a:sym typeface="Lato"/>
              </a:rPr>
            </a:br>
            <a:r>
              <a:rPr lang="en" sz="700" u="sng">
                <a:solidFill>
                  <a:schemeClr val="hlink"/>
                </a:solidFill>
                <a:latin typeface="Lato"/>
                <a:ea typeface="Lato"/>
                <a:cs typeface="Lato"/>
                <a:sym typeface="Lato"/>
                <a:hlinkClick r:id="rId4"/>
              </a:rPr>
              <a:t>https://www.eff.org/pages/face-recognition</a:t>
            </a:r>
            <a:endParaRPr sz="700">
              <a:solidFill>
                <a:schemeClr val="accent5"/>
              </a:solidFill>
              <a:latin typeface="Lato"/>
              <a:ea typeface="Lato"/>
              <a:cs typeface="Lato"/>
              <a:sym typeface="Lato"/>
            </a:endParaRPr>
          </a:p>
        </p:txBody>
      </p:sp>
      <p:pic>
        <p:nvPicPr>
          <p:cNvPr id="72" name="Google Shape;72;p14"/>
          <p:cNvPicPr preferRelativeResize="0"/>
          <p:nvPr/>
        </p:nvPicPr>
        <p:blipFill>
          <a:blip r:embed="rId5">
            <a:alphaModFix/>
          </a:blip>
          <a:stretch>
            <a:fillRect/>
          </a:stretch>
        </p:blipFill>
        <p:spPr>
          <a:xfrm>
            <a:off x="4755400" y="1969900"/>
            <a:ext cx="4267200" cy="17800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Aim: Solve the problem of Real-Time Face recognition cross-platform</a:t>
            </a:r>
            <a:br>
              <a:rPr lang="en"/>
            </a:br>
            <a:endParaRPr/>
          </a:p>
          <a:p>
            <a:pPr indent="-342900" lvl="0" marL="457200" rtl="0" algn="l">
              <a:spcBef>
                <a:spcPts val="0"/>
              </a:spcBef>
              <a:spcAft>
                <a:spcPts val="0"/>
              </a:spcAft>
              <a:buSzPts val="1800"/>
              <a:buChar char="●"/>
            </a:pPr>
            <a:r>
              <a:rPr lang="en"/>
              <a:t>Metrics to evaluate performance: Speed and Accuracy</a:t>
            </a:r>
            <a:br>
              <a:rPr lang="en"/>
            </a:br>
            <a:endParaRPr/>
          </a:p>
          <a:p>
            <a:pPr indent="-342900" lvl="0" marL="457200" rtl="0" algn="l">
              <a:spcBef>
                <a:spcPts val="0"/>
              </a:spcBef>
              <a:spcAft>
                <a:spcPts val="0"/>
              </a:spcAft>
              <a:buSzPts val="1800"/>
              <a:buChar char="●"/>
            </a:pPr>
            <a:r>
              <a:rPr lang="en"/>
              <a:t>Real-time in the sense that recognizing faces live from mobile or laptop webcams (with more </a:t>
            </a:r>
            <a:r>
              <a:rPr lang="en"/>
              <a:t>priority towards mobile devices as these are constrained in terms of memory and 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GANTT Chart</a:t>
            </a:r>
            <a:endParaRPr/>
          </a:p>
        </p:txBody>
      </p:sp>
      <p:pic>
        <p:nvPicPr>
          <p:cNvPr id="84" name="Google Shape;84;p16"/>
          <p:cNvPicPr preferRelativeResize="0"/>
          <p:nvPr/>
        </p:nvPicPr>
        <p:blipFill rotWithShape="1">
          <a:blip r:embed="rId3">
            <a:alphaModFix/>
          </a:blip>
          <a:srcRect b="0" l="-2240" r="2240" t="0"/>
          <a:stretch/>
        </p:blipFill>
        <p:spPr>
          <a:xfrm>
            <a:off x="1588825" y="687275"/>
            <a:ext cx="6568248" cy="4297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Body Of Work</a:t>
            </a:r>
            <a:endParaRPr/>
          </a:p>
        </p:txBody>
      </p:sp>
      <p:sp>
        <p:nvSpPr>
          <p:cNvPr id="90" name="Google Shape;90;p17"/>
          <p:cNvSpPr txBox="1"/>
          <p:nvPr>
            <p:ph idx="1" type="body"/>
          </p:nvPr>
        </p:nvSpPr>
        <p:spPr>
          <a:xfrm>
            <a:off x="387900" y="1337275"/>
            <a:ext cx="4370400" cy="3418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latin typeface="Lato"/>
                <a:ea typeface="Lato"/>
                <a:cs typeface="Lato"/>
                <a:sym typeface="Lato"/>
              </a:rPr>
              <a:t>MobileNet V-2:</a:t>
            </a:r>
            <a:endParaRPr sz="1300">
              <a:latin typeface="Lato"/>
              <a:ea typeface="Lato"/>
              <a:cs typeface="Lato"/>
              <a:sym typeface="Lato"/>
            </a:endParaRPr>
          </a:p>
          <a:p>
            <a:pPr indent="-311150" lvl="0" marL="457200" rtl="0" algn="l">
              <a:lnSpc>
                <a:spcPct val="150000"/>
              </a:lnSpc>
              <a:spcBef>
                <a:spcPts val="1200"/>
              </a:spcBef>
              <a:spcAft>
                <a:spcPts val="0"/>
              </a:spcAft>
              <a:buSzPts val="1300"/>
              <a:buFont typeface="Lato"/>
              <a:buChar char="●"/>
            </a:pPr>
            <a:r>
              <a:rPr lang="en" sz="1300">
                <a:latin typeface="Lato"/>
                <a:ea typeface="Lato"/>
                <a:cs typeface="Lato"/>
                <a:sym typeface="Lato"/>
              </a:rPr>
              <a:t>A 53-layered deep CNN having separable                                                                                                               convolutions layers and blocks.</a:t>
            </a:r>
            <a:endParaRPr sz="1300">
              <a:latin typeface="Lato"/>
              <a:ea typeface="Lato"/>
              <a:cs typeface="Lato"/>
              <a:sym typeface="Lato"/>
            </a:endParaRPr>
          </a:p>
          <a:p>
            <a:pPr indent="-311150" lvl="0" marL="457200" rtl="0" algn="l">
              <a:lnSpc>
                <a:spcPct val="150000"/>
              </a:lnSpc>
              <a:spcBef>
                <a:spcPts val="0"/>
              </a:spcBef>
              <a:spcAft>
                <a:spcPts val="0"/>
              </a:spcAft>
              <a:buSzPts val="1300"/>
              <a:buFont typeface="Lato"/>
              <a:buChar char="●"/>
            </a:pPr>
            <a:r>
              <a:rPr lang="en" sz="1300">
                <a:latin typeface="Lato"/>
                <a:ea typeface="Lato"/>
                <a:cs typeface="Lato"/>
                <a:sym typeface="Lato"/>
              </a:rPr>
              <a:t>3 layers for both blocks are:</a:t>
            </a:r>
            <a:endParaRPr sz="1300">
              <a:latin typeface="Lato"/>
              <a:ea typeface="Lato"/>
              <a:cs typeface="Lato"/>
              <a:sym typeface="Lato"/>
            </a:endParaRPr>
          </a:p>
          <a:p>
            <a:pPr indent="-285750" lvl="1" marL="914400" rtl="0" algn="l">
              <a:lnSpc>
                <a:spcPct val="150000"/>
              </a:lnSpc>
              <a:spcBef>
                <a:spcPts val="0"/>
              </a:spcBef>
              <a:spcAft>
                <a:spcPts val="0"/>
              </a:spcAft>
              <a:buSzPts val="900"/>
              <a:buFont typeface="Lato"/>
              <a:buAutoNum type="arabicPeriod"/>
            </a:pPr>
            <a:r>
              <a:rPr lang="en" sz="900">
                <a:latin typeface="Lato"/>
                <a:ea typeface="Lato"/>
                <a:cs typeface="Lato"/>
                <a:sym typeface="Lato"/>
              </a:rPr>
              <a:t>1x1 convolution with ReLU6.</a:t>
            </a:r>
            <a:endParaRPr sz="900">
              <a:latin typeface="Lato"/>
              <a:ea typeface="Lato"/>
              <a:cs typeface="Lato"/>
              <a:sym typeface="Lato"/>
            </a:endParaRPr>
          </a:p>
          <a:p>
            <a:pPr indent="-285750" lvl="1" marL="914400" rtl="0" algn="l">
              <a:lnSpc>
                <a:spcPct val="150000"/>
              </a:lnSpc>
              <a:spcBef>
                <a:spcPts val="0"/>
              </a:spcBef>
              <a:spcAft>
                <a:spcPts val="0"/>
              </a:spcAft>
              <a:buSzPts val="900"/>
              <a:buFont typeface="Lato"/>
              <a:buAutoNum type="arabicPeriod"/>
            </a:pPr>
            <a:r>
              <a:rPr lang="en" sz="900">
                <a:latin typeface="Lato"/>
                <a:ea typeface="Lato"/>
                <a:cs typeface="Lato"/>
                <a:sym typeface="Lato"/>
              </a:rPr>
              <a:t>The depthwise convolution.</a:t>
            </a:r>
            <a:endParaRPr sz="900">
              <a:latin typeface="Lato"/>
              <a:ea typeface="Lato"/>
              <a:cs typeface="Lato"/>
              <a:sym typeface="Lato"/>
            </a:endParaRPr>
          </a:p>
          <a:p>
            <a:pPr indent="-285750" lvl="1" marL="914400" rtl="0" algn="l">
              <a:lnSpc>
                <a:spcPct val="150000"/>
              </a:lnSpc>
              <a:spcBef>
                <a:spcPts val="0"/>
              </a:spcBef>
              <a:spcAft>
                <a:spcPts val="0"/>
              </a:spcAft>
              <a:buSzPts val="900"/>
              <a:buFont typeface="Lato"/>
              <a:buAutoNum type="arabicPeriod"/>
            </a:pPr>
            <a:r>
              <a:rPr lang="en" sz="900">
                <a:latin typeface="Lato"/>
                <a:ea typeface="Lato"/>
                <a:cs typeface="Lato"/>
                <a:sym typeface="Lato"/>
              </a:rPr>
              <a:t>1x1 convolution but without any non-linearity.</a:t>
            </a:r>
            <a:endParaRPr sz="900">
              <a:latin typeface="Lato"/>
              <a:ea typeface="Lato"/>
              <a:cs typeface="Lato"/>
              <a:sym typeface="Lato"/>
            </a:endParaRPr>
          </a:p>
          <a:p>
            <a:pPr indent="-311150" lvl="0" marL="457200" rtl="0" algn="l">
              <a:lnSpc>
                <a:spcPct val="150000"/>
              </a:lnSpc>
              <a:spcBef>
                <a:spcPts val="0"/>
              </a:spcBef>
              <a:spcAft>
                <a:spcPts val="0"/>
              </a:spcAft>
              <a:buSzPts val="1300"/>
              <a:buFont typeface="Lato"/>
              <a:buChar char="●"/>
            </a:pPr>
            <a:r>
              <a:rPr lang="en" sz="1300">
                <a:latin typeface="Lato"/>
                <a:ea typeface="Lato"/>
                <a:cs typeface="Lato"/>
                <a:sym typeface="Lato"/>
              </a:rPr>
              <a:t>Convolution layers with 32 filters and 19 residual bottleneck layers.</a:t>
            </a:r>
            <a:endParaRPr sz="1300">
              <a:latin typeface="Lato"/>
              <a:ea typeface="Lato"/>
              <a:cs typeface="Lato"/>
              <a:sym typeface="Lato"/>
            </a:endParaRPr>
          </a:p>
          <a:p>
            <a:pPr indent="-311150" lvl="0" marL="457200" rtl="0" algn="l">
              <a:lnSpc>
                <a:spcPct val="150000"/>
              </a:lnSpc>
              <a:spcBef>
                <a:spcPts val="0"/>
              </a:spcBef>
              <a:spcAft>
                <a:spcPts val="0"/>
              </a:spcAft>
              <a:buSzPts val="1300"/>
              <a:buFont typeface="Lato"/>
              <a:buChar char="●"/>
            </a:pPr>
            <a:r>
              <a:rPr lang="en" sz="1300">
                <a:latin typeface="Lato"/>
                <a:ea typeface="Lato"/>
                <a:cs typeface="Lato"/>
                <a:sym typeface="Lato"/>
              </a:rPr>
              <a:t>Block output collected at bottleneck residual block.</a:t>
            </a:r>
            <a:endParaRPr sz="1300">
              <a:latin typeface="Lato"/>
              <a:ea typeface="Lato"/>
              <a:cs typeface="Lato"/>
              <a:sym typeface="Lato"/>
            </a:endParaRPr>
          </a:p>
          <a:p>
            <a:pPr indent="-311150" lvl="0" marL="457200" rtl="0" algn="l">
              <a:lnSpc>
                <a:spcPct val="150000"/>
              </a:lnSpc>
              <a:spcBef>
                <a:spcPts val="0"/>
              </a:spcBef>
              <a:spcAft>
                <a:spcPts val="0"/>
              </a:spcAft>
              <a:buSzPts val="1300"/>
              <a:buFont typeface="Lato"/>
              <a:buChar char="●"/>
            </a:pPr>
            <a:r>
              <a:rPr lang="en" sz="1300">
                <a:latin typeface="Lato"/>
                <a:ea typeface="Lato"/>
                <a:cs typeface="Lato"/>
                <a:sym typeface="Lato"/>
              </a:rPr>
              <a:t>If stride=2 residual connection will not occur.</a:t>
            </a:r>
            <a:endParaRPr sz="1300">
              <a:latin typeface="Lato"/>
              <a:ea typeface="Lato"/>
              <a:cs typeface="Lato"/>
              <a:sym typeface="Lato"/>
            </a:endParaRPr>
          </a:p>
        </p:txBody>
      </p:sp>
      <p:pic>
        <p:nvPicPr>
          <p:cNvPr id="91" name="Google Shape;91;p17"/>
          <p:cNvPicPr preferRelativeResize="0"/>
          <p:nvPr/>
        </p:nvPicPr>
        <p:blipFill rotWithShape="1">
          <a:blip r:embed="rId3">
            <a:alphaModFix/>
          </a:blip>
          <a:srcRect b="-34156" l="-1260" r="1259" t="0"/>
          <a:stretch/>
        </p:blipFill>
        <p:spPr>
          <a:xfrm>
            <a:off x="5008575" y="1770675"/>
            <a:ext cx="3834500" cy="2012225"/>
          </a:xfrm>
          <a:prstGeom prst="rect">
            <a:avLst/>
          </a:prstGeom>
          <a:noFill/>
          <a:ln>
            <a:noFill/>
          </a:ln>
        </p:spPr>
      </p:pic>
      <p:sp>
        <p:nvSpPr>
          <p:cNvPr id="92" name="Google Shape;92;p17"/>
          <p:cNvSpPr txBox="1"/>
          <p:nvPr/>
        </p:nvSpPr>
        <p:spPr>
          <a:xfrm>
            <a:off x="5365450" y="3236025"/>
            <a:ext cx="300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MobileNet V-2 Architecture</a:t>
            </a:r>
            <a:endParaRPr sz="1000" u="sng">
              <a:solidFill>
                <a:schemeClr val="dk1"/>
              </a:solidFill>
              <a:latin typeface="Lato"/>
              <a:ea typeface="Lato"/>
              <a:cs typeface="Lato"/>
              <a:sym typeface="Lato"/>
            </a:endParaRPr>
          </a:p>
        </p:txBody>
      </p:sp>
      <p:pic>
        <p:nvPicPr>
          <p:cNvPr id="93" name="Google Shape;93;p17"/>
          <p:cNvPicPr preferRelativeResize="0"/>
          <p:nvPr/>
        </p:nvPicPr>
        <p:blipFill>
          <a:blip r:embed="rId4">
            <a:alphaModFix/>
          </a:blip>
          <a:stretch>
            <a:fillRect/>
          </a:stretch>
        </p:blipFill>
        <p:spPr>
          <a:xfrm>
            <a:off x="5244350" y="3694000"/>
            <a:ext cx="3242501" cy="846125"/>
          </a:xfrm>
          <a:prstGeom prst="rect">
            <a:avLst/>
          </a:prstGeom>
          <a:noFill/>
          <a:ln>
            <a:noFill/>
          </a:ln>
        </p:spPr>
      </p:pic>
      <p:sp>
        <p:nvSpPr>
          <p:cNvPr id="94" name="Google Shape;94;p17"/>
          <p:cNvSpPr txBox="1"/>
          <p:nvPr/>
        </p:nvSpPr>
        <p:spPr>
          <a:xfrm>
            <a:off x="5672675" y="4508500"/>
            <a:ext cx="22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5" name="Google Shape;95;p17"/>
          <p:cNvSpPr txBox="1"/>
          <p:nvPr/>
        </p:nvSpPr>
        <p:spPr>
          <a:xfrm>
            <a:off x="5682325" y="4569925"/>
            <a:ext cx="2487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Bottleneck residual block</a:t>
            </a:r>
            <a:endParaRPr sz="1000" u="sng">
              <a:solidFill>
                <a:schemeClr val="dk1"/>
              </a:solidFill>
              <a:latin typeface="Lato"/>
              <a:ea typeface="Lato"/>
              <a:cs typeface="Lato"/>
              <a:sym typeface="Lato"/>
            </a:endParaRPr>
          </a:p>
        </p:txBody>
      </p:sp>
      <p:sp>
        <p:nvSpPr>
          <p:cNvPr id="96" name="Google Shape;96;p17"/>
          <p:cNvSpPr txBox="1"/>
          <p:nvPr/>
        </p:nvSpPr>
        <p:spPr>
          <a:xfrm>
            <a:off x="683100" y="4650300"/>
            <a:ext cx="4641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5"/>
                </a:solidFill>
                <a:latin typeface="Lato"/>
                <a:ea typeface="Lato"/>
                <a:cs typeface="Lato"/>
                <a:sym typeface="Lato"/>
              </a:rPr>
              <a:t>A. Michele, V. Colin, and D. D. Santika, “MobileNet convolutional neural networks and support vector machines for Palmprint recognition,” Procedia Computer Science, 01-Oct-2019. [Online]. Available: https://www.sciencedirect.com/science/article/pii/S1877050919310658. [Accessed: 24-Apr-2022].</a:t>
            </a:r>
            <a:endParaRPr sz="700">
              <a:solidFill>
                <a:schemeClr val="accent5"/>
              </a:solidFill>
              <a:latin typeface="Lato"/>
              <a:ea typeface="Lato"/>
              <a:cs typeface="Lato"/>
              <a:sym typeface="Lato"/>
            </a:endParaRPr>
          </a:p>
          <a:p>
            <a:pPr indent="0" lvl="0" marL="0" rtl="0" algn="l">
              <a:spcBef>
                <a:spcPts val="0"/>
              </a:spcBef>
              <a:spcAft>
                <a:spcPts val="0"/>
              </a:spcAft>
              <a:buNone/>
            </a:pPr>
            <a:r>
              <a:t/>
            </a:r>
            <a:endParaRPr sz="700">
              <a:solidFill>
                <a:schemeClr val="accent5"/>
              </a:solidFill>
              <a:latin typeface="Lato"/>
              <a:ea typeface="Lato"/>
              <a:cs typeface="Lato"/>
              <a:sym typeface="Lato"/>
            </a:endParaRPr>
          </a:p>
          <a:p>
            <a:pPr indent="0" lvl="0" marL="0" rtl="0" algn="l">
              <a:spcBef>
                <a:spcPts val="0"/>
              </a:spcBef>
              <a:spcAft>
                <a:spcPts val="0"/>
              </a:spcAft>
              <a:buNone/>
            </a:pPr>
            <a:r>
              <a:t/>
            </a:r>
            <a:endParaRPr sz="700">
              <a:solidFill>
                <a:schemeClr val="accent5"/>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Body Of Work</a:t>
            </a:r>
            <a:endParaRPr/>
          </a:p>
        </p:txBody>
      </p:sp>
      <p:sp>
        <p:nvSpPr>
          <p:cNvPr id="102" name="Google Shape;102;p18"/>
          <p:cNvSpPr txBox="1"/>
          <p:nvPr>
            <p:ph idx="1" type="body"/>
          </p:nvPr>
        </p:nvSpPr>
        <p:spPr>
          <a:xfrm>
            <a:off x="387900" y="1339225"/>
            <a:ext cx="4916400" cy="33522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Font typeface="Lato"/>
              <a:buChar char="●"/>
            </a:pPr>
            <a:r>
              <a:rPr lang="en" sz="1500">
                <a:latin typeface="Lato"/>
                <a:ea typeface="Lato"/>
                <a:cs typeface="Lato"/>
                <a:sym typeface="Lato"/>
              </a:rPr>
              <a:t>SqueezeNet:</a:t>
            </a:r>
            <a:endParaRPr sz="1500">
              <a:latin typeface="Lato"/>
              <a:ea typeface="Lato"/>
              <a:cs typeface="Lato"/>
              <a:sym typeface="Lato"/>
            </a:endParaRPr>
          </a:p>
          <a:p>
            <a:pPr indent="-304958" lvl="1" marL="914400" rtl="0" algn="l">
              <a:spcBef>
                <a:spcPts val="0"/>
              </a:spcBef>
              <a:spcAft>
                <a:spcPts val="0"/>
              </a:spcAft>
              <a:buSzPct val="100000"/>
              <a:buFont typeface="Lato"/>
              <a:buChar char="○"/>
            </a:pPr>
            <a:r>
              <a:rPr lang="en" sz="1300">
                <a:latin typeface="Lato"/>
                <a:ea typeface="Lato"/>
                <a:cs typeface="Lato"/>
                <a:sym typeface="Lato"/>
              </a:rPr>
              <a:t>AlexNet level accuracy and 50x fewer parameters.</a:t>
            </a:r>
            <a:br>
              <a:rPr lang="en" sz="1300">
                <a:latin typeface="Lato"/>
                <a:ea typeface="Lato"/>
                <a:cs typeface="Lato"/>
                <a:sym typeface="Lato"/>
              </a:rPr>
            </a:br>
            <a:endParaRPr sz="1300">
              <a:latin typeface="Lato"/>
              <a:ea typeface="Lato"/>
              <a:cs typeface="Lato"/>
              <a:sym typeface="Lato"/>
            </a:endParaRPr>
          </a:p>
          <a:p>
            <a:pPr indent="-304958" lvl="1" marL="914400" rtl="0" algn="l">
              <a:spcBef>
                <a:spcPts val="0"/>
              </a:spcBef>
              <a:spcAft>
                <a:spcPts val="0"/>
              </a:spcAft>
              <a:buSzPct val="100000"/>
              <a:buFont typeface="Lato"/>
              <a:buChar char="○"/>
            </a:pPr>
            <a:r>
              <a:rPr lang="en" sz="1300">
                <a:latin typeface="Lato"/>
                <a:ea typeface="Lato"/>
                <a:cs typeface="Lato"/>
                <a:sym typeface="Lato"/>
              </a:rPr>
              <a:t>Model size: &lt;=0.5 MB</a:t>
            </a:r>
            <a:br>
              <a:rPr lang="en" sz="1300">
                <a:latin typeface="Lato"/>
                <a:ea typeface="Lato"/>
                <a:cs typeface="Lato"/>
                <a:sym typeface="Lato"/>
              </a:rPr>
            </a:br>
            <a:endParaRPr sz="1300">
              <a:latin typeface="Lato"/>
              <a:ea typeface="Lato"/>
              <a:cs typeface="Lato"/>
              <a:sym typeface="Lato"/>
            </a:endParaRPr>
          </a:p>
          <a:p>
            <a:pPr indent="-304958" lvl="1" marL="914400" rtl="0" algn="l">
              <a:spcBef>
                <a:spcPts val="0"/>
              </a:spcBef>
              <a:spcAft>
                <a:spcPts val="0"/>
              </a:spcAft>
              <a:buSzPct val="100000"/>
              <a:buFont typeface="Lato"/>
              <a:buChar char="○"/>
            </a:pPr>
            <a:r>
              <a:rPr lang="en" sz="1300">
                <a:latin typeface="Lato"/>
                <a:ea typeface="Lato"/>
                <a:cs typeface="Lato"/>
                <a:sym typeface="Lato"/>
              </a:rPr>
              <a:t>Architectural Design Strategies:</a:t>
            </a:r>
            <a:endParaRPr sz="1300">
              <a:latin typeface="Lato"/>
              <a:ea typeface="Lato"/>
              <a:cs typeface="Lato"/>
              <a:sym typeface="Lato"/>
            </a:endParaRPr>
          </a:p>
          <a:p>
            <a:pPr indent="-304958" lvl="2" marL="1371600" rtl="0" algn="l">
              <a:spcBef>
                <a:spcPts val="0"/>
              </a:spcBef>
              <a:spcAft>
                <a:spcPts val="0"/>
              </a:spcAft>
              <a:buSzPct val="100000"/>
              <a:buFont typeface="Lato"/>
              <a:buChar char="■"/>
            </a:pPr>
            <a:r>
              <a:rPr lang="en" sz="1300">
                <a:latin typeface="Lato"/>
                <a:ea typeface="Lato"/>
                <a:cs typeface="Lato"/>
                <a:sym typeface="Lato"/>
              </a:rPr>
              <a:t>Replacing 3x3 filters with 1x1 filters.</a:t>
            </a:r>
            <a:endParaRPr sz="1300">
              <a:latin typeface="Lato"/>
              <a:ea typeface="Lato"/>
              <a:cs typeface="Lato"/>
              <a:sym typeface="Lato"/>
            </a:endParaRPr>
          </a:p>
          <a:p>
            <a:pPr indent="-304958" lvl="2" marL="1371600" rtl="0" algn="l">
              <a:spcBef>
                <a:spcPts val="0"/>
              </a:spcBef>
              <a:spcAft>
                <a:spcPts val="0"/>
              </a:spcAft>
              <a:buSzPct val="100000"/>
              <a:buFont typeface="Lato"/>
              <a:buChar char="■"/>
            </a:pPr>
            <a:r>
              <a:rPr lang="en" sz="1300">
                <a:latin typeface="Lato"/>
                <a:ea typeface="Lato"/>
                <a:cs typeface="Lato"/>
                <a:sym typeface="Lato"/>
              </a:rPr>
              <a:t>Decreasing</a:t>
            </a:r>
            <a:r>
              <a:rPr lang="en" sz="1300">
                <a:latin typeface="Lato"/>
                <a:ea typeface="Lato"/>
                <a:cs typeface="Lato"/>
                <a:sym typeface="Lato"/>
              </a:rPr>
              <a:t> number of input </a:t>
            </a:r>
            <a:r>
              <a:rPr lang="en" sz="1300">
                <a:latin typeface="Lato"/>
                <a:ea typeface="Lato"/>
                <a:cs typeface="Lato"/>
                <a:sym typeface="Lato"/>
              </a:rPr>
              <a:t>channels to 3x3 filters.</a:t>
            </a:r>
            <a:endParaRPr sz="1300">
              <a:latin typeface="Lato"/>
              <a:ea typeface="Lato"/>
              <a:cs typeface="Lato"/>
              <a:sym typeface="Lato"/>
            </a:endParaRPr>
          </a:p>
          <a:p>
            <a:pPr indent="-304958" lvl="2" marL="1371600" rtl="0" algn="l">
              <a:spcBef>
                <a:spcPts val="0"/>
              </a:spcBef>
              <a:spcAft>
                <a:spcPts val="0"/>
              </a:spcAft>
              <a:buSzPct val="100000"/>
              <a:buFont typeface="Lato"/>
              <a:buChar char="■"/>
            </a:pPr>
            <a:r>
              <a:rPr lang="en" sz="1300">
                <a:latin typeface="Lato"/>
                <a:ea typeface="Lato"/>
                <a:cs typeface="Lato"/>
                <a:sym typeface="Lato"/>
              </a:rPr>
              <a:t>Late Downsampling, so convolution layers have large activation maps.</a:t>
            </a:r>
            <a:br>
              <a:rPr lang="en" sz="1300">
                <a:latin typeface="Lato"/>
                <a:ea typeface="Lato"/>
                <a:cs typeface="Lato"/>
                <a:sym typeface="Lato"/>
              </a:rPr>
            </a:br>
            <a:endParaRPr sz="1300">
              <a:latin typeface="Lato"/>
              <a:ea typeface="Lato"/>
              <a:cs typeface="Lato"/>
              <a:sym typeface="Lato"/>
            </a:endParaRPr>
          </a:p>
          <a:p>
            <a:pPr indent="-304958" lvl="1" marL="914400" rtl="0" algn="l">
              <a:spcBef>
                <a:spcPts val="0"/>
              </a:spcBef>
              <a:spcAft>
                <a:spcPts val="0"/>
              </a:spcAft>
              <a:buSzPct val="100000"/>
              <a:buFont typeface="Lato"/>
              <a:buChar char="○"/>
            </a:pPr>
            <a:r>
              <a:rPr lang="en" sz="1300">
                <a:latin typeface="Lato"/>
                <a:ea typeface="Lato"/>
                <a:cs typeface="Lato"/>
                <a:sym typeface="Lato"/>
              </a:rPr>
              <a:t>Fire Module: squeezed convolution layer having only 1x1 filters. It feeds to an expand layer having 1x1 and 3x3 convolution filters.</a:t>
            </a:r>
            <a:br>
              <a:rPr lang="en" sz="1300">
                <a:latin typeface="Lato"/>
                <a:ea typeface="Lato"/>
                <a:cs typeface="Lato"/>
                <a:sym typeface="Lato"/>
              </a:rPr>
            </a:br>
            <a:endParaRPr sz="1300">
              <a:latin typeface="Lato"/>
              <a:ea typeface="Lato"/>
              <a:cs typeface="Lato"/>
              <a:sym typeface="Lato"/>
            </a:endParaRPr>
          </a:p>
          <a:p>
            <a:pPr indent="-304958" lvl="1" marL="914400" rtl="0" algn="l">
              <a:spcBef>
                <a:spcPts val="0"/>
              </a:spcBef>
              <a:spcAft>
                <a:spcPts val="0"/>
              </a:spcAft>
              <a:buSzPct val="100000"/>
              <a:buFont typeface="Lato"/>
              <a:buChar char="○"/>
            </a:pPr>
            <a:r>
              <a:rPr lang="en" sz="1300">
                <a:latin typeface="Lato"/>
                <a:ea typeface="Lato"/>
                <a:cs typeface="Lato"/>
                <a:sym typeface="Lato"/>
              </a:rPr>
              <a:t>Architecture: convolution layer(conv1), 8 fire modules (fire 2-9) and final convolution layer (conv10).</a:t>
            </a:r>
            <a:endParaRPr sz="1300">
              <a:latin typeface="Lato"/>
              <a:ea typeface="Lato"/>
              <a:cs typeface="Lato"/>
              <a:sym typeface="Lato"/>
            </a:endParaRPr>
          </a:p>
        </p:txBody>
      </p:sp>
      <p:pic>
        <p:nvPicPr>
          <p:cNvPr id="103" name="Google Shape;103;p18"/>
          <p:cNvPicPr preferRelativeResize="0"/>
          <p:nvPr/>
        </p:nvPicPr>
        <p:blipFill>
          <a:blip r:embed="rId3">
            <a:alphaModFix/>
          </a:blip>
          <a:stretch>
            <a:fillRect/>
          </a:stretch>
        </p:blipFill>
        <p:spPr>
          <a:xfrm>
            <a:off x="5763650" y="843850"/>
            <a:ext cx="2650150" cy="1657575"/>
          </a:xfrm>
          <a:prstGeom prst="rect">
            <a:avLst/>
          </a:prstGeom>
          <a:noFill/>
          <a:ln>
            <a:noFill/>
          </a:ln>
        </p:spPr>
      </p:pic>
      <p:pic>
        <p:nvPicPr>
          <p:cNvPr id="104" name="Google Shape;104;p18"/>
          <p:cNvPicPr preferRelativeResize="0"/>
          <p:nvPr/>
        </p:nvPicPr>
        <p:blipFill>
          <a:blip r:embed="rId4">
            <a:alphaModFix/>
          </a:blip>
          <a:stretch>
            <a:fillRect/>
          </a:stretch>
        </p:blipFill>
        <p:spPr>
          <a:xfrm>
            <a:off x="5587325" y="2721230"/>
            <a:ext cx="3168775" cy="2170844"/>
          </a:xfrm>
          <a:prstGeom prst="rect">
            <a:avLst/>
          </a:prstGeom>
          <a:noFill/>
          <a:ln>
            <a:noFill/>
          </a:ln>
        </p:spPr>
      </p:pic>
      <p:sp>
        <p:nvSpPr>
          <p:cNvPr id="105" name="Google Shape;105;p18"/>
          <p:cNvSpPr txBox="1"/>
          <p:nvPr/>
        </p:nvSpPr>
        <p:spPr>
          <a:xfrm>
            <a:off x="6555213" y="2402400"/>
            <a:ext cx="123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dk1"/>
                </a:solidFill>
                <a:latin typeface="Lato"/>
                <a:ea typeface="Lato"/>
                <a:cs typeface="Lato"/>
                <a:sym typeface="Lato"/>
              </a:rPr>
              <a:t>Fig</a:t>
            </a:r>
            <a:r>
              <a:rPr lang="en" sz="1000" u="sng">
                <a:solidFill>
                  <a:schemeClr val="dk1"/>
                </a:solidFill>
                <a:latin typeface="Lato"/>
                <a:ea typeface="Lato"/>
                <a:cs typeface="Lato"/>
                <a:sym typeface="Lato"/>
              </a:rPr>
              <a:t>.</a:t>
            </a:r>
            <a:r>
              <a:rPr lang="en" sz="1000" u="sng">
                <a:solidFill>
                  <a:schemeClr val="dk1"/>
                </a:solidFill>
                <a:latin typeface="Lato"/>
                <a:ea typeface="Lato"/>
                <a:cs typeface="Lato"/>
                <a:sym typeface="Lato"/>
              </a:rPr>
              <a:t>  Fire Module </a:t>
            </a:r>
            <a:endParaRPr sz="1000" u="sng">
              <a:solidFill>
                <a:schemeClr val="dk1"/>
              </a:solidFill>
              <a:latin typeface="Lato"/>
              <a:ea typeface="Lato"/>
              <a:cs typeface="Lato"/>
              <a:sym typeface="Lato"/>
            </a:endParaRPr>
          </a:p>
        </p:txBody>
      </p:sp>
      <p:sp>
        <p:nvSpPr>
          <p:cNvPr id="106" name="Google Shape;106;p18"/>
          <p:cNvSpPr txBox="1"/>
          <p:nvPr/>
        </p:nvSpPr>
        <p:spPr>
          <a:xfrm>
            <a:off x="5738000" y="4842025"/>
            <a:ext cx="311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dk1"/>
                </a:solidFill>
                <a:latin typeface="Lato"/>
                <a:ea typeface="Lato"/>
                <a:cs typeface="Lato"/>
                <a:sym typeface="Lato"/>
              </a:rPr>
              <a:t>Fig.  </a:t>
            </a:r>
            <a:r>
              <a:rPr lang="en" sz="1000" u="sng">
                <a:solidFill>
                  <a:schemeClr val="dk1"/>
                </a:solidFill>
                <a:latin typeface="Lato"/>
                <a:ea typeface="Lato"/>
                <a:cs typeface="Lato"/>
                <a:sym typeface="Lato"/>
              </a:rPr>
              <a:t>Macro Architectural view of SqueezeNet </a:t>
            </a:r>
            <a:endParaRPr sz="1000" u="sng">
              <a:solidFill>
                <a:schemeClr val="dk1"/>
              </a:solidFill>
              <a:latin typeface="Lato"/>
              <a:ea typeface="Lato"/>
              <a:cs typeface="Lato"/>
              <a:sym typeface="Lato"/>
            </a:endParaRPr>
          </a:p>
        </p:txBody>
      </p:sp>
      <p:sp>
        <p:nvSpPr>
          <p:cNvPr id="107" name="Google Shape;107;p18"/>
          <p:cNvSpPr txBox="1"/>
          <p:nvPr/>
        </p:nvSpPr>
        <p:spPr>
          <a:xfrm>
            <a:off x="387900" y="4691425"/>
            <a:ext cx="507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5"/>
                </a:solidFill>
                <a:latin typeface="Lato"/>
                <a:ea typeface="Lato"/>
                <a:cs typeface="Lato"/>
                <a:sym typeface="Lato"/>
              </a:rPr>
              <a:t>F. N. Iandola, S. Han, M. W. Moskewicz, K. Ashraf, W. J. Dally, and K. Keutzer, “Squeezenet: Alexnet-level accuracy with 50X ... - arxiv.org,” SqueezeNet: AlexNet-level accuracy with 50x fewer parameters and &amp;lt;0.5MB model size, 2017. [Online]. Available: https://arxiv.org/pdf/1602.07360v3.pdf. [Accessed: 24-Apr-2022].</a:t>
            </a:r>
            <a:endParaRPr sz="700">
              <a:solidFill>
                <a:schemeClr val="accent5"/>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13" name="Google Shape;113;p19"/>
          <p:cNvSpPr txBox="1"/>
          <p:nvPr>
            <p:ph idx="1" type="body"/>
          </p:nvPr>
        </p:nvSpPr>
        <p:spPr>
          <a:xfrm>
            <a:off x="387900" y="1477400"/>
            <a:ext cx="48549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Comparison between 2 models - MobileNetV2 and SqueezeNet.</a:t>
            </a:r>
            <a:br>
              <a:rPr lang="en"/>
            </a:br>
            <a:endParaRPr/>
          </a:p>
          <a:p>
            <a:pPr indent="-342900" lvl="0" marL="457200" rtl="0" algn="l">
              <a:spcBef>
                <a:spcPts val="0"/>
              </a:spcBef>
              <a:spcAft>
                <a:spcPts val="0"/>
              </a:spcAft>
              <a:buSzPts val="1800"/>
              <a:buChar char="●"/>
            </a:pPr>
            <a:r>
              <a:rPr lang="en"/>
              <a:t>Metrics to look after - speed and accuracy.</a:t>
            </a:r>
            <a:br>
              <a:rPr lang="en"/>
            </a:br>
            <a:endParaRPr/>
          </a:p>
          <a:p>
            <a:pPr indent="-342900" lvl="0" marL="457200" rtl="0" algn="l">
              <a:spcBef>
                <a:spcPts val="0"/>
              </a:spcBef>
              <a:spcAft>
                <a:spcPts val="0"/>
              </a:spcAft>
              <a:buSzPts val="1800"/>
              <a:buChar char="●"/>
            </a:pPr>
            <a:r>
              <a:rPr lang="en"/>
              <a:t>Dataset - 105_celeb_pins dataset.</a:t>
            </a:r>
            <a:endParaRPr/>
          </a:p>
          <a:p>
            <a:pPr indent="-317500" lvl="1" marL="914400" rtl="0" algn="l">
              <a:spcBef>
                <a:spcPts val="0"/>
              </a:spcBef>
              <a:spcAft>
                <a:spcPts val="0"/>
              </a:spcAft>
              <a:buSzPts val="1400"/>
              <a:buChar char="○"/>
            </a:pPr>
            <a:r>
              <a:rPr lang="en"/>
              <a:t>Available over Kaggle</a:t>
            </a:r>
            <a:endParaRPr/>
          </a:p>
          <a:p>
            <a:pPr indent="-317500" lvl="1" marL="914400" rtl="0" algn="l">
              <a:spcBef>
                <a:spcPts val="0"/>
              </a:spcBef>
              <a:spcAft>
                <a:spcPts val="0"/>
              </a:spcAft>
              <a:buSzPts val="1400"/>
              <a:buChar char="○"/>
            </a:pPr>
            <a:r>
              <a:rPr lang="en"/>
              <a:t>17534 images, 105 celebrities classes</a:t>
            </a:r>
            <a:endParaRPr/>
          </a:p>
          <a:p>
            <a:pPr indent="-317500" lvl="1" marL="914400" rtl="0" algn="l">
              <a:spcBef>
                <a:spcPts val="0"/>
              </a:spcBef>
              <a:spcAft>
                <a:spcPts val="0"/>
              </a:spcAft>
              <a:buSzPts val="1400"/>
              <a:buChar char="○"/>
            </a:pPr>
            <a:r>
              <a:rPr lang="en"/>
              <a:t>Well-cropped and Well-labelled images</a:t>
            </a:r>
            <a:endParaRPr/>
          </a:p>
        </p:txBody>
      </p:sp>
      <p:pic>
        <p:nvPicPr>
          <p:cNvPr id="114" name="Google Shape;114;p19"/>
          <p:cNvPicPr preferRelativeResize="0"/>
          <p:nvPr/>
        </p:nvPicPr>
        <p:blipFill rotWithShape="1">
          <a:blip r:embed="rId3">
            <a:alphaModFix/>
          </a:blip>
          <a:srcRect b="10929" l="12364" r="9382" t="11886"/>
          <a:stretch/>
        </p:blipFill>
        <p:spPr>
          <a:xfrm>
            <a:off x="6525775" y="962025"/>
            <a:ext cx="1638300" cy="1609725"/>
          </a:xfrm>
          <a:prstGeom prst="rect">
            <a:avLst/>
          </a:prstGeom>
          <a:noFill/>
          <a:ln>
            <a:noFill/>
          </a:ln>
        </p:spPr>
      </p:pic>
      <p:pic>
        <p:nvPicPr>
          <p:cNvPr id="115" name="Google Shape;115;p19"/>
          <p:cNvPicPr preferRelativeResize="0"/>
          <p:nvPr/>
        </p:nvPicPr>
        <p:blipFill>
          <a:blip r:embed="rId4">
            <a:alphaModFix/>
          </a:blip>
          <a:stretch>
            <a:fillRect/>
          </a:stretch>
        </p:blipFill>
        <p:spPr>
          <a:xfrm>
            <a:off x="5744725" y="2931100"/>
            <a:ext cx="3200400" cy="1876425"/>
          </a:xfrm>
          <a:prstGeom prst="rect">
            <a:avLst/>
          </a:prstGeom>
          <a:noFill/>
          <a:ln>
            <a:noFill/>
          </a:ln>
        </p:spPr>
      </p:pic>
      <p:sp>
        <p:nvSpPr>
          <p:cNvPr id="116" name="Google Shape;116;p19"/>
          <p:cNvSpPr txBox="1"/>
          <p:nvPr/>
        </p:nvSpPr>
        <p:spPr>
          <a:xfrm>
            <a:off x="5945125" y="2582063"/>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Sample Images from Dataset</a:t>
            </a:r>
            <a:endParaRPr sz="1000" u="sng">
              <a:solidFill>
                <a:schemeClr val="dk1"/>
              </a:solidFill>
              <a:latin typeface="Lato"/>
              <a:ea typeface="Lato"/>
              <a:cs typeface="Lato"/>
              <a:sym typeface="Lato"/>
            </a:endParaRPr>
          </a:p>
        </p:txBody>
      </p:sp>
      <p:sp>
        <p:nvSpPr>
          <p:cNvPr id="117" name="Google Shape;117;p19"/>
          <p:cNvSpPr txBox="1"/>
          <p:nvPr/>
        </p:nvSpPr>
        <p:spPr>
          <a:xfrm>
            <a:off x="5844925" y="4804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Face Class Distribution Analysis</a:t>
            </a:r>
            <a:endParaRPr sz="1000" u="sng">
              <a:solidFill>
                <a:schemeClr val="dk1"/>
              </a:solidFill>
              <a:latin typeface="Lato"/>
              <a:ea typeface="Lato"/>
              <a:cs typeface="Lato"/>
              <a:sym typeface="Lato"/>
            </a:endParaRPr>
          </a:p>
        </p:txBody>
      </p:sp>
      <p:sp>
        <p:nvSpPr>
          <p:cNvPr id="118" name="Google Shape;118;p19"/>
          <p:cNvSpPr txBox="1"/>
          <p:nvPr/>
        </p:nvSpPr>
        <p:spPr>
          <a:xfrm>
            <a:off x="387900" y="4730650"/>
            <a:ext cx="4762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5"/>
              </a:rPr>
              <a:t>https://www.kaggle.com/datasets/hereisburak/pins-face-recognition</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24" name="Google Shape;124;p20"/>
          <p:cNvSpPr txBox="1"/>
          <p:nvPr>
            <p:ph idx="1" type="body"/>
          </p:nvPr>
        </p:nvSpPr>
        <p:spPr>
          <a:xfrm>
            <a:off x="213950" y="1502250"/>
            <a:ext cx="5252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 the dataset into 4:1 ratio</a:t>
            </a:r>
            <a:br>
              <a:rPr lang="en"/>
            </a:br>
            <a:endParaRPr/>
          </a:p>
          <a:p>
            <a:pPr indent="-342900" lvl="0" marL="457200" rtl="0" algn="l">
              <a:spcBef>
                <a:spcPts val="0"/>
              </a:spcBef>
              <a:spcAft>
                <a:spcPts val="0"/>
              </a:spcAft>
              <a:buSzPts val="1800"/>
              <a:buChar char="●"/>
            </a:pPr>
            <a:r>
              <a:rPr lang="en"/>
              <a:t>Data Augmentation to prevent </a:t>
            </a:r>
            <a:r>
              <a:rPr lang="en"/>
              <a:t>overfitting</a:t>
            </a:r>
            <a:br>
              <a:rPr lang="en"/>
            </a:br>
            <a:endParaRPr/>
          </a:p>
          <a:p>
            <a:pPr indent="-342900" lvl="0" marL="457200" rtl="0" algn="l">
              <a:spcBef>
                <a:spcPts val="0"/>
              </a:spcBef>
              <a:spcAft>
                <a:spcPts val="0"/>
              </a:spcAft>
              <a:buSzPts val="1800"/>
              <a:buChar char="●"/>
            </a:pPr>
            <a:r>
              <a:rPr lang="en"/>
              <a:t>Initialized Models with ImageNet weights</a:t>
            </a:r>
            <a:br>
              <a:rPr lang="en"/>
            </a:br>
            <a:endParaRPr/>
          </a:p>
          <a:p>
            <a:pPr indent="-342900" lvl="0" marL="457200" rtl="0" algn="l">
              <a:spcBef>
                <a:spcPts val="0"/>
              </a:spcBef>
              <a:spcAft>
                <a:spcPts val="0"/>
              </a:spcAft>
              <a:buSzPts val="1800"/>
              <a:buChar char="●"/>
            </a:pPr>
            <a:r>
              <a:rPr lang="en"/>
              <a:t>Monitored accuracy and loss over 60 epochs.</a:t>
            </a:r>
            <a:br>
              <a:rPr lang="en"/>
            </a:br>
            <a:endParaRPr/>
          </a:p>
          <a:p>
            <a:pPr indent="-342900" lvl="0" marL="457200" rtl="0" algn="l">
              <a:spcBef>
                <a:spcPts val="0"/>
              </a:spcBef>
              <a:spcAft>
                <a:spcPts val="0"/>
              </a:spcAft>
              <a:buSzPts val="1800"/>
              <a:buChar char="●"/>
            </a:pPr>
            <a:r>
              <a:rPr lang="en"/>
              <a:t>Results are provided in Results section.</a:t>
            </a:r>
            <a:endParaRPr/>
          </a:p>
        </p:txBody>
      </p:sp>
      <p:pic>
        <p:nvPicPr>
          <p:cNvPr id="125" name="Google Shape;125;p20"/>
          <p:cNvPicPr preferRelativeResize="0"/>
          <p:nvPr/>
        </p:nvPicPr>
        <p:blipFill>
          <a:blip r:embed="rId3">
            <a:alphaModFix/>
          </a:blip>
          <a:stretch>
            <a:fillRect/>
          </a:stretch>
        </p:blipFill>
        <p:spPr>
          <a:xfrm>
            <a:off x="5557250" y="931836"/>
            <a:ext cx="3198850" cy="1745814"/>
          </a:xfrm>
          <a:prstGeom prst="rect">
            <a:avLst/>
          </a:prstGeom>
          <a:noFill/>
          <a:ln>
            <a:noFill/>
          </a:ln>
        </p:spPr>
      </p:pic>
      <p:pic>
        <p:nvPicPr>
          <p:cNvPr id="126" name="Google Shape;126;p20"/>
          <p:cNvPicPr preferRelativeResize="0"/>
          <p:nvPr/>
        </p:nvPicPr>
        <p:blipFill>
          <a:blip r:embed="rId4">
            <a:alphaModFix/>
          </a:blip>
          <a:stretch>
            <a:fillRect/>
          </a:stretch>
        </p:blipFill>
        <p:spPr>
          <a:xfrm>
            <a:off x="5557250" y="2982450"/>
            <a:ext cx="3198850" cy="1751751"/>
          </a:xfrm>
          <a:prstGeom prst="rect">
            <a:avLst/>
          </a:prstGeom>
          <a:noFill/>
          <a:ln>
            <a:noFill/>
          </a:ln>
        </p:spPr>
      </p:pic>
      <p:sp>
        <p:nvSpPr>
          <p:cNvPr id="127" name="Google Shape;127;p20"/>
          <p:cNvSpPr txBox="1"/>
          <p:nvPr/>
        </p:nvSpPr>
        <p:spPr>
          <a:xfrm>
            <a:off x="5656675" y="2677638"/>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Squeezenet Model Hyperparameters</a:t>
            </a:r>
            <a:endParaRPr sz="1000" u="sng">
              <a:solidFill>
                <a:schemeClr val="dk1"/>
              </a:solidFill>
              <a:latin typeface="Lato"/>
              <a:ea typeface="Lato"/>
              <a:cs typeface="Lato"/>
              <a:sym typeface="Lato"/>
            </a:endParaRPr>
          </a:p>
        </p:txBody>
      </p:sp>
      <p:sp>
        <p:nvSpPr>
          <p:cNvPr id="128" name="Google Shape;128;p20"/>
          <p:cNvSpPr txBox="1"/>
          <p:nvPr/>
        </p:nvSpPr>
        <p:spPr>
          <a:xfrm>
            <a:off x="5656675" y="4734188"/>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MobilenetV2 Model Hyperparameters</a:t>
            </a:r>
            <a:endParaRPr sz="1000" u="sng">
              <a:solidFill>
                <a:schemeClr val="dk1"/>
              </a:solidFill>
              <a:latin typeface="Lato"/>
              <a:ea typeface="Lato"/>
              <a:cs typeface="Lato"/>
              <a:sym typeface="Lato"/>
            </a:endParaRPr>
          </a:p>
        </p:txBody>
      </p:sp>
      <p:sp>
        <p:nvSpPr>
          <p:cNvPr id="129" name="Google Shape;129;p20"/>
          <p:cNvSpPr txBox="1"/>
          <p:nvPr/>
        </p:nvSpPr>
        <p:spPr>
          <a:xfrm>
            <a:off x="502850" y="4581150"/>
            <a:ext cx="46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5"/>
              </a:rPr>
              <a:t>https://github.com/rcmalli/keras-squeezenet</a:t>
            </a:r>
            <a:endParaRPr sz="700">
              <a:solidFill>
                <a:schemeClr val="accent5"/>
              </a:solidFill>
            </a:endParaRPr>
          </a:p>
          <a:p>
            <a:pPr indent="0" lvl="0" marL="0" rtl="0" algn="l">
              <a:spcBef>
                <a:spcPts val="0"/>
              </a:spcBef>
              <a:spcAft>
                <a:spcPts val="0"/>
              </a:spcAft>
              <a:buNone/>
            </a:pPr>
            <a:r>
              <a:rPr lang="en" sz="700" u="sng">
                <a:solidFill>
                  <a:schemeClr val="hlink"/>
                </a:solidFill>
                <a:hlinkClick r:id="rId6"/>
              </a:rPr>
              <a:t>https://blog.roboflow.com/how-to-train-mobilenetv2-on-a-custom-dataset/</a:t>
            </a:r>
            <a:endParaRPr sz="7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35" name="Google Shape;135;p21"/>
          <p:cNvSpPr txBox="1"/>
          <p:nvPr>
            <p:ph idx="1" type="body"/>
          </p:nvPr>
        </p:nvSpPr>
        <p:spPr>
          <a:xfrm>
            <a:off x="387900" y="1489825"/>
            <a:ext cx="3796800" cy="3392100"/>
          </a:xfrm>
          <a:prstGeom prst="rect">
            <a:avLst/>
          </a:prstGeom>
        </p:spPr>
        <p:txBody>
          <a:bodyPr anchorCtr="0" anchor="t" bIns="91425" lIns="91425" spcFirstLastPara="1" rIns="91425" wrap="square" tIns="91425">
            <a:normAutofit fontScale="62500" lnSpcReduction="20000"/>
          </a:bodyPr>
          <a:lstStyle/>
          <a:p>
            <a:pPr indent="-300037" lvl="0" marL="457200" rtl="0" algn="just">
              <a:spcBef>
                <a:spcPts val="0"/>
              </a:spcBef>
              <a:spcAft>
                <a:spcPts val="0"/>
              </a:spcAft>
              <a:buSzPct val="100000"/>
              <a:buChar char="●"/>
            </a:pPr>
            <a:r>
              <a:rPr lang="en"/>
              <a:t>Replace the last classification layer with 120 dimension Dense layer for obtaining feature vector.</a:t>
            </a:r>
            <a:br>
              <a:rPr lang="en"/>
            </a:br>
            <a:endParaRPr/>
          </a:p>
          <a:p>
            <a:pPr indent="-300037" lvl="0" marL="457200" rtl="0" algn="just">
              <a:spcBef>
                <a:spcPts val="0"/>
              </a:spcBef>
              <a:spcAft>
                <a:spcPts val="0"/>
              </a:spcAft>
              <a:buSzPct val="100000"/>
              <a:buChar char="●"/>
            </a:pPr>
            <a:r>
              <a:rPr lang="en"/>
              <a:t>Generate Feature vector for images in the database.</a:t>
            </a:r>
            <a:br>
              <a:rPr lang="en"/>
            </a:br>
            <a:endParaRPr/>
          </a:p>
          <a:p>
            <a:pPr indent="-300037" lvl="0" marL="457200" rtl="0" algn="just">
              <a:spcBef>
                <a:spcPts val="0"/>
              </a:spcBef>
              <a:spcAft>
                <a:spcPts val="0"/>
              </a:spcAft>
              <a:buSzPct val="100000"/>
              <a:buChar char="●"/>
            </a:pPr>
            <a:r>
              <a:rPr lang="en"/>
              <a:t>Face Detection using Haar Cascade.</a:t>
            </a:r>
            <a:br>
              <a:rPr lang="en"/>
            </a:br>
            <a:endParaRPr/>
          </a:p>
          <a:p>
            <a:pPr indent="-300037" lvl="0" marL="457200" rtl="0" algn="just">
              <a:spcBef>
                <a:spcPts val="0"/>
              </a:spcBef>
              <a:spcAft>
                <a:spcPts val="0"/>
              </a:spcAft>
              <a:buSzPct val="100000"/>
              <a:buChar char="●"/>
            </a:pPr>
            <a:r>
              <a:rPr lang="en"/>
              <a:t>Generate Feature vector for the faces detected from the image.</a:t>
            </a:r>
            <a:br>
              <a:rPr lang="en"/>
            </a:br>
            <a:endParaRPr/>
          </a:p>
          <a:p>
            <a:pPr indent="-300037" lvl="0" marL="457200" rtl="0" algn="just">
              <a:spcBef>
                <a:spcPts val="0"/>
              </a:spcBef>
              <a:spcAft>
                <a:spcPts val="0"/>
              </a:spcAft>
              <a:buSzPct val="100000"/>
              <a:buChar char="●"/>
            </a:pPr>
            <a:r>
              <a:rPr lang="en"/>
              <a:t>Compare the feature vector of detected face and those of </a:t>
            </a:r>
            <a:r>
              <a:rPr lang="en"/>
              <a:t>database</a:t>
            </a:r>
            <a:r>
              <a:rPr lang="en"/>
              <a:t> faces using cosine similarity.</a:t>
            </a:r>
            <a:br>
              <a:rPr lang="en"/>
            </a:br>
            <a:endParaRPr/>
          </a:p>
          <a:p>
            <a:pPr indent="-300037" lvl="0" marL="457200" rtl="0" algn="just">
              <a:spcBef>
                <a:spcPts val="0"/>
              </a:spcBef>
              <a:spcAft>
                <a:spcPts val="0"/>
              </a:spcAft>
              <a:buSzPct val="100000"/>
              <a:buChar char="●"/>
            </a:pPr>
            <a:r>
              <a:rPr lang="en"/>
              <a:t>If max similarity is less than threshold, then it’s an unrecognized face, else display the label of most similar vector as the answer.</a:t>
            </a:r>
            <a:endParaRPr/>
          </a:p>
        </p:txBody>
      </p:sp>
      <p:pic>
        <p:nvPicPr>
          <p:cNvPr id="136" name="Google Shape;136;p21"/>
          <p:cNvPicPr preferRelativeResize="0"/>
          <p:nvPr/>
        </p:nvPicPr>
        <p:blipFill>
          <a:blip r:embed="rId3">
            <a:alphaModFix/>
          </a:blip>
          <a:stretch>
            <a:fillRect/>
          </a:stretch>
        </p:blipFill>
        <p:spPr>
          <a:xfrm>
            <a:off x="4373225" y="1724125"/>
            <a:ext cx="4674698" cy="1655175"/>
          </a:xfrm>
          <a:prstGeom prst="rect">
            <a:avLst/>
          </a:prstGeom>
          <a:noFill/>
          <a:ln>
            <a:noFill/>
          </a:ln>
        </p:spPr>
      </p:pic>
      <p:sp>
        <p:nvSpPr>
          <p:cNvPr id="137" name="Google Shape;137;p21"/>
          <p:cNvSpPr txBox="1"/>
          <p:nvPr/>
        </p:nvSpPr>
        <p:spPr>
          <a:xfrm>
            <a:off x="5416950" y="3734663"/>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1"/>
                </a:solidFill>
                <a:latin typeface="Lato"/>
                <a:ea typeface="Lato"/>
                <a:cs typeface="Lato"/>
                <a:sym typeface="Lato"/>
              </a:rPr>
              <a:t>Fig. Face Recognition Process Flow</a:t>
            </a:r>
            <a:endParaRPr sz="1000" u="sng">
              <a:solidFill>
                <a:schemeClr val="dk1"/>
              </a:solidFill>
              <a:latin typeface="Lato"/>
              <a:ea typeface="Lato"/>
              <a:cs typeface="Lato"/>
              <a:sym typeface="Lato"/>
            </a:endParaRPr>
          </a:p>
        </p:txBody>
      </p:sp>
      <p:sp>
        <p:nvSpPr>
          <p:cNvPr id="138" name="Google Shape;138;p21"/>
          <p:cNvSpPr txBox="1"/>
          <p:nvPr/>
        </p:nvSpPr>
        <p:spPr>
          <a:xfrm>
            <a:off x="638525" y="4653150"/>
            <a:ext cx="44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4"/>
              </a:rPr>
              <a:t>https://towardsdatascience.com/face-detection-with-haar-cascade-727f68dafd08</a:t>
            </a:r>
            <a:endParaRPr sz="700">
              <a:solidFill>
                <a:schemeClr val="accent5"/>
              </a:solidFill>
            </a:endParaRPr>
          </a:p>
          <a:p>
            <a:pPr indent="0" lvl="0" marL="0" rtl="0" algn="l">
              <a:spcBef>
                <a:spcPts val="0"/>
              </a:spcBef>
              <a:spcAft>
                <a:spcPts val="0"/>
              </a:spcAft>
              <a:buNone/>
            </a:pPr>
            <a:r>
              <a:t/>
            </a:r>
            <a:endParaRPr sz="7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