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League Spartan" charset="1" panose="00000800000000000000"/>
      <p:regular r:id="rId13"/>
    </p:embeddedFont>
    <p:embeddedFont>
      <p:font typeface="Agrandir" charset="1" panose="00000500000000000000"/>
      <p:regular r:id="rId14"/>
    </p:embeddedFont>
    <p:embeddedFont>
      <p:font typeface="Canva Sans Bold" charset="1" panose="020B08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055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37699" y="3621463"/>
            <a:ext cx="8612603" cy="6876832"/>
          </a:xfrm>
          <a:custGeom>
            <a:avLst/>
            <a:gdLst/>
            <a:ahLst/>
            <a:cxnLst/>
            <a:rect r="r" b="b" t="t" l="l"/>
            <a:pathLst>
              <a:path h="6876832" w="8612603">
                <a:moveTo>
                  <a:pt x="0" y="0"/>
                </a:moveTo>
                <a:lnTo>
                  <a:pt x="8612602" y="0"/>
                </a:lnTo>
                <a:lnTo>
                  <a:pt x="8612602" y="6876832"/>
                </a:lnTo>
                <a:lnTo>
                  <a:pt x="0" y="687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68331" y="6172200"/>
            <a:ext cx="5214608" cy="4114800"/>
          </a:xfrm>
          <a:custGeom>
            <a:avLst/>
            <a:gdLst/>
            <a:ahLst/>
            <a:cxnLst/>
            <a:rect r="r" b="b" t="t" l="l"/>
            <a:pathLst>
              <a:path h="4114800" w="5214608">
                <a:moveTo>
                  <a:pt x="0" y="0"/>
                </a:moveTo>
                <a:lnTo>
                  <a:pt x="5214608" y="0"/>
                </a:lnTo>
                <a:lnTo>
                  <a:pt x="52146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1336047" y="6172200"/>
            <a:ext cx="5214608" cy="4114800"/>
          </a:xfrm>
          <a:custGeom>
            <a:avLst/>
            <a:gdLst/>
            <a:ahLst/>
            <a:cxnLst/>
            <a:rect r="r" b="b" t="t" l="l"/>
            <a:pathLst>
              <a:path h="4114800" w="5214608">
                <a:moveTo>
                  <a:pt x="5214608" y="0"/>
                </a:moveTo>
                <a:lnTo>
                  <a:pt x="0" y="0"/>
                </a:lnTo>
                <a:lnTo>
                  <a:pt x="0" y="4114800"/>
                </a:lnTo>
                <a:lnTo>
                  <a:pt x="5214608" y="4114800"/>
                </a:lnTo>
                <a:lnTo>
                  <a:pt x="521460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45672" y="3428732"/>
            <a:ext cx="3725697" cy="2743468"/>
          </a:xfrm>
          <a:custGeom>
            <a:avLst/>
            <a:gdLst/>
            <a:ahLst/>
            <a:cxnLst/>
            <a:rect r="r" b="b" t="t" l="l"/>
            <a:pathLst>
              <a:path h="2743468" w="3725697">
                <a:moveTo>
                  <a:pt x="0" y="0"/>
                </a:moveTo>
                <a:lnTo>
                  <a:pt x="3725697" y="0"/>
                </a:lnTo>
                <a:lnTo>
                  <a:pt x="3725697" y="2743468"/>
                </a:lnTo>
                <a:lnTo>
                  <a:pt x="0" y="27434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4393056" y="3193173"/>
            <a:ext cx="3725697" cy="2743468"/>
          </a:xfrm>
          <a:custGeom>
            <a:avLst/>
            <a:gdLst/>
            <a:ahLst/>
            <a:cxnLst/>
            <a:rect r="r" b="b" t="t" l="l"/>
            <a:pathLst>
              <a:path h="2743468" w="3725697">
                <a:moveTo>
                  <a:pt x="3725697" y="0"/>
                </a:moveTo>
                <a:lnTo>
                  <a:pt x="0" y="0"/>
                </a:lnTo>
                <a:lnTo>
                  <a:pt x="0" y="2743467"/>
                </a:lnTo>
                <a:lnTo>
                  <a:pt x="3725697" y="2743467"/>
                </a:lnTo>
                <a:lnTo>
                  <a:pt x="37256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407430" y="748763"/>
            <a:ext cx="3166893" cy="867442"/>
            <a:chOff x="0" y="0"/>
            <a:chExt cx="1483701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83701" cy="406400"/>
            </a:xfrm>
            <a:custGeom>
              <a:avLst/>
              <a:gdLst/>
              <a:ahLst/>
              <a:cxnLst/>
              <a:rect r="r" b="b" t="t" l="l"/>
              <a:pathLst>
                <a:path h="406400" w="1483701">
                  <a:moveTo>
                    <a:pt x="1280501" y="0"/>
                  </a:moveTo>
                  <a:cubicBezTo>
                    <a:pt x="1392726" y="0"/>
                    <a:pt x="1483701" y="90976"/>
                    <a:pt x="1483701" y="203200"/>
                  </a:cubicBezTo>
                  <a:cubicBezTo>
                    <a:pt x="1483701" y="315424"/>
                    <a:pt x="1392726" y="406400"/>
                    <a:pt x="128050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8D8FA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48370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668195" y="1662916"/>
            <a:ext cx="13391589" cy="1286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14"/>
              </a:lnSpc>
              <a:spcBef>
                <a:spcPct val="0"/>
              </a:spcBef>
            </a:pPr>
            <a:r>
              <a:rPr lang="en-US" sz="3724">
                <a:solidFill>
                  <a:srgbClr val="ECB92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EXPENSEFLOW: INTELLIGENT EXPENSE MANAGEMENT FOR THE MODERN ENTERPRISE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13910" y="843490"/>
            <a:ext cx="3553934" cy="544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0"/>
              </a:lnSpc>
              <a:spcBef>
                <a:spcPct val="0"/>
              </a:spcBef>
            </a:pPr>
            <a:r>
              <a:rPr lang="en-US" sz="271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Code Astra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255904" y="9503855"/>
            <a:ext cx="1514193" cy="413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6"/>
              </a:lnSpc>
              <a:spcBef>
                <a:spcPct val="0"/>
              </a:spcBef>
            </a:pPr>
            <a:r>
              <a:rPr lang="en-US" sz="2076">
                <a:solidFill>
                  <a:srgbClr val="ECB92A"/>
                </a:solidFill>
                <a:latin typeface="Agrandir"/>
                <a:ea typeface="Agrandir"/>
                <a:cs typeface="Agrandir"/>
                <a:sym typeface="Agrandir"/>
              </a:rPr>
              <a:t>page 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8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514350"/>
            <a:ext cx="18847187" cy="4166192"/>
            <a:chOff x="0" y="0"/>
            <a:chExt cx="4963868" cy="10972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63868" cy="1097269"/>
            </a:xfrm>
            <a:custGeom>
              <a:avLst/>
              <a:gdLst/>
              <a:ahLst/>
              <a:cxnLst/>
              <a:rect r="r" b="b" t="t" l="l"/>
              <a:pathLst>
                <a:path h="1097269" w="4963868">
                  <a:moveTo>
                    <a:pt x="0" y="0"/>
                  </a:moveTo>
                  <a:lnTo>
                    <a:pt x="4963868" y="0"/>
                  </a:lnTo>
                  <a:lnTo>
                    <a:pt x="4963868" y="1097269"/>
                  </a:lnTo>
                  <a:lnTo>
                    <a:pt x="0" y="1097269"/>
                  </a:lnTo>
                  <a:close/>
                </a:path>
              </a:pathLst>
            </a:custGeom>
            <a:solidFill>
              <a:srgbClr val="7055A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4963868" cy="12020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06123" y="161258"/>
            <a:ext cx="3166893" cy="867442"/>
            <a:chOff x="0" y="0"/>
            <a:chExt cx="1483701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83701" cy="406400"/>
            </a:xfrm>
            <a:custGeom>
              <a:avLst/>
              <a:gdLst/>
              <a:ahLst/>
              <a:cxnLst/>
              <a:rect r="r" b="b" t="t" l="l"/>
              <a:pathLst>
                <a:path h="406400" w="1483701">
                  <a:moveTo>
                    <a:pt x="1280501" y="0"/>
                  </a:moveTo>
                  <a:cubicBezTo>
                    <a:pt x="1392726" y="0"/>
                    <a:pt x="1483701" y="90976"/>
                    <a:pt x="1483701" y="203200"/>
                  </a:cubicBezTo>
                  <a:cubicBezTo>
                    <a:pt x="1483701" y="315424"/>
                    <a:pt x="1392726" y="406400"/>
                    <a:pt x="128050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8D8FA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48370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216304" y="1243664"/>
            <a:ext cx="10414579" cy="1988238"/>
          </a:xfrm>
          <a:custGeom>
            <a:avLst/>
            <a:gdLst/>
            <a:ahLst/>
            <a:cxnLst/>
            <a:rect r="r" b="b" t="t" l="l"/>
            <a:pathLst>
              <a:path h="1988238" w="10414579">
                <a:moveTo>
                  <a:pt x="0" y="0"/>
                </a:moveTo>
                <a:lnTo>
                  <a:pt x="10414579" y="0"/>
                </a:lnTo>
                <a:lnTo>
                  <a:pt x="10414579" y="1988238"/>
                </a:lnTo>
                <a:lnTo>
                  <a:pt x="0" y="1988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748283" y="3651842"/>
            <a:ext cx="6878845" cy="4114800"/>
          </a:xfrm>
          <a:custGeom>
            <a:avLst/>
            <a:gdLst/>
            <a:ahLst/>
            <a:cxnLst/>
            <a:rect r="r" b="b" t="t" l="l"/>
            <a:pathLst>
              <a:path h="4114800" w="6878845">
                <a:moveTo>
                  <a:pt x="0" y="0"/>
                </a:moveTo>
                <a:lnTo>
                  <a:pt x="6878845" y="0"/>
                </a:lnTo>
                <a:lnTo>
                  <a:pt x="68788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848578" y="4021843"/>
            <a:ext cx="6878845" cy="4114800"/>
          </a:xfrm>
          <a:custGeom>
            <a:avLst/>
            <a:gdLst/>
            <a:ahLst/>
            <a:cxnLst/>
            <a:rect r="r" b="b" t="t" l="l"/>
            <a:pathLst>
              <a:path h="4114800" w="6878845">
                <a:moveTo>
                  <a:pt x="0" y="0"/>
                </a:moveTo>
                <a:lnTo>
                  <a:pt x="6878844" y="0"/>
                </a:lnTo>
                <a:lnTo>
                  <a:pt x="68788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212603" y="255985"/>
            <a:ext cx="3553934" cy="544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0"/>
              </a:lnSpc>
              <a:spcBef>
                <a:spcPct val="0"/>
              </a:spcBef>
            </a:pPr>
            <a:r>
              <a:rPr lang="en-US" sz="271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Code Astra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255904" y="9503855"/>
            <a:ext cx="1514193" cy="413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6"/>
              </a:lnSpc>
              <a:spcBef>
                <a:spcPct val="0"/>
              </a:spcBef>
            </a:pPr>
            <a:r>
              <a:rPr lang="en-US" sz="2076">
                <a:solidFill>
                  <a:srgbClr val="7055A7"/>
                </a:solidFill>
                <a:latin typeface="Agrandir"/>
                <a:ea typeface="Agrandir"/>
                <a:cs typeface="Agrandir"/>
                <a:sym typeface="Agrandir"/>
              </a:rPr>
              <a:t>page 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94786" y="1713068"/>
            <a:ext cx="7838743" cy="936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16"/>
              </a:lnSpc>
              <a:spcBef>
                <a:spcPct val="0"/>
              </a:spcBef>
            </a:pPr>
            <a:r>
              <a:rPr lang="en-US" sz="5511">
                <a:solidFill>
                  <a:srgbClr val="7055A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PROBLEM: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072779" y="3813767"/>
            <a:ext cx="9833581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High Cost of Manual Expense Management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616719" y="4469087"/>
            <a:ext cx="10728182" cy="5674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87"/>
              </a:lnSpc>
            </a:pPr>
            <a:r>
              <a:rPr lang="en-US" sz="20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Manual processes are a drain on your most valuable resources: time and money.*</a:t>
            </a:r>
          </a:p>
          <a:p>
            <a:pPr algn="just">
              <a:lnSpc>
                <a:spcPts val="2887"/>
              </a:lnSpc>
            </a:pPr>
          </a:p>
          <a:p>
            <a:pPr algn="just">
              <a:lnSpc>
                <a:spcPts val="2887"/>
              </a:lnSpc>
            </a:pPr>
            <a:r>
              <a:rPr lang="en-US" sz="20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Pervasive Inefficiency &amp; Productivity Loss:</a:t>
            </a:r>
          </a:p>
          <a:p>
            <a:pPr algn="just" marL="402126" indent="-201063" lvl="1">
              <a:lnSpc>
                <a:spcPts val="2607"/>
              </a:lnSpc>
              <a:buFont typeface="Arial"/>
              <a:buChar char="•"/>
            </a:pPr>
            <a:r>
              <a:rPr lang="en-US" b="true" sz="18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Today's corporates are slowed down by outdated, paper-based or spreadsheet-driven expense workflows.</a:t>
            </a:r>
          </a:p>
          <a:p>
            <a:pPr algn="just" marL="402126" indent="-201063" lvl="1">
              <a:lnSpc>
                <a:spcPts val="2607"/>
              </a:lnSpc>
              <a:buFont typeface="Arial"/>
              <a:buChar char="•"/>
            </a:pPr>
            <a:r>
              <a:rPr lang="en-US" b="true" sz="18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Employees spend hours on tedious data entry, while managers are pulled away from core tasks to chase paperwork and approve claims one by one. This is a direct hit to company-wide productivity.</a:t>
            </a:r>
          </a:p>
          <a:p>
            <a:pPr algn="just">
              <a:lnSpc>
                <a:spcPts val="2887"/>
              </a:lnSpc>
            </a:pPr>
          </a:p>
          <a:p>
            <a:pPr algn="just">
              <a:lnSpc>
                <a:spcPts val="2887"/>
              </a:lnSpc>
            </a:pPr>
            <a:r>
              <a:rPr lang="en-US" sz="206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Financial Leakage &amp; Lack of Control:</a:t>
            </a:r>
          </a:p>
          <a:p>
            <a:pPr algn="just" marL="402126" indent="-201063" lvl="1">
              <a:lnSpc>
                <a:spcPts val="2607"/>
              </a:lnSpc>
              <a:buFont typeface="Arial"/>
              <a:buChar char="•"/>
            </a:pPr>
            <a:r>
              <a:rPr lang="en-US" b="true" sz="18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Manual systems are prone to human error, from simple typos to accidental duplicate submissions, leading to overpayments.</a:t>
            </a:r>
          </a:p>
          <a:p>
            <a:pPr algn="just" marL="402126" indent="-201063" lvl="1">
              <a:lnSpc>
                <a:spcPts val="2607"/>
              </a:lnSpc>
              <a:buFont typeface="Arial"/>
              <a:buChar char="•"/>
            </a:pPr>
            <a:r>
              <a:rPr lang="en-US" b="true" sz="186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Without automated checks, out-of-policy expenses frequently slip through, resulting in significant, uncontrolled spending.</a:t>
            </a:r>
          </a:p>
          <a:p>
            <a:pPr algn="just">
              <a:lnSpc>
                <a:spcPts val="2607"/>
              </a:lnSpc>
            </a:pPr>
          </a:p>
          <a:p>
            <a:pPr algn="just">
              <a:lnSpc>
                <a:spcPts val="2607"/>
              </a:lnSpc>
            </a:pPr>
          </a:p>
          <a:p>
            <a:pPr algn="just">
              <a:lnSpc>
                <a:spcPts val="2607"/>
              </a:lnSpc>
              <a:spcBef>
                <a:spcPct val="0"/>
              </a:spcBef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49981" y="9363823"/>
            <a:ext cx="7962015" cy="810678"/>
          </a:xfrm>
          <a:custGeom>
            <a:avLst/>
            <a:gdLst/>
            <a:ahLst/>
            <a:cxnLst/>
            <a:rect r="r" b="b" t="t" l="l"/>
            <a:pathLst>
              <a:path h="810678" w="7962015">
                <a:moveTo>
                  <a:pt x="0" y="0"/>
                </a:moveTo>
                <a:lnTo>
                  <a:pt x="7962015" y="0"/>
                </a:lnTo>
                <a:lnTo>
                  <a:pt x="7962015" y="810677"/>
                </a:lnTo>
                <a:lnTo>
                  <a:pt x="0" y="8106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841499" y="9503855"/>
            <a:ext cx="6749610" cy="413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6"/>
              </a:lnSpc>
              <a:spcBef>
                <a:spcPct val="0"/>
              </a:spcBef>
            </a:pPr>
            <a:r>
              <a:rPr lang="en-US" sz="2076">
                <a:solidFill>
                  <a:srgbClr val="7055A7"/>
                </a:solidFill>
                <a:latin typeface="Agrandir"/>
                <a:ea typeface="Agrandir"/>
                <a:cs typeface="Agrandir"/>
                <a:sym typeface="Agrandir"/>
              </a:rPr>
              <a:t>https://github.com/Jimmy76100/Odoo_Code_Astra.git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8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242614" y="-1141920"/>
            <a:ext cx="19489622" cy="11918248"/>
            <a:chOff x="0" y="0"/>
            <a:chExt cx="5133069" cy="31389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33069" cy="3138962"/>
            </a:xfrm>
            <a:custGeom>
              <a:avLst/>
              <a:gdLst/>
              <a:ahLst/>
              <a:cxnLst/>
              <a:rect r="r" b="b" t="t" l="l"/>
              <a:pathLst>
                <a:path h="3138962" w="5133069">
                  <a:moveTo>
                    <a:pt x="0" y="0"/>
                  </a:moveTo>
                  <a:lnTo>
                    <a:pt x="5133069" y="0"/>
                  </a:lnTo>
                  <a:lnTo>
                    <a:pt x="5133069" y="3138962"/>
                  </a:lnTo>
                  <a:lnTo>
                    <a:pt x="0" y="3138962"/>
                  </a:lnTo>
                  <a:close/>
                </a:path>
              </a:pathLst>
            </a:custGeom>
            <a:solidFill>
              <a:srgbClr val="7055A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5133069" cy="32437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213910" y="315042"/>
            <a:ext cx="3166893" cy="867442"/>
            <a:chOff x="0" y="0"/>
            <a:chExt cx="1483701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83701" cy="406400"/>
            </a:xfrm>
            <a:custGeom>
              <a:avLst/>
              <a:gdLst/>
              <a:ahLst/>
              <a:cxnLst/>
              <a:rect r="r" b="b" t="t" l="l"/>
              <a:pathLst>
                <a:path h="406400" w="1483701">
                  <a:moveTo>
                    <a:pt x="1280501" y="0"/>
                  </a:moveTo>
                  <a:cubicBezTo>
                    <a:pt x="1392726" y="0"/>
                    <a:pt x="1483701" y="90976"/>
                    <a:pt x="1483701" y="203200"/>
                  </a:cubicBezTo>
                  <a:cubicBezTo>
                    <a:pt x="1483701" y="315424"/>
                    <a:pt x="1392726" y="406400"/>
                    <a:pt x="128050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8D8FA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48370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898205" y="2443664"/>
            <a:ext cx="5031197" cy="6405459"/>
          </a:xfrm>
          <a:custGeom>
            <a:avLst/>
            <a:gdLst/>
            <a:ahLst/>
            <a:cxnLst/>
            <a:rect r="r" b="b" t="t" l="l"/>
            <a:pathLst>
              <a:path h="6405459" w="5031197">
                <a:moveTo>
                  <a:pt x="0" y="0"/>
                </a:moveTo>
                <a:lnTo>
                  <a:pt x="5031197" y="0"/>
                </a:lnTo>
                <a:lnTo>
                  <a:pt x="5031197" y="6405459"/>
                </a:lnTo>
                <a:lnTo>
                  <a:pt x="0" y="64054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245455" y="1182484"/>
            <a:ext cx="3725697" cy="2743468"/>
          </a:xfrm>
          <a:custGeom>
            <a:avLst/>
            <a:gdLst/>
            <a:ahLst/>
            <a:cxnLst/>
            <a:rect r="r" b="b" t="t" l="l"/>
            <a:pathLst>
              <a:path h="2743468" w="3725697">
                <a:moveTo>
                  <a:pt x="0" y="0"/>
                </a:moveTo>
                <a:lnTo>
                  <a:pt x="3725697" y="0"/>
                </a:lnTo>
                <a:lnTo>
                  <a:pt x="3725697" y="2743468"/>
                </a:lnTo>
                <a:lnTo>
                  <a:pt x="0" y="2743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8166395" y="1259786"/>
            <a:ext cx="9603703" cy="8271542"/>
            <a:chOff x="0" y="0"/>
            <a:chExt cx="2529370" cy="217851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29370" cy="2178513"/>
            </a:xfrm>
            <a:custGeom>
              <a:avLst/>
              <a:gdLst/>
              <a:ahLst/>
              <a:cxnLst/>
              <a:rect r="r" b="b" t="t" l="l"/>
              <a:pathLst>
                <a:path h="2178513" w="2529370">
                  <a:moveTo>
                    <a:pt x="41113" y="0"/>
                  </a:moveTo>
                  <a:lnTo>
                    <a:pt x="2488257" y="0"/>
                  </a:lnTo>
                  <a:cubicBezTo>
                    <a:pt x="2510963" y="0"/>
                    <a:pt x="2529370" y="18407"/>
                    <a:pt x="2529370" y="41113"/>
                  </a:cubicBezTo>
                  <a:lnTo>
                    <a:pt x="2529370" y="2137400"/>
                  </a:lnTo>
                  <a:cubicBezTo>
                    <a:pt x="2529370" y="2148304"/>
                    <a:pt x="2525039" y="2158761"/>
                    <a:pt x="2517329" y="2166471"/>
                  </a:cubicBezTo>
                  <a:cubicBezTo>
                    <a:pt x="2509618" y="2174181"/>
                    <a:pt x="2499161" y="2178513"/>
                    <a:pt x="2488257" y="2178513"/>
                  </a:cubicBezTo>
                  <a:lnTo>
                    <a:pt x="41113" y="2178513"/>
                  </a:lnTo>
                  <a:cubicBezTo>
                    <a:pt x="30209" y="2178513"/>
                    <a:pt x="19752" y="2174181"/>
                    <a:pt x="12042" y="2166471"/>
                  </a:cubicBezTo>
                  <a:cubicBezTo>
                    <a:pt x="4332" y="2158761"/>
                    <a:pt x="0" y="2148304"/>
                    <a:pt x="0" y="2137400"/>
                  </a:cubicBezTo>
                  <a:lnTo>
                    <a:pt x="0" y="41113"/>
                  </a:lnTo>
                  <a:cubicBezTo>
                    <a:pt x="0" y="30209"/>
                    <a:pt x="4332" y="19752"/>
                    <a:pt x="12042" y="12042"/>
                  </a:cubicBezTo>
                  <a:cubicBezTo>
                    <a:pt x="19752" y="4332"/>
                    <a:pt x="30209" y="0"/>
                    <a:pt x="41113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04775"/>
              <a:ext cx="2529370" cy="2283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6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020389" y="409769"/>
            <a:ext cx="3553934" cy="544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0"/>
              </a:lnSpc>
              <a:spcBef>
                <a:spcPct val="0"/>
              </a:spcBef>
            </a:pPr>
            <a:r>
              <a:rPr lang="en-US" sz="271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Code Astra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33797" y="859157"/>
            <a:ext cx="4796784" cy="173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16"/>
              </a:lnSpc>
              <a:spcBef>
                <a:spcPct val="0"/>
              </a:spcBef>
            </a:pPr>
            <a:r>
              <a:rPr lang="en-US" sz="5011">
                <a:solidFill>
                  <a:srgbClr val="EFE8F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OUR SOLUTION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502197" y="9145699"/>
            <a:ext cx="7845597" cy="798824"/>
          </a:xfrm>
          <a:custGeom>
            <a:avLst/>
            <a:gdLst/>
            <a:ahLst/>
            <a:cxnLst/>
            <a:rect r="r" b="b" t="t" l="l"/>
            <a:pathLst>
              <a:path h="798824" w="7845597">
                <a:moveTo>
                  <a:pt x="0" y="0"/>
                </a:moveTo>
                <a:lnTo>
                  <a:pt x="7845597" y="0"/>
                </a:lnTo>
                <a:lnTo>
                  <a:pt x="7845597" y="798824"/>
                </a:lnTo>
                <a:lnTo>
                  <a:pt x="0" y="7988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180972" y="9284300"/>
            <a:ext cx="6749610" cy="413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6"/>
              </a:lnSpc>
              <a:spcBef>
                <a:spcPct val="0"/>
              </a:spcBef>
            </a:pPr>
            <a:r>
              <a:rPr lang="en-US" sz="2076">
                <a:solidFill>
                  <a:srgbClr val="7055A7"/>
                </a:solidFill>
                <a:latin typeface="Agrandir"/>
                <a:ea typeface="Agrandir"/>
                <a:cs typeface="Agrandir"/>
                <a:sym typeface="Agrandir"/>
              </a:rPr>
              <a:t>https://github.com/Jimmy76100/Odoo_Code_Astra.git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255904" y="9503855"/>
            <a:ext cx="1514193" cy="413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6"/>
              </a:lnSpc>
              <a:spcBef>
                <a:spcPct val="0"/>
              </a:spcBef>
            </a:pPr>
            <a:r>
              <a:rPr lang="en-US" sz="2076">
                <a:solidFill>
                  <a:srgbClr val="7055A7"/>
                </a:solidFill>
                <a:latin typeface="Agrandir"/>
                <a:ea typeface="Agrandir"/>
                <a:cs typeface="Agrandir"/>
                <a:sym typeface="Agrandir"/>
              </a:rPr>
              <a:t>page 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883666" y="3054303"/>
            <a:ext cx="4202056" cy="270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2"/>
              </a:lnSpc>
              <a:spcBef>
                <a:spcPct val="0"/>
              </a:spcBef>
            </a:pPr>
            <a:r>
              <a:rPr lang="en-US" sz="3087">
                <a:solidFill>
                  <a:srgbClr val="EFE8F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WE REPLACE MANUAL CHAOS WITH AUTOMATED INTELLIGENCE AND CONTROL.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846606" y="1251711"/>
            <a:ext cx="7774144" cy="808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4"/>
              </a:lnSpc>
            </a:pPr>
            <a:r>
              <a:rPr lang="en-US" sz="202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Centralized, Rule-Driven Engine:</a:t>
            </a:r>
          </a:p>
          <a:p>
            <a:pPr algn="l" marL="393951" indent="-196975" lvl="1">
              <a:lnSpc>
                <a:spcPts val="2554"/>
              </a:lnSpc>
              <a:buFont typeface="Arial"/>
              <a:buChar char="•"/>
            </a:pPr>
            <a:r>
              <a:rPr lang="en-US" b="true" sz="182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ExpenseFlow is a cloud-based platform that automates your entire expense management lifecycle, from receipt capture to final reimbursement.</a:t>
            </a:r>
          </a:p>
          <a:p>
            <a:pPr algn="l" marL="393951" indent="-196975" lvl="1">
              <a:lnSpc>
                <a:spcPts val="2554"/>
              </a:lnSpc>
              <a:buFont typeface="Arial"/>
              <a:buChar char="•"/>
            </a:pPr>
            <a:r>
              <a:rPr lang="en-US" b="true" sz="182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Our core is built on a powerful rules engine that enforces your company's expense policies automatically, before an expense is even submitted for approval.</a:t>
            </a:r>
          </a:p>
          <a:p>
            <a:pPr algn="l">
              <a:lnSpc>
                <a:spcPts val="2554"/>
              </a:lnSpc>
            </a:pPr>
          </a:p>
          <a:p>
            <a:pPr algn="l">
              <a:lnSpc>
                <a:spcPts val="2834"/>
              </a:lnSpc>
            </a:pPr>
            <a:r>
              <a:rPr lang="en-US" sz="202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Core Modules for End-to-End Management:</a:t>
            </a:r>
          </a:p>
          <a:p>
            <a:pPr algn="l" marL="393951" indent="-196975" lvl="1">
              <a:lnSpc>
                <a:spcPts val="2554"/>
              </a:lnSpc>
              <a:buFont typeface="Arial"/>
              <a:buChar char="•"/>
            </a:pPr>
            <a:r>
              <a:rPr lang="en-US" b="true" sz="182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Intelligent Identity &amp; Access: Secure authentication and granular, role-based permissions (Admin, Manager, Employee, etc.) ensure users only see and do what they're authorized to.</a:t>
            </a:r>
          </a:p>
          <a:p>
            <a:pPr algn="l" marL="437129" indent="-218565" lvl="1">
              <a:lnSpc>
                <a:spcPts val="2834"/>
              </a:lnSpc>
              <a:buFont typeface="Arial"/>
              <a:buChar char="•"/>
            </a:pPr>
            <a:r>
              <a:rPr lang="en-US" b="true" sz="202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Dynamic Approval Workflows:* Go beyond simple manager approvals. Create multi-step, conditional, and parallel approval chains that mirror your organizational structure.</a:t>
            </a:r>
          </a:p>
          <a:p>
            <a:pPr algn="l" marL="437129" indent="-218565" lvl="1">
              <a:lnSpc>
                <a:spcPts val="2834"/>
              </a:lnSpc>
              <a:buFont typeface="Arial"/>
              <a:buChar char="•"/>
            </a:pPr>
            <a:r>
              <a:rPr lang="en-US" b="true" sz="202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Real-Time Tracking &amp; Analytics:* A live dashboard provides an immediate, transparent view of all expense claims, their status, and departmental spending patterns.</a:t>
            </a:r>
          </a:p>
          <a:p>
            <a:pPr algn="l">
              <a:lnSpc>
                <a:spcPts val="2834"/>
              </a:lnSpc>
            </a:pPr>
          </a:p>
          <a:p>
            <a:pPr algn="l">
              <a:lnSpc>
                <a:spcPts val="2834"/>
              </a:lnSpc>
            </a:pPr>
            <a:r>
              <a:rPr lang="en-US" sz="202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Built for Global Business:</a:t>
            </a:r>
          </a:p>
          <a:p>
            <a:pPr algn="l" marL="393951" indent="-196975" lvl="1">
              <a:lnSpc>
                <a:spcPts val="2554"/>
              </a:lnSpc>
              <a:buFont typeface="Arial"/>
              <a:buChar char="•"/>
            </a:pPr>
            <a:r>
              <a:rPr lang="en-US" b="true" sz="182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Natively supports multiple currencies and automatically syncs exchange rates, simplifying expense reporting for international teams and travel.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8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07430" y="315042"/>
            <a:ext cx="3166893" cy="867442"/>
            <a:chOff x="0" y="0"/>
            <a:chExt cx="1483701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83701" cy="406400"/>
            </a:xfrm>
            <a:custGeom>
              <a:avLst/>
              <a:gdLst/>
              <a:ahLst/>
              <a:cxnLst/>
              <a:rect r="r" b="b" t="t" l="l"/>
              <a:pathLst>
                <a:path h="406400" w="1483701">
                  <a:moveTo>
                    <a:pt x="1280501" y="0"/>
                  </a:moveTo>
                  <a:cubicBezTo>
                    <a:pt x="1392726" y="0"/>
                    <a:pt x="1483701" y="90976"/>
                    <a:pt x="1483701" y="203200"/>
                  </a:cubicBezTo>
                  <a:cubicBezTo>
                    <a:pt x="1483701" y="315424"/>
                    <a:pt x="1392726" y="406400"/>
                    <a:pt x="128050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8D8FA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8370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462046" y="557221"/>
            <a:ext cx="6780105" cy="678010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8DF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6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60249" y="1979687"/>
            <a:ext cx="8422124" cy="6831739"/>
          </a:xfrm>
          <a:custGeom>
            <a:avLst/>
            <a:gdLst/>
            <a:ahLst/>
            <a:cxnLst/>
            <a:rect r="r" b="b" t="t" l="l"/>
            <a:pathLst>
              <a:path h="6831739" w="8422124">
                <a:moveTo>
                  <a:pt x="0" y="0"/>
                </a:moveTo>
                <a:lnTo>
                  <a:pt x="8422124" y="0"/>
                </a:lnTo>
                <a:lnTo>
                  <a:pt x="8422124" y="6831740"/>
                </a:lnTo>
                <a:lnTo>
                  <a:pt x="0" y="68317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213910" y="484062"/>
            <a:ext cx="3553934" cy="544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0"/>
              </a:lnSpc>
              <a:spcBef>
                <a:spcPct val="0"/>
              </a:spcBef>
            </a:pPr>
            <a:r>
              <a:rPr lang="en-US" sz="271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Code Astra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79193" y="1574569"/>
            <a:ext cx="9466491" cy="1524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2"/>
              </a:lnSpc>
              <a:spcBef>
                <a:spcPct val="0"/>
              </a:spcBef>
            </a:pPr>
            <a:r>
              <a:rPr lang="en-US" sz="4401">
                <a:solidFill>
                  <a:srgbClr val="7055A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UNDER THE HOOD: THE TECHNOLOGY STACK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38260" y="3060508"/>
            <a:ext cx="9636064" cy="573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67"/>
              </a:lnSpc>
            </a:pPr>
            <a:r>
              <a:rPr lang="en-US" sz="211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Backend &amp; API:</a:t>
            </a:r>
          </a:p>
          <a:p>
            <a:pPr algn="just" marL="414463" indent="-207232" lvl="1">
              <a:lnSpc>
                <a:spcPts val="2687"/>
              </a:lnSpc>
              <a:buFont typeface="Arial"/>
              <a:buChar char="•"/>
            </a:pPr>
            <a:r>
              <a:rPr lang="en-US" b="true" sz="191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Built on a foundation of *Robust RESTful APIs*, ensuring seamless communication between the client, server, and any third-party integrations.</a:t>
            </a:r>
          </a:p>
          <a:p>
            <a:pPr algn="just" marL="414463" indent="-207232" lvl="1">
              <a:lnSpc>
                <a:spcPts val="2687"/>
              </a:lnSpc>
              <a:buFont typeface="Arial"/>
              <a:buChar char="•"/>
            </a:pPr>
            <a:r>
              <a:rPr lang="en-US" b="true" sz="191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This service-oriented architecture allows for high scalability and makes it easy to connect with your existing HRIS or accounting software.</a:t>
            </a:r>
          </a:p>
          <a:p>
            <a:pPr algn="just">
              <a:lnSpc>
                <a:spcPts val="2687"/>
              </a:lnSpc>
            </a:pPr>
          </a:p>
          <a:p>
            <a:pPr algn="just">
              <a:lnSpc>
                <a:spcPts val="2827"/>
              </a:lnSpc>
            </a:pPr>
            <a:r>
              <a:rPr lang="en-US" sz="201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Intelligent Features:</a:t>
            </a:r>
          </a:p>
          <a:p>
            <a:pPr algn="just" marL="414463" indent="-207232" lvl="1">
              <a:lnSpc>
                <a:spcPts val="2687"/>
              </a:lnSpc>
              <a:buFont typeface="Arial"/>
              <a:buChar char="•"/>
            </a:pPr>
            <a:r>
              <a:rPr lang="en-US" b="true" sz="191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Optical Character Recognition (OCR): We integrate a powerful OCR engine that allows users to simply photograph a receipt. The system automatically extracts key data like vendor, date, and amount, reducing manual entry by over 90% and eliminating errors.</a:t>
            </a:r>
          </a:p>
          <a:p>
            <a:pPr algn="just">
              <a:lnSpc>
                <a:spcPts val="2687"/>
              </a:lnSpc>
            </a:pPr>
          </a:p>
          <a:p>
            <a:pPr algn="just">
              <a:lnSpc>
                <a:spcPts val="2827"/>
              </a:lnSpc>
            </a:pPr>
            <a:r>
              <a:rPr lang="en-US" sz="201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Security &amp; Permissions:</a:t>
            </a:r>
          </a:p>
          <a:p>
            <a:pPr algn="just" marL="414463" indent="-207232" lvl="1">
              <a:lnSpc>
                <a:spcPts val="2687"/>
              </a:lnSpc>
              <a:buFont typeface="Arial"/>
              <a:buChar char="•"/>
            </a:pPr>
            <a:r>
              <a:rPr lang="en-US" b="true" sz="191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 multi-layered permission system is at the heart of our architecture, strictly enforcing data access and actions based on user roles (Admin, Manager, Employee), ensuring data integrity and security.</a:t>
            </a:r>
          </a:p>
          <a:p>
            <a:pPr algn="just">
              <a:lnSpc>
                <a:spcPts val="2687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6255904" y="9438905"/>
            <a:ext cx="1514193" cy="413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6"/>
              </a:lnSpc>
              <a:spcBef>
                <a:spcPct val="0"/>
              </a:spcBef>
            </a:pPr>
            <a:r>
              <a:rPr lang="en-US" sz="2076">
                <a:solidFill>
                  <a:srgbClr val="7055A7"/>
                </a:solidFill>
                <a:latin typeface="Agrandir"/>
                <a:ea typeface="Agrandir"/>
                <a:cs typeface="Agrandir"/>
                <a:sym typeface="Agrandir"/>
              </a:rPr>
              <a:t>page 4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4069501" y="-1918252"/>
            <a:ext cx="6878845" cy="4114800"/>
          </a:xfrm>
          <a:custGeom>
            <a:avLst/>
            <a:gdLst/>
            <a:ahLst/>
            <a:cxnLst/>
            <a:rect r="r" b="b" t="t" l="l"/>
            <a:pathLst>
              <a:path h="4114800" w="6878845">
                <a:moveTo>
                  <a:pt x="0" y="0"/>
                </a:moveTo>
                <a:lnTo>
                  <a:pt x="6878845" y="0"/>
                </a:lnTo>
                <a:lnTo>
                  <a:pt x="68788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02197" y="9145699"/>
            <a:ext cx="7845597" cy="798824"/>
          </a:xfrm>
          <a:custGeom>
            <a:avLst/>
            <a:gdLst/>
            <a:ahLst/>
            <a:cxnLst/>
            <a:rect r="r" b="b" t="t" l="l"/>
            <a:pathLst>
              <a:path h="798824" w="7845597">
                <a:moveTo>
                  <a:pt x="0" y="0"/>
                </a:moveTo>
                <a:lnTo>
                  <a:pt x="7845597" y="0"/>
                </a:lnTo>
                <a:lnTo>
                  <a:pt x="7845597" y="798824"/>
                </a:lnTo>
                <a:lnTo>
                  <a:pt x="0" y="7988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180972" y="9284300"/>
            <a:ext cx="6749610" cy="413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6"/>
              </a:lnSpc>
              <a:spcBef>
                <a:spcPct val="0"/>
              </a:spcBef>
            </a:pPr>
            <a:r>
              <a:rPr lang="en-US" sz="2076">
                <a:solidFill>
                  <a:srgbClr val="7055A7"/>
                </a:solidFill>
                <a:latin typeface="Agrandir"/>
                <a:ea typeface="Agrandir"/>
                <a:cs typeface="Agrandir"/>
                <a:sym typeface="Agrandir"/>
              </a:rPr>
              <a:t>https://github.com/Jimmy76100/Odoo_Code_Astra.git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055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597848"/>
            <a:ext cx="18288000" cy="6101479"/>
            <a:chOff x="0" y="0"/>
            <a:chExt cx="4816593" cy="16069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606974"/>
            </a:xfrm>
            <a:custGeom>
              <a:avLst/>
              <a:gdLst/>
              <a:ahLst/>
              <a:cxnLst/>
              <a:rect r="r" b="b" t="t" l="l"/>
              <a:pathLst>
                <a:path h="1606974" w="4816592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1585384"/>
                  </a:lnTo>
                  <a:cubicBezTo>
                    <a:pt x="4816592" y="1597308"/>
                    <a:pt x="4806926" y="1606974"/>
                    <a:pt x="4795002" y="1606974"/>
                  </a:cubicBezTo>
                  <a:lnTo>
                    <a:pt x="21590" y="1606974"/>
                  </a:lnTo>
                  <a:cubicBezTo>
                    <a:pt x="15864" y="1606974"/>
                    <a:pt x="10372" y="1604699"/>
                    <a:pt x="6324" y="1600650"/>
                  </a:cubicBezTo>
                  <a:cubicBezTo>
                    <a:pt x="2275" y="1596601"/>
                    <a:pt x="0" y="1591110"/>
                    <a:pt x="0" y="1585384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EFE8FE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4816593" cy="1711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07430" y="315042"/>
            <a:ext cx="3166893" cy="867442"/>
            <a:chOff x="0" y="0"/>
            <a:chExt cx="1483701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83701" cy="406400"/>
            </a:xfrm>
            <a:custGeom>
              <a:avLst/>
              <a:gdLst/>
              <a:ahLst/>
              <a:cxnLst/>
              <a:rect r="r" b="b" t="t" l="l"/>
              <a:pathLst>
                <a:path h="406400" w="1483701">
                  <a:moveTo>
                    <a:pt x="1280501" y="0"/>
                  </a:moveTo>
                  <a:cubicBezTo>
                    <a:pt x="1392726" y="0"/>
                    <a:pt x="1483701" y="90976"/>
                    <a:pt x="1483701" y="203200"/>
                  </a:cubicBezTo>
                  <a:cubicBezTo>
                    <a:pt x="1483701" y="315424"/>
                    <a:pt x="1392726" y="406400"/>
                    <a:pt x="128050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8D8FA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48370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350319" y="976840"/>
            <a:ext cx="6780105" cy="678010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B92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6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213910" y="432201"/>
            <a:ext cx="3553934" cy="544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0"/>
              </a:lnSpc>
              <a:spcBef>
                <a:spcPct val="0"/>
              </a:spcBef>
            </a:pPr>
            <a:r>
              <a:rPr lang="en-US" sz="271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Code Astra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83555" y="6709"/>
            <a:ext cx="3812205" cy="976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7"/>
              </a:lnSpc>
              <a:spcBef>
                <a:spcPct val="0"/>
              </a:spcBef>
            </a:pPr>
            <a:r>
              <a:rPr lang="en-US" sz="2790">
                <a:solidFill>
                  <a:srgbClr val="EFE8F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USER-CENTRIC DESIGN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255904" y="9503855"/>
            <a:ext cx="1514193" cy="413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6"/>
              </a:lnSpc>
              <a:spcBef>
                <a:spcPct val="0"/>
              </a:spcBef>
            </a:pPr>
            <a:r>
              <a:rPr lang="en-US" sz="2076">
                <a:solidFill>
                  <a:srgbClr val="7055A7"/>
                </a:solidFill>
                <a:latin typeface="Agrandir"/>
                <a:ea typeface="Agrandir"/>
                <a:cs typeface="Agrandir"/>
                <a:sym typeface="Agrandir"/>
              </a:rPr>
              <a:t>page 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958439" y="1373055"/>
            <a:ext cx="11054562" cy="6843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16"/>
              </a:lnSpc>
            </a:pPr>
            <a:r>
              <a:rPr lang="en-US" sz="215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the Admin: Effortless Configuration &amp; Control</a:t>
            </a:r>
          </a:p>
          <a:p>
            <a:pPr algn="just" marL="465245" indent="-232622" lvl="1">
              <a:lnSpc>
                <a:spcPts val="3016"/>
              </a:lnSpc>
              <a:buFont typeface="Arial"/>
              <a:buChar char="•"/>
            </a:pPr>
            <a:r>
              <a:rPr lang="en-US" b="true" sz="215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Frictionless Onboarding: The first user to sign up with a new company domain automatically becomes the Admin, instantly creating the company workspace.</a:t>
            </a:r>
          </a:p>
          <a:p>
            <a:pPr algn="just" marL="465245" indent="-232622" lvl="1">
              <a:lnSpc>
                <a:spcPts val="3016"/>
              </a:lnSpc>
              <a:buFont typeface="Arial"/>
              <a:buChar char="•"/>
            </a:pPr>
            <a:r>
              <a:rPr lang="en-US" b="true" sz="215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 Workflow Builder: Admins can visually map out complex approval hierarchies (e.g., "Expenses &gt; $500 require Manager + Department Head approval") through an intuitive drag-and-drop interface.</a:t>
            </a:r>
          </a:p>
          <a:p>
            <a:pPr algn="just">
              <a:lnSpc>
                <a:spcPts val="3016"/>
              </a:lnSpc>
            </a:pPr>
          </a:p>
          <a:p>
            <a:pPr algn="just">
              <a:lnSpc>
                <a:spcPts val="3016"/>
              </a:lnSpc>
            </a:pPr>
            <a:r>
              <a:rPr lang="en-US" sz="215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the Manager: One-Click Decisions &amp; Oversight</a:t>
            </a:r>
          </a:p>
          <a:p>
            <a:pPr algn="just" marL="423973" indent="-211987" lvl="1">
              <a:lnSpc>
                <a:spcPts val="2749"/>
              </a:lnSpc>
              <a:buFont typeface="Arial"/>
              <a:buChar char="•"/>
            </a:pPr>
            <a:r>
              <a:rPr lang="en-US" b="true" sz="196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Centralized Dashboard: A clean dashboard displays all pending expense reports from their team at a glance.</a:t>
            </a:r>
          </a:p>
          <a:p>
            <a:pPr algn="just" marL="423973" indent="-211987" lvl="1">
              <a:lnSpc>
                <a:spcPts val="2749"/>
              </a:lnSpc>
              <a:buFont typeface="Arial"/>
              <a:buChar char="•"/>
            </a:pPr>
            <a:r>
              <a:rPr lang="en-US" b="true" sz="196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Informed Approvals: Managers can review expenses, see attached receipts, and check for policy violations in one view. They can approve, reject with mandatory comments, or forward to another approver with a single click.</a:t>
            </a:r>
          </a:p>
          <a:p>
            <a:pPr algn="just">
              <a:lnSpc>
                <a:spcPts val="2749"/>
              </a:lnSpc>
            </a:pPr>
          </a:p>
          <a:p>
            <a:pPr algn="just">
              <a:lnSpc>
                <a:spcPts val="3016"/>
              </a:lnSpc>
            </a:pPr>
            <a:r>
              <a:rPr lang="en-US" sz="215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the Employee: Complete Transparency &amp; Simplicity</a:t>
            </a:r>
          </a:p>
          <a:p>
            <a:pPr algn="just" marL="423973" indent="-211987" lvl="1">
              <a:lnSpc>
                <a:spcPts val="2749"/>
              </a:lnSpc>
              <a:buFont typeface="Arial"/>
              <a:buChar char="•"/>
            </a:pPr>
            <a:r>
              <a:rPr lang="en-US" b="true" sz="196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Guided 3-Step Submission: A simple, guided flow for submitting claims: 1) Snap Receipt (OCR populates data), 2) Categorize Expense, 3) Submit.</a:t>
            </a:r>
          </a:p>
          <a:p>
            <a:pPr algn="just" marL="423973" indent="-211987" lvl="1">
              <a:lnSpc>
                <a:spcPts val="2749"/>
              </a:lnSpc>
              <a:buFont typeface="Arial"/>
              <a:buChar char="•"/>
            </a:pPr>
            <a:r>
              <a:rPr lang="en-US" b="true" sz="196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Real-Time Status Tracking: Employees have full visibility into where their claim is in the approval chain, eliminating the need to follow up with emails or calls.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502197" y="9145699"/>
            <a:ext cx="7845597" cy="798824"/>
          </a:xfrm>
          <a:custGeom>
            <a:avLst/>
            <a:gdLst/>
            <a:ahLst/>
            <a:cxnLst/>
            <a:rect r="r" b="b" t="t" l="l"/>
            <a:pathLst>
              <a:path h="798824" w="7845597">
                <a:moveTo>
                  <a:pt x="0" y="0"/>
                </a:moveTo>
                <a:lnTo>
                  <a:pt x="7845597" y="0"/>
                </a:lnTo>
                <a:lnTo>
                  <a:pt x="7845597" y="798824"/>
                </a:lnTo>
                <a:lnTo>
                  <a:pt x="0" y="7988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180972" y="9284300"/>
            <a:ext cx="6749610" cy="413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6"/>
              </a:lnSpc>
              <a:spcBef>
                <a:spcPct val="0"/>
              </a:spcBef>
            </a:pPr>
            <a:r>
              <a:rPr lang="en-US" sz="2076">
                <a:solidFill>
                  <a:srgbClr val="7055A7"/>
                </a:solidFill>
                <a:latin typeface="Agrandir"/>
                <a:ea typeface="Agrandir"/>
                <a:cs typeface="Agrandir"/>
                <a:sym typeface="Agrandir"/>
              </a:rPr>
              <a:t>https://github.com/Jimmy76100/Odoo_Code_Astra.git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055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643016" y="-749910"/>
            <a:ext cx="19489622" cy="11918248"/>
            <a:chOff x="0" y="0"/>
            <a:chExt cx="5133069" cy="31389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33069" cy="3138962"/>
            </a:xfrm>
            <a:custGeom>
              <a:avLst/>
              <a:gdLst/>
              <a:ahLst/>
              <a:cxnLst/>
              <a:rect r="r" b="b" t="t" l="l"/>
              <a:pathLst>
                <a:path h="3138962" w="5133069">
                  <a:moveTo>
                    <a:pt x="0" y="0"/>
                  </a:moveTo>
                  <a:lnTo>
                    <a:pt x="5133069" y="0"/>
                  </a:lnTo>
                  <a:lnTo>
                    <a:pt x="5133069" y="3138962"/>
                  </a:lnTo>
                  <a:lnTo>
                    <a:pt x="0" y="3138962"/>
                  </a:lnTo>
                  <a:close/>
                </a:path>
              </a:pathLst>
            </a:custGeom>
            <a:solidFill>
              <a:srgbClr val="ECB92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5133069" cy="32437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07430" y="748763"/>
            <a:ext cx="3166893" cy="867442"/>
            <a:chOff x="0" y="0"/>
            <a:chExt cx="1483701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83701" cy="406400"/>
            </a:xfrm>
            <a:custGeom>
              <a:avLst/>
              <a:gdLst/>
              <a:ahLst/>
              <a:cxnLst/>
              <a:rect r="r" b="b" t="t" l="l"/>
              <a:pathLst>
                <a:path h="406400" w="1483701">
                  <a:moveTo>
                    <a:pt x="1280501" y="0"/>
                  </a:moveTo>
                  <a:cubicBezTo>
                    <a:pt x="1392726" y="0"/>
                    <a:pt x="1483701" y="90976"/>
                    <a:pt x="1483701" y="203200"/>
                  </a:cubicBezTo>
                  <a:cubicBezTo>
                    <a:pt x="1483701" y="315424"/>
                    <a:pt x="1392726" y="406400"/>
                    <a:pt x="128050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8D8FA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48370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085722" y="2443664"/>
            <a:ext cx="8846606" cy="2765550"/>
            <a:chOff x="0" y="0"/>
            <a:chExt cx="2329970" cy="7283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29970" cy="728375"/>
            </a:xfrm>
            <a:custGeom>
              <a:avLst/>
              <a:gdLst/>
              <a:ahLst/>
              <a:cxnLst/>
              <a:rect r="r" b="b" t="t" l="l"/>
              <a:pathLst>
                <a:path h="728375" w="2329970">
                  <a:moveTo>
                    <a:pt x="44632" y="0"/>
                  </a:moveTo>
                  <a:lnTo>
                    <a:pt x="2285339" y="0"/>
                  </a:lnTo>
                  <a:cubicBezTo>
                    <a:pt x="2297176" y="0"/>
                    <a:pt x="2308528" y="4702"/>
                    <a:pt x="2316898" y="13072"/>
                  </a:cubicBezTo>
                  <a:cubicBezTo>
                    <a:pt x="2325268" y="21442"/>
                    <a:pt x="2329970" y="32795"/>
                    <a:pt x="2329970" y="44632"/>
                  </a:cubicBezTo>
                  <a:lnTo>
                    <a:pt x="2329970" y="683744"/>
                  </a:lnTo>
                  <a:cubicBezTo>
                    <a:pt x="2329970" y="708393"/>
                    <a:pt x="2309988" y="728375"/>
                    <a:pt x="2285339" y="728375"/>
                  </a:cubicBezTo>
                  <a:lnTo>
                    <a:pt x="44632" y="728375"/>
                  </a:lnTo>
                  <a:cubicBezTo>
                    <a:pt x="32795" y="728375"/>
                    <a:pt x="21442" y="723673"/>
                    <a:pt x="13072" y="715303"/>
                  </a:cubicBezTo>
                  <a:cubicBezTo>
                    <a:pt x="4702" y="706933"/>
                    <a:pt x="0" y="695581"/>
                    <a:pt x="0" y="683744"/>
                  </a:cubicBezTo>
                  <a:lnTo>
                    <a:pt x="0" y="44632"/>
                  </a:lnTo>
                  <a:cubicBezTo>
                    <a:pt x="0" y="32795"/>
                    <a:pt x="4702" y="21442"/>
                    <a:pt x="13072" y="13072"/>
                  </a:cubicBezTo>
                  <a:cubicBezTo>
                    <a:pt x="21442" y="4702"/>
                    <a:pt x="32795" y="0"/>
                    <a:pt x="44632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04775"/>
              <a:ext cx="2329970" cy="8331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6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541370">
            <a:off x="4648434" y="995868"/>
            <a:ext cx="3810256" cy="5485971"/>
          </a:xfrm>
          <a:custGeom>
            <a:avLst/>
            <a:gdLst/>
            <a:ahLst/>
            <a:cxnLst/>
            <a:rect r="r" b="b" t="t" l="l"/>
            <a:pathLst>
              <a:path h="5485971" w="3810256">
                <a:moveTo>
                  <a:pt x="0" y="0"/>
                </a:moveTo>
                <a:lnTo>
                  <a:pt x="3810256" y="0"/>
                </a:lnTo>
                <a:lnTo>
                  <a:pt x="3810256" y="5485971"/>
                </a:lnTo>
                <a:lnTo>
                  <a:pt x="0" y="54859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52954" y="2741432"/>
            <a:ext cx="3314592" cy="3446173"/>
          </a:xfrm>
          <a:custGeom>
            <a:avLst/>
            <a:gdLst/>
            <a:ahLst/>
            <a:cxnLst/>
            <a:rect r="r" b="b" t="t" l="l"/>
            <a:pathLst>
              <a:path h="3446173" w="3314592">
                <a:moveTo>
                  <a:pt x="0" y="0"/>
                </a:moveTo>
                <a:lnTo>
                  <a:pt x="3314592" y="0"/>
                </a:lnTo>
                <a:lnTo>
                  <a:pt x="3314592" y="3446173"/>
                </a:lnTo>
                <a:lnTo>
                  <a:pt x="0" y="34461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213910" y="843490"/>
            <a:ext cx="3553934" cy="544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0"/>
              </a:lnSpc>
              <a:spcBef>
                <a:spcPct val="0"/>
              </a:spcBef>
            </a:pPr>
            <a:r>
              <a:rPr lang="en-US" sz="271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Code Astra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52954" y="383983"/>
            <a:ext cx="5525128" cy="1444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0"/>
              </a:lnSpc>
              <a:spcBef>
                <a:spcPct val="0"/>
              </a:spcBef>
            </a:pPr>
            <a:r>
              <a:rPr lang="en-US" sz="2757">
                <a:solidFill>
                  <a:srgbClr val="7055A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IMPLEMENTATION &amp; STRATEGY: A PHASED PATH TO SUCCESS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255904" y="9503855"/>
            <a:ext cx="1514193" cy="413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6"/>
              </a:lnSpc>
              <a:spcBef>
                <a:spcPct val="0"/>
              </a:spcBef>
            </a:pPr>
            <a:r>
              <a:rPr lang="en-US" sz="2076">
                <a:solidFill>
                  <a:srgbClr val="ECB92A"/>
                </a:solidFill>
                <a:latin typeface="Agrandir"/>
                <a:ea typeface="Agrandir"/>
                <a:cs typeface="Agrandir"/>
                <a:sym typeface="Agrandir"/>
              </a:rPr>
              <a:t>page 6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496410" y="2753688"/>
            <a:ext cx="8104458" cy="1710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7"/>
              </a:lnSpc>
            </a:pPr>
            <a:r>
              <a:rPr lang="en-US" sz="206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Phase 1: Foundation Setup (1-2 Days)</a:t>
            </a:r>
          </a:p>
          <a:p>
            <a:pPr algn="l" marL="425209" indent="-212604" lvl="1">
              <a:lnSpc>
                <a:spcPts val="2757"/>
              </a:lnSpc>
              <a:buFont typeface="Arial"/>
              <a:buChar char="•"/>
            </a:pPr>
            <a:r>
              <a:rPr lang="en-US" b="true" sz="19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journey begins with the Admin setting up the company profile, core policies, and currency settings.</a:t>
            </a:r>
          </a:p>
          <a:p>
            <a:pPr algn="l" marL="425209" indent="-212604" lvl="1">
              <a:lnSpc>
                <a:spcPts val="2757"/>
              </a:lnSpc>
              <a:buFont typeface="Arial"/>
              <a:buChar char="•"/>
            </a:pPr>
            <a:r>
              <a:rPr lang="en-US" b="true" sz="19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Admins then easily onboard Managers and Employees by sending out email invitations directly from the platform.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894832" y="6266489"/>
            <a:ext cx="7564616" cy="2765550"/>
            <a:chOff x="0" y="0"/>
            <a:chExt cx="1992327" cy="72837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92327" cy="728375"/>
            </a:xfrm>
            <a:custGeom>
              <a:avLst/>
              <a:gdLst/>
              <a:ahLst/>
              <a:cxnLst/>
              <a:rect r="r" b="b" t="t" l="l"/>
              <a:pathLst>
                <a:path h="728375" w="1992327">
                  <a:moveTo>
                    <a:pt x="52195" y="0"/>
                  </a:moveTo>
                  <a:lnTo>
                    <a:pt x="1940132" y="0"/>
                  </a:lnTo>
                  <a:cubicBezTo>
                    <a:pt x="1953975" y="0"/>
                    <a:pt x="1967251" y="5499"/>
                    <a:pt x="1977039" y="15288"/>
                  </a:cubicBezTo>
                  <a:cubicBezTo>
                    <a:pt x="1986828" y="25076"/>
                    <a:pt x="1992327" y="38352"/>
                    <a:pt x="1992327" y="52195"/>
                  </a:cubicBezTo>
                  <a:lnTo>
                    <a:pt x="1992327" y="676180"/>
                  </a:lnTo>
                  <a:cubicBezTo>
                    <a:pt x="1992327" y="705007"/>
                    <a:pt x="1968958" y="728375"/>
                    <a:pt x="1940132" y="728375"/>
                  </a:cubicBezTo>
                  <a:lnTo>
                    <a:pt x="52195" y="728375"/>
                  </a:lnTo>
                  <a:cubicBezTo>
                    <a:pt x="38352" y="728375"/>
                    <a:pt x="25076" y="722876"/>
                    <a:pt x="15288" y="713088"/>
                  </a:cubicBezTo>
                  <a:cubicBezTo>
                    <a:pt x="5499" y="703299"/>
                    <a:pt x="0" y="690023"/>
                    <a:pt x="0" y="676180"/>
                  </a:cubicBezTo>
                  <a:lnTo>
                    <a:pt x="0" y="52195"/>
                  </a:lnTo>
                  <a:cubicBezTo>
                    <a:pt x="0" y="38352"/>
                    <a:pt x="5499" y="25076"/>
                    <a:pt x="15288" y="15288"/>
                  </a:cubicBezTo>
                  <a:cubicBezTo>
                    <a:pt x="25076" y="5499"/>
                    <a:pt x="38352" y="0"/>
                    <a:pt x="52195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104775"/>
              <a:ext cx="1992327" cy="8331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6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459448" y="5294873"/>
            <a:ext cx="8054775" cy="3483402"/>
            <a:chOff x="0" y="0"/>
            <a:chExt cx="2121422" cy="91743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121422" cy="917439"/>
            </a:xfrm>
            <a:custGeom>
              <a:avLst/>
              <a:gdLst/>
              <a:ahLst/>
              <a:cxnLst/>
              <a:rect r="r" b="b" t="t" l="l"/>
              <a:pathLst>
                <a:path h="917439" w="2121422">
                  <a:moveTo>
                    <a:pt x="49019" y="0"/>
                  </a:moveTo>
                  <a:lnTo>
                    <a:pt x="2072403" y="0"/>
                  </a:lnTo>
                  <a:cubicBezTo>
                    <a:pt x="2085404" y="0"/>
                    <a:pt x="2097872" y="5164"/>
                    <a:pt x="2107065" y="14357"/>
                  </a:cubicBezTo>
                  <a:cubicBezTo>
                    <a:pt x="2116258" y="23550"/>
                    <a:pt x="2121422" y="36018"/>
                    <a:pt x="2121422" y="49019"/>
                  </a:cubicBezTo>
                  <a:lnTo>
                    <a:pt x="2121422" y="868420"/>
                  </a:lnTo>
                  <a:cubicBezTo>
                    <a:pt x="2121422" y="895493"/>
                    <a:pt x="2099476" y="917439"/>
                    <a:pt x="2072403" y="917439"/>
                  </a:cubicBezTo>
                  <a:lnTo>
                    <a:pt x="49019" y="917439"/>
                  </a:lnTo>
                  <a:cubicBezTo>
                    <a:pt x="21947" y="917439"/>
                    <a:pt x="0" y="895493"/>
                    <a:pt x="0" y="868420"/>
                  </a:cubicBezTo>
                  <a:lnTo>
                    <a:pt x="0" y="49019"/>
                  </a:lnTo>
                  <a:cubicBezTo>
                    <a:pt x="0" y="21947"/>
                    <a:pt x="21947" y="0"/>
                    <a:pt x="49019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104775"/>
              <a:ext cx="2121422" cy="10222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6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9841803" y="5180639"/>
            <a:ext cx="7090525" cy="373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8"/>
              </a:lnSpc>
            </a:pPr>
          </a:p>
          <a:p>
            <a:pPr algn="l">
              <a:lnSpc>
                <a:spcPts val="2408"/>
              </a:lnSpc>
            </a:pPr>
            <a:r>
              <a:rPr lang="en-US" sz="172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Phase 2: Defining Intelligent Workflows</a:t>
            </a:r>
          </a:p>
          <a:p>
            <a:pPr algn="l" marL="353609" indent="-176804" lvl="1">
              <a:lnSpc>
                <a:spcPts val="2292"/>
              </a:lnSpc>
              <a:buFont typeface="Arial"/>
              <a:buChar char="•"/>
            </a:pPr>
            <a:r>
              <a:rPr lang="en-US" b="true" sz="163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Admins configure the approval logic that fits the company's needs. Our platform supports:</a:t>
            </a:r>
          </a:p>
          <a:p>
            <a:pPr algn="l" marL="353609" indent="-176804" lvl="1">
              <a:lnSpc>
                <a:spcPts val="2292"/>
              </a:lnSpc>
              <a:buFont typeface="Arial"/>
              <a:buChar char="•"/>
            </a:pPr>
            <a:r>
              <a:rPr lang="en-US" b="true" sz="163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Sequential: Employee -&gt; Manager -&gt; Finance.</a:t>
            </a:r>
          </a:p>
          <a:p>
            <a:pPr algn="l" marL="353609" indent="-176804" lvl="1">
              <a:lnSpc>
                <a:spcPts val="2292"/>
              </a:lnSpc>
              <a:buFont typeface="Arial"/>
              <a:buChar char="•"/>
            </a:pPr>
            <a:r>
              <a:rPr lang="en-US" b="true" sz="163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Conditional: If Amount &gt; $1000, add Director to the approval chain.</a:t>
            </a:r>
          </a:p>
          <a:p>
            <a:pPr algn="l" marL="353609" indent="-176804" lvl="1">
              <a:lnSpc>
                <a:spcPts val="2292"/>
              </a:lnSpc>
              <a:buFont typeface="Arial"/>
              <a:buChar char="•"/>
            </a:pPr>
            <a:r>
              <a:rPr lang="en-US" b="true" sz="163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Percentage-Based: Randomly audit 5% of all approved claims.</a:t>
            </a:r>
          </a:p>
          <a:p>
            <a:pPr algn="l" marL="353609" indent="-176804" lvl="1">
              <a:lnSpc>
                <a:spcPts val="2292"/>
              </a:lnSpc>
              <a:buFont typeface="Arial"/>
              <a:buChar char="•"/>
            </a:pPr>
            <a:r>
              <a:rPr lang="en-US" b="true" sz="163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Hybrid Rules: Combine rules for maximum flexibility (e.g., all international travel expenses are automatically sent to the Finance department for a secondary check).</a:t>
            </a:r>
          </a:p>
          <a:p>
            <a:pPr algn="l">
              <a:lnSpc>
                <a:spcPts val="2292"/>
              </a:lnSpc>
            </a:pPr>
          </a:p>
          <a:p>
            <a:pPr algn="l">
              <a:lnSpc>
                <a:spcPts val="2292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2152508" y="6341534"/>
            <a:ext cx="7306940" cy="2660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8"/>
              </a:lnSpc>
            </a:pPr>
            <a:r>
              <a:rPr lang="en-US" sz="179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Phase 3: Integration &amp; Scalability</a:t>
            </a:r>
          </a:p>
          <a:p>
            <a:pPr algn="l" marL="369045" indent="-184522" lvl="1">
              <a:lnSpc>
                <a:spcPts val="2393"/>
              </a:lnSpc>
              <a:buFont typeface="Arial"/>
              <a:buChar char="•"/>
            </a:pPr>
            <a:r>
              <a:rPr lang="en-US" b="true" sz="170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Our API-first design ensures we can seamlessly integrate with external systems.</a:t>
            </a:r>
          </a:p>
          <a:p>
            <a:pPr algn="l" marL="369045" indent="-184522" lvl="1">
              <a:lnSpc>
                <a:spcPts val="2393"/>
              </a:lnSpc>
              <a:buFont typeface="Arial"/>
              <a:buChar char="•"/>
            </a:pPr>
            <a:r>
              <a:rPr lang="en-US" b="true" sz="170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Currency &amp; Global Reach:* We leverage external APIs for real-time exchange rates, ensuring global operations are always financially accurate.</a:t>
            </a:r>
          </a:p>
          <a:p>
            <a:pPr algn="l" marL="369045" indent="-184522" lvl="1">
              <a:lnSpc>
                <a:spcPts val="2393"/>
              </a:lnSpc>
              <a:buFont typeface="Arial"/>
              <a:buChar char="•"/>
            </a:pPr>
            <a:r>
              <a:rPr lang="en-US" b="true" sz="170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platform is built to grow with you, allowing for the addition of new roles, departments, and policies as your organization evolves.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558670" y="9108240"/>
            <a:ext cx="7994213" cy="813956"/>
          </a:xfrm>
          <a:custGeom>
            <a:avLst/>
            <a:gdLst/>
            <a:ahLst/>
            <a:cxnLst/>
            <a:rect r="r" b="b" t="t" l="l"/>
            <a:pathLst>
              <a:path h="813956" w="7994213">
                <a:moveTo>
                  <a:pt x="0" y="0"/>
                </a:moveTo>
                <a:lnTo>
                  <a:pt x="7994213" y="0"/>
                </a:lnTo>
                <a:lnTo>
                  <a:pt x="7994213" y="813956"/>
                </a:lnTo>
                <a:lnTo>
                  <a:pt x="0" y="8139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180972" y="9284300"/>
            <a:ext cx="6749610" cy="413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6"/>
              </a:lnSpc>
              <a:spcBef>
                <a:spcPct val="0"/>
              </a:spcBef>
            </a:pPr>
            <a:r>
              <a:rPr lang="en-US" sz="2076">
                <a:solidFill>
                  <a:srgbClr val="7055A7"/>
                </a:solidFill>
                <a:latin typeface="Agrandir"/>
                <a:ea typeface="Agrandir"/>
                <a:cs typeface="Agrandir"/>
                <a:sym typeface="Agrandir"/>
              </a:rPr>
              <a:t>https://github.com/Jimmy76100/Odoo_Code_Astra.git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055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74090" y="-1231926"/>
            <a:ext cx="18288000" cy="13767877"/>
            <a:chOff x="0" y="0"/>
            <a:chExt cx="4816593" cy="36261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626108"/>
            </a:xfrm>
            <a:custGeom>
              <a:avLst/>
              <a:gdLst/>
              <a:ahLst/>
              <a:cxnLst/>
              <a:rect r="r" b="b" t="t" l="l"/>
              <a:pathLst>
                <a:path h="3626108" w="4816592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3604518"/>
                  </a:lnTo>
                  <a:cubicBezTo>
                    <a:pt x="4816592" y="3616442"/>
                    <a:pt x="4806926" y="3626108"/>
                    <a:pt x="4795002" y="3626108"/>
                  </a:cubicBezTo>
                  <a:lnTo>
                    <a:pt x="21590" y="3626108"/>
                  </a:lnTo>
                  <a:cubicBezTo>
                    <a:pt x="9666" y="3626108"/>
                    <a:pt x="0" y="3616442"/>
                    <a:pt x="0" y="3604518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EFE8FE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4816593" cy="37308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07430" y="748763"/>
            <a:ext cx="3166893" cy="867442"/>
            <a:chOff x="0" y="0"/>
            <a:chExt cx="1483701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83701" cy="406400"/>
            </a:xfrm>
            <a:custGeom>
              <a:avLst/>
              <a:gdLst/>
              <a:ahLst/>
              <a:cxnLst/>
              <a:rect r="r" b="b" t="t" l="l"/>
              <a:pathLst>
                <a:path h="406400" w="1483701">
                  <a:moveTo>
                    <a:pt x="1280501" y="0"/>
                  </a:moveTo>
                  <a:cubicBezTo>
                    <a:pt x="1392726" y="0"/>
                    <a:pt x="1483701" y="90976"/>
                    <a:pt x="1483701" y="203200"/>
                  </a:cubicBezTo>
                  <a:cubicBezTo>
                    <a:pt x="1483701" y="315424"/>
                    <a:pt x="1392726" y="406400"/>
                    <a:pt x="128050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8D8FA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48370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12002" y="5652013"/>
            <a:ext cx="2807711" cy="280771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08DF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1164247" y="976840"/>
            <a:ext cx="6780105" cy="678010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CB92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6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7213910" y="919690"/>
            <a:ext cx="3553934" cy="464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0"/>
              </a:lnSpc>
              <a:spcBef>
                <a:spcPct val="0"/>
              </a:spcBef>
            </a:pPr>
            <a:r>
              <a:rPr lang="en-US" sz="271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Code Astra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827041" y="2369173"/>
            <a:ext cx="8278453" cy="936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16"/>
              </a:lnSpc>
              <a:spcBef>
                <a:spcPct val="0"/>
              </a:spcBef>
            </a:pPr>
            <a:r>
              <a:rPr lang="en-US" sz="5511">
                <a:solidFill>
                  <a:srgbClr val="EFE8F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OUR TEAM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255904" y="9503855"/>
            <a:ext cx="1514193" cy="413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6"/>
              </a:lnSpc>
              <a:spcBef>
                <a:spcPct val="0"/>
              </a:spcBef>
            </a:pPr>
            <a:r>
              <a:rPr lang="en-US" sz="2076">
                <a:solidFill>
                  <a:srgbClr val="ECB92A"/>
                </a:solidFill>
                <a:latin typeface="Agrandir"/>
                <a:ea typeface="Agrandir"/>
                <a:cs typeface="Agrandir"/>
                <a:sym typeface="Agrandir"/>
              </a:rPr>
              <a:t>page 7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7634310" y="3904941"/>
            <a:ext cx="7788328" cy="923901"/>
            <a:chOff x="0" y="0"/>
            <a:chExt cx="2051247" cy="24333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051247" cy="243332"/>
            </a:xfrm>
            <a:custGeom>
              <a:avLst/>
              <a:gdLst/>
              <a:ahLst/>
              <a:cxnLst/>
              <a:rect r="r" b="b" t="t" l="l"/>
              <a:pathLst>
                <a:path h="243332" w="2051247">
                  <a:moveTo>
                    <a:pt x="50696" y="0"/>
                  </a:moveTo>
                  <a:lnTo>
                    <a:pt x="2000551" y="0"/>
                  </a:lnTo>
                  <a:cubicBezTo>
                    <a:pt x="2013996" y="0"/>
                    <a:pt x="2026891" y="5341"/>
                    <a:pt x="2036398" y="14849"/>
                  </a:cubicBezTo>
                  <a:cubicBezTo>
                    <a:pt x="2045906" y="24356"/>
                    <a:pt x="2051247" y="37251"/>
                    <a:pt x="2051247" y="50696"/>
                  </a:cubicBezTo>
                  <a:lnTo>
                    <a:pt x="2051247" y="192636"/>
                  </a:lnTo>
                  <a:cubicBezTo>
                    <a:pt x="2051247" y="206081"/>
                    <a:pt x="2045906" y="218976"/>
                    <a:pt x="2036398" y="228484"/>
                  </a:cubicBezTo>
                  <a:cubicBezTo>
                    <a:pt x="2026891" y="237991"/>
                    <a:pt x="2013996" y="243332"/>
                    <a:pt x="2000551" y="243332"/>
                  </a:cubicBezTo>
                  <a:lnTo>
                    <a:pt x="50696" y="243332"/>
                  </a:lnTo>
                  <a:cubicBezTo>
                    <a:pt x="37251" y="243332"/>
                    <a:pt x="24356" y="237991"/>
                    <a:pt x="14849" y="228484"/>
                  </a:cubicBezTo>
                  <a:cubicBezTo>
                    <a:pt x="5341" y="218976"/>
                    <a:pt x="0" y="206081"/>
                    <a:pt x="0" y="192636"/>
                  </a:cubicBezTo>
                  <a:lnTo>
                    <a:pt x="0" y="50696"/>
                  </a:lnTo>
                  <a:cubicBezTo>
                    <a:pt x="0" y="37251"/>
                    <a:pt x="5341" y="24356"/>
                    <a:pt x="14849" y="14849"/>
                  </a:cubicBezTo>
                  <a:cubicBezTo>
                    <a:pt x="24356" y="5341"/>
                    <a:pt x="37251" y="0"/>
                    <a:pt x="50696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104775"/>
              <a:ext cx="2051247" cy="348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6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4357540" y="4181870"/>
            <a:ext cx="388674" cy="388674"/>
          </a:xfrm>
          <a:custGeom>
            <a:avLst/>
            <a:gdLst/>
            <a:ahLst/>
            <a:cxnLst/>
            <a:rect r="r" b="b" t="t" l="l"/>
            <a:pathLst>
              <a:path h="388674" w="388674">
                <a:moveTo>
                  <a:pt x="0" y="0"/>
                </a:moveTo>
                <a:lnTo>
                  <a:pt x="388674" y="0"/>
                </a:lnTo>
                <a:lnTo>
                  <a:pt x="388674" y="388674"/>
                </a:lnTo>
                <a:lnTo>
                  <a:pt x="0" y="3886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8233631" y="4106091"/>
            <a:ext cx="3553934" cy="464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0"/>
              </a:lnSpc>
              <a:spcBef>
                <a:spcPct val="0"/>
              </a:spcBef>
            </a:pPr>
            <a:r>
              <a:rPr lang="en-US" b="true" sz="271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Ayush J Patel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7634310" y="5190062"/>
            <a:ext cx="7788328" cy="923901"/>
            <a:chOff x="0" y="0"/>
            <a:chExt cx="2051247" cy="24333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051247" cy="243332"/>
            </a:xfrm>
            <a:custGeom>
              <a:avLst/>
              <a:gdLst/>
              <a:ahLst/>
              <a:cxnLst/>
              <a:rect r="r" b="b" t="t" l="l"/>
              <a:pathLst>
                <a:path h="243332" w="2051247">
                  <a:moveTo>
                    <a:pt x="50696" y="0"/>
                  </a:moveTo>
                  <a:lnTo>
                    <a:pt x="2000551" y="0"/>
                  </a:lnTo>
                  <a:cubicBezTo>
                    <a:pt x="2013996" y="0"/>
                    <a:pt x="2026891" y="5341"/>
                    <a:pt x="2036398" y="14849"/>
                  </a:cubicBezTo>
                  <a:cubicBezTo>
                    <a:pt x="2045906" y="24356"/>
                    <a:pt x="2051247" y="37251"/>
                    <a:pt x="2051247" y="50696"/>
                  </a:cubicBezTo>
                  <a:lnTo>
                    <a:pt x="2051247" y="192636"/>
                  </a:lnTo>
                  <a:cubicBezTo>
                    <a:pt x="2051247" y="206081"/>
                    <a:pt x="2045906" y="218976"/>
                    <a:pt x="2036398" y="228484"/>
                  </a:cubicBezTo>
                  <a:cubicBezTo>
                    <a:pt x="2026891" y="237991"/>
                    <a:pt x="2013996" y="243332"/>
                    <a:pt x="2000551" y="243332"/>
                  </a:cubicBezTo>
                  <a:lnTo>
                    <a:pt x="50696" y="243332"/>
                  </a:lnTo>
                  <a:cubicBezTo>
                    <a:pt x="37251" y="243332"/>
                    <a:pt x="24356" y="237991"/>
                    <a:pt x="14849" y="228484"/>
                  </a:cubicBezTo>
                  <a:cubicBezTo>
                    <a:pt x="5341" y="218976"/>
                    <a:pt x="0" y="206081"/>
                    <a:pt x="0" y="192636"/>
                  </a:cubicBezTo>
                  <a:lnTo>
                    <a:pt x="0" y="50696"/>
                  </a:lnTo>
                  <a:cubicBezTo>
                    <a:pt x="0" y="37251"/>
                    <a:pt x="5341" y="24356"/>
                    <a:pt x="14849" y="14849"/>
                  </a:cubicBezTo>
                  <a:cubicBezTo>
                    <a:pt x="24356" y="5341"/>
                    <a:pt x="37251" y="0"/>
                    <a:pt x="50696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104775"/>
              <a:ext cx="2051247" cy="348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6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4357540" y="5466991"/>
            <a:ext cx="388674" cy="388674"/>
          </a:xfrm>
          <a:custGeom>
            <a:avLst/>
            <a:gdLst/>
            <a:ahLst/>
            <a:cxnLst/>
            <a:rect r="r" b="b" t="t" l="l"/>
            <a:pathLst>
              <a:path h="388674" w="388674">
                <a:moveTo>
                  <a:pt x="0" y="0"/>
                </a:moveTo>
                <a:lnTo>
                  <a:pt x="388674" y="0"/>
                </a:lnTo>
                <a:lnTo>
                  <a:pt x="388674" y="388673"/>
                </a:lnTo>
                <a:lnTo>
                  <a:pt x="0" y="3886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8233631" y="5391211"/>
            <a:ext cx="3553934" cy="464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0"/>
              </a:lnSpc>
              <a:spcBef>
                <a:spcPct val="0"/>
              </a:spcBef>
            </a:pPr>
            <a:r>
              <a:rPr lang="en-US" b="true" sz="271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Jaimeet N Patel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7634310" y="6475913"/>
            <a:ext cx="7788328" cy="923901"/>
            <a:chOff x="0" y="0"/>
            <a:chExt cx="2051247" cy="24333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051247" cy="243332"/>
            </a:xfrm>
            <a:custGeom>
              <a:avLst/>
              <a:gdLst/>
              <a:ahLst/>
              <a:cxnLst/>
              <a:rect r="r" b="b" t="t" l="l"/>
              <a:pathLst>
                <a:path h="243332" w="2051247">
                  <a:moveTo>
                    <a:pt x="50696" y="0"/>
                  </a:moveTo>
                  <a:lnTo>
                    <a:pt x="2000551" y="0"/>
                  </a:lnTo>
                  <a:cubicBezTo>
                    <a:pt x="2013996" y="0"/>
                    <a:pt x="2026891" y="5341"/>
                    <a:pt x="2036398" y="14849"/>
                  </a:cubicBezTo>
                  <a:cubicBezTo>
                    <a:pt x="2045906" y="24356"/>
                    <a:pt x="2051247" y="37251"/>
                    <a:pt x="2051247" y="50696"/>
                  </a:cubicBezTo>
                  <a:lnTo>
                    <a:pt x="2051247" y="192636"/>
                  </a:lnTo>
                  <a:cubicBezTo>
                    <a:pt x="2051247" y="206081"/>
                    <a:pt x="2045906" y="218976"/>
                    <a:pt x="2036398" y="228484"/>
                  </a:cubicBezTo>
                  <a:cubicBezTo>
                    <a:pt x="2026891" y="237991"/>
                    <a:pt x="2013996" y="243332"/>
                    <a:pt x="2000551" y="243332"/>
                  </a:cubicBezTo>
                  <a:lnTo>
                    <a:pt x="50696" y="243332"/>
                  </a:lnTo>
                  <a:cubicBezTo>
                    <a:pt x="37251" y="243332"/>
                    <a:pt x="24356" y="237991"/>
                    <a:pt x="14849" y="228484"/>
                  </a:cubicBezTo>
                  <a:cubicBezTo>
                    <a:pt x="5341" y="218976"/>
                    <a:pt x="0" y="206081"/>
                    <a:pt x="0" y="192636"/>
                  </a:cubicBezTo>
                  <a:lnTo>
                    <a:pt x="0" y="50696"/>
                  </a:lnTo>
                  <a:cubicBezTo>
                    <a:pt x="0" y="37251"/>
                    <a:pt x="5341" y="24356"/>
                    <a:pt x="14849" y="14849"/>
                  </a:cubicBezTo>
                  <a:cubicBezTo>
                    <a:pt x="24356" y="5341"/>
                    <a:pt x="37251" y="0"/>
                    <a:pt x="50696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104775"/>
              <a:ext cx="2051247" cy="348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6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4357540" y="6752842"/>
            <a:ext cx="388674" cy="388674"/>
          </a:xfrm>
          <a:custGeom>
            <a:avLst/>
            <a:gdLst/>
            <a:ahLst/>
            <a:cxnLst/>
            <a:rect r="r" b="b" t="t" l="l"/>
            <a:pathLst>
              <a:path h="388674" w="388674">
                <a:moveTo>
                  <a:pt x="0" y="0"/>
                </a:moveTo>
                <a:lnTo>
                  <a:pt x="388674" y="0"/>
                </a:lnTo>
                <a:lnTo>
                  <a:pt x="388674" y="388673"/>
                </a:lnTo>
                <a:lnTo>
                  <a:pt x="0" y="3886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8233631" y="6591415"/>
            <a:ext cx="3553934" cy="464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0"/>
              </a:lnSpc>
              <a:spcBef>
                <a:spcPct val="0"/>
              </a:spcBef>
            </a:pPr>
            <a:r>
              <a:rPr lang="en-US" b="true" sz="271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Shrey N Brahmbhatt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7634310" y="7761765"/>
            <a:ext cx="7788328" cy="923901"/>
            <a:chOff x="0" y="0"/>
            <a:chExt cx="2051247" cy="24333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051247" cy="243332"/>
            </a:xfrm>
            <a:custGeom>
              <a:avLst/>
              <a:gdLst/>
              <a:ahLst/>
              <a:cxnLst/>
              <a:rect r="r" b="b" t="t" l="l"/>
              <a:pathLst>
                <a:path h="243332" w="2051247">
                  <a:moveTo>
                    <a:pt x="50696" y="0"/>
                  </a:moveTo>
                  <a:lnTo>
                    <a:pt x="2000551" y="0"/>
                  </a:lnTo>
                  <a:cubicBezTo>
                    <a:pt x="2013996" y="0"/>
                    <a:pt x="2026891" y="5341"/>
                    <a:pt x="2036398" y="14849"/>
                  </a:cubicBezTo>
                  <a:cubicBezTo>
                    <a:pt x="2045906" y="24356"/>
                    <a:pt x="2051247" y="37251"/>
                    <a:pt x="2051247" y="50696"/>
                  </a:cubicBezTo>
                  <a:lnTo>
                    <a:pt x="2051247" y="192636"/>
                  </a:lnTo>
                  <a:cubicBezTo>
                    <a:pt x="2051247" y="206081"/>
                    <a:pt x="2045906" y="218976"/>
                    <a:pt x="2036398" y="228484"/>
                  </a:cubicBezTo>
                  <a:cubicBezTo>
                    <a:pt x="2026891" y="237991"/>
                    <a:pt x="2013996" y="243332"/>
                    <a:pt x="2000551" y="243332"/>
                  </a:cubicBezTo>
                  <a:lnTo>
                    <a:pt x="50696" y="243332"/>
                  </a:lnTo>
                  <a:cubicBezTo>
                    <a:pt x="37251" y="243332"/>
                    <a:pt x="24356" y="237991"/>
                    <a:pt x="14849" y="228484"/>
                  </a:cubicBezTo>
                  <a:cubicBezTo>
                    <a:pt x="5341" y="218976"/>
                    <a:pt x="0" y="206081"/>
                    <a:pt x="0" y="192636"/>
                  </a:cubicBezTo>
                  <a:lnTo>
                    <a:pt x="0" y="50696"/>
                  </a:lnTo>
                  <a:cubicBezTo>
                    <a:pt x="0" y="37251"/>
                    <a:pt x="5341" y="24356"/>
                    <a:pt x="14849" y="14849"/>
                  </a:cubicBezTo>
                  <a:cubicBezTo>
                    <a:pt x="24356" y="5341"/>
                    <a:pt x="37251" y="0"/>
                    <a:pt x="50696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104775"/>
              <a:ext cx="2051247" cy="348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6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4357540" y="8038693"/>
            <a:ext cx="388674" cy="388674"/>
          </a:xfrm>
          <a:custGeom>
            <a:avLst/>
            <a:gdLst/>
            <a:ahLst/>
            <a:cxnLst/>
            <a:rect r="r" b="b" t="t" l="l"/>
            <a:pathLst>
              <a:path h="388674" w="388674">
                <a:moveTo>
                  <a:pt x="0" y="0"/>
                </a:moveTo>
                <a:lnTo>
                  <a:pt x="388674" y="0"/>
                </a:lnTo>
                <a:lnTo>
                  <a:pt x="388674" y="388674"/>
                </a:lnTo>
                <a:lnTo>
                  <a:pt x="0" y="3886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8044571" y="7876065"/>
            <a:ext cx="4554576" cy="464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0"/>
              </a:lnSpc>
              <a:spcBef>
                <a:spcPct val="0"/>
              </a:spcBef>
            </a:pPr>
            <a:r>
              <a:rPr lang="en-US" b="true" sz="271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Shrikant N Brahmbhatt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483538" y="1411189"/>
            <a:ext cx="6730372" cy="7048535"/>
          </a:xfrm>
          <a:custGeom>
            <a:avLst/>
            <a:gdLst/>
            <a:ahLst/>
            <a:cxnLst/>
            <a:rect r="r" b="b" t="t" l="l"/>
            <a:pathLst>
              <a:path h="7048535" w="6730372">
                <a:moveTo>
                  <a:pt x="0" y="0"/>
                </a:moveTo>
                <a:lnTo>
                  <a:pt x="6730372" y="0"/>
                </a:lnTo>
                <a:lnTo>
                  <a:pt x="6730372" y="7048535"/>
                </a:lnTo>
                <a:lnTo>
                  <a:pt x="0" y="70485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DAG00FYCXjo</dc:identifier>
  <dcterms:modified xsi:type="dcterms:W3CDTF">2011-08-01T06:04:30Z</dcterms:modified>
  <cp:revision>1</cp:revision>
  <dc:title>Purple Yellow Playful Illustrative Stock Market Trend Presentation</dc:title>
</cp:coreProperties>
</file>