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2" r:id="rId4"/>
    <p:sldId id="258" r:id="rId5"/>
    <p:sldId id="283" r:id="rId6"/>
    <p:sldId id="285" r:id="rId7"/>
    <p:sldId id="287" r:id="rId8"/>
    <p:sldId id="286" r:id="rId9"/>
    <p:sldId id="280" r:id="rId10"/>
    <p:sldId id="278" r:id="rId11"/>
    <p:sldId id="268" r:id="rId12"/>
    <p:sldId id="290" r:id="rId13"/>
    <p:sldId id="288" r:id="rId14"/>
    <p:sldId id="259" r:id="rId15"/>
    <p:sldId id="260" r:id="rId16"/>
    <p:sldId id="291" r:id="rId17"/>
    <p:sldId id="294"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40" d="100"/>
          <a:sy n="40" d="100"/>
        </p:scale>
        <p:origin x="1266"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p:cNvSpPr>
            <a:spLocks noGrp="1"/>
          </p:cNvSpPr>
          <p:nvPr>
            <p:ph type="dt" sz="half" idx="10"/>
          </p:nvPr>
        </p:nvSpPr>
        <p:spPr/>
        <p:txBody>
          <a:bodyPr/>
          <a:lstStyle/>
          <a:p>
            <a:fld id="{483F1239-FC3A-4B2B-87E0-93E39F06ACE0}" type="datetimeFigureOut">
              <a:rPr lang="es-ES" smtClean="0"/>
              <a:t>11/12/2016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395262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483F1239-FC3A-4B2B-87E0-93E39F06ACE0}" type="datetimeFigureOut">
              <a:rPr lang="es-ES" smtClean="0"/>
              <a:t>11/12/2016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362340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483F1239-FC3A-4B2B-87E0-93E39F06ACE0}" type="datetimeFigureOut">
              <a:rPr lang="es-ES" smtClean="0"/>
              <a:t>11/12/2016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12302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10"/>
          </p:nvPr>
        </p:nvSpPr>
        <p:spPr/>
        <p:txBody>
          <a:bodyPr/>
          <a:lstStyle/>
          <a:p>
            <a:fld id="{483F1239-FC3A-4B2B-87E0-93E39F06ACE0}" type="datetimeFigureOut">
              <a:rPr lang="es-ES" smtClean="0"/>
              <a:t>11/12/2016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103580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3F1239-FC3A-4B2B-87E0-93E39F06ACE0}" type="datetimeFigureOut">
              <a:rPr lang="es-ES" smtClean="0"/>
              <a:t>11/12/2016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100808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p:cNvSpPr>
            <a:spLocks noGrp="1"/>
          </p:cNvSpPr>
          <p:nvPr>
            <p:ph type="dt" sz="half" idx="10"/>
          </p:nvPr>
        </p:nvSpPr>
        <p:spPr/>
        <p:txBody>
          <a:bodyPr/>
          <a:lstStyle/>
          <a:p>
            <a:fld id="{483F1239-FC3A-4B2B-87E0-93E39F06ACE0}" type="datetimeFigureOut">
              <a:rPr lang="es-ES" smtClean="0"/>
              <a:t>11/12/2016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223170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p:cNvSpPr>
            <a:spLocks noGrp="1"/>
          </p:cNvSpPr>
          <p:nvPr>
            <p:ph type="dt" sz="half" idx="10"/>
          </p:nvPr>
        </p:nvSpPr>
        <p:spPr/>
        <p:txBody>
          <a:bodyPr/>
          <a:lstStyle/>
          <a:p>
            <a:fld id="{483F1239-FC3A-4B2B-87E0-93E39F06ACE0}" type="datetimeFigureOut">
              <a:rPr lang="es-ES" smtClean="0"/>
              <a:t>11/12/2016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303991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Date Placeholder 2"/>
          <p:cNvSpPr>
            <a:spLocks noGrp="1"/>
          </p:cNvSpPr>
          <p:nvPr>
            <p:ph type="dt" sz="half" idx="10"/>
          </p:nvPr>
        </p:nvSpPr>
        <p:spPr/>
        <p:txBody>
          <a:bodyPr/>
          <a:lstStyle/>
          <a:p>
            <a:fld id="{483F1239-FC3A-4B2B-87E0-93E39F06ACE0}" type="datetimeFigureOut">
              <a:rPr lang="es-ES" smtClean="0"/>
              <a:t>11/12/2016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113713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F1239-FC3A-4B2B-87E0-93E39F06ACE0}" type="datetimeFigureOut">
              <a:rPr lang="es-ES" smtClean="0"/>
              <a:t>11/12/2016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10184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F1239-FC3A-4B2B-87E0-93E39F06ACE0}" type="datetimeFigureOut">
              <a:rPr lang="es-ES" smtClean="0"/>
              <a:t>11/12/2016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145379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3F1239-FC3A-4B2B-87E0-93E39F06ACE0}" type="datetimeFigureOut">
              <a:rPr lang="es-ES" smtClean="0"/>
              <a:t>11/12/2016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0D8F8DE-409D-4ACB-B595-FE7E73F4402E}" type="slidenum">
              <a:rPr lang="es-ES" smtClean="0"/>
              <a:t>‹#›</a:t>
            </a:fld>
            <a:endParaRPr lang="es-ES"/>
          </a:p>
        </p:txBody>
      </p:sp>
    </p:spTree>
    <p:extLst>
      <p:ext uri="{BB962C8B-B14F-4D97-AF65-F5344CB8AC3E}">
        <p14:creationId xmlns:p14="http://schemas.microsoft.com/office/powerpoint/2010/main" val="153171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F1239-FC3A-4B2B-87E0-93E39F06ACE0}" type="datetimeFigureOut">
              <a:rPr lang="es-ES" smtClean="0"/>
              <a:t>11/12/2016</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8F8DE-409D-4ACB-B595-FE7E73F4402E}" type="slidenum">
              <a:rPr lang="es-ES" smtClean="0"/>
              <a:t>‹#›</a:t>
            </a:fld>
            <a:endParaRPr lang="es-ES"/>
          </a:p>
        </p:txBody>
      </p:sp>
    </p:spTree>
    <p:extLst>
      <p:ext uri="{BB962C8B-B14F-4D97-AF65-F5344CB8AC3E}">
        <p14:creationId xmlns:p14="http://schemas.microsoft.com/office/powerpoint/2010/main" val="797656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gif"/><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annel9.msdn.com/Blogs/codefest/DC2010T0100-Keynote-Rx-curing-your-asynchronous-programming-blues" TargetMode="External"/><Relationship Id="rId2" Type="http://schemas.openxmlformats.org/officeDocument/2006/relationships/hyperlink" Target="http://rxmarbles.com/" TargetMode="External"/><Relationship Id="rId1" Type="http://schemas.openxmlformats.org/officeDocument/2006/relationships/slideLayout" Target="../slideLayouts/slideLayout2.xml"/><Relationship Id="rId4" Type="http://schemas.openxmlformats.org/officeDocument/2006/relationships/hyperlink" Target="https://www.youtube.com/playlist?list=PLsKpj4Bp6bFthecgXadR_l-Yg1-Vz5Q3r"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blogs.msdn.microsoft.com/rxteam/2010/07/15/rx-hands-on-labs-published/" TargetMode="External"/><Relationship Id="rId3" Type="http://schemas.openxmlformats.org/officeDocument/2006/relationships/hyperlink" Target="http://www.introtorx.com/" TargetMode="External"/><Relationship Id="rId7" Type="http://schemas.openxmlformats.org/officeDocument/2006/relationships/hyperlink" Target="https://channel9.msdn.com/Events/NET-Conference/2016/Rx-la-joya-oculta-de-NET" TargetMode="External"/><Relationship Id="rId2" Type="http://schemas.openxmlformats.org/officeDocument/2006/relationships/hyperlink" Target="http://reactivex.io/" TargetMode="External"/><Relationship Id="rId1" Type="http://schemas.openxmlformats.org/officeDocument/2006/relationships/slideLayout" Target="../slideLayouts/slideLayout2.xml"/><Relationship Id="rId6" Type="http://schemas.openxmlformats.org/officeDocument/2006/relationships/hyperlink" Target="https://channel9.msdn.com/Blogs/J.Van.Gogh" TargetMode="External"/><Relationship Id="rId5" Type="http://schemas.openxmlformats.org/officeDocument/2006/relationships/hyperlink" Target="https://channel9.msdn.com/Series/Rx-Workshop" TargetMode="External"/><Relationship Id="rId4" Type="http://schemas.openxmlformats.org/officeDocument/2006/relationships/hyperlink" Target="http://rxwiki.wikidot.com/101samples" TargetMode="External"/><Relationship Id="rId9" Type="http://schemas.openxmlformats.org/officeDocument/2006/relationships/hyperlink" Target="https://msdn.microsoft.com/es-es/library/hh242981.asp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a:t>Reactive </a:t>
            </a:r>
            <a:r>
              <a:rPr lang="es-ES" dirty="0" err="1"/>
              <a:t>Programming</a:t>
            </a:r>
            <a:endParaRPr lang="es-ES" dirty="0"/>
          </a:p>
        </p:txBody>
      </p:sp>
      <p:sp>
        <p:nvSpPr>
          <p:cNvPr id="3" name="Subtitle 2"/>
          <p:cNvSpPr>
            <a:spLocks noGrp="1"/>
          </p:cNvSpPr>
          <p:nvPr>
            <p:ph type="subTitle" idx="1"/>
          </p:nvPr>
        </p:nvSpPr>
        <p:spPr/>
        <p:txBody>
          <a:bodyPr/>
          <a:lstStyle/>
          <a:p>
            <a:r>
              <a:rPr lang="es-ES" dirty="0" err="1"/>
              <a:t>with</a:t>
            </a:r>
            <a:r>
              <a:rPr lang="es-ES" dirty="0"/>
              <a:t> Reactive </a:t>
            </a:r>
            <a:r>
              <a:rPr lang="es-ES" dirty="0" err="1"/>
              <a:t>Extensions</a:t>
            </a:r>
            <a:endParaRPr lang="es-ES" dirty="0"/>
          </a:p>
        </p:txBody>
      </p:sp>
      <p:pic>
        <p:nvPicPr>
          <p:cNvPr id="1026" name="Picture 2" descr="Resultado de imagen de reactive exten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213" y="439737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73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a:solidFill>
                  <a:srgbClr val="FF0000"/>
                </a:solidFill>
              </a:rPr>
              <a:t>Why</a:t>
            </a:r>
            <a:r>
              <a:rPr lang="es-ES" dirty="0"/>
              <a:t> Reactive </a:t>
            </a:r>
            <a:r>
              <a:rPr lang="es-ES" dirty="0" err="1"/>
              <a:t>Programming</a:t>
            </a:r>
            <a:r>
              <a:rPr lang="es-ES" dirty="0"/>
              <a:t>?</a:t>
            </a:r>
          </a:p>
        </p:txBody>
      </p:sp>
      <p:pic>
        <p:nvPicPr>
          <p:cNvPr id="4" name="Content Placeholder 3"/>
          <p:cNvPicPr>
            <a:picLocks noGrp="1" noChangeAspect="1"/>
          </p:cNvPicPr>
          <p:nvPr>
            <p:ph idx="1"/>
          </p:nvPr>
        </p:nvPicPr>
        <p:blipFill>
          <a:blip r:embed="rId2"/>
          <a:stretch>
            <a:fillRect/>
          </a:stretch>
        </p:blipFill>
        <p:spPr>
          <a:xfrm>
            <a:off x="8827090" y="1923025"/>
            <a:ext cx="2849130" cy="1464745"/>
          </a:xfrm>
          <a:prstGeom prst="rect">
            <a:avLst/>
          </a:prstGeom>
        </p:spPr>
      </p:pic>
      <p:grpSp>
        <p:nvGrpSpPr>
          <p:cNvPr id="7" name="Group 6"/>
          <p:cNvGrpSpPr/>
          <p:nvPr/>
        </p:nvGrpSpPr>
        <p:grpSpPr>
          <a:xfrm>
            <a:off x="636675" y="1749223"/>
            <a:ext cx="2168505" cy="1798035"/>
            <a:chOff x="8262501" y="1690688"/>
            <a:chExt cx="3091299" cy="2346931"/>
          </a:xfrm>
        </p:grpSpPr>
        <p:pic>
          <p:nvPicPr>
            <p:cNvPr id="6" name="Picture 5"/>
            <p:cNvPicPr>
              <a:picLocks noChangeAspect="1"/>
            </p:cNvPicPr>
            <p:nvPr/>
          </p:nvPicPr>
          <p:blipFill>
            <a:blip r:embed="rId3"/>
            <a:stretch>
              <a:fillRect/>
            </a:stretch>
          </p:blipFill>
          <p:spPr>
            <a:xfrm>
              <a:off x="8262501" y="1690688"/>
              <a:ext cx="3091299" cy="2275232"/>
            </a:xfrm>
            <a:prstGeom prst="rect">
              <a:avLst/>
            </a:prstGeom>
          </p:spPr>
        </p:pic>
        <p:pic>
          <p:nvPicPr>
            <p:cNvPr id="4098" name="Picture 2" descr="Resultado de imagen de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8749" y="3029626"/>
              <a:ext cx="1007994" cy="1007993"/>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5"/>
          <a:stretch>
            <a:fillRect/>
          </a:stretch>
        </p:blipFill>
        <p:spPr>
          <a:xfrm>
            <a:off x="8885296" y="5081049"/>
            <a:ext cx="2774037" cy="1406307"/>
          </a:xfrm>
          <a:prstGeom prst="rect">
            <a:avLst/>
          </a:prstGeom>
        </p:spPr>
      </p:pic>
      <p:pic>
        <p:nvPicPr>
          <p:cNvPr id="5" name="Picture 4"/>
          <p:cNvPicPr>
            <a:picLocks noChangeAspect="1"/>
          </p:cNvPicPr>
          <p:nvPr/>
        </p:nvPicPr>
        <p:blipFill>
          <a:blip r:embed="rId6"/>
          <a:stretch>
            <a:fillRect/>
          </a:stretch>
        </p:blipFill>
        <p:spPr>
          <a:xfrm>
            <a:off x="838201" y="4941109"/>
            <a:ext cx="1966980" cy="1562845"/>
          </a:xfrm>
          <a:prstGeom prst="rect">
            <a:avLst/>
          </a:prstGeom>
        </p:spPr>
      </p:pic>
      <p:grpSp>
        <p:nvGrpSpPr>
          <p:cNvPr id="4106" name="Group 4105"/>
          <p:cNvGrpSpPr/>
          <p:nvPr/>
        </p:nvGrpSpPr>
        <p:grpSpPr>
          <a:xfrm>
            <a:off x="4715249" y="1828428"/>
            <a:ext cx="2667932" cy="3294112"/>
            <a:chOff x="4715249" y="1828428"/>
            <a:chExt cx="2667932" cy="3294112"/>
          </a:xfrm>
        </p:grpSpPr>
        <p:sp>
          <p:nvSpPr>
            <p:cNvPr id="9" name="TextBox 8"/>
            <p:cNvSpPr txBox="1"/>
            <p:nvPr/>
          </p:nvSpPr>
          <p:spPr>
            <a:xfrm>
              <a:off x="4715249" y="1828428"/>
              <a:ext cx="2667932" cy="707886"/>
            </a:xfrm>
            <a:prstGeom prst="rect">
              <a:avLst/>
            </a:prstGeom>
            <a:noFill/>
          </p:spPr>
          <p:txBody>
            <a:bodyPr wrap="square" rtlCol="0">
              <a:spAutoFit/>
            </a:bodyPr>
            <a:lstStyle/>
            <a:p>
              <a:r>
                <a:rPr lang="es-ES" sz="4000" dirty="0" err="1">
                  <a:latin typeface="Segoe UI Semilight" panose="020B0402040204020203" pitchFamily="34" charset="0"/>
                  <a:cs typeface="Segoe UI Semilight" panose="020B0402040204020203" pitchFamily="34" charset="0"/>
                </a:rPr>
                <a:t>Application</a:t>
              </a:r>
              <a:endParaRPr lang="es-ES" sz="4000" dirty="0">
                <a:latin typeface="Segoe UI Semilight" panose="020B0402040204020203" pitchFamily="34" charset="0"/>
                <a:cs typeface="Segoe UI Semilight" panose="020B0402040204020203" pitchFamily="34" charset="0"/>
              </a:endParaRPr>
            </a:p>
          </p:txBody>
        </p:sp>
        <p:pic>
          <p:nvPicPr>
            <p:cNvPr id="10" name="Picture 9"/>
            <p:cNvPicPr>
              <a:picLocks noChangeAspect="1"/>
            </p:cNvPicPr>
            <p:nvPr/>
          </p:nvPicPr>
          <p:blipFill>
            <a:blip r:embed="rId7"/>
            <a:stretch>
              <a:fillRect/>
            </a:stretch>
          </p:blipFill>
          <p:spPr>
            <a:xfrm>
              <a:off x="5152149" y="3348222"/>
              <a:ext cx="1632808" cy="1774318"/>
            </a:xfrm>
            <a:prstGeom prst="rect">
              <a:avLst/>
            </a:prstGeom>
          </p:spPr>
        </p:pic>
      </p:grpSp>
      <p:pic>
        <p:nvPicPr>
          <p:cNvPr id="4099" name="Picture 40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09901" y="4774092"/>
            <a:ext cx="781514" cy="442858"/>
          </a:xfrm>
          <a:prstGeom prst="rect">
            <a:avLst/>
          </a:prstGeom>
        </p:spPr>
      </p:pic>
      <p:pic>
        <p:nvPicPr>
          <p:cNvPr id="44"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7249" y="4542547"/>
            <a:ext cx="1273163" cy="721459"/>
          </a:xfrm>
          <a:prstGeom prst="rect">
            <a:avLst/>
          </a:prstGeom>
        </p:spPr>
      </p:pic>
      <p:pic>
        <p:nvPicPr>
          <p:cNvPr id="45" name="Picture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58270" y="4273709"/>
            <a:ext cx="1807459" cy="1024227"/>
          </a:xfrm>
          <a:prstGeom prst="rect">
            <a:avLst/>
          </a:prstGeom>
        </p:spPr>
      </p:pic>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2671" y="3760920"/>
            <a:ext cx="2758683" cy="1563254"/>
          </a:xfrm>
          <a:prstGeom prst="rect">
            <a:avLst/>
          </a:prstGeom>
        </p:spPr>
      </p:pic>
      <p:grpSp>
        <p:nvGrpSpPr>
          <p:cNvPr id="4104" name="Group 4103"/>
          <p:cNvGrpSpPr/>
          <p:nvPr/>
        </p:nvGrpSpPr>
        <p:grpSpPr>
          <a:xfrm>
            <a:off x="7834321" y="2667377"/>
            <a:ext cx="1087509" cy="955531"/>
            <a:chOff x="3216019" y="2881259"/>
            <a:chExt cx="1087509" cy="955531"/>
          </a:xfrm>
          <a:scene3d>
            <a:camera prst="orthographicFront">
              <a:rot lat="0" lon="9000000" rev="0"/>
            </a:camera>
            <a:lightRig rig="threePt" dir="t"/>
          </a:scene3d>
        </p:grpSpPr>
        <p:sp>
          <p:nvSpPr>
            <p:cNvPr id="4103" name="Arrow: Chevron 4102"/>
            <p:cNvSpPr/>
            <p:nvPr/>
          </p:nvSpPr>
          <p:spPr>
            <a:xfrm rot="2012545">
              <a:off x="3216019" y="2881259"/>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0" name="Arrow: Chevron 49"/>
            <p:cNvSpPr/>
            <p:nvPr/>
          </p:nvSpPr>
          <p:spPr>
            <a:xfrm rot="2012545">
              <a:off x="3577858" y="3135073"/>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1" name="Arrow: Chevron 50"/>
            <p:cNvSpPr/>
            <p:nvPr/>
          </p:nvSpPr>
          <p:spPr>
            <a:xfrm rot="2012545">
              <a:off x="3928347" y="3356899"/>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53" name="Group 52"/>
          <p:cNvGrpSpPr/>
          <p:nvPr/>
        </p:nvGrpSpPr>
        <p:grpSpPr>
          <a:xfrm rot="17963947">
            <a:off x="3183230" y="4813866"/>
            <a:ext cx="1087509" cy="955531"/>
            <a:chOff x="3216019" y="2881259"/>
            <a:chExt cx="1087509" cy="955531"/>
          </a:xfrm>
        </p:grpSpPr>
        <p:sp>
          <p:nvSpPr>
            <p:cNvPr id="54" name="Arrow: Chevron 53"/>
            <p:cNvSpPr/>
            <p:nvPr/>
          </p:nvSpPr>
          <p:spPr>
            <a:xfrm rot="2012545">
              <a:off x="3216019" y="2881259"/>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5" name="Arrow: Chevron 54"/>
            <p:cNvSpPr/>
            <p:nvPr/>
          </p:nvSpPr>
          <p:spPr>
            <a:xfrm rot="2012545">
              <a:off x="3577858" y="3135073"/>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6" name="Arrow: Chevron 55"/>
            <p:cNvSpPr/>
            <p:nvPr/>
          </p:nvSpPr>
          <p:spPr>
            <a:xfrm rot="2012545">
              <a:off x="3928347" y="3356899"/>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57" name="Group 56"/>
          <p:cNvGrpSpPr/>
          <p:nvPr/>
        </p:nvGrpSpPr>
        <p:grpSpPr>
          <a:xfrm>
            <a:off x="3297565" y="2819777"/>
            <a:ext cx="1087509" cy="955531"/>
            <a:chOff x="3216019" y="2881259"/>
            <a:chExt cx="1087509" cy="955531"/>
          </a:xfrm>
        </p:grpSpPr>
        <p:sp>
          <p:nvSpPr>
            <p:cNvPr id="58" name="Arrow: Chevron 57"/>
            <p:cNvSpPr/>
            <p:nvPr/>
          </p:nvSpPr>
          <p:spPr>
            <a:xfrm rot="2012545">
              <a:off x="3216019" y="2881259"/>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9" name="Arrow: Chevron 58"/>
            <p:cNvSpPr/>
            <p:nvPr/>
          </p:nvSpPr>
          <p:spPr>
            <a:xfrm rot="2012545">
              <a:off x="3577858" y="3135073"/>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0" name="Arrow: Chevron 59"/>
            <p:cNvSpPr/>
            <p:nvPr/>
          </p:nvSpPr>
          <p:spPr>
            <a:xfrm rot="2012545">
              <a:off x="3928347" y="3356899"/>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61" name="Group 60"/>
          <p:cNvGrpSpPr/>
          <p:nvPr/>
        </p:nvGrpSpPr>
        <p:grpSpPr>
          <a:xfrm rot="10800000">
            <a:off x="7897571" y="4684772"/>
            <a:ext cx="1087509" cy="955531"/>
            <a:chOff x="3216019" y="2881259"/>
            <a:chExt cx="1087509" cy="955531"/>
          </a:xfrm>
          <a:scene3d>
            <a:camera prst="orthographicFront">
              <a:rot lat="0" lon="600000" rev="0"/>
            </a:camera>
            <a:lightRig rig="threePt" dir="t"/>
          </a:scene3d>
        </p:grpSpPr>
        <p:sp>
          <p:nvSpPr>
            <p:cNvPr id="62" name="Arrow: Chevron 61"/>
            <p:cNvSpPr/>
            <p:nvPr/>
          </p:nvSpPr>
          <p:spPr>
            <a:xfrm rot="2012545">
              <a:off x="3216019" y="2881259"/>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3" name="Arrow: Chevron 62"/>
            <p:cNvSpPr/>
            <p:nvPr/>
          </p:nvSpPr>
          <p:spPr>
            <a:xfrm rot="2012545">
              <a:off x="3577858" y="3135073"/>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64" name="Arrow: Chevron 63"/>
            <p:cNvSpPr/>
            <p:nvPr/>
          </p:nvSpPr>
          <p:spPr>
            <a:xfrm rot="2012545">
              <a:off x="3928347" y="3356899"/>
              <a:ext cx="375181" cy="479891"/>
            </a:xfrm>
            <a:prstGeom prst="chevr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15" name="Group 14"/>
          <p:cNvGrpSpPr/>
          <p:nvPr/>
        </p:nvGrpSpPr>
        <p:grpSpPr>
          <a:xfrm>
            <a:off x="4606898" y="3564666"/>
            <a:ext cx="2832987" cy="658831"/>
            <a:chOff x="4606898" y="3564666"/>
            <a:chExt cx="2832987" cy="658831"/>
          </a:xfrm>
        </p:grpSpPr>
        <p:sp>
          <p:nvSpPr>
            <p:cNvPr id="38" name="TextBox 37"/>
            <p:cNvSpPr txBox="1"/>
            <p:nvPr/>
          </p:nvSpPr>
          <p:spPr>
            <a:xfrm>
              <a:off x="6234106" y="3854165"/>
              <a:ext cx="1205779" cy="369332"/>
            </a:xfrm>
            <a:prstGeom prst="rect">
              <a:avLst/>
            </a:prstGeom>
            <a:noFill/>
          </p:spPr>
          <p:txBody>
            <a:bodyPr wrap="none" rtlCol="0">
              <a:spAutoFit/>
            </a:bodyPr>
            <a:lstStyle/>
            <a:p>
              <a:r>
                <a:rPr lang="es-ES" dirty="0" err="1"/>
                <a:t>Scheduling</a:t>
              </a:r>
              <a:endParaRPr lang="es-ES" dirty="0"/>
            </a:p>
          </p:txBody>
        </p:sp>
        <p:sp>
          <p:nvSpPr>
            <p:cNvPr id="39" name="TextBox 38"/>
            <p:cNvSpPr txBox="1"/>
            <p:nvPr/>
          </p:nvSpPr>
          <p:spPr>
            <a:xfrm>
              <a:off x="4606898" y="3564666"/>
              <a:ext cx="1888659" cy="369332"/>
            </a:xfrm>
            <a:prstGeom prst="rect">
              <a:avLst/>
            </a:prstGeom>
            <a:noFill/>
          </p:spPr>
          <p:txBody>
            <a:bodyPr wrap="none" rtlCol="0">
              <a:spAutoFit/>
            </a:bodyPr>
            <a:lstStyle/>
            <a:p>
              <a:r>
                <a:rPr lang="es-ES" dirty="0" err="1"/>
                <a:t>Timing</a:t>
              </a:r>
              <a:r>
                <a:rPr lang="es-ES" dirty="0"/>
                <a:t> / </a:t>
              </a:r>
              <a:r>
                <a:rPr lang="es-ES" dirty="0" err="1"/>
                <a:t>Timeouts</a:t>
              </a:r>
              <a:endParaRPr lang="es-ES" dirty="0"/>
            </a:p>
          </p:txBody>
        </p:sp>
      </p:grpSp>
      <p:grpSp>
        <p:nvGrpSpPr>
          <p:cNvPr id="4107" name="Group 4106"/>
          <p:cNvGrpSpPr/>
          <p:nvPr/>
        </p:nvGrpSpPr>
        <p:grpSpPr>
          <a:xfrm>
            <a:off x="4526970" y="2652333"/>
            <a:ext cx="3285579" cy="934563"/>
            <a:chOff x="7159167" y="6338016"/>
            <a:chExt cx="3285579" cy="934563"/>
          </a:xfrm>
        </p:grpSpPr>
        <p:sp>
          <p:nvSpPr>
            <p:cNvPr id="41" name="TextBox 40"/>
            <p:cNvSpPr txBox="1"/>
            <p:nvPr/>
          </p:nvSpPr>
          <p:spPr>
            <a:xfrm>
              <a:off x="7159167" y="6338016"/>
              <a:ext cx="3285579" cy="646331"/>
            </a:xfrm>
            <a:prstGeom prst="rect">
              <a:avLst/>
            </a:prstGeom>
            <a:noFill/>
          </p:spPr>
          <p:txBody>
            <a:bodyPr wrap="none" rtlCol="0">
              <a:spAutoFit/>
            </a:bodyPr>
            <a:lstStyle/>
            <a:p>
              <a:r>
                <a:rPr lang="es-ES" dirty="0" err="1"/>
                <a:t>Event</a:t>
              </a:r>
              <a:r>
                <a:rPr lang="es-ES" dirty="0"/>
                <a:t> </a:t>
              </a:r>
              <a:r>
                <a:rPr lang="es-ES" dirty="0" err="1"/>
                <a:t>handling</a:t>
              </a:r>
              <a:r>
                <a:rPr lang="es-ES" dirty="0"/>
                <a:t>	</a:t>
              </a:r>
            </a:p>
            <a:p>
              <a:r>
                <a:rPr lang="es-ES" dirty="0"/>
                <a:t>	</a:t>
              </a:r>
              <a:r>
                <a:rPr lang="es-ES" dirty="0" err="1"/>
                <a:t>Conditional</a:t>
              </a:r>
              <a:r>
                <a:rPr lang="es-ES" dirty="0"/>
                <a:t> </a:t>
              </a:r>
              <a:r>
                <a:rPr lang="es-ES" dirty="0" err="1"/>
                <a:t>statements</a:t>
              </a:r>
              <a:endParaRPr lang="es-ES" dirty="0"/>
            </a:p>
          </p:txBody>
        </p:sp>
        <p:sp>
          <p:nvSpPr>
            <p:cNvPr id="43" name="TextBox 42"/>
            <p:cNvSpPr txBox="1"/>
            <p:nvPr/>
          </p:nvSpPr>
          <p:spPr>
            <a:xfrm>
              <a:off x="7448598" y="6903247"/>
              <a:ext cx="1646669" cy="369332"/>
            </a:xfrm>
            <a:prstGeom prst="rect">
              <a:avLst/>
            </a:prstGeom>
            <a:noFill/>
          </p:spPr>
          <p:txBody>
            <a:bodyPr wrap="none" rtlCol="0">
              <a:spAutoFit/>
            </a:bodyPr>
            <a:lstStyle/>
            <a:p>
              <a:r>
                <a:rPr lang="es-ES" dirty="0" err="1"/>
                <a:t>Attach</a:t>
              </a:r>
              <a:r>
                <a:rPr lang="es-ES" dirty="0"/>
                <a:t> / </a:t>
              </a:r>
              <a:r>
                <a:rPr lang="es-ES" dirty="0" err="1"/>
                <a:t>Detach</a:t>
              </a:r>
              <a:endParaRPr lang="es-ES" dirty="0"/>
            </a:p>
          </p:txBody>
        </p:sp>
      </p:grpSp>
      <p:grpSp>
        <p:nvGrpSpPr>
          <p:cNvPr id="14" name="Group 13"/>
          <p:cNvGrpSpPr/>
          <p:nvPr/>
        </p:nvGrpSpPr>
        <p:grpSpPr>
          <a:xfrm>
            <a:off x="4109336" y="4143087"/>
            <a:ext cx="3731440" cy="966420"/>
            <a:chOff x="4109336" y="4143087"/>
            <a:chExt cx="3731440" cy="966420"/>
          </a:xfrm>
        </p:grpSpPr>
        <p:sp>
          <p:nvSpPr>
            <p:cNvPr id="4101" name="TextBox 4100"/>
            <p:cNvSpPr txBox="1"/>
            <p:nvPr/>
          </p:nvSpPr>
          <p:spPr>
            <a:xfrm>
              <a:off x="4109336" y="4458838"/>
              <a:ext cx="1593898" cy="369332"/>
            </a:xfrm>
            <a:prstGeom prst="rect">
              <a:avLst/>
            </a:prstGeom>
            <a:noFill/>
          </p:spPr>
          <p:txBody>
            <a:bodyPr wrap="none" rtlCol="0">
              <a:spAutoFit/>
            </a:bodyPr>
            <a:lstStyle/>
            <a:p>
              <a:r>
                <a:rPr lang="es-ES" dirty="0" err="1"/>
                <a:t>Multithreading</a:t>
              </a:r>
              <a:endParaRPr lang="es-ES" dirty="0"/>
            </a:p>
          </p:txBody>
        </p:sp>
        <p:grpSp>
          <p:nvGrpSpPr>
            <p:cNvPr id="13" name="Group 12"/>
            <p:cNvGrpSpPr/>
            <p:nvPr/>
          </p:nvGrpSpPr>
          <p:grpSpPr>
            <a:xfrm>
              <a:off x="4502461" y="4143087"/>
              <a:ext cx="3338315" cy="966420"/>
              <a:chOff x="4516791" y="3404455"/>
              <a:chExt cx="3338315" cy="966420"/>
            </a:xfrm>
          </p:grpSpPr>
          <p:sp>
            <p:nvSpPr>
              <p:cNvPr id="52" name="TextBox 51"/>
              <p:cNvSpPr txBox="1"/>
              <p:nvPr/>
            </p:nvSpPr>
            <p:spPr>
              <a:xfrm>
                <a:off x="6018664" y="3732407"/>
                <a:ext cx="1836442" cy="369332"/>
              </a:xfrm>
              <a:prstGeom prst="rect">
                <a:avLst/>
              </a:prstGeom>
              <a:noFill/>
            </p:spPr>
            <p:txBody>
              <a:bodyPr wrap="square" rtlCol="0">
                <a:spAutoFit/>
              </a:bodyPr>
              <a:lstStyle/>
              <a:p>
                <a:r>
                  <a:rPr lang="es-ES" dirty="0" err="1"/>
                  <a:t>Race</a:t>
                </a:r>
                <a:r>
                  <a:rPr lang="es-ES" dirty="0"/>
                  <a:t> </a:t>
                </a:r>
                <a:r>
                  <a:rPr lang="es-ES" dirty="0" err="1"/>
                  <a:t>conditions</a:t>
                </a:r>
                <a:endParaRPr lang="es-ES" dirty="0"/>
              </a:p>
            </p:txBody>
          </p:sp>
          <p:sp>
            <p:nvSpPr>
              <p:cNvPr id="42" name="TextBox 41"/>
              <p:cNvSpPr txBox="1"/>
              <p:nvPr/>
            </p:nvSpPr>
            <p:spPr>
              <a:xfrm>
                <a:off x="5152149" y="4001543"/>
                <a:ext cx="1373005" cy="369332"/>
              </a:xfrm>
              <a:prstGeom prst="rect">
                <a:avLst/>
              </a:prstGeom>
              <a:noFill/>
            </p:spPr>
            <p:txBody>
              <a:bodyPr wrap="none" rtlCol="0">
                <a:spAutoFit/>
              </a:bodyPr>
              <a:lstStyle/>
              <a:p>
                <a:r>
                  <a:rPr lang="es-ES" b="1" dirty="0" err="1"/>
                  <a:t>Shared</a:t>
                </a:r>
                <a:r>
                  <a:rPr lang="es-ES" b="1" dirty="0"/>
                  <a:t> </a:t>
                </a:r>
                <a:r>
                  <a:rPr lang="es-ES" b="1" dirty="0" err="1"/>
                  <a:t>state</a:t>
                </a:r>
                <a:endParaRPr lang="es-ES" b="1" dirty="0"/>
              </a:p>
            </p:txBody>
          </p:sp>
          <p:sp>
            <p:nvSpPr>
              <p:cNvPr id="70" name="TextBox 69"/>
              <p:cNvSpPr txBox="1"/>
              <p:nvPr/>
            </p:nvSpPr>
            <p:spPr>
              <a:xfrm>
                <a:off x="4516791" y="3404455"/>
                <a:ext cx="2126095" cy="369332"/>
              </a:xfrm>
              <a:prstGeom prst="rect">
                <a:avLst/>
              </a:prstGeom>
              <a:noFill/>
            </p:spPr>
            <p:txBody>
              <a:bodyPr wrap="none" rtlCol="0">
                <a:spAutoFit/>
              </a:bodyPr>
              <a:lstStyle/>
              <a:p>
                <a:r>
                  <a:rPr lang="es-ES" b="1" dirty="0" err="1"/>
                  <a:t>Concurrency</a:t>
                </a:r>
                <a:r>
                  <a:rPr lang="es-ES" dirty="0"/>
                  <a:t> </a:t>
                </a:r>
                <a:r>
                  <a:rPr lang="es-ES" dirty="0" err="1"/>
                  <a:t>Locking</a:t>
                </a:r>
                <a:endParaRPr lang="es-ES" dirty="0"/>
              </a:p>
            </p:txBody>
          </p:sp>
        </p:grpSp>
      </p:grpSp>
      <p:sp>
        <p:nvSpPr>
          <p:cNvPr id="4114" name="Rectangle 4113"/>
          <p:cNvSpPr/>
          <p:nvPr/>
        </p:nvSpPr>
        <p:spPr>
          <a:xfrm>
            <a:off x="1398455" y="3398612"/>
            <a:ext cx="9542607" cy="954107"/>
          </a:xfrm>
          <a:prstGeom prst="rect">
            <a:avLst/>
          </a:prstGeom>
        </p:spPr>
        <p:txBody>
          <a:bodyPr wrap="square">
            <a:spAutoFit/>
          </a:bodyPr>
          <a:lstStyle/>
          <a:p>
            <a:pPr algn="ctr"/>
            <a:r>
              <a:rPr lang="en-US" sz="2800" dirty="0"/>
              <a:t>Modern applications are becoming ever more driven by externally produced events and streams of values</a:t>
            </a:r>
            <a:endParaRPr lang="es-ES" sz="2800" dirty="0"/>
          </a:p>
        </p:txBody>
      </p:sp>
      <p:sp>
        <p:nvSpPr>
          <p:cNvPr id="16" name="Rectangle 15"/>
          <p:cNvSpPr/>
          <p:nvPr/>
        </p:nvSpPr>
        <p:spPr>
          <a:xfrm>
            <a:off x="2977949" y="2574723"/>
            <a:ext cx="6088125" cy="3321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Resultado de imagen de Reactive Manifesto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1378" y="2489663"/>
            <a:ext cx="5346561" cy="29903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0"/>
          <a:stretch>
            <a:fillRect/>
          </a:stretch>
        </p:blipFill>
        <p:spPr>
          <a:xfrm>
            <a:off x="3575708" y="2544266"/>
            <a:ext cx="4894394" cy="3043911"/>
          </a:xfrm>
          <a:prstGeom prst="rect">
            <a:avLst/>
          </a:prstGeom>
        </p:spPr>
      </p:pic>
      <p:sp>
        <p:nvSpPr>
          <p:cNvPr id="48" name="Rectangle 47"/>
          <p:cNvSpPr/>
          <p:nvPr/>
        </p:nvSpPr>
        <p:spPr>
          <a:xfrm>
            <a:off x="3120497" y="5667331"/>
            <a:ext cx="5560322" cy="830997"/>
          </a:xfrm>
          <a:prstGeom prst="rect">
            <a:avLst/>
          </a:prstGeom>
        </p:spPr>
        <p:txBody>
          <a:bodyPr wrap="square">
            <a:spAutoFit/>
          </a:bodyPr>
          <a:lstStyle/>
          <a:p>
            <a:pPr algn="ctr"/>
            <a:r>
              <a:rPr lang="es-ES" sz="2400" dirty="0" err="1"/>
              <a:t>Developers</a:t>
            </a:r>
            <a:r>
              <a:rPr lang="es-ES" sz="2400" dirty="0"/>
              <a:t> </a:t>
            </a:r>
            <a:r>
              <a:rPr lang="es-ES" sz="2400" dirty="0" err="1"/>
              <a:t>need</a:t>
            </a:r>
            <a:r>
              <a:rPr lang="es-ES" sz="2400" dirty="0"/>
              <a:t> </a:t>
            </a:r>
            <a:r>
              <a:rPr lang="es-ES" sz="2400" dirty="0" err="1"/>
              <a:t>powerful</a:t>
            </a:r>
            <a:r>
              <a:rPr lang="es-ES" sz="2400" dirty="0"/>
              <a:t> </a:t>
            </a:r>
            <a:r>
              <a:rPr lang="es-ES" sz="2400" dirty="0" err="1"/>
              <a:t>tools</a:t>
            </a:r>
            <a:r>
              <a:rPr lang="es-ES" sz="2400" dirty="0"/>
              <a:t> to </a:t>
            </a:r>
            <a:r>
              <a:rPr lang="es-ES" sz="2400" dirty="0" err="1"/>
              <a:t>manage</a:t>
            </a:r>
            <a:r>
              <a:rPr lang="es-ES" sz="2400" dirty="0"/>
              <a:t> </a:t>
            </a:r>
            <a:r>
              <a:rPr lang="es-ES" sz="2400" dirty="0" err="1"/>
              <a:t>asychronous</a:t>
            </a:r>
            <a:r>
              <a:rPr lang="es-ES" sz="2400" dirty="0"/>
              <a:t> </a:t>
            </a:r>
            <a:r>
              <a:rPr lang="es-ES" sz="2400" dirty="0" err="1"/>
              <a:t>streams</a:t>
            </a:r>
            <a:r>
              <a:rPr lang="es-ES" sz="2400" dirty="0"/>
              <a:t> of </a:t>
            </a:r>
            <a:r>
              <a:rPr lang="es-ES" sz="2400" dirty="0" err="1"/>
              <a:t>events</a:t>
            </a:r>
            <a:endParaRPr lang="es-ES" sz="2400" dirty="0"/>
          </a:p>
        </p:txBody>
      </p:sp>
      <p:sp>
        <p:nvSpPr>
          <p:cNvPr id="8" name="Rectangle 7"/>
          <p:cNvSpPr/>
          <p:nvPr/>
        </p:nvSpPr>
        <p:spPr>
          <a:xfrm>
            <a:off x="2856595" y="5509024"/>
            <a:ext cx="6088125" cy="1197453"/>
          </a:xfrm>
          <a:prstGeom prst="rect">
            <a:avLst/>
          </a:prstGeom>
        </p:spPr>
        <p:txBody>
          <a:bodyPr wrap="square">
            <a:spAutoFit/>
          </a:bodyPr>
          <a:lstStyle/>
          <a:p>
            <a:pPr algn="ctr"/>
            <a:r>
              <a:rPr lang="en-US" sz="2400" i="1" dirty="0"/>
              <a:t>“We want systems that are Responsive, Resilient, Elastic and Message Driven.</a:t>
            </a:r>
          </a:p>
          <a:p>
            <a:pPr algn="ctr"/>
            <a:r>
              <a:rPr lang="en-US" sz="2400" i="1" dirty="0"/>
              <a:t> We call these Reactive Systems”</a:t>
            </a:r>
          </a:p>
        </p:txBody>
      </p:sp>
      <p:sp>
        <p:nvSpPr>
          <p:cNvPr id="12" name="Rectangle 11"/>
          <p:cNvSpPr/>
          <p:nvPr/>
        </p:nvSpPr>
        <p:spPr>
          <a:xfrm>
            <a:off x="3245404" y="5650909"/>
            <a:ext cx="5560322" cy="830997"/>
          </a:xfrm>
          <a:prstGeom prst="rect">
            <a:avLst/>
          </a:prstGeom>
        </p:spPr>
        <p:txBody>
          <a:bodyPr wrap="square">
            <a:spAutoFit/>
          </a:bodyPr>
          <a:lstStyle/>
          <a:p>
            <a:pPr algn="ctr"/>
            <a:r>
              <a:rPr lang="en-US" sz="2400" dirty="0"/>
              <a:t>Amazing toolbox of functions to combine, create and filter any of those streams.</a:t>
            </a:r>
            <a:endParaRPr lang="es-ES" sz="2400" dirty="0"/>
          </a:p>
        </p:txBody>
      </p:sp>
    </p:spTree>
    <p:extLst>
      <p:ext uri="{BB962C8B-B14F-4D97-AF65-F5344CB8AC3E}">
        <p14:creationId xmlns:p14="http://schemas.microsoft.com/office/powerpoint/2010/main" val="218502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xit" presetSubtype="0" fill="hold" grpId="1" nodeType="clickEffect">
                                  <p:stCondLst>
                                    <p:cond delay="0"/>
                                  </p:stCondLst>
                                  <p:childTnLst>
                                    <p:animEffect transition="out" filter="fade">
                                      <p:cBhvr>
                                        <p:cTn id="10" dur="1000"/>
                                        <p:tgtEl>
                                          <p:spTgt spid="4114"/>
                                        </p:tgtEl>
                                      </p:cBhvr>
                                    </p:animEffect>
                                    <p:anim calcmode="lin" valueType="num">
                                      <p:cBhvr>
                                        <p:cTn id="11" dur="1000"/>
                                        <p:tgtEl>
                                          <p:spTgt spid="4114"/>
                                        </p:tgtEl>
                                        <p:attrNameLst>
                                          <p:attrName>ppt_x</p:attrName>
                                        </p:attrNameLst>
                                      </p:cBhvr>
                                      <p:tavLst>
                                        <p:tav tm="0">
                                          <p:val>
                                            <p:strVal val="ppt_x"/>
                                          </p:val>
                                        </p:tav>
                                        <p:tav tm="100000">
                                          <p:val>
                                            <p:strVal val="ppt_x"/>
                                          </p:val>
                                        </p:tav>
                                      </p:tavLst>
                                    </p:anim>
                                    <p:anim calcmode="lin" valueType="num">
                                      <p:cBhvr>
                                        <p:cTn id="12" dur="1000"/>
                                        <p:tgtEl>
                                          <p:spTgt spid="4114"/>
                                        </p:tgtEl>
                                        <p:attrNameLst>
                                          <p:attrName>ppt_y</p:attrName>
                                        </p:attrNameLst>
                                      </p:cBhvr>
                                      <p:tavLst>
                                        <p:tav tm="0">
                                          <p:val>
                                            <p:strVal val="ppt_y"/>
                                          </p:val>
                                        </p:tav>
                                        <p:tav tm="100000">
                                          <p:val>
                                            <p:strVal val="ppt_y+.1"/>
                                          </p:val>
                                        </p:tav>
                                      </p:tavLst>
                                    </p:anim>
                                    <p:set>
                                      <p:cBhvr>
                                        <p:cTn id="13" dur="1" fill="hold">
                                          <p:stCondLst>
                                            <p:cond delay="999"/>
                                          </p:stCondLst>
                                        </p:cTn>
                                        <p:tgtEl>
                                          <p:spTgt spid="4114"/>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106"/>
                                        </p:tgtEl>
                                        <p:attrNameLst>
                                          <p:attrName>style.visibility</p:attrName>
                                        </p:attrNameLst>
                                      </p:cBhvr>
                                      <p:to>
                                        <p:strVal val="visible"/>
                                      </p:to>
                                    </p:set>
                                    <p:animEffect transition="in" filter="fade">
                                      <p:cBhvr>
                                        <p:cTn id="17" dur="500"/>
                                        <p:tgtEl>
                                          <p:spTgt spid="410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par>
                                <p:cTn id="28" presetID="53" presetClass="entr" presetSubtype="16"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par>
                                <p:cTn id="33" presetID="53" presetClass="entr" presetSubtype="16"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transition="in" filter="fade">
                                      <p:cBhvr>
                                        <p:cTn id="45" dur="500"/>
                                        <p:tgtEl>
                                          <p:spTgt spid="410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5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99"/>
                                        </p:tgtEl>
                                        <p:attrNameLst>
                                          <p:attrName>style.visibility</p:attrName>
                                        </p:attrNameLst>
                                      </p:cBhvr>
                                      <p:to>
                                        <p:strVal val="visible"/>
                                      </p:to>
                                    </p:set>
                                    <p:animEffect transition="in" filter="fade">
                                      <p:cBhvr>
                                        <p:cTn id="64" dur="500"/>
                                        <p:tgtEl>
                                          <p:spTgt spid="4099"/>
                                        </p:tgtEl>
                                      </p:cBhvr>
                                    </p:animEffect>
                                  </p:childTnLst>
                                </p:cTn>
                              </p:par>
                              <p:par>
                                <p:cTn id="65" presetID="10" presetClass="entr" presetSubtype="0" fill="hold" nodeType="withEffect">
                                  <p:stCondLst>
                                    <p:cond delay="0"/>
                                  </p:stCondLst>
                                  <p:childTnLst>
                                    <p:set>
                                      <p:cBhvr>
                                        <p:cTn id="66" dur="1" fill="hold">
                                          <p:stCondLst>
                                            <p:cond delay="0"/>
                                          </p:stCondLst>
                                        </p:cTn>
                                        <p:tgtEl>
                                          <p:spTgt spid="4104"/>
                                        </p:tgtEl>
                                        <p:attrNameLst>
                                          <p:attrName>style.visibility</p:attrName>
                                        </p:attrNameLst>
                                      </p:cBhvr>
                                      <p:to>
                                        <p:strVal val="visible"/>
                                      </p:to>
                                    </p:set>
                                    <p:animEffect transition="in" filter="fade">
                                      <p:cBhvr>
                                        <p:cTn id="67" dur="500"/>
                                        <p:tgtEl>
                                          <p:spTgt spid="4104"/>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1000"/>
                                        <p:tgtEl>
                                          <p:spTgt spid="48"/>
                                        </p:tgtEl>
                                      </p:cBhvr>
                                    </p:animEffect>
                                    <p:anim calcmode="lin" valueType="num">
                                      <p:cBhvr>
                                        <p:cTn id="82" dur="1000" fill="hold"/>
                                        <p:tgtEl>
                                          <p:spTgt spid="48"/>
                                        </p:tgtEl>
                                        <p:attrNameLst>
                                          <p:attrName>ppt_x</p:attrName>
                                        </p:attrNameLst>
                                      </p:cBhvr>
                                      <p:tavLst>
                                        <p:tav tm="0">
                                          <p:val>
                                            <p:strVal val="#ppt_x"/>
                                          </p:val>
                                        </p:tav>
                                        <p:tav tm="100000">
                                          <p:val>
                                            <p:strVal val="#ppt_x"/>
                                          </p:val>
                                        </p:tav>
                                      </p:tavLst>
                                    </p:anim>
                                    <p:anim calcmode="lin" valueType="num">
                                      <p:cBhvr>
                                        <p:cTn id="8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par>
                                <p:cTn id="89" presetID="14" presetClass="exit" presetSubtype="10" fill="hold" grpId="1" nodeType="withEffect">
                                  <p:stCondLst>
                                    <p:cond delay="0"/>
                                  </p:stCondLst>
                                  <p:childTnLst>
                                    <p:animEffect transition="out" filter="randombar(horizontal)">
                                      <p:cBhvr>
                                        <p:cTn id="90" dur="2000"/>
                                        <p:tgtEl>
                                          <p:spTgt spid="48"/>
                                        </p:tgtEl>
                                      </p:cBhvr>
                                    </p:animEffect>
                                    <p:set>
                                      <p:cBhvr>
                                        <p:cTn id="91" dur="1" fill="hold">
                                          <p:stCondLst>
                                            <p:cond delay="1999"/>
                                          </p:stCondLst>
                                        </p:cTn>
                                        <p:tgtEl>
                                          <p:spTgt spid="48"/>
                                        </p:tgtEl>
                                        <p:attrNameLst>
                                          <p:attrName>style.visibility</p:attrName>
                                        </p:attrNameLst>
                                      </p:cBhvr>
                                      <p:to>
                                        <p:strVal val="hidden"/>
                                      </p:to>
                                    </p:set>
                                  </p:childTnLst>
                                </p:cTn>
                              </p:par>
                              <p:par>
                                <p:cTn id="92" presetID="14" presetClass="entr" presetSubtype="10" fill="hold" nodeType="withEffect">
                                  <p:stCondLst>
                                    <p:cond delay="0"/>
                                  </p:stCondLst>
                                  <p:childTnLst>
                                    <p:set>
                                      <p:cBhvr>
                                        <p:cTn id="93" dur="1" fill="hold">
                                          <p:stCondLst>
                                            <p:cond delay="0"/>
                                          </p:stCondLst>
                                        </p:cTn>
                                        <p:tgtEl>
                                          <p:spTgt spid="1026"/>
                                        </p:tgtEl>
                                        <p:attrNameLst>
                                          <p:attrName>style.visibility</p:attrName>
                                        </p:attrNameLst>
                                      </p:cBhvr>
                                      <p:to>
                                        <p:strVal val="visible"/>
                                      </p:to>
                                    </p:set>
                                    <p:animEffect transition="in" filter="randombar(horizontal)">
                                      <p:cBhvr>
                                        <p:cTn id="94" dur="2000"/>
                                        <p:tgtEl>
                                          <p:spTgt spid="1026"/>
                                        </p:tgtEl>
                                      </p:cBhvr>
                                    </p:animEffect>
                                  </p:childTnLst>
                                </p:cTn>
                              </p:par>
                            </p:childTnLst>
                          </p:cTn>
                        </p:par>
                        <p:par>
                          <p:cTn id="95" fill="hold">
                            <p:stCondLst>
                              <p:cond delay="2000"/>
                            </p:stCondLst>
                            <p:childTnLst>
                              <p:par>
                                <p:cTn id="96" presetID="10"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500"/>
                                        <p:tgtEl>
                                          <p:spTgt spid="8"/>
                                        </p:tgtEl>
                                      </p:cBhvr>
                                    </p:animEffect>
                                  </p:childTnLst>
                                </p:cTn>
                              </p:par>
                            </p:childTnLst>
                          </p:cTn>
                        </p:par>
                      </p:childTnLst>
                    </p:cTn>
                  </p:par>
                  <p:par>
                    <p:cTn id="99" fill="hold">
                      <p:stCondLst>
                        <p:cond delay="indefinite"/>
                      </p:stCondLst>
                      <p:childTnLst>
                        <p:par>
                          <p:cTn id="100" fill="hold">
                            <p:stCondLst>
                              <p:cond delay="0"/>
                            </p:stCondLst>
                            <p:childTnLst>
                              <p:par>
                                <p:cTn id="101" presetID="14" presetClass="exit" presetSubtype="10" fill="hold" grpId="1" nodeType="clickEffect">
                                  <p:stCondLst>
                                    <p:cond delay="0"/>
                                  </p:stCondLst>
                                  <p:childTnLst>
                                    <p:animEffect transition="out" filter="randombar(horizontal)">
                                      <p:cBhvr>
                                        <p:cTn id="102" dur="500"/>
                                        <p:tgtEl>
                                          <p:spTgt spid="8"/>
                                        </p:tgtEl>
                                      </p:cBhvr>
                                    </p:animEffect>
                                    <p:set>
                                      <p:cBhvr>
                                        <p:cTn id="103" dur="1" fill="hold">
                                          <p:stCondLst>
                                            <p:cond delay="499"/>
                                          </p:stCondLst>
                                        </p:cTn>
                                        <p:tgtEl>
                                          <p:spTgt spid="8"/>
                                        </p:tgtEl>
                                        <p:attrNameLst>
                                          <p:attrName>style.visibility</p:attrName>
                                        </p:attrNameLst>
                                      </p:cBhvr>
                                      <p:to>
                                        <p:strVal val="hidden"/>
                                      </p:to>
                                    </p:set>
                                  </p:childTnLst>
                                </p:cTn>
                              </p:par>
                            </p:childTnLst>
                          </p:cTn>
                        </p:par>
                        <p:par>
                          <p:cTn id="104" fill="hold">
                            <p:stCondLst>
                              <p:cond delay="500"/>
                            </p:stCondLst>
                            <p:childTnLst>
                              <p:par>
                                <p:cTn id="105" presetID="6" presetClass="entr" presetSubtype="16" fill="hold" nodeType="after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circle(in)">
                                      <p:cBhvr>
                                        <p:cTn id="107" dur="2000"/>
                                        <p:tgtEl>
                                          <p:spTgt spid="11"/>
                                        </p:tgtEl>
                                      </p:cBhvr>
                                    </p:animEffect>
                                  </p:childTnLst>
                                </p:cTn>
                              </p:par>
                            </p:childTnLst>
                          </p:cTn>
                        </p:par>
                        <p:par>
                          <p:cTn id="108" fill="hold">
                            <p:stCondLst>
                              <p:cond delay="2500"/>
                            </p:stCondLst>
                            <p:childTnLst>
                              <p:par>
                                <p:cTn id="109" presetID="22" presetClass="entr" presetSubtype="4" fill="hold" grpId="0" nodeType="after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down)">
                                      <p:cBhvr>
                                        <p:cTn id="1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4" grpId="0"/>
      <p:bldP spid="4114" grpId="1"/>
      <p:bldP spid="16" grpId="0" animBg="1"/>
      <p:bldP spid="48" grpId="0"/>
      <p:bldP spid="48" grpId="1"/>
      <p:bldP spid="8" grpId="0"/>
      <p:bldP spid="8" grpId="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a:solidFill>
                  <a:srgbClr val="FF0000"/>
                </a:solidFill>
              </a:rPr>
              <a:t>Why</a:t>
            </a:r>
            <a:r>
              <a:rPr lang="es-ES" dirty="0"/>
              <a:t> Reactive </a:t>
            </a:r>
            <a:r>
              <a:rPr lang="es-ES" dirty="0" err="1"/>
              <a:t>Extensions</a:t>
            </a:r>
            <a:r>
              <a:rPr lang="es-ES" dirty="0"/>
              <a:t> ?</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LINQ to Objects, LINQ to SQL &amp; LINQ to XML </a:t>
            </a:r>
            <a:r>
              <a:rPr lang="en-US" dirty="0">
                <a:sym typeface="Wingdings" panose="05000000000000000000" pitchFamily="2" charset="2"/>
              </a:rPr>
              <a:t> Query data in rest </a:t>
            </a:r>
          </a:p>
          <a:p>
            <a:pPr marL="0" indent="0">
              <a:buNone/>
            </a:pPr>
            <a:r>
              <a:rPr lang="en-US" dirty="0">
                <a:sym typeface="Wingdings" panose="05000000000000000000" pitchFamily="2" charset="2"/>
              </a:rPr>
              <a:t>Rx  Queries data in motion (streams of data)</a:t>
            </a:r>
          </a:p>
          <a:p>
            <a:pPr marL="0" indent="0">
              <a:buNone/>
            </a:pPr>
            <a:endParaRPr lang="en-US" dirty="0">
              <a:sym typeface="Wingdings" panose="05000000000000000000" pitchFamily="2" charset="2"/>
            </a:endParaRPr>
          </a:p>
          <a:p>
            <a:pPr marL="0" indent="0">
              <a:buNone/>
            </a:pPr>
            <a:r>
              <a:rPr lang="en-US" dirty="0"/>
              <a:t>Rx combines patterns commonly used in event-driven applications with constructs from functional programming that eliminate shared mutable state</a:t>
            </a:r>
          </a:p>
          <a:p>
            <a:pPr marL="0" indent="0">
              <a:buNone/>
            </a:pPr>
            <a:endParaRPr lang="en-US" dirty="0"/>
          </a:p>
          <a:p>
            <a:pPr marL="0" indent="0">
              <a:buNone/>
            </a:pPr>
            <a:r>
              <a:rPr lang="en-US" dirty="0"/>
              <a:t>Rx abstracts away concerns about low-level threading, thread synchronization, thread-safety, concurrency and non-blocking I/0</a:t>
            </a:r>
          </a:p>
          <a:p>
            <a:pPr marL="0" indent="0">
              <a:buNone/>
            </a:pPr>
            <a:endParaRPr lang="en-US" dirty="0"/>
          </a:p>
          <a:p>
            <a:pPr marL="0" indent="0">
              <a:buNone/>
            </a:pPr>
            <a:r>
              <a:rPr lang="en-US" dirty="0"/>
              <a:t>Use Rx for orchestrating asynchronous and event-based computations</a:t>
            </a:r>
          </a:p>
          <a:p>
            <a:pPr marL="0" indent="0">
              <a:buNone/>
            </a:pPr>
            <a:endParaRPr lang="en-US" dirty="0"/>
          </a:p>
          <a:p>
            <a:pPr marL="0" indent="0">
              <a:buNone/>
            </a:pPr>
            <a:r>
              <a:rPr lang="en-US" dirty="0"/>
              <a:t>The </a:t>
            </a:r>
            <a:r>
              <a:rPr lang="en-US" i="1" dirty="0" err="1"/>
              <a:t>IObserver</a:t>
            </a:r>
            <a:r>
              <a:rPr lang="en-US" i="1" dirty="0"/>
              <a:t>&lt;T&gt;</a:t>
            </a:r>
            <a:r>
              <a:rPr lang="en-US" dirty="0"/>
              <a:t> and </a:t>
            </a:r>
            <a:r>
              <a:rPr lang="en-US" i="1" dirty="0" err="1"/>
              <a:t>IObservable</a:t>
            </a:r>
            <a:r>
              <a:rPr lang="en-US" i="1" dirty="0"/>
              <a:t>&lt;T&gt;</a:t>
            </a:r>
            <a:r>
              <a:rPr lang="en-US" dirty="0"/>
              <a:t>form the fundamental building blocks for Rx. When you use Rx, you do not have the need to actually implement these interfaces, Rx provides all of the implementations you need out of the box</a:t>
            </a:r>
            <a:endParaRPr lang="es-ES" dirty="0"/>
          </a:p>
          <a:p>
            <a:pPr marL="0" indent="0">
              <a:buNone/>
            </a:pPr>
            <a:endParaRPr lang="en-US" dirty="0"/>
          </a:p>
          <a:p>
            <a:pPr marL="0" indent="0">
              <a:buNone/>
            </a:pPr>
            <a:endParaRPr lang="en-US" dirty="0"/>
          </a:p>
          <a:p>
            <a:pPr marL="0" indent="0">
              <a:buNone/>
            </a:pPr>
            <a:endParaRPr lang="es-ES" dirty="0"/>
          </a:p>
        </p:txBody>
      </p:sp>
    </p:spTree>
    <p:extLst>
      <p:ext uri="{BB962C8B-B14F-4D97-AF65-F5344CB8AC3E}">
        <p14:creationId xmlns:p14="http://schemas.microsoft.com/office/powerpoint/2010/main" val="416486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Rx</a:t>
            </a:r>
            <a:r>
              <a:rPr lang="es-ES" dirty="0"/>
              <a:t> Demo</a:t>
            </a:r>
          </a:p>
        </p:txBody>
      </p:sp>
      <p:sp>
        <p:nvSpPr>
          <p:cNvPr id="3" name="Content Placeholder 2"/>
          <p:cNvSpPr>
            <a:spLocks noGrp="1"/>
          </p:cNvSpPr>
          <p:nvPr>
            <p:ph idx="1"/>
          </p:nvPr>
        </p:nvSpPr>
        <p:spPr/>
        <p:txBody>
          <a:bodyPr>
            <a:normAutofit fontScale="92500" lnSpcReduction="20000"/>
          </a:bodyPr>
          <a:lstStyle/>
          <a:p>
            <a:r>
              <a:rPr lang="es-ES" dirty="0" err="1"/>
              <a:t>Observers</a:t>
            </a:r>
            <a:r>
              <a:rPr lang="es-ES" dirty="0"/>
              <a:t> and Observables</a:t>
            </a:r>
          </a:p>
          <a:p>
            <a:r>
              <a:rPr lang="es-ES" dirty="0" err="1"/>
              <a:t>Lifetime</a:t>
            </a:r>
            <a:r>
              <a:rPr lang="es-ES" dirty="0"/>
              <a:t> </a:t>
            </a:r>
            <a:r>
              <a:rPr lang="es-ES" dirty="0" err="1"/>
              <a:t>management</a:t>
            </a:r>
            <a:endParaRPr lang="es-ES" dirty="0"/>
          </a:p>
          <a:p>
            <a:pPr lvl="1"/>
            <a:r>
              <a:rPr lang="es-ES" dirty="0"/>
              <a:t>Subscribe and </a:t>
            </a:r>
            <a:r>
              <a:rPr lang="es-ES" dirty="0" err="1"/>
              <a:t>Unsubscribe</a:t>
            </a:r>
            <a:endParaRPr lang="es-ES" dirty="0"/>
          </a:p>
          <a:p>
            <a:pPr lvl="1"/>
            <a:r>
              <a:rPr lang="es-ES" dirty="0" err="1"/>
              <a:t>OnError</a:t>
            </a:r>
            <a:r>
              <a:rPr lang="es-ES" dirty="0"/>
              <a:t>, </a:t>
            </a:r>
            <a:r>
              <a:rPr lang="es-ES" dirty="0" err="1"/>
              <a:t>OnComplete</a:t>
            </a:r>
            <a:endParaRPr lang="es-ES" dirty="0"/>
          </a:p>
          <a:p>
            <a:pPr lvl="1"/>
            <a:r>
              <a:rPr lang="es-ES" dirty="0"/>
              <a:t>Hot and </a:t>
            </a:r>
            <a:r>
              <a:rPr lang="es-ES" dirty="0" err="1"/>
              <a:t>Cold</a:t>
            </a:r>
            <a:r>
              <a:rPr lang="es-ES" dirty="0"/>
              <a:t> observables</a:t>
            </a:r>
          </a:p>
          <a:p>
            <a:pPr lvl="1"/>
            <a:r>
              <a:rPr lang="es-ES" dirty="0" err="1"/>
              <a:t>Cancellable</a:t>
            </a:r>
            <a:r>
              <a:rPr lang="es-ES" dirty="0"/>
              <a:t> </a:t>
            </a:r>
            <a:r>
              <a:rPr lang="es-ES" dirty="0" err="1"/>
              <a:t>sequences</a:t>
            </a:r>
            <a:endParaRPr lang="es-ES" dirty="0"/>
          </a:p>
          <a:p>
            <a:r>
              <a:rPr lang="es-ES" dirty="0"/>
              <a:t>Observables </a:t>
            </a:r>
            <a:r>
              <a:rPr lang="es-ES" dirty="0" err="1"/>
              <a:t>from</a:t>
            </a:r>
            <a:r>
              <a:rPr lang="es-ES" dirty="0"/>
              <a:t> </a:t>
            </a:r>
            <a:r>
              <a:rPr lang="es-ES" dirty="0" err="1"/>
              <a:t>events</a:t>
            </a:r>
            <a:endParaRPr lang="es-ES" dirty="0"/>
          </a:p>
          <a:p>
            <a:r>
              <a:rPr lang="es-ES" dirty="0"/>
              <a:t>Observable Factory</a:t>
            </a:r>
          </a:p>
          <a:p>
            <a:r>
              <a:rPr lang="es-ES" dirty="0" err="1"/>
              <a:t>Functional</a:t>
            </a:r>
            <a:r>
              <a:rPr lang="es-ES" dirty="0"/>
              <a:t> </a:t>
            </a:r>
            <a:r>
              <a:rPr lang="es-ES" dirty="0" err="1"/>
              <a:t>operators</a:t>
            </a:r>
            <a:endParaRPr lang="es-ES" dirty="0"/>
          </a:p>
          <a:p>
            <a:r>
              <a:rPr lang="es-ES" dirty="0" err="1"/>
              <a:t>Sequence</a:t>
            </a:r>
            <a:r>
              <a:rPr lang="es-ES" dirty="0"/>
              <a:t> </a:t>
            </a:r>
            <a:r>
              <a:rPr lang="es-ES" dirty="0" err="1"/>
              <a:t>combinators</a:t>
            </a:r>
            <a:endParaRPr lang="es-ES" dirty="0"/>
          </a:p>
          <a:p>
            <a:r>
              <a:rPr lang="es-ES" dirty="0" err="1"/>
              <a:t>Schedulers</a:t>
            </a:r>
            <a:endParaRPr lang="es-ES" dirty="0"/>
          </a:p>
          <a:p>
            <a:endParaRPr lang="es-ES" dirty="0"/>
          </a:p>
          <a:p>
            <a:pPr lvl="1"/>
            <a:endParaRPr lang="es-ES" dirty="0"/>
          </a:p>
        </p:txBody>
      </p:sp>
    </p:spTree>
    <p:extLst>
      <p:ext uri="{BB962C8B-B14F-4D97-AF65-F5344CB8AC3E}">
        <p14:creationId xmlns:p14="http://schemas.microsoft.com/office/powerpoint/2010/main" val="2904195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You</a:t>
            </a:r>
            <a:r>
              <a:rPr lang="es-ES" dirty="0"/>
              <a:t> can </a:t>
            </a:r>
            <a:r>
              <a:rPr lang="es-ES" dirty="0" err="1"/>
              <a:t>find</a:t>
            </a:r>
            <a:r>
              <a:rPr lang="es-ES" dirty="0"/>
              <a:t> </a:t>
            </a:r>
            <a:r>
              <a:rPr lang="es-ES" dirty="0" err="1"/>
              <a:t>Rx</a:t>
            </a:r>
            <a:r>
              <a:rPr lang="es-ES" dirty="0"/>
              <a:t> at </a:t>
            </a:r>
          </a:p>
        </p:txBody>
      </p:sp>
      <p:pic>
        <p:nvPicPr>
          <p:cNvPr id="6" name="Picture 5"/>
          <p:cNvPicPr>
            <a:picLocks noChangeAspect="1"/>
          </p:cNvPicPr>
          <p:nvPr/>
        </p:nvPicPr>
        <p:blipFill>
          <a:blip r:embed="rId2"/>
          <a:stretch>
            <a:fillRect/>
          </a:stretch>
        </p:blipFill>
        <p:spPr>
          <a:xfrm>
            <a:off x="2538412" y="2419350"/>
            <a:ext cx="7115175" cy="2667000"/>
          </a:xfrm>
          <a:prstGeom prst="rect">
            <a:avLst/>
          </a:prstGeom>
        </p:spPr>
      </p:pic>
    </p:spTree>
    <p:extLst>
      <p:ext uri="{BB962C8B-B14F-4D97-AF65-F5344CB8AC3E}">
        <p14:creationId xmlns:p14="http://schemas.microsoft.com/office/powerpoint/2010/main" val="281087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Resources</a:t>
            </a:r>
            <a:r>
              <a:rPr lang="es-ES" dirty="0"/>
              <a:t> – Reactive </a:t>
            </a:r>
            <a:r>
              <a:rPr lang="es-ES" dirty="0" err="1"/>
              <a:t>Programming</a:t>
            </a:r>
            <a:endParaRPr lang="es-ES" dirty="0"/>
          </a:p>
        </p:txBody>
      </p:sp>
      <p:sp>
        <p:nvSpPr>
          <p:cNvPr id="3" name="Content Placeholder 2"/>
          <p:cNvSpPr>
            <a:spLocks noGrp="1"/>
          </p:cNvSpPr>
          <p:nvPr>
            <p:ph idx="1"/>
          </p:nvPr>
        </p:nvSpPr>
        <p:spPr/>
        <p:txBody>
          <a:bodyPr/>
          <a:lstStyle/>
          <a:p>
            <a:r>
              <a:rPr lang="es-ES" dirty="0">
                <a:hlinkClick r:id="rId2"/>
              </a:rPr>
              <a:t>http://www.reactivemanifesto.org/</a:t>
            </a:r>
          </a:p>
          <a:p>
            <a:r>
              <a:rPr lang="es-ES" dirty="0">
                <a:hlinkClick r:id="rId2"/>
              </a:rPr>
              <a:t>https://gist.github.com/staltz/868e7e9bc2a7b8c1f754</a:t>
            </a:r>
          </a:p>
          <a:p>
            <a:r>
              <a:rPr lang="es-ES" dirty="0">
                <a:hlinkClick r:id="rId2"/>
              </a:rPr>
              <a:t>http://rxmarbles.com/</a:t>
            </a:r>
            <a:endParaRPr lang="es-ES" dirty="0"/>
          </a:p>
          <a:p>
            <a:r>
              <a:rPr lang="es-ES" dirty="0">
                <a:hlinkClick r:id="rId3"/>
              </a:rPr>
              <a:t>https://channel9.msdn.com/Blogs/codefest/DC2010T0100-Keynote-Rx-curing-your-asynchronous-programming-blues</a:t>
            </a:r>
            <a:endParaRPr lang="es-ES" dirty="0"/>
          </a:p>
          <a:p>
            <a:r>
              <a:rPr lang="es-ES" dirty="0">
                <a:hlinkClick r:id="rId4"/>
              </a:rPr>
              <a:t>https://www.youtube.com/playlist?list=PLsKpj4Bp6bFthecgXadR_l-Yg1-Vz5Q3r</a:t>
            </a:r>
            <a:endParaRPr lang="es-ES" dirty="0"/>
          </a:p>
          <a:p>
            <a:endParaRPr lang="es-ES" dirty="0"/>
          </a:p>
          <a:p>
            <a:endParaRPr lang="es-ES" dirty="0"/>
          </a:p>
        </p:txBody>
      </p:sp>
    </p:spTree>
    <p:extLst>
      <p:ext uri="{BB962C8B-B14F-4D97-AF65-F5344CB8AC3E}">
        <p14:creationId xmlns:p14="http://schemas.microsoft.com/office/powerpoint/2010/main" val="225220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Resources</a:t>
            </a:r>
            <a:r>
              <a:rPr lang="es-ES" dirty="0"/>
              <a:t> – Reactive </a:t>
            </a:r>
            <a:r>
              <a:rPr lang="es-ES" dirty="0" err="1"/>
              <a:t>Extensions</a:t>
            </a:r>
            <a:endParaRPr lang="es-ES" dirty="0"/>
          </a:p>
        </p:txBody>
      </p:sp>
      <p:sp>
        <p:nvSpPr>
          <p:cNvPr id="3" name="Content Placeholder 2"/>
          <p:cNvSpPr>
            <a:spLocks noGrp="1"/>
          </p:cNvSpPr>
          <p:nvPr>
            <p:ph idx="1"/>
          </p:nvPr>
        </p:nvSpPr>
        <p:spPr/>
        <p:txBody>
          <a:bodyPr>
            <a:normAutofit fontScale="92500" lnSpcReduction="10000"/>
          </a:bodyPr>
          <a:lstStyle/>
          <a:p>
            <a:r>
              <a:rPr lang="es-ES" dirty="0">
                <a:hlinkClick r:id="rId2"/>
              </a:rPr>
              <a:t>http://reactivex.io/</a:t>
            </a:r>
            <a:endParaRPr lang="es-ES" dirty="0"/>
          </a:p>
          <a:p>
            <a:r>
              <a:rPr lang="es-ES" dirty="0">
                <a:hlinkClick r:id="rId3"/>
              </a:rPr>
              <a:t>http://www.introtorx.com/</a:t>
            </a:r>
            <a:endParaRPr lang="es-ES" dirty="0"/>
          </a:p>
          <a:p>
            <a:r>
              <a:rPr lang="es-ES" dirty="0">
                <a:hlinkClick r:id="rId4"/>
              </a:rPr>
              <a:t>http://rxwiki.wikidot.com/101samples</a:t>
            </a:r>
            <a:endParaRPr lang="es-ES" dirty="0"/>
          </a:p>
          <a:p>
            <a:r>
              <a:rPr lang="es-ES" dirty="0">
                <a:hlinkClick r:id="rId5"/>
              </a:rPr>
              <a:t>https://channel9.msdn.com/Series/Rx-Workshop</a:t>
            </a:r>
            <a:endParaRPr lang="es-ES" dirty="0"/>
          </a:p>
          <a:p>
            <a:r>
              <a:rPr lang="es-ES" dirty="0">
                <a:hlinkClick r:id="rId6"/>
              </a:rPr>
              <a:t>https://channel9.msdn.com/Blogs/J.Van.Gogh</a:t>
            </a:r>
            <a:endParaRPr lang="es-ES" dirty="0"/>
          </a:p>
          <a:p>
            <a:r>
              <a:rPr lang="es-ES" dirty="0">
                <a:hlinkClick r:id="rId7"/>
              </a:rPr>
              <a:t>https://channel9.msdn.com/Events/NET-Conference/2016/Rx-la-joya-oculta-de-NET</a:t>
            </a:r>
            <a:endParaRPr lang="es-ES" dirty="0"/>
          </a:p>
          <a:p>
            <a:r>
              <a:rPr lang="es-ES" dirty="0">
                <a:hlinkClick r:id="rId8"/>
              </a:rPr>
              <a:t>https://blogs.msdn.microsoft.com/rxteam/2010/07/15/rx-hands-on-labs-published/</a:t>
            </a:r>
            <a:endParaRPr lang="es-ES" dirty="0"/>
          </a:p>
          <a:p>
            <a:r>
              <a:rPr lang="es-ES" dirty="0">
                <a:hlinkClick r:id="rId9"/>
              </a:rPr>
              <a:t>https://msdn.microsoft.com/es-es/library/hh242981.aspx</a:t>
            </a:r>
            <a:endParaRPr lang="es-ES" dirty="0"/>
          </a:p>
          <a:p>
            <a:endParaRPr lang="es-ES" dirty="0"/>
          </a:p>
          <a:p>
            <a:endParaRPr lang="es-ES" dirty="0"/>
          </a:p>
          <a:p>
            <a:pPr marL="0" indent="0">
              <a:buNone/>
            </a:pPr>
            <a:endParaRPr lang="es-ES" dirty="0"/>
          </a:p>
          <a:p>
            <a:endParaRPr lang="es-ES" dirty="0"/>
          </a:p>
          <a:p>
            <a:pPr marL="0" indent="0">
              <a:buNone/>
            </a:pPr>
            <a:endParaRPr lang="es-ES" dirty="0"/>
          </a:p>
          <a:p>
            <a:endParaRPr lang="es-ES" dirty="0"/>
          </a:p>
          <a:p>
            <a:endParaRPr lang="es-ES" dirty="0"/>
          </a:p>
        </p:txBody>
      </p:sp>
    </p:spTree>
    <p:extLst>
      <p:ext uri="{BB962C8B-B14F-4D97-AF65-F5344CB8AC3E}">
        <p14:creationId xmlns:p14="http://schemas.microsoft.com/office/powerpoint/2010/main" val="3104904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People</a:t>
            </a:r>
            <a:endParaRPr lang="es-ES" dirty="0"/>
          </a:p>
        </p:txBody>
      </p:sp>
      <p:sp>
        <p:nvSpPr>
          <p:cNvPr id="3" name="Content Placeholder 2"/>
          <p:cNvSpPr>
            <a:spLocks noGrp="1"/>
          </p:cNvSpPr>
          <p:nvPr>
            <p:ph idx="1"/>
          </p:nvPr>
        </p:nvSpPr>
        <p:spPr/>
        <p:txBody>
          <a:bodyPr>
            <a:normAutofit/>
          </a:bodyPr>
          <a:lstStyle/>
          <a:p>
            <a:r>
              <a:rPr lang="es-ES" dirty="0"/>
              <a:t>Lee Campbell (</a:t>
            </a:r>
            <a:r>
              <a:rPr lang="es-ES" dirty="0" err="1"/>
              <a:t>Author</a:t>
            </a:r>
            <a:r>
              <a:rPr lang="es-ES" dirty="0"/>
              <a:t> of </a:t>
            </a:r>
            <a:r>
              <a:rPr lang="es-ES" dirty="0" err="1"/>
              <a:t>Introduction</a:t>
            </a:r>
            <a:r>
              <a:rPr lang="es-ES" dirty="0"/>
              <a:t> to </a:t>
            </a:r>
            <a:r>
              <a:rPr lang="es-ES" dirty="0" err="1"/>
              <a:t>Rx</a:t>
            </a:r>
            <a:r>
              <a:rPr lang="es-ES" dirty="0"/>
              <a:t> </a:t>
            </a:r>
            <a:r>
              <a:rPr lang="es-ES" dirty="0" err="1"/>
              <a:t>book</a:t>
            </a:r>
            <a:r>
              <a:rPr lang="es-ES" dirty="0"/>
              <a:t>)</a:t>
            </a:r>
          </a:p>
          <a:p>
            <a:r>
              <a:rPr lang="es-ES" dirty="0"/>
              <a:t>Erik </a:t>
            </a:r>
            <a:r>
              <a:rPr lang="es-ES" dirty="0" err="1"/>
              <a:t>Meijer</a:t>
            </a:r>
            <a:r>
              <a:rPr lang="es-ES" dirty="0"/>
              <a:t> (</a:t>
            </a:r>
            <a:r>
              <a:rPr lang="es-ES" dirty="0" err="1"/>
              <a:t>Author</a:t>
            </a:r>
            <a:r>
              <a:rPr lang="es-ES" dirty="0"/>
              <a:t> of </a:t>
            </a:r>
            <a:r>
              <a:rPr lang="es-ES" dirty="0" err="1"/>
              <a:t>Rx</a:t>
            </a:r>
            <a:r>
              <a:rPr lang="es-ES" dirty="0"/>
              <a:t>)</a:t>
            </a:r>
          </a:p>
          <a:p>
            <a:r>
              <a:rPr lang="es-ES" dirty="0"/>
              <a:t>Matthew </a:t>
            </a:r>
            <a:r>
              <a:rPr lang="es-ES" dirty="0" err="1"/>
              <a:t>Podwysocki</a:t>
            </a:r>
            <a:r>
              <a:rPr lang="es-ES" dirty="0"/>
              <a:t> (</a:t>
            </a:r>
            <a:r>
              <a:rPr lang="es-ES" dirty="0" err="1"/>
              <a:t>Author</a:t>
            </a:r>
            <a:r>
              <a:rPr lang="es-ES" dirty="0"/>
              <a:t> of </a:t>
            </a:r>
            <a:r>
              <a:rPr lang="es-ES" dirty="0" err="1"/>
              <a:t>Rx</a:t>
            </a:r>
            <a:r>
              <a:rPr lang="es-ES" dirty="0"/>
              <a:t>)</a:t>
            </a:r>
          </a:p>
          <a:p>
            <a:r>
              <a:rPr lang="es-ES" dirty="0" err="1"/>
              <a:t>Jafar</a:t>
            </a:r>
            <a:r>
              <a:rPr lang="es-ES" dirty="0"/>
              <a:t> </a:t>
            </a:r>
            <a:r>
              <a:rPr lang="es-ES" dirty="0" err="1"/>
              <a:t>Husain</a:t>
            </a:r>
            <a:r>
              <a:rPr lang="es-ES" dirty="0"/>
              <a:t> (</a:t>
            </a:r>
            <a:r>
              <a:rPr lang="es-ES" dirty="0" err="1"/>
              <a:t>Tech</a:t>
            </a:r>
            <a:r>
              <a:rPr lang="es-ES" dirty="0"/>
              <a:t> lead at </a:t>
            </a:r>
            <a:r>
              <a:rPr lang="es-ES" dirty="0" err="1"/>
              <a:t>Netflix</a:t>
            </a:r>
            <a:r>
              <a:rPr lang="es-ES" dirty="0"/>
              <a:t>)</a:t>
            </a:r>
          </a:p>
          <a:p>
            <a:r>
              <a:rPr lang="es-ES" dirty="0"/>
              <a:t>Ben </a:t>
            </a:r>
            <a:r>
              <a:rPr lang="es-ES" dirty="0" err="1"/>
              <a:t>Lesh</a:t>
            </a:r>
            <a:r>
              <a:rPr lang="es-ES" dirty="0"/>
              <a:t> (Autor of </a:t>
            </a:r>
            <a:r>
              <a:rPr lang="es-ES" dirty="0" err="1"/>
              <a:t>RxJs</a:t>
            </a:r>
            <a:r>
              <a:rPr lang="es-ES" dirty="0"/>
              <a:t> and Software </a:t>
            </a:r>
            <a:r>
              <a:rPr lang="es-ES" dirty="0" err="1"/>
              <a:t>Enginner</a:t>
            </a:r>
            <a:r>
              <a:rPr lang="es-ES" dirty="0"/>
              <a:t> at </a:t>
            </a:r>
            <a:r>
              <a:rPr lang="es-ES" dirty="0" err="1"/>
              <a:t>Netflix</a:t>
            </a:r>
            <a:r>
              <a:rPr lang="es-ES" dirty="0"/>
              <a:t>)</a:t>
            </a:r>
          </a:p>
          <a:p>
            <a:r>
              <a:rPr lang="es-ES" dirty="0"/>
              <a:t>Sergi Mansilla  (</a:t>
            </a:r>
            <a:r>
              <a:rPr lang="es-ES" dirty="0" err="1"/>
              <a:t>Author</a:t>
            </a:r>
            <a:r>
              <a:rPr lang="es-ES" dirty="0"/>
              <a:t> of Reactive </a:t>
            </a:r>
            <a:r>
              <a:rPr lang="es-ES" dirty="0" err="1"/>
              <a:t>programming</a:t>
            </a:r>
            <a:r>
              <a:rPr lang="es-ES" dirty="0"/>
              <a:t> </a:t>
            </a:r>
            <a:r>
              <a:rPr lang="es-ES" dirty="0" err="1"/>
              <a:t>with</a:t>
            </a:r>
            <a:r>
              <a:rPr lang="es-ES" dirty="0"/>
              <a:t> </a:t>
            </a:r>
            <a:r>
              <a:rPr lang="es-ES" dirty="0" err="1"/>
              <a:t>RxJs</a:t>
            </a:r>
            <a:r>
              <a:rPr lang="es-ES" dirty="0"/>
              <a:t> </a:t>
            </a:r>
            <a:r>
              <a:rPr lang="es-ES" dirty="0" err="1"/>
              <a:t>book</a:t>
            </a:r>
            <a:r>
              <a:rPr lang="es-ES" dirty="0"/>
              <a:t>)</a:t>
            </a:r>
          </a:p>
          <a:p>
            <a:r>
              <a:rPr lang="es-ES" dirty="0"/>
              <a:t>André </a:t>
            </a:r>
            <a:r>
              <a:rPr lang="es-ES" dirty="0" err="1"/>
              <a:t>Staltz</a:t>
            </a:r>
            <a:r>
              <a:rPr lang="es-ES" dirty="0"/>
              <a:t> (</a:t>
            </a:r>
            <a:r>
              <a:rPr lang="es-ES" dirty="0" err="1"/>
              <a:t>Author</a:t>
            </a:r>
            <a:r>
              <a:rPr lang="es-ES" dirty="0"/>
              <a:t> of </a:t>
            </a:r>
            <a:r>
              <a:rPr lang="es-ES" dirty="0" err="1"/>
              <a:t>Cycle.Js</a:t>
            </a:r>
            <a:r>
              <a:rPr lang="es-ES" dirty="0"/>
              <a:t>)</a:t>
            </a:r>
          </a:p>
          <a:p>
            <a:pPr marL="0" indent="0">
              <a:buNone/>
            </a:pPr>
            <a:endParaRPr lang="es-ES" dirty="0"/>
          </a:p>
        </p:txBody>
      </p:sp>
    </p:spTree>
    <p:extLst>
      <p:ext uri="{BB962C8B-B14F-4D97-AF65-F5344CB8AC3E}">
        <p14:creationId xmlns:p14="http://schemas.microsoft.com/office/powerpoint/2010/main" val="46441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Jules Pulp Fiction - THANK YOU! ANY QUES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1850" y="625226"/>
            <a:ext cx="5638799" cy="573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11062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Thanks</a:t>
            </a:r>
            <a:endParaRPr lang="es-ES" dirty="0"/>
          </a:p>
        </p:txBody>
      </p:sp>
      <p:pic>
        <p:nvPicPr>
          <p:cNvPr id="3074" name="Picture 2" descr="https://a248.e.akamai.net/secure.meetupstatic.com/photos/event/6/a/d/f/global_456327359.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4051" y="1928699"/>
            <a:ext cx="3272744" cy="32727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lodgif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197" y="2724150"/>
            <a:ext cx="4150178" cy="166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72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About</a:t>
            </a:r>
            <a:r>
              <a:rPr lang="es-ES" dirty="0"/>
              <a:t> Jaume Vinyes</a:t>
            </a:r>
          </a:p>
        </p:txBody>
      </p:sp>
      <p:pic>
        <p:nvPicPr>
          <p:cNvPr id="4102" name="Picture 6" descr="Image result for twit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6322" y="2921557"/>
            <a:ext cx="1668066" cy="166806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34" y="4647935"/>
            <a:ext cx="2233442" cy="117255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ndt glob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638" y="1942053"/>
            <a:ext cx="1428750" cy="95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37076" y="2145239"/>
            <a:ext cx="5353050" cy="523220"/>
          </a:xfrm>
          <a:prstGeom prst="rect">
            <a:avLst/>
          </a:prstGeom>
          <a:noFill/>
        </p:spPr>
        <p:txBody>
          <a:bodyPr wrap="square" rtlCol="0">
            <a:spAutoFit/>
          </a:bodyPr>
          <a:lstStyle/>
          <a:p>
            <a:r>
              <a:rPr lang="es-ES" sz="2800" dirty="0" err="1"/>
              <a:t>Sotware</a:t>
            </a:r>
            <a:r>
              <a:rPr lang="es-ES" sz="2800" dirty="0"/>
              <a:t> </a:t>
            </a:r>
            <a:r>
              <a:rPr lang="es-ES" sz="2800" dirty="0" err="1"/>
              <a:t>engineer</a:t>
            </a:r>
            <a:r>
              <a:rPr lang="es-ES" sz="2800" dirty="0"/>
              <a:t> at NDT Global</a:t>
            </a:r>
          </a:p>
        </p:txBody>
      </p:sp>
      <p:sp>
        <p:nvSpPr>
          <p:cNvPr id="10" name="TextBox 9"/>
          <p:cNvSpPr txBox="1"/>
          <p:nvPr/>
        </p:nvSpPr>
        <p:spPr>
          <a:xfrm>
            <a:off x="2737076" y="3529496"/>
            <a:ext cx="5353050" cy="523220"/>
          </a:xfrm>
          <a:prstGeom prst="rect">
            <a:avLst/>
          </a:prstGeom>
          <a:noFill/>
        </p:spPr>
        <p:txBody>
          <a:bodyPr wrap="square" rtlCol="0">
            <a:spAutoFit/>
          </a:bodyPr>
          <a:lstStyle/>
          <a:p>
            <a:r>
              <a:rPr lang="es-ES" sz="2800" dirty="0"/>
              <a:t>@</a:t>
            </a:r>
            <a:r>
              <a:rPr lang="es-ES" sz="2800" dirty="0" err="1"/>
              <a:t>jvinyes</a:t>
            </a:r>
            <a:endParaRPr lang="es-ES" sz="2800" dirty="0"/>
          </a:p>
        </p:txBody>
      </p:sp>
      <p:sp>
        <p:nvSpPr>
          <p:cNvPr id="7" name="Rectangle 6"/>
          <p:cNvSpPr/>
          <p:nvPr/>
        </p:nvSpPr>
        <p:spPr>
          <a:xfrm>
            <a:off x="2737076" y="5129228"/>
            <a:ext cx="1646348" cy="523220"/>
          </a:xfrm>
          <a:prstGeom prst="rect">
            <a:avLst/>
          </a:prstGeom>
        </p:spPr>
        <p:txBody>
          <a:bodyPr wrap="none">
            <a:spAutoFit/>
          </a:bodyPr>
          <a:lstStyle/>
          <a:p>
            <a:r>
              <a:rPr lang="es-ES" sz="2800" dirty="0" err="1"/>
              <a:t>JimmyBcn</a:t>
            </a:r>
            <a:endParaRPr lang="es-ES" sz="2800" dirty="0"/>
          </a:p>
        </p:txBody>
      </p:sp>
    </p:spTree>
    <p:extLst>
      <p:ext uri="{BB962C8B-B14F-4D97-AF65-F5344CB8AC3E}">
        <p14:creationId xmlns:p14="http://schemas.microsoft.com/office/powerpoint/2010/main" val="48881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a:solidFill>
                  <a:srgbClr val="FF0000"/>
                </a:solidFill>
              </a:rPr>
              <a:t>What</a:t>
            </a:r>
            <a:r>
              <a:rPr lang="es-ES" dirty="0"/>
              <a:t> </a:t>
            </a:r>
            <a:r>
              <a:rPr lang="es-ES" dirty="0" err="1"/>
              <a:t>is</a:t>
            </a:r>
            <a:r>
              <a:rPr lang="es-ES" dirty="0"/>
              <a:t> Reactive </a:t>
            </a:r>
            <a:r>
              <a:rPr lang="es-ES" dirty="0" err="1"/>
              <a:t>Programming</a:t>
            </a:r>
            <a:r>
              <a:rPr lang="es-ES" dirty="0"/>
              <a:t>?</a:t>
            </a:r>
          </a:p>
        </p:txBody>
      </p:sp>
      <p:sp>
        <p:nvSpPr>
          <p:cNvPr id="3" name="Content Placeholder 2"/>
          <p:cNvSpPr>
            <a:spLocks noGrp="1"/>
          </p:cNvSpPr>
          <p:nvPr>
            <p:ph idx="1"/>
          </p:nvPr>
        </p:nvSpPr>
        <p:spPr>
          <a:xfrm>
            <a:off x="2679510" y="2798187"/>
            <a:ext cx="8779670" cy="1508770"/>
          </a:xfrm>
        </p:spPr>
        <p:txBody>
          <a:bodyPr/>
          <a:lstStyle/>
          <a:p>
            <a:pPr marL="0" indent="0">
              <a:buNone/>
            </a:pPr>
            <a:r>
              <a:rPr lang="en-US" b="1" dirty="0"/>
              <a:t>To react</a:t>
            </a:r>
          </a:p>
          <a:p>
            <a:pPr marL="0" indent="0">
              <a:buNone/>
            </a:pPr>
            <a:r>
              <a:rPr lang="en-US" dirty="0"/>
              <a:t>Respond or behave in a particular way in response to a </a:t>
            </a:r>
            <a:r>
              <a:rPr lang="en-US" i="1" dirty="0">
                <a:solidFill>
                  <a:schemeClr val="accent5"/>
                </a:solidFill>
              </a:rPr>
              <a:t>stimulus</a:t>
            </a:r>
            <a:r>
              <a:rPr lang="en-US" dirty="0"/>
              <a:t>: “</a:t>
            </a:r>
            <a:r>
              <a:rPr lang="en-US" i="1" dirty="0">
                <a:solidFill>
                  <a:schemeClr val="accent6"/>
                </a:solidFill>
              </a:rPr>
              <a:t>Pupils are reactive to light</a:t>
            </a:r>
            <a:r>
              <a:rPr lang="en-US" dirty="0"/>
              <a:t>”. </a:t>
            </a:r>
          </a:p>
          <a:p>
            <a:pPr marL="0" indent="0">
              <a:buNone/>
            </a:pPr>
            <a:endParaRPr lang="en-US" dirty="0"/>
          </a:p>
          <a:p>
            <a:pPr marL="0" indent="0">
              <a:buNone/>
            </a:pPr>
            <a:endParaRPr lang="en-US" dirty="0"/>
          </a:p>
        </p:txBody>
      </p:sp>
      <p:pic>
        <p:nvPicPr>
          <p:cNvPr id="1028" name="Picture 4" descr="Resultado de imagen de dictionar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1836"/>
            <a:ext cx="1841310" cy="1841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122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a:solidFill>
                  <a:srgbClr val="FF0000"/>
                </a:solidFill>
              </a:rPr>
              <a:t>What</a:t>
            </a:r>
            <a:r>
              <a:rPr lang="es-ES" dirty="0"/>
              <a:t> </a:t>
            </a:r>
            <a:r>
              <a:rPr lang="es-ES" dirty="0" err="1"/>
              <a:t>is</a:t>
            </a:r>
            <a:r>
              <a:rPr lang="es-ES" dirty="0"/>
              <a:t> Reactive </a:t>
            </a:r>
            <a:r>
              <a:rPr lang="es-ES" dirty="0" err="1"/>
              <a:t>Programming</a:t>
            </a:r>
            <a:r>
              <a:rPr lang="es-ES" dirty="0"/>
              <a:t>?</a:t>
            </a:r>
          </a:p>
        </p:txBody>
      </p:sp>
      <p:pic>
        <p:nvPicPr>
          <p:cNvPr id="1026" name="Picture 2" descr="Resultado de imagen de shopp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129" y="3235282"/>
            <a:ext cx="1908313" cy="19083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invoi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879" y="1879589"/>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711" y="3235282"/>
            <a:ext cx="1272209" cy="102124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6914948" y="4637207"/>
            <a:ext cx="2882349" cy="1767895"/>
            <a:chOff x="6486111" y="4632972"/>
            <a:chExt cx="2882349" cy="1767895"/>
          </a:xfrm>
        </p:grpSpPr>
        <p:pic>
          <p:nvPicPr>
            <p:cNvPr id="18"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4042" y="4632972"/>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371" y="4639772"/>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111" y="5379621"/>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1" y="5366021"/>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4492" y="5379621"/>
              <a:ext cx="1272209" cy="102124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Arrow: Notched Right 8"/>
          <p:cNvSpPr/>
          <p:nvPr/>
        </p:nvSpPr>
        <p:spPr>
          <a:xfrm rot="20893865">
            <a:off x="4196583" y="3165489"/>
            <a:ext cx="1881809" cy="366601"/>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5" name="Arrow: Notched Right 24"/>
          <p:cNvSpPr/>
          <p:nvPr/>
        </p:nvSpPr>
        <p:spPr>
          <a:xfrm rot="973952">
            <a:off x="4157866" y="4619777"/>
            <a:ext cx="1881809" cy="366601"/>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 name="Rectangle 3"/>
          <p:cNvSpPr/>
          <p:nvPr/>
        </p:nvSpPr>
        <p:spPr>
          <a:xfrm>
            <a:off x="5253614" y="3516824"/>
            <a:ext cx="199926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DEMO</a:t>
            </a:r>
          </a:p>
        </p:txBody>
      </p:sp>
    </p:spTree>
    <p:extLst>
      <p:ext uri="{BB962C8B-B14F-4D97-AF65-F5344CB8AC3E}">
        <p14:creationId xmlns:p14="http://schemas.microsoft.com/office/powerpoint/2010/main" val="248677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1036"/>
                                        </p:tgtEl>
                                        <p:attrNameLst>
                                          <p:attrName>style.visibility</p:attrName>
                                        </p:attrNameLst>
                                      </p:cBhvr>
                                      <p:to>
                                        <p:strVal val="visible"/>
                                      </p:to>
                                    </p:set>
                                    <p:animEffect transition="in" filter="wipe(down)">
                                      <p:cBhvr>
                                        <p:cTn id="11" dur="580">
                                          <p:stCondLst>
                                            <p:cond delay="0"/>
                                          </p:stCondLst>
                                        </p:cTn>
                                        <p:tgtEl>
                                          <p:spTgt spid="1036"/>
                                        </p:tgtEl>
                                      </p:cBhvr>
                                    </p:animEffect>
                                    <p:anim calcmode="lin" valueType="num">
                                      <p:cBhvr>
                                        <p:cTn id="12" dur="1822" tmFilter="0,0; 0.14,0.36; 0.43,0.73; 0.71,0.91; 1.0,1.0">
                                          <p:stCondLst>
                                            <p:cond delay="0"/>
                                          </p:stCondLst>
                                        </p:cTn>
                                        <p:tgtEl>
                                          <p:spTgt spid="103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03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03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03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036"/>
                                        </p:tgtEl>
                                        <p:attrNameLst>
                                          <p:attrName>ppt_y</p:attrName>
                                        </p:attrNameLst>
                                      </p:cBhvr>
                                      <p:tavLst>
                                        <p:tav tm="0" fmla="#ppt_y-sin(pi*$)/81">
                                          <p:val>
                                            <p:fltVal val="0"/>
                                          </p:val>
                                        </p:tav>
                                        <p:tav tm="100000">
                                          <p:val>
                                            <p:fltVal val="1"/>
                                          </p:val>
                                        </p:tav>
                                      </p:tavLst>
                                    </p:anim>
                                    <p:animScale>
                                      <p:cBhvr>
                                        <p:cTn id="17" dur="26">
                                          <p:stCondLst>
                                            <p:cond delay="650"/>
                                          </p:stCondLst>
                                        </p:cTn>
                                        <p:tgtEl>
                                          <p:spTgt spid="1036"/>
                                        </p:tgtEl>
                                      </p:cBhvr>
                                      <p:to x="100000" y="60000"/>
                                    </p:animScale>
                                    <p:animScale>
                                      <p:cBhvr>
                                        <p:cTn id="18" dur="166" decel="50000">
                                          <p:stCondLst>
                                            <p:cond delay="676"/>
                                          </p:stCondLst>
                                        </p:cTn>
                                        <p:tgtEl>
                                          <p:spTgt spid="1036"/>
                                        </p:tgtEl>
                                      </p:cBhvr>
                                      <p:to x="100000" y="100000"/>
                                    </p:animScale>
                                    <p:animScale>
                                      <p:cBhvr>
                                        <p:cTn id="19" dur="26">
                                          <p:stCondLst>
                                            <p:cond delay="1312"/>
                                          </p:stCondLst>
                                        </p:cTn>
                                        <p:tgtEl>
                                          <p:spTgt spid="1036"/>
                                        </p:tgtEl>
                                      </p:cBhvr>
                                      <p:to x="100000" y="80000"/>
                                    </p:animScale>
                                    <p:animScale>
                                      <p:cBhvr>
                                        <p:cTn id="20" dur="166" decel="50000">
                                          <p:stCondLst>
                                            <p:cond delay="1338"/>
                                          </p:stCondLst>
                                        </p:cTn>
                                        <p:tgtEl>
                                          <p:spTgt spid="1036"/>
                                        </p:tgtEl>
                                      </p:cBhvr>
                                      <p:to x="100000" y="100000"/>
                                    </p:animScale>
                                    <p:animScale>
                                      <p:cBhvr>
                                        <p:cTn id="21" dur="26">
                                          <p:stCondLst>
                                            <p:cond delay="1642"/>
                                          </p:stCondLst>
                                        </p:cTn>
                                        <p:tgtEl>
                                          <p:spTgt spid="1036"/>
                                        </p:tgtEl>
                                      </p:cBhvr>
                                      <p:to x="100000" y="90000"/>
                                    </p:animScale>
                                    <p:animScale>
                                      <p:cBhvr>
                                        <p:cTn id="22" dur="166" decel="50000">
                                          <p:stCondLst>
                                            <p:cond delay="1668"/>
                                          </p:stCondLst>
                                        </p:cTn>
                                        <p:tgtEl>
                                          <p:spTgt spid="1036"/>
                                        </p:tgtEl>
                                      </p:cBhvr>
                                      <p:to x="100000" y="100000"/>
                                    </p:animScale>
                                    <p:animScale>
                                      <p:cBhvr>
                                        <p:cTn id="23" dur="26">
                                          <p:stCondLst>
                                            <p:cond delay="1808"/>
                                          </p:stCondLst>
                                        </p:cTn>
                                        <p:tgtEl>
                                          <p:spTgt spid="1036"/>
                                        </p:tgtEl>
                                      </p:cBhvr>
                                      <p:to x="100000" y="95000"/>
                                    </p:animScale>
                                    <p:animScale>
                                      <p:cBhvr>
                                        <p:cTn id="24" dur="166" decel="50000">
                                          <p:stCondLst>
                                            <p:cond delay="1834"/>
                                          </p:stCondLst>
                                        </p:cTn>
                                        <p:tgtEl>
                                          <p:spTgt spid="1036"/>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fade">
                                      <p:cBhvr>
                                        <p:cTn id="32" dur="500"/>
                                        <p:tgtEl>
                                          <p:spTgt spid="10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a:solidFill>
                  <a:srgbClr val="FF0000"/>
                </a:solidFill>
              </a:rPr>
              <a:t>What</a:t>
            </a:r>
            <a:r>
              <a:rPr lang="es-ES" dirty="0"/>
              <a:t> </a:t>
            </a:r>
            <a:r>
              <a:rPr lang="es-ES" dirty="0" err="1"/>
              <a:t>is</a:t>
            </a:r>
            <a:r>
              <a:rPr lang="es-ES" dirty="0"/>
              <a:t> Reactive </a:t>
            </a:r>
            <a:r>
              <a:rPr lang="es-ES" dirty="0" err="1"/>
              <a:t>Programming</a:t>
            </a:r>
            <a:r>
              <a:rPr lang="es-ES" dirty="0"/>
              <a:t>?</a:t>
            </a:r>
          </a:p>
        </p:txBody>
      </p:sp>
      <p:pic>
        <p:nvPicPr>
          <p:cNvPr id="1026" name="Picture 2" descr="Resultado de imagen de shopp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129" y="3235282"/>
            <a:ext cx="1908313" cy="19083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invoi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042" y="1875354"/>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711" y="3235282"/>
            <a:ext cx="1272209" cy="102124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6486111" y="4632972"/>
            <a:ext cx="2882349" cy="1767895"/>
            <a:chOff x="6486111" y="4632972"/>
            <a:chExt cx="2882349" cy="1767895"/>
          </a:xfrm>
        </p:grpSpPr>
        <p:pic>
          <p:nvPicPr>
            <p:cNvPr id="18"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4042" y="4632972"/>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371" y="4639772"/>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111" y="5379621"/>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1" y="5366021"/>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esultado de imagen de present p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4492" y="5379621"/>
              <a:ext cx="1272209" cy="1021246"/>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p:cNvSpPr/>
          <p:nvPr/>
        </p:nvSpPr>
        <p:spPr>
          <a:xfrm>
            <a:off x="8508399" y="2703564"/>
            <a:ext cx="3270511" cy="461665"/>
          </a:xfrm>
          <a:prstGeom prst="rect">
            <a:avLst/>
          </a:prstGeom>
        </p:spPr>
        <p:txBody>
          <a:bodyPr wrap="none">
            <a:spAutoFit/>
          </a:bodyPr>
          <a:lstStyle/>
          <a:p>
            <a:r>
              <a:rPr lang="en-US" sz="2400" i="1" dirty="0">
                <a:solidFill>
                  <a:schemeClr val="accent6"/>
                </a:solidFill>
              </a:rPr>
              <a:t>Invoice is reactive to cart</a:t>
            </a:r>
            <a:endParaRPr lang="es-ES" sz="2400" dirty="0">
              <a:solidFill>
                <a:schemeClr val="accent6"/>
              </a:solidFill>
            </a:endParaRPr>
          </a:p>
        </p:txBody>
      </p:sp>
      <p:sp>
        <p:nvSpPr>
          <p:cNvPr id="23" name="Rectangle 22"/>
          <p:cNvSpPr/>
          <p:nvPr/>
        </p:nvSpPr>
        <p:spPr>
          <a:xfrm>
            <a:off x="8732355" y="5028570"/>
            <a:ext cx="3065391" cy="461665"/>
          </a:xfrm>
          <a:prstGeom prst="rect">
            <a:avLst/>
          </a:prstGeom>
        </p:spPr>
        <p:txBody>
          <a:bodyPr wrap="none">
            <a:spAutoFit/>
          </a:bodyPr>
          <a:lstStyle/>
          <a:p>
            <a:r>
              <a:rPr lang="en-US" sz="2400" i="1" dirty="0">
                <a:solidFill>
                  <a:schemeClr val="accent6"/>
                </a:solidFill>
              </a:rPr>
              <a:t>Stock is reactive to cart</a:t>
            </a:r>
            <a:endParaRPr lang="es-ES" sz="2400" dirty="0">
              <a:solidFill>
                <a:schemeClr val="accent6"/>
              </a:solidFill>
            </a:endParaRPr>
          </a:p>
        </p:txBody>
      </p:sp>
      <p:sp>
        <p:nvSpPr>
          <p:cNvPr id="24" name="Arrow: Notched Right 23"/>
          <p:cNvSpPr/>
          <p:nvPr/>
        </p:nvSpPr>
        <p:spPr>
          <a:xfrm rot="20893865">
            <a:off x="4989731" y="2961675"/>
            <a:ext cx="1881809" cy="366601"/>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Arrow: Notched Right 25"/>
          <p:cNvSpPr/>
          <p:nvPr/>
        </p:nvSpPr>
        <p:spPr>
          <a:xfrm rot="973952">
            <a:off x="4928026" y="5198921"/>
            <a:ext cx="1881809" cy="366601"/>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7" name="Rectangle 26"/>
          <p:cNvSpPr/>
          <p:nvPr/>
        </p:nvSpPr>
        <p:spPr>
          <a:xfrm>
            <a:off x="2350514" y="2348215"/>
            <a:ext cx="1968168" cy="830997"/>
          </a:xfrm>
          <a:prstGeom prst="rect">
            <a:avLst/>
          </a:prstGeom>
        </p:spPr>
        <p:txBody>
          <a:bodyPr wrap="none">
            <a:spAutoFit/>
          </a:bodyPr>
          <a:lstStyle/>
          <a:p>
            <a:pPr algn="ctr"/>
            <a:r>
              <a:rPr lang="en-US" sz="2400" i="1" dirty="0">
                <a:solidFill>
                  <a:schemeClr val="accent5"/>
                </a:solidFill>
              </a:rPr>
              <a:t>Stimulus</a:t>
            </a:r>
          </a:p>
          <a:p>
            <a:pPr algn="ctr"/>
            <a:r>
              <a:rPr lang="en-US" sz="2400" i="1" dirty="0">
                <a:solidFill>
                  <a:schemeClr val="accent5"/>
                </a:solidFill>
              </a:rPr>
              <a:t>(fire &amp; forget)</a:t>
            </a:r>
            <a:endParaRPr lang="es-ES" sz="2400" dirty="0">
              <a:solidFill>
                <a:schemeClr val="accent5"/>
              </a:solidFill>
            </a:endParaRPr>
          </a:p>
        </p:txBody>
      </p:sp>
    </p:spTree>
    <p:extLst>
      <p:ext uri="{BB962C8B-B14F-4D97-AF65-F5344CB8AC3E}">
        <p14:creationId xmlns:p14="http://schemas.microsoft.com/office/powerpoint/2010/main" val="57621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1036"/>
                                        </p:tgtEl>
                                        <p:attrNameLst>
                                          <p:attrName>style.visibility</p:attrName>
                                        </p:attrNameLst>
                                      </p:cBhvr>
                                      <p:to>
                                        <p:strVal val="visible"/>
                                      </p:to>
                                    </p:set>
                                    <p:animEffect transition="in" filter="wipe(down)">
                                      <p:cBhvr>
                                        <p:cTn id="11" dur="580">
                                          <p:stCondLst>
                                            <p:cond delay="0"/>
                                          </p:stCondLst>
                                        </p:cTn>
                                        <p:tgtEl>
                                          <p:spTgt spid="1036"/>
                                        </p:tgtEl>
                                      </p:cBhvr>
                                    </p:animEffect>
                                    <p:anim calcmode="lin" valueType="num">
                                      <p:cBhvr>
                                        <p:cTn id="12" dur="1822" tmFilter="0,0; 0.14,0.36; 0.43,0.73; 0.71,0.91; 1.0,1.0">
                                          <p:stCondLst>
                                            <p:cond delay="0"/>
                                          </p:stCondLst>
                                        </p:cTn>
                                        <p:tgtEl>
                                          <p:spTgt spid="103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03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03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03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036"/>
                                        </p:tgtEl>
                                        <p:attrNameLst>
                                          <p:attrName>ppt_y</p:attrName>
                                        </p:attrNameLst>
                                      </p:cBhvr>
                                      <p:tavLst>
                                        <p:tav tm="0" fmla="#ppt_y-sin(pi*$)/81">
                                          <p:val>
                                            <p:fltVal val="0"/>
                                          </p:val>
                                        </p:tav>
                                        <p:tav tm="100000">
                                          <p:val>
                                            <p:fltVal val="1"/>
                                          </p:val>
                                        </p:tav>
                                      </p:tavLst>
                                    </p:anim>
                                    <p:animScale>
                                      <p:cBhvr>
                                        <p:cTn id="17" dur="26">
                                          <p:stCondLst>
                                            <p:cond delay="650"/>
                                          </p:stCondLst>
                                        </p:cTn>
                                        <p:tgtEl>
                                          <p:spTgt spid="1036"/>
                                        </p:tgtEl>
                                      </p:cBhvr>
                                      <p:to x="100000" y="60000"/>
                                    </p:animScale>
                                    <p:animScale>
                                      <p:cBhvr>
                                        <p:cTn id="18" dur="166" decel="50000">
                                          <p:stCondLst>
                                            <p:cond delay="676"/>
                                          </p:stCondLst>
                                        </p:cTn>
                                        <p:tgtEl>
                                          <p:spTgt spid="1036"/>
                                        </p:tgtEl>
                                      </p:cBhvr>
                                      <p:to x="100000" y="100000"/>
                                    </p:animScale>
                                    <p:animScale>
                                      <p:cBhvr>
                                        <p:cTn id="19" dur="26">
                                          <p:stCondLst>
                                            <p:cond delay="1312"/>
                                          </p:stCondLst>
                                        </p:cTn>
                                        <p:tgtEl>
                                          <p:spTgt spid="1036"/>
                                        </p:tgtEl>
                                      </p:cBhvr>
                                      <p:to x="100000" y="80000"/>
                                    </p:animScale>
                                    <p:animScale>
                                      <p:cBhvr>
                                        <p:cTn id="20" dur="166" decel="50000">
                                          <p:stCondLst>
                                            <p:cond delay="1338"/>
                                          </p:stCondLst>
                                        </p:cTn>
                                        <p:tgtEl>
                                          <p:spTgt spid="1036"/>
                                        </p:tgtEl>
                                      </p:cBhvr>
                                      <p:to x="100000" y="100000"/>
                                    </p:animScale>
                                    <p:animScale>
                                      <p:cBhvr>
                                        <p:cTn id="21" dur="26">
                                          <p:stCondLst>
                                            <p:cond delay="1642"/>
                                          </p:stCondLst>
                                        </p:cTn>
                                        <p:tgtEl>
                                          <p:spTgt spid="1036"/>
                                        </p:tgtEl>
                                      </p:cBhvr>
                                      <p:to x="100000" y="90000"/>
                                    </p:animScale>
                                    <p:animScale>
                                      <p:cBhvr>
                                        <p:cTn id="22" dur="166" decel="50000">
                                          <p:stCondLst>
                                            <p:cond delay="1668"/>
                                          </p:stCondLst>
                                        </p:cTn>
                                        <p:tgtEl>
                                          <p:spTgt spid="1036"/>
                                        </p:tgtEl>
                                      </p:cBhvr>
                                      <p:to x="100000" y="100000"/>
                                    </p:animScale>
                                    <p:animScale>
                                      <p:cBhvr>
                                        <p:cTn id="23" dur="26">
                                          <p:stCondLst>
                                            <p:cond delay="1808"/>
                                          </p:stCondLst>
                                        </p:cTn>
                                        <p:tgtEl>
                                          <p:spTgt spid="1036"/>
                                        </p:tgtEl>
                                      </p:cBhvr>
                                      <p:to x="100000" y="95000"/>
                                    </p:animScale>
                                    <p:animScale>
                                      <p:cBhvr>
                                        <p:cTn id="24" dur="166" decel="50000">
                                          <p:stCondLst>
                                            <p:cond delay="1834"/>
                                          </p:stCondLst>
                                        </p:cTn>
                                        <p:tgtEl>
                                          <p:spTgt spid="1036"/>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fade">
                                      <p:cBhvr>
                                        <p:cTn id="32" dur="500"/>
                                        <p:tgtEl>
                                          <p:spTgt spid="10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4" grpId="0" animBg="1"/>
      <p:bldP spid="26"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a:solidFill>
                  <a:srgbClr val="FF0000"/>
                </a:solidFill>
              </a:rPr>
              <a:t>What</a:t>
            </a:r>
            <a:r>
              <a:rPr lang="es-ES" dirty="0"/>
              <a:t> </a:t>
            </a:r>
            <a:r>
              <a:rPr lang="es-ES" dirty="0" err="1"/>
              <a:t>is</a:t>
            </a:r>
            <a:r>
              <a:rPr lang="es-ES" dirty="0"/>
              <a:t> Reactive </a:t>
            </a:r>
            <a:r>
              <a:rPr lang="es-ES" dirty="0" err="1"/>
              <a:t>Programming</a:t>
            </a:r>
            <a:r>
              <a:rPr lang="es-ES" dirty="0"/>
              <a:t>?</a:t>
            </a:r>
          </a:p>
        </p:txBody>
      </p:sp>
      <p:pic>
        <p:nvPicPr>
          <p:cNvPr id="4" name="Picture 2" descr="Resultado de imagen de shopping ic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8759" y="3046253"/>
            <a:ext cx="2779078" cy="2779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Resultado de imagen de present p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98" y="3460425"/>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Resultado de imagen de present p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863" y="3460425"/>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Resultado de imagen de present p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98" y="2798990"/>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Resultado de imagen de present p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862" y="2836021"/>
            <a:ext cx="1272209" cy="10212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Resultado de imagen de present p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869" y="2144464"/>
            <a:ext cx="1272209" cy="102124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rot="19535355">
            <a:off x="4926766" y="3514087"/>
            <a:ext cx="1087509" cy="955531"/>
            <a:chOff x="3216019" y="2881259"/>
            <a:chExt cx="1087509" cy="955531"/>
          </a:xfrm>
          <a:gradFill>
            <a:gsLst>
              <a:gs pos="0">
                <a:schemeClr val="tx1"/>
              </a:gs>
              <a:gs pos="100000">
                <a:schemeClr val="bg1">
                  <a:lumMod val="65000"/>
                </a:schemeClr>
              </a:gs>
            </a:gsLst>
            <a:lin ang="5400000" scaled="1"/>
          </a:gradFill>
        </p:grpSpPr>
        <p:sp>
          <p:nvSpPr>
            <p:cNvPr id="11" name="Arrow: Chevron 10"/>
            <p:cNvSpPr/>
            <p:nvPr/>
          </p:nvSpPr>
          <p:spPr>
            <a:xfrm rot="2012545">
              <a:off x="3216019" y="2881259"/>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2" name="Arrow: Chevron 11"/>
            <p:cNvSpPr/>
            <p:nvPr/>
          </p:nvSpPr>
          <p:spPr>
            <a:xfrm rot="2012545">
              <a:off x="3577858" y="3135073"/>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3" name="Arrow: Chevron 12"/>
            <p:cNvSpPr/>
            <p:nvPr/>
          </p:nvSpPr>
          <p:spPr>
            <a:xfrm rot="2012545">
              <a:off x="3928347" y="3356899"/>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14" name="TextBox 13"/>
          <p:cNvSpPr txBox="1"/>
          <p:nvPr/>
        </p:nvSpPr>
        <p:spPr>
          <a:xfrm>
            <a:off x="6602723" y="3581253"/>
            <a:ext cx="4060599" cy="769441"/>
          </a:xfrm>
          <a:prstGeom prst="rect">
            <a:avLst/>
          </a:prstGeom>
          <a:noFill/>
        </p:spPr>
        <p:txBody>
          <a:bodyPr wrap="none" rtlCol="0">
            <a:spAutoFit/>
          </a:bodyPr>
          <a:lstStyle/>
          <a:p>
            <a:r>
              <a:rPr lang="es-ES" sz="4400" dirty="0" err="1"/>
              <a:t>Stream</a:t>
            </a:r>
            <a:r>
              <a:rPr lang="es-ES" sz="4400" dirty="0"/>
              <a:t> of </a:t>
            </a:r>
            <a:r>
              <a:rPr lang="es-ES" sz="4400" dirty="0" err="1"/>
              <a:t>events</a:t>
            </a:r>
            <a:endParaRPr lang="es-ES" sz="4400" dirty="0"/>
          </a:p>
        </p:txBody>
      </p:sp>
      <p:pic>
        <p:nvPicPr>
          <p:cNvPr id="2050" name="Picture 2" descr="Resultado de imagen de everything is a stre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4020" y="2144464"/>
            <a:ext cx="4019550" cy="3714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p:cNvSpPr/>
          <p:nvPr/>
        </p:nvSpPr>
        <p:spPr>
          <a:xfrm rot="21088836">
            <a:off x="2665978" y="3437184"/>
            <a:ext cx="6720566" cy="840164"/>
          </a:xfrm>
          <a:prstGeom prst="roundRect">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4800" dirty="0"/>
              <a:t>Reactive </a:t>
            </a:r>
            <a:r>
              <a:rPr lang="es-ES" sz="4800" dirty="0" err="1"/>
              <a:t>Programming</a:t>
            </a:r>
            <a:endParaRPr lang="es-ES" sz="4800" dirty="0"/>
          </a:p>
        </p:txBody>
      </p:sp>
    </p:spTree>
    <p:extLst>
      <p:ext uri="{BB962C8B-B14F-4D97-AF65-F5344CB8AC3E}">
        <p14:creationId xmlns:p14="http://schemas.microsoft.com/office/powerpoint/2010/main" val="155151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80">
                                          <p:stCondLst>
                                            <p:cond delay="0"/>
                                          </p:stCondLst>
                                        </p:cTn>
                                        <p:tgtEl>
                                          <p:spTgt spid="5"/>
                                        </p:tgtEl>
                                      </p:cBhvr>
                                    </p:animEffect>
                                    <p:anim calcmode="lin" valueType="num">
                                      <p:cBhvr>
                                        <p:cTn id="1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7" dur="26">
                                          <p:stCondLst>
                                            <p:cond delay="650"/>
                                          </p:stCondLst>
                                        </p:cTn>
                                        <p:tgtEl>
                                          <p:spTgt spid="5"/>
                                        </p:tgtEl>
                                      </p:cBhvr>
                                      <p:to x="100000" y="60000"/>
                                    </p:animScale>
                                    <p:animScale>
                                      <p:cBhvr>
                                        <p:cTn id="18" dur="166" decel="50000">
                                          <p:stCondLst>
                                            <p:cond delay="676"/>
                                          </p:stCondLst>
                                        </p:cTn>
                                        <p:tgtEl>
                                          <p:spTgt spid="5"/>
                                        </p:tgtEl>
                                      </p:cBhvr>
                                      <p:to x="100000" y="100000"/>
                                    </p:animScale>
                                    <p:animScale>
                                      <p:cBhvr>
                                        <p:cTn id="19" dur="26">
                                          <p:stCondLst>
                                            <p:cond delay="1312"/>
                                          </p:stCondLst>
                                        </p:cTn>
                                        <p:tgtEl>
                                          <p:spTgt spid="5"/>
                                        </p:tgtEl>
                                      </p:cBhvr>
                                      <p:to x="100000" y="80000"/>
                                    </p:animScale>
                                    <p:animScale>
                                      <p:cBhvr>
                                        <p:cTn id="20" dur="166" decel="50000">
                                          <p:stCondLst>
                                            <p:cond delay="1338"/>
                                          </p:stCondLst>
                                        </p:cTn>
                                        <p:tgtEl>
                                          <p:spTgt spid="5"/>
                                        </p:tgtEl>
                                      </p:cBhvr>
                                      <p:to x="100000" y="100000"/>
                                    </p:animScale>
                                    <p:animScale>
                                      <p:cBhvr>
                                        <p:cTn id="21" dur="26">
                                          <p:stCondLst>
                                            <p:cond delay="1642"/>
                                          </p:stCondLst>
                                        </p:cTn>
                                        <p:tgtEl>
                                          <p:spTgt spid="5"/>
                                        </p:tgtEl>
                                      </p:cBhvr>
                                      <p:to x="100000" y="90000"/>
                                    </p:animScale>
                                    <p:animScale>
                                      <p:cBhvr>
                                        <p:cTn id="22" dur="166" decel="50000">
                                          <p:stCondLst>
                                            <p:cond delay="1668"/>
                                          </p:stCondLst>
                                        </p:cTn>
                                        <p:tgtEl>
                                          <p:spTgt spid="5"/>
                                        </p:tgtEl>
                                      </p:cBhvr>
                                      <p:to x="100000" y="100000"/>
                                    </p:animScale>
                                    <p:animScale>
                                      <p:cBhvr>
                                        <p:cTn id="23" dur="26">
                                          <p:stCondLst>
                                            <p:cond delay="1808"/>
                                          </p:stCondLst>
                                        </p:cTn>
                                        <p:tgtEl>
                                          <p:spTgt spid="5"/>
                                        </p:tgtEl>
                                      </p:cBhvr>
                                      <p:to x="100000" y="95000"/>
                                    </p:animScale>
                                    <p:animScale>
                                      <p:cBhvr>
                                        <p:cTn id="24" dur="166" decel="50000">
                                          <p:stCondLst>
                                            <p:cond delay="1834"/>
                                          </p:stCondLst>
                                        </p:cTn>
                                        <p:tgtEl>
                                          <p:spTgt spid="5"/>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80">
                                          <p:stCondLst>
                                            <p:cond delay="0"/>
                                          </p:stCondLst>
                                        </p:cTn>
                                        <p:tgtEl>
                                          <p:spTgt spid="6"/>
                                        </p:tgtEl>
                                      </p:cBhvr>
                                    </p:animEffect>
                                    <p:anim calcmode="lin" valueType="num">
                                      <p:cBhvr>
                                        <p:cTn id="3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5" dur="26">
                                          <p:stCondLst>
                                            <p:cond delay="650"/>
                                          </p:stCondLst>
                                        </p:cTn>
                                        <p:tgtEl>
                                          <p:spTgt spid="6"/>
                                        </p:tgtEl>
                                      </p:cBhvr>
                                      <p:to x="100000" y="60000"/>
                                    </p:animScale>
                                    <p:animScale>
                                      <p:cBhvr>
                                        <p:cTn id="36" dur="166" decel="50000">
                                          <p:stCondLst>
                                            <p:cond delay="676"/>
                                          </p:stCondLst>
                                        </p:cTn>
                                        <p:tgtEl>
                                          <p:spTgt spid="6"/>
                                        </p:tgtEl>
                                      </p:cBhvr>
                                      <p:to x="100000" y="100000"/>
                                    </p:animScale>
                                    <p:animScale>
                                      <p:cBhvr>
                                        <p:cTn id="37" dur="26">
                                          <p:stCondLst>
                                            <p:cond delay="1312"/>
                                          </p:stCondLst>
                                        </p:cTn>
                                        <p:tgtEl>
                                          <p:spTgt spid="6"/>
                                        </p:tgtEl>
                                      </p:cBhvr>
                                      <p:to x="100000" y="80000"/>
                                    </p:animScale>
                                    <p:animScale>
                                      <p:cBhvr>
                                        <p:cTn id="38" dur="166" decel="50000">
                                          <p:stCondLst>
                                            <p:cond delay="1338"/>
                                          </p:stCondLst>
                                        </p:cTn>
                                        <p:tgtEl>
                                          <p:spTgt spid="6"/>
                                        </p:tgtEl>
                                      </p:cBhvr>
                                      <p:to x="100000" y="100000"/>
                                    </p:animScale>
                                    <p:animScale>
                                      <p:cBhvr>
                                        <p:cTn id="39" dur="26">
                                          <p:stCondLst>
                                            <p:cond delay="1642"/>
                                          </p:stCondLst>
                                        </p:cTn>
                                        <p:tgtEl>
                                          <p:spTgt spid="6"/>
                                        </p:tgtEl>
                                      </p:cBhvr>
                                      <p:to x="100000" y="90000"/>
                                    </p:animScale>
                                    <p:animScale>
                                      <p:cBhvr>
                                        <p:cTn id="40" dur="166" decel="50000">
                                          <p:stCondLst>
                                            <p:cond delay="1668"/>
                                          </p:stCondLst>
                                        </p:cTn>
                                        <p:tgtEl>
                                          <p:spTgt spid="6"/>
                                        </p:tgtEl>
                                      </p:cBhvr>
                                      <p:to x="100000" y="100000"/>
                                    </p:animScale>
                                    <p:animScale>
                                      <p:cBhvr>
                                        <p:cTn id="41" dur="26">
                                          <p:stCondLst>
                                            <p:cond delay="1808"/>
                                          </p:stCondLst>
                                        </p:cTn>
                                        <p:tgtEl>
                                          <p:spTgt spid="6"/>
                                        </p:tgtEl>
                                      </p:cBhvr>
                                      <p:to x="100000" y="95000"/>
                                    </p:animScale>
                                    <p:animScale>
                                      <p:cBhvr>
                                        <p:cTn id="42" dur="166" decel="50000">
                                          <p:stCondLst>
                                            <p:cond delay="1834"/>
                                          </p:stCondLst>
                                        </p:cTn>
                                        <p:tgtEl>
                                          <p:spTgt spid="6"/>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80">
                                          <p:stCondLst>
                                            <p:cond delay="0"/>
                                          </p:stCondLst>
                                        </p:cTn>
                                        <p:tgtEl>
                                          <p:spTgt spid="7"/>
                                        </p:tgtEl>
                                      </p:cBhvr>
                                    </p:animEffect>
                                    <p:anim calcmode="lin" valueType="num">
                                      <p:cBhvr>
                                        <p:cTn id="4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3" dur="26">
                                          <p:stCondLst>
                                            <p:cond delay="650"/>
                                          </p:stCondLst>
                                        </p:cTn>
                                        <p:tgtEl>
                                          <p:spTgt spid="7"/>
                                        </p:tgtEl>
                                      </p:cBhvr>
                                      <p:to x="100000" y="60000"/>
                                    </p:animScale>
                                    <p:animScale>
                                      <p:cBhvr>
                                        <p:cTn id="54" dur="166" decel="50000">
                                          <p:stCondLst>
                                            <p:cond delay="676"/>
                                          </p:stCondLst>
                                        </p:cTn>
                                        <p:tgtEl>
                                          <p:spTgt spid="7"/>
                                        </p:tgtEl>
                                      </p:cBhvr>
                                      <p:to x="100000" y="100000"/>
                                    </p:animScale>
                                    <p:animScale>
                                      <p:cBhvr>
                                        <p:cTn id="55" dur="26">
                                          <p:stCondLst>
                                            <p:cond delay="1312"/>
                                          </p:stCondLst>
                                        </p:cTn>
                                        <p:tgtEl>
                                          <p:spTgt spid="7"/>
                                        </p:tgtEl>
                                      </p:cBhvr>
                                      <p:to x="100000" y="80000"/>
                                    </p:animScale>
                                    <p:animScale>
                                      <p:cBhvr>
                                        <p:cTn id="56" dur="166" decel="50000">
                                          <p:stCondLst>
                                            <p:cond delay="1338"/>
                                          </p:stCondLst>
                                        </p:cTn>
                                        <p:tgtEl>
                                          <p:spTgt spid="7"/>
                                        </p:tgtEl>
                                      </p:cBhvr>
                                      <p:to x="100000" y="100000"/>
                                    </p:animScale>
                                    <p:animScale>
                                      <p:cBhvr>
                                        <p:cTn id="57" dur="26">
                                          <p:stCondLst>
                                            <p:cond delay="1642"/>
                                          </p:stCondLst>
                                        </p:cTn>
                                        <p:tgtEl>
                                          <p:spTgt spid="7"/>
                                        </p:tgtEl>
                                      </p:cBhvr>
                                      <p:to x="100000" y="90000"/>
                                    </p:animScale>
                                    <p:animScale>
                                      <p:cBhvr>
                                        <p:cTn id="58" dur="166" decel="50000">
                                          <p:stCondLst>
                                            <p:cond delay="1668"/>
                                          </p:stCondLst>
                                        </p:cTn>
                                        <p:tgtEl>
                                          <p:spTgt spid="7"/>
                                        </p:tgtEl>
                                      </p:cBhvr>
                                      <p:to x="100000" y="100000"/>
                                    </p:animScale>
                                    <p:animScale>
                                      <p:cBhvr>
                                        <p:cTn id="59" dur="26">
                                          <p:stCondLst>
                                            <p:cond delay="1808"/>
                                          </p:stCondLst>
                                        </p:cTn>
                                        <p:tgtEl>
                                          <p:spTgt spid="7"/>
                                        </p:tgtEl>
                                      </p:cBhvr>
                                      <p:to x="100000" y="95000"/>
                                    </p:animScale>
                                    <p:animScale>
                                      <p:cBhvr>
                                        <p:cTn id="60" dur="166" decel="50000">
                                          <p:stCondLst>
                                            <p:cond delay="1834"/>
                                          </p:stCondLst>
                                        </p:cTn>
                                        <p:tgtEl>
                                          <p:spTgt spid="7"/>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80">
                                          <p:stCondLst>
                                            <p:cond delay="0"/>
                                          </p:stCondLst>
                                        </p:cTn>
                                        <p:tgtEl>
                                          <p:spTgt spid="8"/>
                                        </p:tgtEl>
                                      </p:cBhvr>
                                    </p:animEffect>
                                    <p:anim calcmode="lin" valueType="num">
                                      <p:cBhvr>
                                        <p:cTn id="6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1" dur="26">
                                          <p:stCondLst>
                                            <p:cond delay="650"/>
                                          </p:stCondLst>
                                        </p:cTn>
                                        <p:tgtEl>
                                          <p:spTgt spid="8"/>
                                        </p:tgtEl>
                                      </p:cBhvr>
                                      <p:to x="100000" y="60000"/>
                                    </p:animScale>
                                    <p:animScale>
                                      <p:cBhvr>
                                        <p:cTn id="72" dur="166" decel="50000">
                                          <p:stCondLst>
                                            <p:cond delay="676"/>
                                          </p:stCondLst>
                                        </p:cTn>
                                        <p:tgtEl>
                                          <p:spTgt spid="8"/>
                                        </p:tgtEl>
                                      </p:cBhvr>
                                      <p:to x="100000" y="100000"/>
                                    </p:animScale>
                                    <p:animScale>
                                      <p:cBhvr>
                                        <p:cTn id="73" dur="26">
                                          <p:stCondLst>
                                            <p:cond delay="1312"/>
                                          </p:stCondLst>
                                        </p:cTn>
                                        <p:tgtEl>
                                          <p:spTgt spid="8"/>
                                        </p:tgtEl>
                                      </p:cBhvr>
                                      <p:to x="100000" y="80000"/>
                                    </p:animScale>
                                    <p:animScale>
                                      <p:cBhvr>
                                        <p:cTn id="74" dur="166" decel="50000">
                                          <p:stCondLst>
                                            <p:cond delay="1338"/>
                                          </p:stCondLst>
                                        </p:cTn>
                                        <p:tgtEl>
                                          <p:spTgt spid="8"/>
                                        </p:tgtEl>
                                      </p:cBhvr>
                                      <p:to x="100000" y="100000"/>
                                    </p:animScale>
                                    <p:animScale>
                                      <p:cBhvr>
                                        <p:cTn id="75" dur="26">
                                          <p:stCondLst>
                                            <p:cond delay="1642"/>
                                          </p:stCondLst>
                                        </p:cTn>
                                        <p:tgtEl>
                                          <p:spTgt spid="8"/>
                                        </p:tgtEl>
                                      </p:cBhvr>
                                      <p:to x="100000" y="90000"/>
                                    </p:animScale>
                                    <p:animScale>
                                      <p:cBhvr>
                                        <p:cTn id="76" dur="166" decel="50000">
                                          <p:stCondLst>
                                            <p:cond delay="1668"/>
                                          </p:stCondLst>
                                        </p:cTn>
                                        <p:tgtEl>
                                          <p:spTgt spid="8"/>
                                        </p:tgtEl>
                                      </p:cBhvr>
                                      <p:to x="100000" y="100000"/>
                                    </p:animScale>
                                    <p:animScale>
                                      <p:cBhvr>
                                        <p:cTn id="77" dur="26">
                                          <p:stCondLst>
                                            <p:cond delay="1808"/>
                                          </p:stCondLst>
                                        </p:cTn>
                                        <p:tgtEl>
                                          <p:spTgt spid="8"/>
                                        </p:tgtEl>
                                      </p:cBhvr>
                                      <p:to x="100000" y="95000"/>
                                    </p:animScale>
                                    <p:animScale>
                                      <p:cBhvr>
                                        <p:cTn id="78" dur="166" decel="50000">
                                          <p:stCondLst>
                                            <p:cond delay="1834"/>
                                          </p:stCondLst>
                                        </p:cTn>
                                        <p:tgtEl>
                                          <p:spTgt spid="8"/>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ipe(down)">
                                      <p:cBhvr>
                                        <p:cTn id="83" dur="580">
                                          <p:stCondLst>
                                            <p:cond delay="0"/>
                                          </p:stCondLst>
                                        </p:cTn>
                                        <p:tgtEl>
                                          <p:spTgt spid="9"/>
                                        </p:tgtEl>
                                      </p:cBhvr>
                                    </p:animEffect>
                                    <p:anim calcmode="lin" valueType="num">
                                      <p:cBhvr>
                                        <p:cTn id="8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9" dur="26">
                                          <p:stCondLst>
                                            <p:cond delay="650"/>
                                          </p:stCondLst>
                                        </p:cTn>
                                        <p:tgtEl>
                                          <p:spTgt spid="9"/>
                                        </p:tgtEl>
                                      </p:cBhvr>
                                      <p:to x="100000" y="60000"/>
                                    </p:animScale>
                                    <p:animScale>
                                      <p:cBhvr>
                                        <p:cTn id="90" dur="166" decel="50000">
                                          <p:stCondLst>
                                            <p:cond delay="676"/>
                                          </p:stCondLst>
                                        </p:cTn>
                                        <p:tgtEl>
                                          <p:spTgt spid="9"/>
                                        </p:tgtEl>
                                      </p:cBhvr>
                                      <p:to x="100000" y="100000"/>
                                    </p:animScale>
                                    <p:animScale>
                                      <p:cBhvr>
                                        <p:cTn id="91" dur="26">
                                          <p:stCondLst>
                                            <p:cond delay="1312"/>
                                          </p:stCondLst>
                                        </p:cTn>
                                        <p:tgtEl>
                                          <p:spTgt spid="9"/>
                                        </p:tgtEl>
                                      </p:cBhvr>
                                      <p:to x="100000" y="80000"/>
                                    </p:animScale>
                                    <p:animScale>
                                      <p:cBhvr>
                                        <p:cTn id="92" dur="166" decel="50000">
                                          <p:stCondLst>
                                            <p:cond delay="1338"/>
                                          </p:stCondLst>
                                        </p:cTn>
                                        <p:tgtEl>
                                          <p:spTgt spid="9"/>
                                        </p:tgtEl>
                                      </p:cBhvr>
                                      <p:to x="100000" y="100000"/>
                                    </p:animScale>
                                    <p:animScale>
                                      <p:cBhvr>
                                        <p:cTn id="93" dur="26">
                                          <p:stCondLst>
                                            <p:cond delay="1642"/>
                                          </p:stCondLst>
                                        </p:cTn>
                                        <p:tgtEl>
                                          <p:spTgt spid="9"/>
                                        </p:tgtEl>
                                      </p:cBhvr>
                                      <p:to x="100000" y="90000"/>
                                    </p:animScale>
                                    <p:animScale>
                                      <p:cBhvr>
                                        <p:cTn id="94" dur="166" decel="50000">
                                          <p:stCondLst>
                                            <p:cond delay="1668"/>
                                          </p:stCondLst>
                                        </p:cTn>
                                        <p:tgtEl>
                                          <p:spTgt spid="9"/>
                                        </p:tgtEl>
                                      </p:cBhvr>
                                      <p:to x="100000" y="100000"/>
                                    </p:animScale>
                                    <p:animScale>
                                      <p:cBhvr>
                                        <p:cTn id="95" dur="26">
                                          <p:stCondLst>
                                            <p:cond delay="1808"/>
                                          </p:stCondLst>
                                        </p:cTn>
                                        <p:tgtEl>
                                          <p:spTgt spid="9"/>
                                        </p:tgtEl>
                                      </p:cBhvr>
                                      <p:to x="100000" y="95000"/>
                                    </p:animScale>
                                    <p:animScale>
                                      <p:cBhvr>
                                        <p:cTn id="96" dur="166" decel="50000">
                                          <p:stCondLst>
                                            <p:cond delay="1834"/>
                                          </p:stCondLst>
                                        </p:cTn>
                                        <p:tgtEl>
                                          <p:spTgt spid="9"/>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wipe(down)">
                                      <p:cBhvr>
                                        <p:cTn id="101" dur="500"/>
                                        <p:tgtEl>
                                          <p:spTgt spid="10"/>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wipe(down)">
                                      <p:cBhvr>
                                        <p:cTn id="104" dur="500"/>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nodeType="clickEffect">
                                  <p:stCondLst>
                                    <p:cond delay="0"/>
                                  </p:stCondLst>
                                  <p:childTnLst>
                                    <p:set>
                                      <p:cBhvr>
                                        <p:cTn id="108" dur="1" fill="hold">
                                          <p:stCondLst>
                                            <p:cond delay="0"/>
                                          </p:stCondLst>
                                        </p:cTn>
                                        <p:tgtEl>
                                          <p:spTgt spid="2050"/>
                                        </p:tgtEl>
                                        <p:attrNameLst>
                                          <p:attrName>style.visibility</p:attrName>
                                        </p:attrNameLst>
                                      </p:cBhvr>
                                      <p:to>
                                        <p:strVal val="visible"/>
                                      </p:to>
                                    </p:set>
                                    <p:animEffect transition="in" filter="circle(in)">
                                      <p:cBhvr>
                                        <p:cTn id="109" dur="2000"/>
                                        <p:tgtEl>
                                          <p:spTgt spid="2050"/>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3"/>
                                        </p:tgtEl>
                                        <p:attrNameLst>
                                          <p:attrName>style.visibility</p:attrName>
                                        </p:attrNameLst>
                                      </p:cBhvr>
                                      <p:to>
                                        <p:strVal val="visible"/>
                                      </p:to>
                                    </p:set>
                                    <p:animEffect transition="in" filter="barn(inVertical)">
                                      <p:cBhvr>
                                        <p:cTn id="1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a:solidFill>
                  <a:srgbClr val="FF0000"/>
                </a:solidFill>
              </a:rPr>
              <a:t>What</a:t>
            </a:r>
            <a:r>
              <a:rPr lang="es-ES" dirty="0"/>
              <a:t> </a:t>
            </a:r>
            <a:r>
              <a:rPr lang="es-ES" dirty="0" err="1"/>
              <a:t>is</a:t>
            </a:r>
            <a:r>
              <a:rPr lang="es-ES" dirty="0"/>
              <a:t> Reactive </a:t>
            </a:r>
            <a:r>
              <a:rPr lang="es-ES" dirty="0" err="1"/>
              <a:t>Programming</a:t>
            </a:r>
            <a:r>
              <a:rPr lang="es-ES" dirty="0"/>
              <a:t>?</a:t>
            </a:r>
          </a:p>
        </p:txBody>
      </p:sp>
      <p:sp>
        <p:nvSpPr>
          <p:cNvPr id="3" name="Content Placeholder 2"/>
          <p:cNvSpPr>
            <a:spLocks noGrp="1"/>
          </p:cNvSpPr>
          <p:nvPr>
            <p:ph idx="1"/>
          </p:nvPr>
        </p:nvSpPr>
        <p:spPr/>
        <p:txBody>
          <a:bodyPr/>
          <a:lstStyle/>
          <a:p>
            <a:pPr marL="0" indent="0">
              <a:buNone/>
            </a:pPr>
            <a:r>
              <a:rPr lang="en-US" dirty="0"/>
              <a:t>Reactive Programming stands for a programming style based on the </a:t>
            </a:r>
            <a:r>
              <a:rPr lang="en-US" b="1" dirty="0"/>
              <a:t>response to incoming data-flows </a:t>
            </a:r>
            <a:r>
              <a:rPr lang="en-US" dirty="0"/>
              <a:t>(stimulus) and the </a:t>
            </a:r>
            <a:r>
              <a:rPr lang="en-US" b="1" dirty="0"/>
              <a:t>propagation of change</a:t>
            </a:r>
            <a:r>
              <a:rPr lang="en-US" dirty="0"/>
              <a:t>. </a:t>
            </a:r>
          </a:p>
          <a:p>
            <a:pPr marL="0" indent="0">
              <a:buNone/>
            </a:pPr>
            <a:endParaRPr lang="en-US" dirty="0"/>
          </a:p>
          <a:p>
            <a:pPr marL="0" indent="0">
              <a:buNone/>
            </a:pPr>
            <a:r>
              <a:rPr lang="en-US" dirty="0"/>
              <a:t>“Reactive programming is </a:t>
            </a:r>
            <a:r>
              <a:rPr lang="en-US" b="1" dirty="0"/>
              <a:t>programming with asynchronous data streams</a:t>
            </a:r>
            <a:r>
              <a:rPr lang="en-US" dirty="0"/>
              <a:t>”. André </a:t>
            </a:r>
            <a:r>
              <a:rPr lang="en-US" dirty="0" err="1"/>
              <a:t>Staltz</a:t>
            </a:r>
            <a:endParaRPr lang="en-US" dirty="0"/>
          </a:p>
          <a:p>
            <a:pPr marL="0" indent="0">
              <a:buNone/>
            </a:pPr>
            <a:endParaRPr lang="en-US" dirty="0"/>
          </a:p>
          <a:p>
            <a:pPr marL="0" indent="0">
              <a:buNone/>
            </a:pPr>
            <a:endParaRPr lang="es-ES" dirty="0"/>
          </a:p>
        </p:txBody>
      </p:sp>
    </p:spTree>
    <p:extLst>
      <p:ext uri="{BB962C8B-B14F-4D97-AF65-F5344CB8AC3E}">
        <p14:creationId xmlns:p14="http://schemas.microsoft.com/office/powerpoint/2010/main" val="44322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a:solidFill>
                  <a:srgbClr val="FF0000"/>
                </a:solidFill>
              </a:rPr>
              <a:t>What</a:t>
            </a:r>
            <a:r>
              <a:rPr lang="es-ES" dirty="0"/>
              <a:t> </a:t>
            </a:r>
            <a:r>
              <a:rPr lang="es-ES" dirty="0" err="1"/>
              <a:t>is</a:t>
            </a:r>
            <a:r>
              <a:rPr lang="es-ES" dirty="0"/>
              <a:t> </a:t>
            </a:r>
            <a:r>
              <a:rPr lang="es-ES" dirty="0" err="1">
                <a:solidFill>
                  <a:schemeClr val="accent2">
                    <a:lumMod val="75000"/>
                  </a:schemeClr>
                </a:solidFill>
              </a:rPr>
              <a:t>Functional</a:t>
            </a:r>
            <a:r>
              <a:rPr lang="es-ES" dirty="0"/>
              <a:t> Reactive </a:t>
            </a:r>
            <a:r>
              <a:rPr lang="es-ES" dirty="0" err="1"/>
              <a:t>Programming</a:t>
            </a:r>
            <a:r>
              <a:rPr lang="es-ES" dirty="0"/>
              <a:t>?</a:t>
            </a:r>
          </a:p>
        </p:txBody>
      </p:sp>
      <p:grpSp>
        <p:nvGrpSpPr>
          <p:cNvPr id="11" name="Group 10"/>
          <p:cNvGrpSpPr/>
          <p:nvPr/>
        </p:nvGrpSpPr>
        <p:grpSpPr>
          <a:xfrm>
            <a:off x="1685696" y="2884311"/>
            <a:ext cx="969128" cy="1015245"/>
            <a:chOff x="2270440" y="2632732"/>
            <a:chExt cx="1288845" cy="1379579"/>
          </a:xfrm>
        </p:grpSpPr>
        <p:grpSp>
          <p:nvGrpSpPr>
            <p:cNvPr id="7" name="Group 6"/>
            <p:cNvGrpSpPr/>
            <p:nvPr/>
          </p:nvGrpSpPr>
          <p:grpSpPr>
            <a:xfrm rot="19535355">
              <a:off x="2471776" y="3056780"/>
              <a:ext cx="1087509" cy="955531"/>
              <a:chOff x="3216019" y="2881259"/>
              <a:chExt cx="1087509" cy="955531"/>
            </a:xfrm>
            <a:gradFill>
              <a:gsLst>
                <a:gs pos="0">
                  <a:schemeClr val="tx1"/>
                </a:gs>
                <a:gs pos="100000">
                  <a:schemeClr val="bg1">
                    <a:lumMod val="65000"/>
                  </a:schemeClr>
                </a:gs>
              </a:gsLst>
              <a:lin ang="5400000" scaled="1"/>
            </a:gradFill>
          </p:grpSpPr>
          <p:sp>
            <p:nvSpPr>
              <p:cNvPr id="8" name="Arrow: Chevron 7"/>
              <p:cNvSpPr/>
              <p:nvPr/>
            </p:nvSpPr>
            <p:spPr>
              <a:xfrm rot="2012545">
                <a:off x="3216019" y="2881259"/>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Arrow: Chevron 8"/>
              <p:cNvSpPr/>
              <p:nvPr/>
            </p:nvSpPr>
            <p:spPr>
              <a:xfrm rot="2012545">
                <a:off x="3577858" y="3135073"/>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Arrow: Chevron 9"/>
              <p:cNvSpPr/>
              <p:nvPr/>
            </p:nvSpPr>
            <p:spPr>
              <a:xfrm rot="2012545">
                <a:off x="3928347" y="3356899"/>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4" name="TextBox 3"/>
            <p:cNvSpPr txBox="1"/>
            <p:nvPr/>
          </p:nvSpPr>
          <p:spPr>
            <a:xfrm>
              <a:off x="2270440" y="2632732"/>
              <a:ext cx="1078309" cy="461666"/>
            </a:xfrm>
            <a:prstGeom prst="rect">
              <a:avLst/>
            </a:prstGeom>
            <a:noFill/>
          </p:spPr>
          <p:txBody>
            <a:bodyPr wrap="none" rtlCol="0">
              <a:spAutoFit/>
            </a:bodyPr>
            <a:lstStyle/>
            <a:p>
              <a:r>
                <a:rPr lang="es-ES" sz="2400" dirty="0" err="1"/>
                <a:t>Stream</a:t>
              </a:r>
              <a:endParaRPr lang="es-ES" sz="2400" dirty="0"/>
            </a:p>
          </p:txBody>
        </p:sp>
      </p:grpSp>
      <p:pic>
        <p:nvPicPr>
          <p:cNvPr id="2050" name="Picture 2" descr="Resultado de imagen de lambda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559" y="2992038"/>
            <a:ext cx="1097934" cy="109793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4629252" y="2888242"/>
            <a:ext cx="948405" cy="975970"/>
            <a:chOff x="2297999" y="2686101"/>
            <a:chExt cx="1261286" cy="1326210"/>
          </a:xfrm>
        </p:grpSpPr>
        <p:grpSp>
          <p:nvGrpSpPr>
            <p:cNvPr id="14" name="Group 13"/>
            <p:cNvGrpSpPr/>
            <p:nvPr/>
          </p:nvGrpSpPr>
          <p:grpSpPr>
            <a:xfrm rot="19535355">
              <a:off x="2471776" y="3056780"/>
              <a:ext cx="1087509" cy="955531"/>
              <a:chOff x="3216019" y="2881259"/>
              <a:chExt cx="1087509" cy="955531"/>
            </a:xfrm>
            <a:gradFill>
              <a:gsLst>
                <a:gs pos="0">
                  <a:schemeClr val="tx1"/>
                </a:gs>
                <a:gs pos="100000">
                  <a:schemeClr val="bg1">
                    <a:lumMod val="65000"/>
                  </a:schemeClr>
                </a:gs>
              </a:gsLst>
              <a:lin ang="5400000" scaled="1"/>
            </a:gradFill>
          </p:grpSpPr>
          <p:sp>
            <p:nvSpPr>
              <p:cNvPr id="16" name="Arrow: Chevron 15"/>
              <p:cNvSpPr/>
              <p:nvPr/>
            </p:nvSpPr>
            <p:spPr>
              <a:xfrm rot="2012545">
                <a:off x="3216019" y="2881259"/>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7" name="Arrow: Chevron 16"/>
              <p:cNvSpPr/>
              <p:nvPr/>
            </p:nvSpPr>
            <p:spPr>
              <a:xfrm rot="2012545">
                <a:off x="3577858" y="3135073"/>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8" name="Arrow: Chevron 17"/>
              <p:cNvSpPr/>
              <p:nvPr/>
            </p:nvSpPr>
            <p:spPr>
              <a:xfrm rot="2012545">
                <a:off x="3928347" y="3356899"/>
                <a:ext cx="375181" cy="479891"/>
              </a:xfrm>
              <a:prstGeom prst="chevr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15" name="TextBox 14"/>
            <p:cNvSpPr txBox="1"/>
            <p:nvPr/>
          </p:nvSpPr>
          <p:spPr>
            <a:xfrm>
              <a:off x="2297999" y="2686101"/>
              <a:ext cx="1078309" cy="461666"/>
            </a:xfrm>
            <a:prstGeom prst="rect">
              <a:avLst/>
            </a:prstGeom>
            <a:noFill/>
          </p:spPr>
          <p:txBody>
            <a:bodyPr wrap="none" rtlCol="0">
              <a:spAutoFit/>
            </a:bodyPr>
            <a:lstStyle/>
            <a:p>
              <a:r>
                <a:rPr lang="es-ES" sz="2400" dirty="0" err="1"/>
                <a:t>Stream</a:t>
              </a:r>
              <a:endParaRPr lang="es-ES" sz="2400" dirty="0"/>
            </a:p>
          </p:txBody>
        </p:sp>
      </p:grpSp>
      <p:sp>
        <p:nvSpPr>
          <p:cNvPr id="12" name="TextBox 11"/>
          <p:cNvSpPr txBox="1"/>
          <p:nvPr/>
        </p:nvSpPr>
        <p:spPr>
          <a:xfrm>
            <a:off x="2422090" y="1634730"/>
            <a:ext cx="2681365" cy="1200329"/>
          </a:xfrm>
          <a:prstGeom prst="rect">
            <a:avLst/>
          </a:prstGeom>
          <a:noFill/>
        </p:spPr>
        <p:txBody>
          <a:bodyPr wrap="square" rtlCol="0">
            <a:spAutoFit/>
          </a:bodyPr>
          <a:lstStyle/>
          <a:p>
            <a:pPr algn="ctr"/>
            <a:r>
              <a:rPr lang="es-ES" dirty="0" err="1"/>
              <a:t>Pure</a:t>
            </a:r>
            <a:r>
              <a:rPr lang="es-ES" dirty="0"/>
              <a:t> </a:t>
            </a:r>
            <a:r>
              <a:rPr lang="es-ES" dirty="0" err="1"/>
              <a:t>function</a:t>
            </a:r>
            <a:endParaRPr lang="es-ES" dirty="0"/>
          </a:p>
          <a:p>
            <a:pPr algn="ctr"/>
            <a:r>
              <a:rPr lang="es-ES" dirty="0"/>
              <a:t>No mutable </a:t>
            </a:r>
            <a:r>
              <a:rPr lang="es-ES" dirty="0" err="1"/>
              <a:t>state</a:t>
            </a:r>
            <a:endParaRPr lang="es-ES" dirty="0"/>
          </a:p>
          <a:p>
            <a:pPr algn="ctr"/>
            <a:r>
              <a:rPr lang="es-ES" dirty="0"/>
              <a:t>No </a:t>
            </a:r>
            <a:r>
              <a:rPr lang="es-ES" dirty="0" err="1"/>
              <a:t>side</a:t>
            </a:r>
            <a:r>
              <a:rPr lang="es-ES" dirty="0"/>
              <a:t> </a:t>
            </a:r>
            <a:r>
              <a:rPr lang="es-ES" dirty="0" err="1"/>
              <a:t>effects</a:t>
            </a:r>
            <a:endParaRPr lang="es-ES" dirty="0"/>
          </a:p>
          <a:p>
            <a:pPr algn="ctr"/>
            <a:r>
              <a:rPr lang="es-ES" dirty="0" err="1"/>
              <a:t>Easy</a:t>
            </a:r>
            <a:r>
              <a:rPr lang="es-ES" dirty="0"/>
              <a:t> to </a:t>
            </a:r>
            <a:r>
              <a:rPr lang="es-ES" dirty="0" err="1"/>
              <a:t>reason</a:t>
            </a:r>
            <a:r>
              <a:rPr lang="es-ES" dirty="0"/>
              <a:t> </a:t>
            </a:r>
            <a:r>
              <a:rPr lang="es-ES" dirty="0" err="1"/>
              <a:t>about</a:t>
            </a:r>
            <a:endParaRPr lang="es-ES" dirty="0"/>
          </a:p>
        </p:txBody>
      </p:sp>
      <p:sp>
        <p:nvSpPr>
          <p:cNvPr id="19" name="Rectangle: Rounded Corners 18"/>
          <p:cNvSpPr/>
          <p:nvPr/>
        </p:nvSpPr>
        <p:spPr>
          <a:xfrm>
            <a:off x="6215665" y="3061950"/>
            <a:ext cx="1320850" cy="79981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err="1"/>
              <a:t>Observer</a:t>
            </a:r>
            <a:endParaRPr lang="es-ES" dirty="0"/>
          </a:p>
        </p:txBody>
      </p:sp>
      <p:sp>
        <p:nvSpPr>
          <p:cNvPr id="25" name="Arrow: Notched Right 24"/>
          <p:cNvSpPr/>
          <p:nvPr/>
        </p:nvSpPr>
        <p:spPr>
          <a:xfrm>
            <a:off x="7846194" y="3326965"/>
            <a:ext cx="1414998" cy="26978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4" name="TextBox 23"/>
          <p:cNvSpPr txBox="1"/>
          <p:nvPr/>
        </p:nvSpPr>
        <p:spPr>
          <a:xfrm>
            <a:off x="9559924" y="3277190"/>
            <a:ext cx="1326069" cy="369332"/>
          </a:xfrm>
          <a:prstGeom prst="rect">
            <a:avLst/>
          </a:prstGeom>
          <a:noFill/>
        </p:spPr>
        <p:txBody>
          <a:bodyPr wrap="none" rtlCol="0">
            <a:spAutoFit/>
          </a:bodyPr>
          <a:lstStyle/>
          <a:p>
            <a:r>
              <a:rPr lang="es-ES" dirty="0"/>
              <a:t>SIDE EFFECT</a:t>
            </a:r>
          </a:p>
        </p:txBody>
      </p:sp>
      <p:sp>
        <p:nvSpPr>
          <p:cNvPr id="26" name="TextBox 25"/>
          <p:cNvSpPr txBox="1"/>
          <p:nvPr/>
        </p:nvSpPr>
        <p:spPr>
          <a:xfrm>
            <a:off x="2399844" y="4629644"/>
            <a:ext cx="7817909" cy="646331"/>
          </a:xfrm>
          <a:prstGeom prst="rect">
            <a:avLst/>
          </a:prstGeom>
          <a:noFill/>
        </p:spPr>
        <p:txBody>
          <a:bodyPr wrap="none" rtlCol="0">
            <a:spAutoFit/>
          </a:bodyPr>
          <a:lstStyle/>
          <a:p>
            <a:r>
              <a:rPr lang="es-ES" sz="3600" dirty="0" err="1"/>
              <a:t>Moving</a:t>
            </a:r>
            <a:r>
              <a:rPr lang="es-ES" sz="3600" dirty="0"/>
              <a:t> </a:t>
            </a:r>
            <a:r>
              <a:rPr lang="es-ES" sz="3600" dirty="0" err="1"/>
              <a:t>effects</a:t>
            </a:r>
            <a:r>
              <a:rPr lang="es-ES" sz="3600" dirty="0"/>
              <a:t> to </a:t>
            </a:r>
            <a:r>
              <a:rPr lang="es-ES" sz="3600" dirty="0" err="1"/>
              <a:t>the</a:t>
            </a:r>
            <a:r>
              <a:rPr lang="es-ES" sz="3600" dirty="0"/>
              <a:t> </a:t>
            </a:r>
            <a:r>
              <a:rPr lang="es-ES" sz="3600" dirty="0" err="1"/>
              <a:t>edge</a:t>
            </a:r>
            <a:r>
              <a:rPr lang="es-ES" sz="3600" dirty="0"/>
              <a:t> of </a:t>
            </a:r>
            <a:r>
              <a:rPr lang="es-ES" sz="3600" dirty="0" err="1"/>
              <a:t>the</a:t>
            </a:r>
            <a:r>
              <a:rPr lang="es-ES" sz="3600" dirty="0"/>
              <a:t> </a:t>
            </a:r>
            <a:r>
              <a:rPr lang="es-ES" sz="3600" dirty="0" err="1"/>
              <a:t>system</a:t>
            </a:r>
            <a:endParaRPr lang="es-ES" sz="3600" dirty="0"/>
          </a:p>
        </p:txBody>
      </p:sp>
    </p:spTree>
    <p:extLst>
      <p:ext uri="{BB962C8B-B14F-4D97-AF65-F5344CB8AC3E}">
        <p14:creationId xmlns:p14="http://schemas.microsoft.com/office/powerpoint/2010/main" val="46061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fltVal val="0"/>
                                          </p:val>
                                        </p:tav>
                                        <p:tav tm="100000">
                                          <p:val>
                                            <p:strVal val="#ppt_w"/>
                                          </p:val>
                                        </p:tav>
                                      </p:tavLst>
                                    </p:anim>
                                    <p:anim calcmode="lin" valueType="num">
                                      <p:cBhvr>
                                        <p:cTn id="37" dur="500" fill="hold"/>
                                        <p:tgtEl>
                                          <p:spTgt spid="26"/>
                                        </p:tgtEl>
                                        <p:attrNameLst>
                                          <p:attrName>ppt_h</p:attrName>
                                        </p:attrNameLst>
                                      </p:cBhvr>
                                      <p:tavLst>
                                        <p:tav tm="0">
                                          <p:val>
                                            <p:fltVal val="0"/>
                                          </p:val>
                                        </p:tav>
                                        <p:tav tm="100000">
                                          <p:val>
                                            <p:strVal val="#ppt_h"/>
                                          </p:val>
                                        </p:tav>
                                      </p:tavLst>
                                    </p:anim>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25" grpId="0" animBg="1"/>
      <p:bldP spid="24" grpId="0"/>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10031</TotalTime>
  <Words>567</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Segoe UI Semilight</vt:lpstr>
      <vt:lpstr>Wingdings</vt:lpstr>
      <vt:lpstr>Office Theme</vt:lpstr>
      <vt:lpstr>Reactive Programming</vt:lpstr>
      <vt:lpstr>Thanks</vt:lpstr>
      <vt:lpstr>About Jaume Vinyes</vt:lpstr>
      <vt:lpstr>What is Reactive Programming?</vt:lpstr>
      <vt:lpstr>What is Reactive Programming?</vt:lpstr>
      <vt:lpstr>What is Reactive Programming?</vt:lpstr>
      <vt:lpstr>What is Reactive Programming?</vt:lpstr>
      <vt:lpstr>What is Reactive Programming?</vt:lpstr>
      <vt:lpstr>What is Functional Reactive Programming?</vt:lpstr>
      <vt:lpstr>Why Reactive Programming?</vt:lpstr>
      <vt:lpstr>Why Reactive Extensions ?</vt:lpstr>
      <vt:lpstr>Rx Demo</vt:lpstr>
      <vt:lpstr>You can find Rx at </vt:lpstr>
      <vt:lpstr>Resources – Reactive Programming</vt:lpstr>
      <vt:lpstr>Resources – Reactive Extensions</vt:lpstr>
      <vt:lpstr>People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Jaume Vinyes</dc:creator>
  <cp:lastModifiedBy>Jaume Vinyes</cp:lastModifiedBy>
  <cp:revision>160</cp:revision>
  <dcterms:created xsi:type="dcterms:W3CDTF">2016-11-29T18:35:27Z</dcterms:created>
  <dcterms:modified xsi:type="dcterms:W3CDTF">2016-12-12T20:20:27Z</dcterms:modified>
</cp:coreProperties>
</file>