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zkxX5OBLq98+8Qnz6I0pDEejz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2"/>
          <p:cNvGrpSpPr/>
          <p:nvPr/>
        </p:nvGrpSpPr>
        <p:grpSpPr>
          <a:xfrm>
            <a:off x="0" y="-8467"/>
            <a:ext cx="12192000" cy="6866467"/>
            <a:chOff x="0" y="-8467"/>
            <a:chExt cx="12192000" cy="6866467"/>
          </a:xfrm>
        </p:grpSpPr>
        <p:cxnSp>
          <p:nvCxnSpPr>
            <p:cNvPr id="24" name="Google Shape;24;p1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1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1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1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1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2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wresearch.org/internet/fact-sheet/internet-broadban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ddanny/achartengine" TargetMode="External"/><Relationship Id="rId5" Type="http://schemas.openxmlformats.org/officeDocument/2006/relationships/hyperlink" Target="https://9to5mac.com/2019/02/20/4g-speeds-us-performance/#:~:text=At%20a%20national%20level%2C%20average,Mbps%20at%20the%20quietest%20hour" TargetMode="External"/><Relationship Id="rId4" Type="http://schemas.openxmlformats.org/officeDocument/2006/relationships/hyperlink" Target="https://developer.android.com/reference/android/widget/Adap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44" name="Google Shape;144;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6753379" y="-1"/>
            <a:ext cx="5438621" cy="6857999"/>
          </a:xfrm>
          <a:custGeom>
            <a:avLst/>
            <a:gdLst/>
            <a:ahLst/>
            <a:cxnLst/>
            <a:rect l="l" t="t" r="r" b="b"/>
            <a:pathLst>
              <a:path w="5438621" h="6857999" extrusionOk="0">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cxnSp>
        <p:nvCxnSpPr>
          <p:cNvPr id="146" name="Google Shape;146;p1"/>
          <p:cNvCxnSpPr/>
          <p:nvPr/>
        </p:nvCxnSpPr>
        <p:spPr>
          <a:xfrm flipH="1">
            <a:off x="5453743" y="3483429"/>
            <a:ext cx="6738258" cy="3374570"/>
          </a:xfrm>
          <a:prstGeom prst="straightConnector1">
            <a:avLst/>
          </a:prstGeom>
          <a:noFill/>
          <a:ln w="9525" cap="flat" cmpd="sng">
            <a:solidFill>
              <a:srgbClr val="BFE471">
                <a:alpha val="80000"/>
              </a:srgbClr>
            </a:solidFill>
            <a:prstDash val="solid"/>
            <a:round/>
            <a:headEnd type="none" w="sm" len="sm"/>
            <a:tailEnd type="none" w="sm" len="sm"/>
          </a:ln>
        </p:spPr>
      </p:cxnSp>
      <p:cxnSp>
        <p:nvCxnSpPr>
          <p:cNvPr id="147" name="Google Shape;147;p1"/>
          <p:cNvCxnSpPr/>
          <p:nvPr/>
        </p:nvCxnSpPr>
        <p:spPr>
          <a:xfrm>
            <a:off x="6678143" y="0"/>
            <a:ext cx="860630" cy="6857999"/>
          </a:xfrm>
          <a:prstGeom prst="straightConnector1">
            <a:avLst/>
          </a:prstGeom>
          <a:noFill/>
          <a:ln w="15875" cap="sq" cmpd="sng">
            <a:solidFill>
              <a:schemeClr val="accent1"/>
            </a:solidFill>
            <a:prstDash val="solid"/>
            <a:bevel/>
            <a:headEnd type="none" w="sm" len="sm"/>
            <a:tailEnd type="none" w="sm" len="sm"/>
          </a:ln>
        </p:spPr>
      </p:cxnSp>
      <p:sp>
        <p:nvSpPr>
          <p:cNvPr id="148" name="Google Shape;148;p1"/>
          <p:cNvSpPr/>
          <p:nvPr/>
        </p:nvSpPr>
        <p:spPr>
          <a:xfrm rot="10800000" flipH="1">
            <a:off x="11349404" y="0"/>
            <a:ext cx="842596" cy="5666154"/>
          </a:xfrm>
          <a:prstGeom prst="triangle">
            <a:avLst>
              <a:gd name="adj" fmla="val 100000"/>
            </a:avLst>
          </a:prstGeom>
          <a:solidFill>
            <a:schemeClr val="accent2">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txBox="1">
            <a:spLocks noGrp="1"/>
          </p:cNvSpPr>
          <p:nvPr>
            <p:ph type="ctrTitle"/>
          </p:nvPr>
        </p:nvSpPr>
        <p:spPr>
          <a:xfrm>
            <a:off x="829734" y="854529"/>
            <a:ext cx="5799665" cy="5148943"/>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6000"/>
              <a:buFont typeface="Trebuchet MS"/>
              <a:buNone/>
            </a:pPr>
            <a:r>
              <a:rPr lang="en-US" sz="6000"/>
              <a:t>Internet Speed Checker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References</a:t>
            </a:r>
            <a:endParaRPr/>
          </a:p>
        </p:txBody>
      </p:sp>
      <p:sp>
        <p:nvSpPr>
          <p:cNvPr id="205" name="Google Shape;205;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7000"/>
              </a:lnSpc>
              <a:spcBef>
                <a:spcPts val="0"/>
              </a:spcBef>
              <a:spcAft>
                <a:spcPts val="0"/>
              </a:spcAft>
              <a:buSzPts val="1440"/>
              <a:buFont typeface="Trebuchet MS"/>
              <a:buAutoNum type="arabicPeriod"/>
            </a:pPr>
            <a:r>
              <a:rPr lang="en-US" sz="1800">
                <a:latin typeface="Times New Roman"/>
                <a:ea typeface="Times New Roman"/>
                <a:cs typeface="Times New Roman"/>
                <a:sym typeface="Times New Roman"/>
              </a:rPr>
              <a:t>Demographics of Home broadbands and Internet Usage from </a:t>
            </a:r>
            <a:r>
              <a:rPr lang="en-US" sz="1800" u="sng">
                <a:solidFill>
                  <a:srgbClr val="0563C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https://www.pewresearch.org/internet/fact-sheet/internet-broadband/</a:t>
            </a:r>
            <a:endParaRPr sz="1800">
              <a:latin typeface="Calibri"/>
              <a:ea typeface="Calibri"/>
              <a:cs typeface="Calibri"/>
              <a:sym typeface="Calibri"/>
            </a:endParaRPr>
          </a:p>
          <a:p>
            <a:pPr marL="342900" marR="0" lvl="0" indent="-342900" algn="l" rtl="0">
              <a:lnSpc>
                <a:spcPct val="107000"/>
              </a:lnSpc>
              <a:spcBef>
                <a:spcPts val="0"/>
              </a:spcBef>
              <a:spcAft>
                <a:spcPts val="0"/>
              </a:spcAft>
              <a:buSzPts val="1440"/>
              <a:buFont typeface="Trebuchet MS"/>
              <a:buAutoNum type="arabicPeriod"/>
            </a:pPr>
            <a:r>
              <a:rPr lang="en-US" sz="1800">
                <a:latin typeface="Times New Roman"/>
                <a:ea typeface="Times New Roman"/>
                <a:cs typeface="Times New Roman"/>
                <a:sym typeface="Times New Roman"/>
              </a:rPr>
              <a:t>Adapters in Android from </a:t>
            </a:r>
            <a:r>
              <a:rPr lang="en-US" sz="1800" u="sng">
                <a:solidFill>
                  <a:srgbClr val="0563C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https://developer.android.com/reference/android/widget/Adapter</a:t>
            </a:r>
            <a:endParaRPr sz="1800">
              <a:latin typeface="Calibri"/>
              <a:ea typeface="Calibri"/>
              <a:cs typeface="Calibri"/>
              <a:sym typeface="Calibri"/>
            </a:endParaRPr>
          </a:p>
          <a:p>
            <a:pPr marL="342900" marR="0" lvl="0" indent="-342900" algn="l" rtl="0">
              <a:lnSpc>
                <a:spcPct val="107000"/>
              </a:lnSpc>
              <a:spcBef>
                <a:spcPts val="0"/>
              </a:spcBef>
              <a:spcAft>
                <a:spcPts val="0"/>
              </a:spcAft>
              <a:buSzPts val="1440"/>
              <a:buFont typeface="Trebuchet MS"/>
              <a:buAutoNum type="arabicPeriod"/>
            </a:pPr>
            <a:r>
              <a:rPr lang="en-US" sz="1800">
                <a:latin typeface="Times New Roman"/>
                <a:ea typeface="Times New Roman"/>
                <a:cs typeface="Times New Roman"/>
                <a:sym typeface="Times New Roman"/>
              </a:rPr>
              <a:t>4G average Internet Speed in U.S and other 77 countries from </a:t>
            </a:r>
            <a:r>
              <a:rPr lang="en-US" sz="1800" u="sng">
                <a:solidFill>
                  <a:srgbClr val="0563C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https://9to5mac.com/2019/02/20/4g-speeds-us-performance/#:~:text=At%20a%20national%20level%2C%20average,Mbps%20at%20the%20quietest%20hour</a:t>
            </a:r>
            <a:r>
              <a:rPr lang="en-US" sz="1800">
                <a:latin typeface="Times New Roman"/>
                <a:ea typeface="Times New Roman"/>
                <a:cs typeface="Times New Roman"/>
                <a:sym typeface="Times New Roman"/>
              </a:rPr>
              <a:t>.</a:t>
            </a:r>
            <a:endParaRPr sz="1800">
              <a:latin typeface="Calibri"/>
              <a:ea typeface="Calibri"/>
              <a:cs typeface="Calibri"/>
              <a:sym typeface="Calibri"/>
            </a:endParaRPr>
          </a:p>
          <a:p>
            <a:pPr marL="342900" marR="0" lvl="0" indent="-342900" algn="l" rtl="0">
              <a:lnSpc>
                <a:spcPct val="107000"/>
              </a:lnSpc>
              <a:spcBef>
                <a:spcPts val="0"/>
              </a:spcBef>
              <a:spcAft>
                <a:spcPts val="0"/>
              </a:spcAft>
              <a:buSzPts val="1440"/>
              <a:buFont typeface="Trebuchet MS"/>
              <a:buAutoNum type="arabicPeriod"/>
            </a:pPr>
            <a:r>
              <a:rPr lang="en-US" sz="1800">
                <a:latin typeface="Times New Roman"/>
                <a:ea typeface="Times New Roman"/>
                <a:cs typeface="Times New Roman"/>
                <a:sym typeface="Times New Roman"/>
              </a:rPr>
              <a:t>achartengine library </a:t>
            </a:r>
            <a:r>
              <a:rPr lang="en-US" sz="1800" u="sng">
                <a:solidFill>
                  <a:srgbClr val="0563C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https://github.com/ddanny/achartengine</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Team Member</a:t>
            </a:r>
            <a:endParaRPr/>
          </a:p>
        </p:txBody>
      </p:sp>
      <p:sp>
        <p:nvSpPr>
          <p:cNvPr id="155" name="Google Shape;155;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Ali Alyami</a:t>
            </a:r>
            <a:endParaRPr/>
          </a:p>
          <a:p>
            <a:pPr marL="342900" lvl="0" indent="-342900" algn="l" rtl="0">
              <a:spcBef>
                <a:spcPts val="1000"/>
              </a:spcBef>
              <a:spcAft>
                <a:spcPts val="0"/>
              </a:spcAft>
              <a:buSzPts val="1440"/>
              <a:buChar char="►"/>
            </a:pPr>
            <a:r>
              <a:rPr lang="en-US"/>
              <a:t>Jimmy Blundell</a:t>
            </a:r>
            <a:endParaRPr/>
          </a:p>
          <a:p>
            <a:pPr marL="342900" lvl="0" indent="-342900" algn="l" rtl="0">
              <a:spcBef>
                <a:spcPts val="1000"/>
              </a:spcBef>
              <a:spcAft>
                <a:spcPts val="0"/>
              </a:spcAft>
              <a:buSzPts val="1440"/>
              <a:buChar char="►"/>
            </a:pPr>
            <a:r>
              <a:rPr lang="en-US"/>
              <a:t>Christopher Aram Swayne</a:t>
            </a:r>
            <a:endParaRPr/>
          </a:p>
          <a:p>
            <a:pPr marL="0" lvl="0" indent="0" algn="l" rtl="0">
              <a:spcBef>
                <a:spcPts val="1000"/>
              </a:spcBef>
              <a:spcAft>
                <a:spcPts val="0"/>
              </a:spcAft>
              <a:buSzPts val="144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Project Story</a:t>
            </a:r>
            <a:endParaRPr/>
          </a:p>
        </p:txBody>
      </p:sp>
      <p:sp>
        <p:nvSpPr>
          <p:cNvPr id="161" name="Google Shape;16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a:t>Problem Statement:</a:t>
            </a:r>
            <a:endParaRPr/>
          </a:p>
          <a:p>
            <a:pPr marL="0" lvl="0" indent="0" algn="l" rtl="0">
              <a:spcBef>
                <a:spcPts val="1000"/>
              </a:spcBef>
              <a:spcAft>
                <a:spcPts val="0"/>
              </a:spcAft>
              <a:buSzPts val="1440"/>
              <a:buNone/>
            </a:pPr>
            <a:r>
              <a:rPr lang="en-US" sz="1800">
                <a:latin typeface="Times New Roman"/>
                <a:ea typeface="Times New Roman"/>
                <a:cs typeface="Times New Roman"/>
                <a:sym typeface="Times New Roman"/>
              </a:rPr>
              <a:t>Everyone is using internet now a days and it is becoming common in our day-to-day life. As the use of internet is increasing people want to know that what bandwidth/speeds they have. Currently usage of internet on smartphones is also common. As we have advancement in the form of 3G</a:t>
            </a:r>
            <a:r>
              <a:rPr lang="en-US">
                <a:latin typeface="Times New Roman"/>
                <a:ea typeface="Times New Roman"/>
                <a:cs typeface="Times New Roman"/>
                <a:sym typeface="Times New Roman"/>
              </a:rPr>
              <a:t>,</a:t>
            </a:r>
            <a:r>
              <a:rPr lang="en-US" sz="1800">
                <a:latin typeface="Times New Roman"/>
                <a:ea typeface="Times New Roman"/>
                <a:cs typeface="Times New Roman"/>
                <a:sym typeface="Times New Roman"/>
              </a:rPr>
              <a:t> 4G and even 5G cellular networks people often </a:t>
            </a:r>
            <a:r>
              <a:rPr lang="en-US">
                <a:latin typeface="Times New Roman"/>
                <a:ea typeface="Times New Roman"/>
                <a:cs typeface="Times New Roman"/>
                <a:sym typeface="Times New Roman"/>
              </a:rPr>
              <a:t>prefer</a:t>
            </a:r>
            <a:r>
              <a:rPr lang="en-US" sz="1800">
                <a:latin typeface="Times New Roman"/>
                <a:ea typeface="Times New Roman"/>
                <a:cs typeface="Times New Roman"/>
                <a:sym typeface="Times New Roman"/>
              </a:rPr>
              <a:t> to use internet on their smartphones instead of using a dialup modem. There is also a key feature that in </a:t>
            </a:r>
            <a:r>
              <a:rPr lang="en-US">
                <a:latin typeface="Times New Roman"/>
                <a:ea typeface="Times New Roman"/>
                <a:cs typeface="Times New Roman"/>
                <a:sym typeface="Times New Roman"/>
              </a:rPr>
              <a:t>modern</a:t>
            </a:r>
            <a:r>
              <a:rPr lang="en-US" sz="1800">
                <a:latin typeface="Times New Roman"/>
                <a:ea typeface="Times New Roman"/>
                <a:cs typeface="Times New Roman"/>
                <a:sym typeface="Times New Roman"/>
              </a:rPr>
              <a:t> networks there are many bandwidth and latency issues that users would like resolved. </a:t>
            </a:r>
            <a:r>
              <a:rPr lang="en-US">
                <a:latin typeface="Times New Roman"/>
                <a:ea typeface="Times New Roman"/>
                <a:cs typeface="Times New Roman"/>
                <a:sym typeface="Times New Roman"/>
              </a:rPr>
              <a:t>On the same token, everyone wants to know that the internet speeds they are getting match with what they are paying for</a:t>
            </a:r>
            <a:r>
              <a:rPr lang="en-US" sz="1800">
                <a:latin typeface="Times New Roman"/>
                <a:ea typeface="Times New Roman"/>
                <a:cs typeface="Times New Roman"/>
                <a:sym typeface="Times New Roman"/>
              </a:rPr>
              <a:t>. A</a:t>
            </a:r>
            <a:r>
              <a:rPr lang="en-US">
                <a:latin typeface="Times New Roman"/>
                <a:ea typeface="Times New Roman"/>
                <a:cs typeface="Times New Roman"/>
                <a:sym typeface="Times New Roman"/>
              </a:rPr>
              <a:t>dditionally</a:t>
            </a:r>
            <a:r>
              <a:rPr lang="en-US" sz="1800">
                <a:latin typeface="Times New Roman"/>
                <a:ea typeface="Times New Roman"/>
                <a:cs typeface="Times New Roman"/>
                <a:sym typeface="Times New Roman"/>
              </a:rPr>
              <a:t>, </a:t>
            </a:r>
            <a:r>
              <a:rPr lang="en-US">
                <a:latin typeface="Times New Roman"/>
                <a:ea typeface="Times New Roman"/>
                <a:cs typeface="Times New Roman"/>
                <a:sym typeface="Times New Roman"/>
              </a:rPr>
              <a:t>users would benefit from knowing</a:t>
            </a:r>
            <a:r>
              <a:rPr lang="en-US" sz="1800">
                <a:latin typeface="Times New Roman"/>
                <a:ea typeface="Times New Roman"/>
                <a:cs typeface="Times New Roman"/>
                <a:sym typeface="Times New Roman"/>
              </a:rPr>
              <a:t> the details about the daily internet usage </a:t>
            </a:r>
            <a:r>
              <a:rPr lang="en-US">
                <a:latin typeface="Times New Roman"/>
                <a:ea typeface="Times New Roman"/>
                <a:cs typeface="Times New Roman"/>
                <a:sym typeface="Times New Roman"/>
              </a:rPr>
              <a:t>between wifi and cellular data.</a:t>
            </a:r>
            <a:endParaRPr sz="1800">
              <a:latin typeface="Calibri"/>
              <a:ea typeface="Calibri"/>
              <a:cs typeface="Calibri"/>
              <a:sym typeface="Calibri"/>
            </a:endParaRPr>
          </a:p>
          <a:p>
            <a:pPr marL="0" lvl="0" indent="0" algn="l" rtl="0">
              <a:spcBef>
                <a:spcPts val="1000"/>
              </a:spcBef>
              <a:spcAft>
                <a:spcPts val="0"/>
              </a:spcAft>
              <a:buSzPts val="144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Project Story</a:t>
            </a:r>
            <a:endParaRPr/>
          </a:p>
        </p:txBody>
      </p:sp>
      <p:pic>
        <p:nvPicPr>
          <p:cNvPr id="167" name="Google Shape;167;p4"/>
          <p:cNvPicPr preferRelativeResize="0"/>
          <p:nvPr/>
        </p:nvPicPr>
        <p:blipFill rotWithShape="1">
          <a:blip r:embed="rId3">
            <a:alphaModFix/>
          </a:blip>
          <a:srcRect l="26603" t="29077" r="23718" b="14196"/>
          <a:stretch/>
        </p:blipFill>
        <p:spPr>
          <a:xfrm>
            <a:off x="817474" y="2159331"/>
            <a:ext cx="5283289" cy="3393466"/>
          </a:xfrm>
          <a:prstGeom prst="rect">
            <a:avLst/>
          </a:prstGeom>
          <a:noFill/>
          <a:ln>
            <a:noFill/>
          </a:ln>
        </p:spPr>
      </p:pic>
      <p:sp>
        <p:nvSpPr>
          <p:cNvPr id="168" name="Google Shape;168;p4"/>
          <p:cNvSpPr txBox="1">
            <a:spLocks noGrp="1"/>
          </p:cNvSpPr>
          <p:nvPr>
            <p:ph type="body" idx="1"/>
          </p:nvPr>
        </p:nvSpPr>
        <p:spPr>
          <a:xfrm>
            <a:off x="6416039" y="2160589"/>
            <a:ext cx="2927185"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200"/>
              <a:buNone/>
            </a:pPr>
            <a:r>
              <a:rPr lang="en-US" sz="1500"/>
              <a:t>Data:</a:t>
            </a:r>
            <a:endParaRPr/>
          </a:p>
          <a:p>
            <a:pPr marL="0" marR="0" lvl="0" indent="0" algn="l" rtl="0">
              <a:spcBef>
                <a:spcPts val="0"/>
              </a:spcBef>
              <a:spcAft>
                <a:spcPts val="0"/>
              </a:spcAft>
              <a:buSzPts val="1200"/>
              <a:buNone/>
            </a:pPr>
            <a:r>
              <a:rPr lang="en-US" sz="1500" b="1">
                <a:latin typeface="Times New Roman"/>
                <a:ea typeface="Times New Roman"/>
                <a:cs typeface="Times New Roman"/>
                <a:sym typeface="Times New Roman"/>
              </a:rPr>
              <a:t>What is the Dataset about?</a:t>
            </a:r>
            <a:endParaRPr sz="1500">
              <a:latin typeface="Calibri"/>
              <a:ea typeface="Calibri"/>
              <a:cs typeface="Calibri"/>
              <a:sym typeface="Calibri"/>
            </a:endParaRPr>
          </a:p>
          <a:p>
            <a:pPr marL="0" marR="0" lvl="0" indent="0" algn="l" rtl="0">
              <a:spcBef>
                <a:spcPts val="800"/>
              </a:spcBef>
              <a:spcAft>
                <a:spcPts val="0"/>
              </a:spcAft>
              <a:buSzPts val="1200"/>
              <a:buNone/>
            </a:pPr>
            <a:r>
              <a:rPr lang="en-US" sz="1500">
                <a:latin typeface="Times New Roman"/>
                <a:ea typeface="Times New Roman"/>
                <a:cs typeface="Times New Roman"/>
                <a:sym typeface="Times New Roman"/>
              </a:rPr>
              <a:t>In today’s era as the internet is growing rapidly, there are many respective surveys regarding internet usage. Home broadband connections are obviously trending upwards, as seen in this report form the PEW Research Center.</a:t>
            </a:r>
            <a:endParaRPr sz="1500">
              <a:latin typeface="Calibri"/>
              <a:ea typeface="Calibri"/>
              <a:cs typeface="Calibri"/>
              <a:sym typeface="Calibri"/>
            </a:endParaRPr>
          </a:p>
          <a:p>
            <a:pPr marL="0" lvl="0" indent="0" algn="l" rtl="0">
              <a:spcBef>
                <a:spcPts val="1800"/>
              </a:spcBef>
              <a:spcAft>
                <a:spcPts val="0"/>
              </a:spcAft>
              <a:buSzPts val="1200"/>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676746" y="609600"/>
            <a:ext cx="3729076"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a:t>Project Story</a:t>
            </a:r>
            <a:endParaRPr/>
          </a:p>
        </p:txBody>
      </p:sp>
      <p:sp>
        <p:nvSpPr>
          <p:cNvPr id="174" name="Google Shape;174;p5"/>
          <p:cNvSpPr txBox="1">
            <a:spLocks noGrp="1"/>
          </p:cNvSpPr>
          <p:nvPr>
            <p:ph type="body" idx="1"/>
          </p:nvPr>
        </p:nvSpPr>
        <p:spPr>
          <a:xfrm>
            <a:off x="685167" y="2160589"/>
            <a:ext cx="3720916" cy="35607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a:latin typeface="Times New Roman"/>
                <a:ea typeface="Times New Roman"/>
                <a:cs typeface="Times New Roman"/>
                <a:sym typeface="Times New Roman"/>
              </a:rPr>
              <a:t>Another research from PEW shows the percentage of US adults who own a smartphone rather than having a broadband connection at home.</a:t>
            </a:r>
            <a:endParaRPr>
              <a:latin typeface="Calibri"/>
              <a:ea typeface="Calibri"/>
              <a:cs typeface="Calibri"/>
              <a:sym typeface="Calibri"/>
            </a:endParaRPr>
          </a:p>
          <a:p>
            <a:pPr marL="0" lvl="0" indent="0" algn="l" rtl="0">
              <a:spcBef>
                <a:spcPts val="1000"/>
              </a:spcBef>
              <a:spcAft>
                <a:spcPts val="0"/>
              </a:spcAft>
              <a:buSzPts val="1440"/>
              <a:buNone/>
            </a:pPr>
            <a:endParaRPr/>
          </a:p>
        </p:txBody>
      </p:sp>
      <p:pic>
        <p:nvPicPr>
          <p:cNvPr id="175" name="Google Shape;175;p5"/>
          <p:cNvPicPr preferRelativeResize="0"/>
          <p:nvPr/>
        </p:nvPicPr>
        <p:blipFill rotWithShape="1">
          <a:blip r:embed="rId3">
            <a:alphaModFix/>
          </a:blip>
          <a:srcRect l="27563" t="22805" r="24198" b="13341"/>
          <a:stretch/>
        </p:blipFill>
        <p:spPr>
          <a:xfrm>
            <a:off x="4654035" y="1463102"/>
            <a:ext cx="4602747" cy="34272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Project Story</a:t>
            </a:r>
            <a:endParaRPr/>
          </a:p>
        </p:txBody>
      </p:sp>
      <p:sp>
        <p:nvSpPr>
          <p:cNvPr id="181" name="Google Shape;181;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32"/>
              <a:buNone/>
            </a:pPr>
            <a:r>
              <a:rPr lang="en-US" sz="1665" b="1"/>
              <a:t>Application:</a:t>
            </a:r>
            <a:endParaRPr/>
          </a:p>
          <a:p>
            <a:pPr marL="0" marR="0" lvl="0" indent="0" algn="ctr" rtl="0">
              <a:lnSpc>
                <a:spcPct val="97000"/>
              </a:lnSpc>
              <a:spcBef>
                <a:spcPts val="0"/>
              </a:spcBef>
              <a:spcAft>
                <a:spcPts val="0"/>
              </a:spcAft>
              <a:buSzPts val="1332"/>
              <a:buNone/>
            </a:pPr>
            <a:r>
              <a:rPr lang="en-US" sz="1665" b="1">
                <a:latin typeface="Times New Roman"/>
                <a:ea typeface="Times New Roman"/>
                <a:cs typeface="Times New Roman"/>
                <a:sym typeface="Times New Roman"/>
              </a:rPr>
              <a:t>Who is the target audience?</a:t>
            </a:r>
            <a:endParaRPr sz="1665">
              <a:latin typeface="Calibri"/>
              <a:ea typeface="Calibri"/>
              <a:cs typeface="Calibri"/>
              <a:sym typeface="Calibri"/>
            </a:endParaRPr>
          </a:p>
          <a:p>
            <a:pPr marL="0" lvl="0" indent="0" algn="l" rtl="0">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Individuals want to know their internet speed for the reasons listed above. Additionally, companies want to know the internet speed at a deployment end. For example, an ISP (Internet Service Provider) can test the internet speed of the latest deployed connection by just connecting to that network and running a speed test on an android device.</a:t>
            </a:r>
            <a:endParaRPr sz="2165">
              <a:latin typeface="Times New Roman"/>
              <a:ea typeface="Times New Roman"/>
              <a:cs typeface="Times New Roman"/>
              <a:sym typeface="Times New Roman"/>
            </a:endParaRPr>
          </a:p>
          <a:p>
            <a:pPr marL="0" marR="0" lvl="0" indent="0" algn="ctr" rtl="0">
              <a:lnSpc>
                <a:spcPct val="97000"/>
              </a:lnSpc>
              <a:spcBef>
                <a:spcPts val="800"/>
              </a:spcBef>
              <a:spcAft>
                <a:spcPts val="0"/>
              </a:spcAft>
              <a:buSzPts val="1332"/>
              <a:buNone/>
            </a:pPr>
            <a:r>
              <a:rPr lang="en-US" sz="1665" b="1">
                <a:latin typeface="Times New Roman"/>
                <a:ea typeface="Times New Roman"/>
                <a:cs typeface="Times New Roman"/>
                <a:sym typeface="Times New Roman"/>
              </a:rPr>
              <a:t>What can the application do?</a:t>
            </a:r>
            <a:endParaRPr sz="1665">
              <a:latin typeface="Calibri"/>
              <a:ea typeface="Calibri"/>
              <a:cs typeface="Calibri"/>
              <a:sym typeface="Calibri"/>
            </a:endParaRPr>
          </a:p>
          <a:p>
            <a:pPr marL="0" lvl="0" indent="0" algn="l" rtl="0">
              <a:lnSpc>
                <a:spcPct val="107916"/>
              </a:lnSpc>
              <a:spcBef>
                <a:spcPts val="0"/>
              </a:spcBef>
              <a:spcAft>
                <a:spcPts val="8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The application can test the internet speed at an end point of the network, e.g. A person wants to check their internet speed on their current network and other information such as the download, upload, ping of the connected internet connection. It can either be a cellular connection or WiFi connection. Also, this app will help to get the usage statistics of the previous 30 days. From this data users can estimate what internet bundle they need based on their daily usage of the internet.</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Project Story</a:t>
            </a:r>
            <a:endParaRPr/>
          </a:p>
        </p:txBody>
      </p:sp>
      <p:sp>
        <p:nvSpPr>
          <p:cNvPr id="187" name="Google Shape;187;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marR="0" lvl="0" indent="0" algn="ctr" rtl="0">
              <a:lnSpc>
                <a:spcPct val="107000"/>
              </a:lnSpc>
              <a:spcBef>
                <a:spcPts val="0"/>
              </a:spcBef>
              <a:spcAft>
                <a:spcPts val="0"/>
              </a:spcAft>
              <a:buSzPts val="1440"/>
              <a:buNone/>
            </a:pPr>
            <a:r>
              <a:rPr lang="en-US" sz="1800" b="1">
                <a:latin typeface="Times New Roman"/>
                <a:ea typeface="Times New Roman"/>
                <a:cs typeface="Times New Roman"/>
                <a:sym typeface="Times New Roman"/>
              </a:rPr>
              <a:t>When can the user use this application?</a:t>
            </a:r>
            <a:endParaRPr sz="1800">
              <a:latin typeface="Calibri"/>
              <a:ea typeface="Calibri"/>
              <a:cs typeface="Calibri"/>
              <a:sym typeface="Calibri"/>
            </a:endParaRPr>
          </a:p>
          <a:p>
            <a:pPr marL="0" marR="0" lvl="0" indent="0" algn="l" rtl="0">
              <a:lnSpc>
                <a:spcPct val="107000"/>
              </a:lnSpc>
              <a:spcBef>
                <a:spcPts val="800"/>
              </a:spcBef>
              <a:spcAft>
                <a:spcPts val="0"/>
              </a:spcAft>
              <a:buSzPts val="1440"/>
              <a:buNone/>
            </a:pPr>
            <a:r>
              <a:rPr lang="en-US" sz="1800">
                <a:latin typeface="Times New Roman"/>
                <a:ea typeface="Times New Roman"/>
                <a:cs typeface="Times New Roman"/>
                <a:sym typeface="Times New Roman"/>
              </a:rPr>
              <a:t>They can use this application anytime in the day. As it is a mobile application, they need only an internet connection using either a 3G, 4G, 5G, or WiFi.</a:t>
            </a:r>
            <a:endParaRPr sz="1800">
              <a:latin typeface="Calibri"/>
              <a:ea typeface="Calibri"/>
              <a:cs typeface="Calibri"/>
              <a:sym typeface="Calibri"/>
            </a:endParaRPr>
          </a:p>
          <a:p>
            <a:pPr marL="0" marR="0" lvl="0" indent="0" algn="ctr" rtl="0">
              <a:lnSpc>
                <a:spcPct val="107000"/>
              </a:lnSpc>
              <a:spcBef>
                <a:spcPts val="800"/>
              </a:spcBef>
              <a:spcAft>
                <a:spcPts val="0"/>
              </a:spcAft>
              <a:buSzPts val="1440"/>
              <a:buNone/>
            </a:pPr>
            <a:r>
              <a:rPr lang="en-US" sz="1800" b="1">
                <a:latin typeface="Times New Roman"/>
                <a:ea typeface="Times New Roman"/>
                <a:cs typeface="Times New Roman"/>
                <a:sym typeface="Times New Roman"/>
              </a:rPr>
              <a:t>Where will the application be deployed?</a:t>
            </a:r>
            <a:endParaRPr sz="1800">
              <a:latin typeface="Calibri"/>
              <a:ea typeface="Calibri"/>
              <a:cs typeface="Calibri"/>
              <a:sym typeface="Calibri"/>
            </a:endParaRPr>
          </a:p>
          <a:p>
            <a:pPr marL="0" marR="0" lvl="0" indent="0" algn="l" rtl="0">
              <a:lnSpc>
                <a:spcPct val="107000"/>
              </a:lnSpc>
              <a:spcBef>
                <a:spcPts val="800"/>
              </a:spcBef>
              <a:spcAft>
                <a:spcPts val="0"/>
              </a:spcAft>
              <a:buSzPts val="1440"/>
              <a:buNone/>
            </a:pPr>
            <a:r>
              <a:rPr lang="en-US" sz="1800">
                <a:latin typeface="Times New Roman"/>
                <a:ea typeface="Times New Roman"/>
                <a:cs typeface="Times New Roman"/>
                <a:sym typeface="Times New Roman"/>
              </a:rPr>
              <a:t>The application can be deployed on the Google PlayStore from where everyone can download and use it to get the information about their connection.</a:t>
            </a:r>
            <a:endParaRPr sz="1800">
              <a:latin typeface="Calibri"/>
              <a:ea typeface="Calibri"/>
              <a:cs typeface="Calibri"/>
              <a:sym typeface="Calibri"/>
            </a:endParaRPr>
          </a:p>
          <a:p>
            <a:pPr marL="0" marR="0" lvl="0" indent="0" algn="ctr" rtl="0">
              <a:lnSpc>
                <a:spcPct val="107000"/>
              </a:lnSpc>
              <a:spcBef>
                <a:spcPts val="800"/>
              </a:spcBef>
              <a:spcAft>
                <a:spcPts val="0"/>
              </a:spcAft>
              <a:buSzPts val="1440"/>
              <a:buNone/>
            </a:pPr>
            <a:r>
              <a:rPr lang="en-US" sz="1800" b="1">
                <a:latin typeface="Times New Roman"/>
                <a:ea typeface="Times New Roman"/>
                <a:cs typeface="Times New Roman"/>
                <a:sym typeface="Times New Roman"/>
              </a:rPr>
              <a:t>Why the Visualization/Application is useful?</a:t>
            </a:r>
            <a:endParaRPr sz="1800">
              <a:latin typeface="Calibri"/>
              <a:ea typeface="Calibri"/>
              <a:cs typeface="Calibri"/>
              <a:sym typeface="Calibri"/>
            </a:endParaRPr>
          </a:p>
          <a:p>
            <a:pPr marL="0" marR="0" lvl="0" indent="0" algn="l" rtl="0">
              <a:lnSpc>
                <a:spcPct val="107000"/>
              </a:lnSpc>
              <a:spcBef>
                <a:spcPts val="800"/>
              </a:spcBef>
              <a:spcAft>
                <a:spcPts val="0"/>
              </a:spcAft>
              <a:buSzPts val="1440"/>
              <a:buNone/>
            </a:pPr>
            <a:r>
              <a:rPr lang="en-US" sz="1800">
                <a:latin typeface="Times New Roman"/>
                <a:ea typeface="Times New Roman"/>
                <a:cs typeface="Times New Roman"/>
                <a:sym typeface="Times New Roman"/>
              </a:rPr>
              <a:t>The application provides the clear information about the user’s internet information on the current network. </a:t>
            </a:r>
            <a:r>
              <a:rPr lang="en-US">
                <a:latin typeface="Times New Roman"/>
                <a:ea typeface="Times New Roman"/>
                <a:cs typeface="Times New Roman"/>
                <a:sym typeface="Times New Roman"/>
              </a:rPr>
              <a:t>W</a:t>
            </a:r>
            <a:r>
              <a:rPr lang="en-US" sz="1800">
                <a:latin typeface="Times New Roman"/>
                <a:ea typeface="Times New Roman"/>
                <a:cs typeface="Times New Roman"/>
                <a:sym typeface="Times New Roman"/>
              </a:rPr>
              <a:t>e can see the information of network speed from the gauges and other information is about ping is also described in text. We also can see the history of internet tests as well as a </a:t>
            </a:r>
            <a:r>
              <a:rPr lang="en-US">
                <a:latin typeface="Times New Roman"/>
                <a:ea typeface="Times New Roman"/>
                <a:cs typeface="Times New Roman"/>
                <a:sym typeface="Times New Roman"/>
              </a:rPr>
              <a:t>summary of total daily usage of both wifi and cellular data.</a:t>
            </a:r>
            <a:endParaRPr sz="1800">
              <a:latin typeface="Calibri"/>
              <a:ea typeface="Calibri"/>
              <a:cs typeface="Calibri"/>
              <a:sym typeface="Calibri"/>
            </a:endParaRPr>
          </a:p>
          <a:p>
            <a:pPr marL="0" lvl="0" indent="0" algn="l" rtl="0">
              <a:spcBef>
                <a:spcPts val="1800"/>
              </a:spcBef>
              <a:spcAft>
                <a:spcPts val="0"/>
              </a:spcAft>
              <a:buSzPts val="144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Project Story</a:t>
            </a:r>
            <a:endParaRPr/>
          </a:p>
        </p:txBody>
      </p:sp>
      <p:sp>
        <p:nvSpPr>
          <p:cNvPr id="193" name="Google Shape;193;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marR="0" lvl="0" indent="0" algn="ctr" rtl="0">
              <a:lnSpc>
                <a:spcPct val="107000"/>
              </a:lnSpc>
              <a:spcBef>
                <a:spcPts val="0"/>
              </a:spcBef>
              <a:spcAft>
                <a:spcPts val="0"/>
              </a:spcAft>
              <a:buSzPts val="1440"/>
              <a:buNone/>
            </a:pPr>
            <a:r>
              <a:rPr lang="en-US" sz="1800" b="1">
                <a:latin typeface="Times New Roman"/>
                <a:ea typeface="Times New Roman"/>
                <a:cs typeface="Times New Roman"/>
                <a:sym typeface="Times New Roman"/>
              </a:rPr>
              <a:t>How will the Users use this Application to Make Changes?</a:t>
            </a:r>
            <a:endParaRPr sz="1800" b="1">
              <a:latin typeface="Times New Roman"/>
              <a:ea typeface="Times New Roman"/>
              <a:cs typeface="Times New Roman"/>
              <a:sym typeface="Times New Roman"/>
            </a:endParaRPr>
          </a:p>
          <a:p>
            <a:pPr marL="0" marR="0" lvl="0" indent="0" algn="ctr" rtl="0">
              <a:lnSpc>
                <a:spcPct val="107000"/>
              </a:lnSpc>
              <a:spcBef>
                <a:spcPts val="0"/>
              </a:spcBef>
              <a:spcAft>
                <a:spcPts val="0"/>
              </a:spcAft>
              <a:buSzPts val="1440"/>
              <a:buNone/>
            </a:pPr>
            <a:endParaRPr b="1">
              <a:latin typeface="Times New Roman"/>
              <a:ea typeface="Times New Roman"/>
              <a:cs typeface="Times New Roman"/>
              <a:sym typeface="Times New Roman"/>
            </a:endParaRPr>
          </a:p>
          <a:p>
            <a:pPr marL="0" marR="0" lvl="0" indent="0" algn="ctr" rtl="0">
              <a:lnSpc>
                <a:spcPct val="107000"/>
              </a:lnSpc>
              <a:spcBef>
                <a:spcPts val="0"/>
              </a:spcBef>
              <a:spcAft>
                <a:spcPts val="0"/>
              </a:spcAft>
              <a:buSzPts val="1440"/>
              <a:buNone/>
            </a:pPr>
            <a:endParaRPr b="1">
              <a:latin typeface="Times New Roman"/>
              <a:ea typeface="Times New Roman"/>
              <a:cs typeface="Times New Roman"/>
              <a:sym typeface="Times New Roman"/>
            </a:endParaRPr>
          </a:p>
          <a:p>
            <a:pPr marL="0" lvl="0" indent="0" algn="l" rtl="0">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If someone is using a 50 Mbps connection and getting speed of only 20Mbps to 30 Mbps or even lower, then they can challenge their ISP to provide them with the exact speed they are paying for. This application will also help them if they need to upgrade their connection or not on the basis of the usage statistics, such as if they need more data for the month or they need a better internet speed. These are all very helpful features to the user.</a:t>
            </a:r>
            <a:endParaRPr sz="230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Work Distribution</a:t>
            </a:r>
            <a:endParaRPr/>
          </a:p>
        </p:txBody>
      </p:sp>
      <p:sp>
        <p:nvSpPr>
          <p:cNvPr id="199" name="Google Shape;199;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7000"/>
              </a:lnSpc>
              <a:spcBef>
                <a:spcPts val="0"/>
              </a:spcBef>
              <a:spcAft>
                <a:spcPts val="0"/>
              </a:spcAft>
              <a:buSzPts val="1440"/>
              <a:buFont typeface="Trebuchet MS"/>
              <a:buAutoNum type="arabicPeriod"/>
            </a:pPr>
            <a:r>
              <a:rPr lang="en-US" sz="1800">
                <a:latin typeface="Times New Roman"/>
                <a:ea typeface="Times New Roman"/>
                <a:cs typeface="Times New Roman"/>
                <a:sym typeface="Times New Roman"/>
              </a:rPr>
              <a:t>Ali was working with the UI of the app and Google Admob to show ads in the app. We have used test ads but we can get the actual ads and then we can earn by publishing the app to PlayStore.</a:t>
            </a:r>
            <a:endParaRPr sz="1800">
              <a:latin typeface="Calibri"/>
              <a:ea typeface="Calibri"/>
              <a:cs typeface="Calibri"/>
              <a:sym typeface="Calibri"/>
            </a:endParaRPr>
          </a:p>
          <a:p>
            <a:pPr marL="342900" lvl="0" indent="-387350" algn="l" rtl="0">
              <a:lnSpc>
                <a:spcPct val="107916"/>
              </a:lnSpc>
              <a:spcBef>
                <a:spcPts val="0"/>
              </a:spcBef>
              <a:spcAft>
                <a:spcPts val="0"/>
              </a:spcAft>
              <a:buSzPts val="2140"/>
              <a:buFont typeface="Times New Roman"/>
              <a:buAutoNum type="arabicPeriod"/>
            </a:pPr>
            <a:r>
              <a:rPr lang="en-US">
                <a:solidFill>
                  <a:schemeClr val="dk1"/>
                </a:solidFill>
                <a:latin typeface="Times New Roman"/>
                <a:ea typeface="Times New Roman"/>
                <a:cs typeface="Times New Roman"/>
                <a:sym typeface="Times New Roman"/>
              </a:rPr>
              <a:t>Christopher Aram Swayne was working with SQLite integration and connections to save the data online.</a:t>
            </a:r>
            <a:endParaRPr sz="2500">
              <a:latin typeface="Times New Roman"/>
              <a:ea typeface="Times New Roman"/>
              <a:cs typeface="Times New Roman"/>
              <a:sym typeface="Times New Roman"/>
            </a:endParaRPr>
          </a:p>
          <a:p>
            <a:pPr marL="342900" lvl="0" indent="-387350" algn="l" rtl="0">
              <a:lnSpc>
                <a:spcPct val="107916"/>
              </a:lnSpc>
              <a:spcBef>
                <a:spcPts val="0"/>
              </a:spcBef>
              <a:spcAft>
                <a:spcPts val="800"/>
              </a:spcAft>
              <a:buSzPts val="2140"/>
              <a:buFont typeface="Times New Roman"/>
              <a:buAutoNum type="arabicPeriod"/>
            </a:pPr>
            <a:r>
              <a:rPr lang="en-US">
                <a:solidFill>
                  <a:schemeClr val="dk1"/>
                </a:solidFill>
                <a:latin typeface="Times New Roman"/>
                <a:ea typeface="Times New Roman"/>
                <a:cs typeface="Times New Roman"/>
                <a:sym typeface="Times New Roman"/>
              </a:rPr>
              <a:t>Jimmy Blundell was working on the backend programming for the app to make all the functionalities possible as well as worked with UI and other components of the app. </a:t>
            </a:r>
            <a:endParaRPr sz="2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Noto Sans Symbols</vt:lpstr>
      <vt:lpstr>Times New Roman</vt:lpstr>
      <vt:lpstr>Trebuchet MS</vt:lpstr>
      <vt:lpstr>Facet</vt:lpstr>
      <vt:lpstr>Internet Speed Checker</vt:lpstr>
      <vt:lpstr>Team Member</vt:lpstr>
      <vt:lpstr>Project Story</vt:lpstr>
      <vt:lpstr>Project Story</vt:lpstr>
      <vt:lpstr>Project Story</vt:lpstr>
      <vt:lpstr>Project Story</vt:lpstr>
      <vt:lpstr>Project Story</vt:lpstr>
      <vt:lpstr>Project Story</vt:lpstr>
      <vt:lpstr>Work Distribution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Speed Checker</dc:title>
  <dc:creator>Muhammad Waqas</dc:creator>
  <cp:lastModifiedBy>Christopher Aram</cp:lastModifiedBy>
  <cp:revision>1</cp:revision>
  <dcterms:created xsi:type="dcterms:W3CDTF">2020-12-13T20:02:31Z</dcterms:created>
  <dcterms:modified xsi:type="dcterms:W3CDTF">2020-12-17T03:25:24Z</dcterms:modified>
</cp:coreProperties>
</file>