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6668"/>
              </a:lnSpc>
              <a:spcBef>
                <a:spcPts val="0"/>
              </a:spcBef>
              <a:spcAft>
                <a:spcPts val="300"/>
              </a:spcAft>
              <a:buClr>
                <a:schemeClr val="dk1"/>
              </a:buClr>
              <a:buSzPts val="1100"/>
              <a:buFont typeface="Arial"/>
              <a:buNone/>
            </a:pPr>
            <a:r>
              <a:rPr lang="en" sz="1150">
                <a:solidFill>
                  <a:srgbClr val="1D1C1D"/>
                </a:solidFill>
                <a:highlight>
                  <a:srgbClr val="F8F8F8"/>
                </a:highlight>
              </a:rPr>
              <a:t>Holly,  </a:t>
            </a:r>
            <a:r>
              <a:rPr lang="en" sz="1150">
                <a:solidFill>
                  <a:srgbClr val="1D1C1D"/>
                </a:solidFill>
                <a:highlight>
                  <a:srgbClr val="F8F8F8"/>
                </a:highlight>
              </a:rPr>
              <a:t>team 3: substance abuse treatment deserts in the united states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313e492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313e492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PRIMARY OWNERSHIP - </a:t>
            </a:r>
            <a:r>
              <a:rPr b="1" lang="en"/>
              <a:t>PRIVATE COMPANIES</a:t>
            </a:r>
            <a:endParaRPr b="1"/>
          </a:p>
          <a:p>
            <a:pPr indent="0" lvl="0" marL="0" rtl="0" algn="l">
              <a:spcBef>
                <a:spcPts val="0"/>
              </a:spcBef>
              <a:spcAft>
                <a:spcPts val="0"/>
              </a:spcAft>
              <a:buNone/>
            </a:pPr>
            <a:r>
              <a:rPr b="1" lang="en"/>
              <a:t>How it relates: </a:t>
            </a:r>
            <a:r>
              <a:rPr lang="en"/>
              <a:t>private companies choose where and how they want to conduct business and how much they want to charge; federal and local government bureaucracy and lack of funding reduce availability of affordable, public treatment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13e49273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313e49273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chemeClr val="lt1"/>
                </a:highlight>
              </a:rPr>
              <a:t>There are seven state in the US that stand out as potential deserts with Arizona and Colorado standing out due to the low availability of services other than outpatient in Arizona and long wait times in Colorado. We recommend a deeper study in these states to identify the demographics of those getting treatment along with the cost across ownership of the facilities. We would also recommend an effort to gain additional federal funding to increase the overall capacity of available beds in all 7 states identified as potential deserts.</a:t>
            </a:r>
            <a:endParaRPr sz="1050">
              <a:solidFill>
                <a:schemeClr val="dk1"/>
              </a:solidFill>
              <a:highlight>
                <a:schemeClr val="lt1"/>
              </a:highlight>
            </a:endParaRPr>
          </a:p>
          <a:p>
            <a:pPr indent="0" lvl="0" marL="0" rtl="0" algn="l">
              <a:lnSpc>
                <a:spcPct val="150000"/>
              </a:lnSpc>
              <a:spcBef>
                <a:spcPts val="800"/>
              </a:spcBef>
              <a:spcAft>
                <a:spcPts val="0"/>
              </a:spcAft>
              <a:buNone/>
            </a:pPr>
            <a:r>
              <a:t/>
            </a:r>
            <a:endParaRPr sz="1500">
              <a:solidFill>
                <a:srgbClr val="2B2B2B"/>
              </a:solidFill>
              <a:latin typeface="Roboto"/>
              <a:ea typeface="Roboto"/>
              <a:cs typeface="Roboto"/>
              <a:sym typeface="Roboto"/>
            </a:endParaRPr>
          </a:p>
          <a:p>
            <a:pPr indent="0" lvl="0" marL="0" rtl="0" algn="l">
              <a:spcBef>
                <a:spcPts val="1900"/>
              </a:spcBef>
              <a:spcAft>
                <a:spcPts val="0"/>
              </a:spcAft>
              <a:buNone/>
            </a:pPr>
            <a:r>
              <a:t/>
            </a:r>
            <a:endParaRPr sz="1050">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313e4927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313e4927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900">
                <a:solidFill>
                  <a:srgbClr val="282523"/>
                </a:solidFill>
                <a:highlight>
                  <a:srgbClr val="F8F4F2"/>
                </a:highlight>
              </a:rPr>
              <a:t>Holly</a:t>
            </a:r>
            <a:endParaRPr sz="900">
              <a:solidFill>
                <a:srgbClr val="282523"/>
              </a:solidFill>
              <a:highlight>
                <a:srgbClr val="F8F4F2"/>
              </a:highlight>
            </a:endParaRPr>
          </a:p>
          <a:p>
            <a:pPr indent="-285750" lvl="0" marL="457200" rtl="0" algn="l">
              <a:lnSpc>
                <a:spcPct val="115000"/>
              </a:lnSpc>
              <a:spcBef>
                <a:spcPts val="900"/>
              </a:spcBef>
              <a:spcAft>
                <a:spcPts val="0"/>
              </a:spcAft>
              <a:buClr>
                <a:srgbClr val="282523"/>
              </a:buClr>
              <a:buSzPts val="900"/>
              <a:buAutoNum type="arabicPeriod"/>
            </a:pPr>
            <a:r>
              <a:rPr lang="en" sz="900">
                <a:solidFill>
                  <a:srgbClr val="282523"/>
                </a:solidFill>
                <a:highlight>
                  <a:srgbClr val="F8F4F2"/>
                </a:highlight>
              </a:rPr>
              <a:t>Insufficient Human Resources: Lack of healthcare professionals.</a:t>
            </a:r>
            <a:endParaRPr sz="900">
              <a:solidFill>
                <a:srgbClr val="282523"/>
              </a:solidFill>
              <a:highlight>
                <a:srgbClr val="F8F4F2"/>
              </a:highlight>
            </a:endParaRPr>
          </a:p>
          <a:p>
            <a:pPr indent="-285750" lvl="0" marL="457200" rtl="0" algn="l">
              <a:lnSpc>
                <a:spcPct val="115000"/>
              </a:lnSpc>
              <a:spcBef>
                <a:spcPts val="0"/>
              </a:spcBef>
              <a:spcAft>
                <a:spcPts val="0"/>
              </a:spcAft>
              <a:buClr>
                <a:srgbClr val="282523"/>
              </a:buClr>
              <a:buSzPts val="900"/>
              <a:buAutoNum type="arabicPeriod"/>
            </a:pPr>
            <a:r>
              <a:rPr lang="en" sz="900">
                <a:solidFill>
                  <a:srgbClr val="282523"/>
                </a:solidFill>
                <a:highlight>
                  <a:srgbClr val="F8F4F2"/>
                </a:highlight>
              </a:rPr>
              <a:t>Inadequate Facilities: Insufficient or improper quality of healthcare facilities.</a:t>
            </a:r>
            <a:endParaRPr sz="900">
              <a:solidFill>
                <a:srgbClr val="282523"/>
              </a:solidFill>
              <a:highlight>
                <a:srgbClr val="F8F4F2"/>
              </a:highlight>
            </a:endParaRPr>
          </a:p>
          <a:p>
            <a:pPr indent="-285750" lvl="0" marL="457200" rtl="0" algn="l">
              <a:lnSpc>
                <a:spcPct val="115000"/>
              </a:lnSpc>
              <a:spcBef>
                <a:spcPts val="0"/>
              </a:spcBef>
              <a:spcAft>
                <a:spcPts val="0"/>
              </a:spcAft>
              <a:buClr>
                <a:srgbClr val="282523"/>
              </a:buClr>
              <a:buSzPts val="900"/>
              <a:buAutoNum type="arabicPeriod"/>
            </a:pPr>
            <a:r>
              <a:rPr lang="en" sz="900">
                <a:solidFill>
                  <a:srgbClr val="282523"/>
                </a:solidFill>
                <a:highlight>
                  <a:srgbClr val="F8F4F2"/>
                </a:highlight>
              </a:rPr>
              <a:t>Long Waiting Times: Delays in receiving care.</a:t>
            </a:r>
            <a:endParaRPr sz="900">
              <a:solidFill>
                <a:srgbClr val="282523"/>
              </a:solidFill>
              <a:highlight>
                <a:srgbClr val="F8F4F2"/>
              </a:highlight>
            </a:endParaRPr>
          </a:p>
          <a:p>
            <a:pPr indent="-285750" lvl="0" marL="457200" rtl="0" algn="l">
              <a:lnSpc>
                <a:spcPct val="115000"/>
              </a:lnSpc>
              <a:spcBef>
                <a:spcPts val="0"/>
              </a:spcBef>
              <a:spcAft>
                <a:spcPts val="0"/>
              </a:spcAft>
              <a:buClr>
                <a:srgbClr val="282523"/>
              </a:buClr>
              <a:buSzPts val="900"/>
              <a:buAutoNum type="arabicPeriod"/>
            </a:pPr>
            <a:r>
              <a:rPr lang="en" sz="900">
                <a:solidFill>
                  <a:srgbClr val="282523"/>
                </a:solidFill>
                <a:highlight>
                  <a:srgbClr val="F8F4F2"/>
                </a:highlight>
              </a:rPr>
              <a:t>High Costs: Services are disproportionately expensive.</a:t>
            </a:r>
            <a:endParaRPr sz="900">
              <a:solidFill>
                <a:srgbClr val="282523"/>
              </a:solidFill>
              <a:highlight>
                <a:srgbClr val="F8F4F2"/>
              </a:highlight>
            </a:endParaRPr>
          </a:p>
          <a:p>
            <a:pPr indent="-304800" lvl="0" marL="457200" rtl="0" algn="l">
              <a:lnSpc>
                <a:spcPct val="115000"/>
              </a:lnSpc>
              <a:spcBef>
                <a:spcPts val="0"/>
              </a:spcBef>
              <a:spcAft>
                <a:spcPts val="0"/>
              </a:spcAft>
              <a:buClr>
                <a:srgbClr val="282523"/>
              </a:buClr>
              <a:buSzPts val="1200"/>
              <a:buAutoNum type="arabicPeriod"/>
            </a:pPr>
            <a:r>
              <a:rPr lang="en" sz="1200">
                <a:solidFill>
                  <a:srgbClr val="282523"/>
                </a:solidFill>
                <a:highlight>
                  <a:srgbClr val="F8F4F2"/>
                </a:highlight>
              </a:rPr>
              <a:t>Socio-Cultural Barriers: Other barriers impacting access to care.</a:t>
            </a:r>
            <a:endParaRPr sz="1200">
              <a:solidFill>
                <a:srgbClr val="282523"/>
              </a:solidFill>
              <a:highlight>
                <a:srgbClr val="F8F4F2"/>
              </a:highlight>
            </a:endParaRPr>
          </a:p>
          <a:p>
            <a:pPr indent="0" lvl="0" marL="0" rtl="0" algn="l">
              <a:spcBef>
                <a:spcPts val="0"/>
              </a:spcBef>
              <a:spcAft>
                <a:spcPts val="0"/>
              </a:spcAft>
              <a:buNone/>
            </a:pPr>
            <a:r>
              <a:rPr lang="en" sz="1000"/>
              <a:t>**</a:t>
            </a:r>
            <a:r>
              <a:rPr b="1" lang="en" sz="1000"/>
              <a:t>OUR GROUP/DATA FOCAL POINTS:</a:t>
            </a:r>
            <a:endParaRPr b="1" sz="1000"/>
          </a:p>
          <a:p>
            <a:pPr indent="0" lvl="0" marL="0" rtl="0" algn="l">
              <a:spcBef>
                <a:spcPts val="0"/>
              </a:spcBef>
              <a:spcAft>
                <a:spcPts val="0"/>
              </a:spcAft>
              <a:buNone/>
            </a:pPr>
            <a:r>
              <a:rPr b="1" lang="en" sz="1000"/>
              <a:t>	LOCATION</a:t>
            </a:r>
            <a:endParaRPr b="1" sz="1000"/>
          </a:p>
          <a:p>
            <a:pPr indent="0" lvl="0" marL="0" rtl="0" algn="l">
              <a:spcBef>
                <a:spcPts val="0"/>
              </a:spcBef>
              <a:spcAft>
                <a:spcPts val="0"/>
              </a:spcAft>
              <a:buNone/>
            </a:pPr>
            <a:r>
              <a:rPr b="1" lang="en" sz="1000"/>
              <a:t>	SERVICES</a:t>
            </a:r>
            <a:endParaRPr b="1" sz="1000"/>
          </a:p>
          <a:p>
            <a:pPr indent="0" lvl="0" marL="0" rtl="0" algn="l">
              <a:spcBef>
                <a:spcPts val="0"/>
              </a:spcBef>
              <a:spcAft>
                <a:spcPts val="0"/>
              </a:spcAft>
              <a:buNone/>
            </a:pPr>
            <a:r>
              <a:rPr b="1" lang="en" sz="1000"/>
              <a:t>	PAYMENT</a:t>
            </a:r>
            <a:endParaRPr b="1" sz="1000"/>
          </a:p>
          <a:p>
            <a:pPr indent="0" lvl="0" marL="0" rtl="0" algn="l">
              <a:spcBef>
                <a:spcPts val="0"/>
              </a:spcBef>
              <a:spcAft>
                <a:spcPts val="0"/>
              </a:spcAft>
              <a:buNone/>
            </a:pPr>
            <a:r>
              <a:rPr b="1" lang="en" sz="1000"/>
              <a:t>	AGE</a:t>
            </a:r>
            <a:endParaRPr b="1" sz="1000"/>
          </a:p>
          <a:p>
            <a:pPr indent="0" lvl="0" marL="0" rtl="0" algn="l">
              <a:spcBef>
                <a:spcPts val="0"/>
              </a:spcBef>
              <a:spcAft>
                <a:spcPts val="0"/>
              </a:spcAft>
              <a:buNone/>
            </a:pPr>
            <a:r>
              <a:rPr b="1" lang="en" sz="1000"/>
              <a:t>	</a:t>
            </a:r>
            <a:endParaRPr b="1"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313e49273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313e49273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Jim C</a:t>
            </a:r>
            <a:endParaRPr/>
          </a:p>
          <a:p>
            <a:pPr indent="0" lvl="0" marL="0" rtl="0" algn="l">
              <a:spcBef>
                <a:spcPts val="0"/>
              </a:spcBef>
              <a:spcAft>
                <a:spcPts val="0"/>
              </a:spcAft>
              <a:buNone/>
            </a:pPr>
            <a:r>
              <a:rPr lang="en"/>
              <a:t>Data collected via the TEDS-A and N-SSATS 2019 surveys as collected by the Department of Health &amp; Human Services through the Substance Abuse &amp; Mental Health Services Administration</a:t>
            </a:r>
            <a:endParaRPr/>
          </a:p>
          <a:p>
            <a:pPr indent="0" lvl="0" marL="0" rtl="0" algn="l">
              <a:spcBef>
                <a:spcPts val="0"/>
              </a:spcBef>
              <a:spcAft>
                <a:spcPts val="0"/>
              </a:spcAft>
              <a:buNone/>
            </a:pPr>
            <a:r>
              <a:rPr b="1" lang="en"/>
              <a:t>WHY WE CHOSE 2019:</a:t>
            </a:r>
            <a:endParaRPr b="1"/>
          </a:p>
          <a:p>
            <a:pPr indent="0" lvl="0" marL="0" rtl="0" algn="l">
              <a:spcBef>
                <a:spcPts val="0"/>
              </a:spcBef>
              <a:spcAft>
                <a:spcPts val="0"/>
              </a:spcAft>
              <a:buNone/>
            </a:pPr>
            <a:r>
              <a:rPr lang="en"/>
              <a:t>Latest data sets available - 2021 (TEDS) / 2020 (NSSATS **moved into a new survey starting in 2021 that includes mental health treatment)</a:t>
            </a:r>
            <a:endParaRPr/>
          </a:p>
          <a:p>
            <a:pPr indent="-298450" lvl="0" marL="457200" rtl="0" algn="l">
              <a:spcBef>
                <a:spcPts val="0"/>
              </a:spcBef>
              <a:spcAft>
                <a:spcPts val="0"/>
              </a:spcAft>
              <a:buSzPts val="1100"/>
              <a:buAutoNum type="arabicParenR"/>
            </a:pPr>
            <a:r>
              <a:rPr lang="en"/>
              <a:t>Pre-COVID - data isn’t skewed by pandemic-era admissions policies, only two states non-reported for TEDS</a:t>
            </a:r>
            <a:endParaRPr/>
          </a:p>
          <a:p>
            <a:pPr indent="-298450" lvl="0" marL="457200" rtl="0" algn="l">
              <a:spcBef>
                <a:spcPts val="0"/>
              </a:spcBef>
              <a:spcAft>
                <a:spcPts val="0"/>
              </a:spcAft>
              <a:buSzPts val="1100"/>
              <a:buAutoNum type="arabicParenR"/>
            </a:pPr>
            <a:r>
              <a:rPr lang="en"/>
              <a:t>More recent data is restricted use and therefore unavailable to the public </a:t>
            </a:r>
            <a:endParaRPr/>
          </a:p>
          <a:p>
            <a:pPr indent="-298450" lvl="0" marL="457200" rtl="0" algn="l">
              <a:spcBef>
                <a:spcPts val="0"/>
              </a:spcBef>
              <a:spcAft>
                <a:spcPts val="0"/>
              </a:spcAft>
              <a:buSzPts val="1100"/>
              <a:buAutoNum type="arabicParen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313e492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313e492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Nitu: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capacity is total capacity of beds in each state.   The red states indicate low capacity based on the mean plus 1 standard deviation.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313e4927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313e492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Nitu: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the scatterplot shows:</a:t>
            </a:r>
            <a:endParaRPr/>
          </a:p>
          <a:p>
            <a:pPr indent="0" lvl="0" marL="0" rtl="0" algn="l">
              <a:spcBef>
                <a:spcPts val="0"/>
              </a:spcBef>
              <a:spcAft>
                <a:spcPts val="0"/>
              </a:spcAft>
              <a:buNone/>
            </a:pPr>
            <a:r>
              <a:rPr lang="en"/>
              <a:t>Why we chose the scatterplot as an alternative visualization (how is it different than the map)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313e492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313e492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82523"/>
                </a:solidFill>
                <a:highlight>
                  <a:srgbClr val="F8F4F2"/>
                </a:highlight>
              </a:rPr>
              <a:t>Pushpa: </a:t>
            </a:r>
            <a:endParaRPr sz="1400">
              <a:solidFill>
                <a:srgbClr val="282523"/>
              </a:solidFill>
              <a:highlight>
                <a:srgbClr val="F8F4F2"/>
              </a:highlight>
            </a:endParaRPr>
          </a:p>
          <a:p>
            <a:pPr indent="0" lvl="0" marL="0" rtl="0" algn="l">
              <a:spcBef>
                <a:spcPts val="0"/>
              </a:spcBef>
              <a:spcAft>
                <a:spcPts val="0"/>
              </a:spcAft>
              <a:buNone/>
            </a:pPr>
            <a:r>
              <a:t/>
            </a:r>
            <a:endParaRPr sz="1400">
              <a:solidFill>
                <a:srgbClr val="282523"/>
              </a:solidFill>
              <a:highlight>
                <a:srgbClr val="F8F4F2"/>
              </a:highlight>
            </a:endParaRPr>
          </a:p>
          <a:p>
            <a:pPr indent="0" lvl="0" marL="0" rtl="0" algn="l">
              <a:spcBef>
                <a:spcPts val="0"/>
              </a:spcBef>
              <a:spcAft>
                <a:spcPts val="0"/>
              </a:spcAft>
              <a:buNone/>
            </a:pPr>
            <a:r>
              <a:t/>
            </a:r>
            <a:endParaRPr sz="1400">
              <a:solidFill>
                <a:srgbClr val="282523"/>
              </a:solidFill>
              <a:highlight>
                <a:srgbClr val="F8F4F2"/>
              </a:highlight>
            </a:endParaRPr>
          </a:p>
          <a:p>
            <a:pPr indent="0" lvl="0" marL="0" rtl="0" algn="l">
              <a:spcBef>
                <a:spcPts val="0"/>
              </a:spcBef>
              <a:spcAft>
                <a:spcPts val="0"/>
              </a:spcAft>
              <a:buNone/>
            </a:pPr>
            <a:r>
              <a:rPr lang="en" sz="1400">
                <a:solidFill>
                  <a:srgbClr val="282523"/>
                </a:solidFill>
                <a:highlight>
                  <a:srgbClr val="F8F4F2"/>
                </a:highlight>
              </a:rPr>
              <a:t>The graph highlights that the predominant age groups for admissions are those who have access to income, reliable transportation, and are not currently enrolled in school.</a:t>
            </a:r>
            <a:endParaRPr sz="1400">
              <a:solidFill>
                <a:srgbClr val="282523"/>
              </a:solidFill>
              <a:highlight>
                <a:srgbClr val="F8F4F2"/>
              </a:highlight>
            </a:endParaRPr>
          </a:p>
          <a:p>
            <a:pPr indent="0" lvl="0" marL="0" rtl="0" algn="l">
              <a:spcBef>
                <a:spcPts val="0"/>
              </a:spcBef>
              <a:spcAft>
                <a:spcPts val="0"/>
              </a:spcAft>
              <a:buNone/>
            </a:pPr>
            <a:r>
              <a:t/>
            </a:r>
            <a:endParaRPr sz="1400">
              <a:solidFill>
                <a:srgbClr val="282523"/>
              </a:solidFill>
              <a:highlight>
                <a:srgbClr val="F8F4F2"/>
              </a:highlight>
            </a:endParaRPr>
          </a:p>
          <a:p>
            <a:pPr indent="0" lvl="0" marL="0" rtl="0" algn="l">
              <a:spcBef>
                <a:spcPts val="0"/>
              </a:spcBef>
              <a:spcAft>
                <a:spcPts val="0"/>
              </a:spcAft>
              <a:buNone/>
            </a:pPr>
            <a:r>
              <a:rPr lang="en" sz="1400">
                <a:solidFill>
                  <a:srgbClr val="282523"/>
                </a:solidFill>
                <a:highlight>
                  <a:srgbClr val="F8F4F2"/>
                </a:highlight>
              </a:rPr>
              <a:t>Mention the </a:t>
            </a:r>
            <a:endParaRPr sz="1400">
              <a:solidFill>
                <a:srgbClr val="282523"/>
              </a:solidFill>
              <a:highlight>
                <a:srgbClr val="F8F4F2"/>
              </a:highlight>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en" sz="1300"/>
              <a:t>AVAILABILITY / ACCOMMODATION - </a:t>
            </a:r>
            <a:r>
              <a:rPr lang="en" sz="1300"/>
              <a:t>juvenile treatment facilities are considered a “specialty” service - these are limited in availability and demand is high</a:t>
            </a:r>
            <a:endParaRPr sz="1300"/>
          </a:p>
          <a:p>
            <a:pPr indent="0" lvl="0" marL="0" rtl="0" algn="l">
              <a:spcBef>
                <a:spcPts val="0"/>
              </a:spcBef>
              <a:spcAft>
                <a:spcPts val="0"/>
              </a:spcAft>
              <a:buNone/>
            </a:pPr>
            <a:r>
              <a:rPr b="1" lang="en" sz="1300"/>
              <a:t>ACCESSIBILITY / ACCEPTABILITY - </a:t>
            </a:r>
            <a:r>
              <a:rPr lang="en" sz="1300"/>
              <a:t>transportation is a barrier for juvenile admits (especially with outpatient treatment) as they rely on family members or public transportation for access; acceptability: the stigma associated with substance abuse - especially in younger patients - creates a barrier in that patients are reluctant to start treatment, they may not think it’s “bad enough” to merit treatment, or there is a “family legacy” of substance abuse wherein relatives may not want to be responsible for transportation/payment/support</a:t>
            </a:r>
            <a:endParaRPr sz="1300"/>
          </a:p>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313e4927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313e492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Pushpa:</a:t>
            </a:r>
            <a:endParaRPr/>
          </a:p>
          <a:p>
            <a:pPr indent="0" lvl="0" marL="0" rtl="0" algn="l">
              <a:spcBef>
                <a:spcPts val="0"/>
              </a:spcBef>
              <a:spcAft>
                <a:spcPts val="0"/>
              </a:spcAft>
              <a:buNone/>
            </a:pPr>
            <a:r>
              <a:rPr lang="en"/>
              <a:t>Note: Arizona did not report wait times.</a:t>
            </a:r>
            <a:endParaRPr/>
          </a:p>
          <a:p>
            <a:pPr indent="0" lvl="0" marL="0" rtl="0" algn="l">
              <a:spcBef>
                <a:spcPts val="0"/>
              </a:spcBef>
              <a:spcAft>
                <a:spcPts val="0"/>
              </a:spcAft>
              <a:buNone/>
            </a:pPr>
            <a:r>
              <a:rPr lang="en"/>
              <a:t>Graph highlight - </a:t>
            </a:r>
            <a:r>
              <a:rPr b="1" lang="en"/>
              <a:t>availability / accessibility / accommodation / </a:t>
            </a:r>
            <a:r>
              <a:rPr b="1" lang="en"/>
              <a:t>affordability</a:t>
            </a:r>
            <a:r>
              <a:rPr b="1" lang="en"/>
              <a:t> / acceptability</a:t>
            </a:r>
            <a:endParaRPr b="1"/>
          </a:p>
          <a:p>
            <a:pPr indent="0" lvl="0" marL="0" rtl="0" algn="l">
              <a:spcBef>
                <a:spcPts val="0"/>
              </a:spcBef>
              <a:spcAft>
                <a:spcPts val="0"/>
              </a:spcAft>
              <a:buNone/>
            </a:pPr>
            <a:r>
              <a:rPr b="1" lang="en"/>
              <a:t>Contributing factors to long wait times - </a:t>
            </a:r>
            <a:endParaRPr/>
          </a:p>
          <a:p>
            <a:pPr indent="0" lvl="0" marL="0" rtl="0" algn="l">
              <a:spcBef>
                <a:spcPts val="0"/>
              </a:spcBef>
              <a:spcAft>
                <a:spcPts val="0"/>
              </a:spcAft>
              <a:buNone/>
            </a:pPr>
            <a:r>
              <a:rPr lang="en"/>
              <a:t>	Inpatient/short term/long term rehab - detox may be required for admission - if the detox is not within the facility the patient must go through detox and then get admitted - the “care continuum” is disrupted; demand is higher than supply; private health insurance may require pre-authorization before a patient can be admitted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313e492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313e492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Pushpa:</a:t>
            </a:r>
            <a:endParaRPr/>
          </a:p>
          <a:p>
            <a:pPr indent="0" lvl="0" marL="0" rtl="0" algn="l">
              <a:spcBef>
                <a:spcPts val="0"/>
              </a:spcBef>
              <a:spcAft>
                <a:spcPts val="0"/>
              </a:spcAft>
              <a:buNone/>
            </a:pPr>
            <a:r>
              <a:rPr lang="en"/>
              <a:t>All states and the offer of services </a:t>
            </a:r>
            <a:endParaRPr/>
          </a:p>
          <a:p>
            <a:pPr indent="0" lvl="0" marL="0" rtl="0" algn="l">
              <a:spcBef>
                <a:spcPts val="0"/>
              </a:spcBef>
              <a:spcAft>
                <a:spcPts val="0"/>
              </a:spcAft>
              <a:buNone/>
            </a:pPr>
            <a:r>
              <a:rPr b="1" lang="en"/>
              <a:t>WHAT ARIZONA SHOWS US: </a:t>
            </a:r>
            <a:r>
              <a:rPr lang="en"/>
              <a:t>“desert states” show a trend towards outpatient treatment - requires less staff, fewer specialty certifications, lower cost </a:t>
            </a:r>
            <a:endParaRPr/>
          </a:p>
          <a:p>
            <a:pPr indent="0" lvl="0" marL="0" rtl="0" algn="l">
              <a:spcBef>
                <a:spcPts val="0"/>
              </a:spcBef>
              <a:spcAft>
                <a:spcPts val="0"/>
              </a:spcAft>
              <a:buNone/>
            </a:pPr>
            <a:r>
              <a:rPr b="1" lang="en"/>
              <a:t>WHY IT’S NOT ENOUGH</a:t>
            </a:r>
            <a:r>
              <a:rPr lang="en"/>
              <a:t> - outpatient treatment requires transportation, which is not always available; oversight and medication management is limited; because it’s outpatient, caseloads are larger and treatment is less intensive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313e492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313e492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chemeClr val="dk1"/>
                </a:highlight>
                <a:latin typeface="Courier New"/>
                <a:ea typeface="Courier New"/>
                <a:cs typeface="Courier New"/>
                <a:sym typeface="Courier New"/>
              </a:rPr>
              <a:t>Jim:</a:t>
            </a:r>
            <a:endParaRPr sz="1050">
              <a:solidFill>
                <a:srgbClr val="FFFFF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FFFF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chemeClr val="dk1"/>
                </a:highlight>
                <a:latin typeface="Courier New"/>
                <a:ea typeface="Courier New"/>
                <a:cs typeface="Courier New"/>
                <a:sym typeface="Courier New"/>
              </a:rPr>
              <a:t>The teds data frame was </a:t>
            </a:r>
            <a:r>
              <a:rPr lang="en" sz="1050">
                <a:solidFill>
                  <a:srgbClr val="FFFFFF"/>
                </a:solidFill>
                <a:highlight>
                  <a:schemeClr val="dk1"/>
                </a:highlight>
                <a:latin typeface="Courier New"/>
                <a:ea typeface="Courier New"/>
                <a:cs typeface="Courier New"/>
                <a:sym typeface="Courier New"/>
              </a:rPr>
              <a:t>filtered</a:t>
            </a:r>
            <a:r>
              <a:rPr lang="en" sz="1050">
                <a:solidFill>
                  <a:srgbClr val="FFFFFF"/>
                </a:solidFill>
                <a:highlight>
                  <a:schemeClr val="dk1"/>
                </a:highlight>
                <a:latin typeface="Courier New"/>
                <a:ea typeface="Courier New"/>
                <a:cs typeface="Courier New"/>
                <a:sym typeface="Courier New"/>
              </a:rPr>
              <a:t> to remove cases that did not provide a the payment method of treatment.</a:t>
            </a:r>
            <a:endParaRPr sz="1050">
              <a:solidFill>
                <a:srgbClr val="FFFFF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FFFFFF"/>
                </a:solidFill>
                <a:highlight>
                  <a:schemeClr val="dk1"/>
                </a:highlight>
                <a:latin typeface="Courier New"/>
                <a:ea typeface="Courier New"/>
                <a:cs typeface="Courier New"/>
                <a:sym typeface="Courier New"/>
              </a:rPr>
              <a:t>ANOVA test </a:t>
            </a:r>
            <a:r>
              <a:rPr lang="en" sz="1050">
                <a:solidFill>
                  <a:srgbClr val="FFFFFF"/>
                </a:solidFill>
                <a:highlight>
                  <a:schemeClr val="dk1"/>
                </a:highlight>
                <a:latin typeface="Courier New"/>
                <a:ea typeface="Courier New"/>
                <a:cs typeface="Courier New"/>
                <a:sym typeface="Courier New"/>
              </a:rPr>
              <a:t>results</a:t>
            </a:r>
            <a:r>
              <a:rPr lang="en" sz="1050">
                <a:solidFill>
                  <a:srgbClr val="FFFFFF"/>
                </a:solidFill>
                <a:highlight>
                  <a:schemeClr val="dk1"/>
                </a:highlight>
                <a:latin typeface="Courier New"/>
                <a:ea typeface="Courier New"/>
                <a:cs typeface="Courier New"/>
                <a:sym typeface="Courier New"/>
              </a:rPr>
              <a:t> F-statistic: 0.4675476751194555, P-value: 0.519637175760407</a:t>
            </a:r>
            <a:endParaRPr sz="1050">
              <a:solidFill>
                <a:srgbClr val="FFFFFF"/>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highlight>
                  <a:schemeClr val="dk1"/>
                </a:highlight>
                <a:latin typeface="Courier New"/>
                <a:ea typeface="Courier New"/>
                <a:cs typeface="Courier New"/>
                <a:sym typeface="Courier New"/>
              </a:rPr>
              <a:t>Due to the low F-statistic </a:t>
            </a:r>
            <a:r>
              <a:rPr lang="en" sz="1050">
                <a:solidFill>
                  <a:srgbClr val="FFFFFF"/>
                </a:solidFill>
                <a:highlight>
                  <a:schemeClr val="dk1"/>
                </a:highlight>
                <a:latin typeface="Courier New"/>
                <a:ea typeface="Courier New"/>
                <a:cs typeface="Courier New"/>
                <a:sym typeface="Courier New"/>
              </a:rPr>
              <a:t>there</a:t>
            </a:r>
            <a:r>
              <a:rPr lang="en" sz="1050">
                <a:solidFill>
                  <a:srgbClr val="FFFFFF"/>
                </a:solidFill>
                <a:highlight>
                  <a:schemeClr val="dk1"/>
                </a:highlight>
                <a:latin typeface="Courier New"/>
                <a:ea typeface="Courier New"/>
                <a:cs typeface="Courier New"/>
                <a:sym typeface="Courier New"/>
              </a:rPr>
              <a:t> is no </a:t>
            </a:r>
            <a:r>
              <a:rPr lang="en" sz="1050">
                <a:solidFill>
                  <a:srgbClr val="FFFFFF"/>
                </a:solidFill>
                <a:highlight>
                  <a:schemeClr val="dk1"/>
                </a:highlight>
                <a:latin typeface="Courier New"/>
                <a:ea typeface="Courier New"/>
                <a:cs typeface="Courier New"/>
                <a:sym typeface="Courier New"/>
              </a:rPr>
              <a:t>significant</a:t>
            </a:r>
            <a:r>
              <a:rPr lang="en" sz="1050">
                <a:solidFill>
                  <a:srgbClr val="FFFFFF"/>
                </a:solidFill>
                <a:highlight>
                  <a:schemeClr val="dk1"/>
                </a:highlight>
                <a:latin typeface="Courier New"/>
                <a:ea typeface="Courier New"/>
                <a:cs typeface="Courier New"/>
                <a:sym typeface="Courier New"/>
              </a:rPr>
              <a:t> </a:t>
            </a:r>
            <a:r>
              <a:rPr lang="en" sz="1050">
                <a:solidFill>
                  <a:srgbClr val="FFFFFF"/>
                </a:solidFill>
                <a:highlight>
                  <a:schemeClr val="dk1"/>
                </a:highlight>
                <a:latin typeface="Courier New"/>
                <a:ea typeface="Courier New"/>
                <a:cs typeface="Courier New"/>
                <a:sym typeface="Courier New"/>
              </a:rPr>
              <a:t>difference</a:t>
            </a:r>
            <a:r>
              <a:rPr lang="en" sz="1050">
                <a:solidFill>
                  <a:srgbClr val="FFFFFF"/>
                </a:solidFill>
                <a:highlight>
                  <a:schemeClr val="dk1"/>
                </a:highlight>
                <a:latin typeface="Courier New"/>
                <a:ea typeface="Courier New"/>
                <a:cs typeface="Courier New"/>
                <a:sym typeface="Courier New"/>
              </a:rPr>
              <a:t> in the types of </a:t>
            </a:r>
            <a:r>
              <a:rPr lang="en" sz="1050">
                <a:solidFill>
                  <a:srgbClr val="FFFFFF"/>
                </a:solidFill>
                <a:highlight>
                  <a:schemeClr val="dk1"/>
                </a:highlight>
                <a:latin typeface="Courier New"/>
                <a:ea typeface="Courier New"/>
                <a:cs typeface="Courier New"/>
                <a:sym typeface="Courier New"/>
              </a:rPr>
              <a:t>services</a:t>
            </a:r>
            <a:r>
              <a:rPr lang="en" sz="1050">
                <a:solidFill>
                  <a:srgbClr val="FFFFFF"/>
                </a:solidFill>
                <a:highlight>
                  <a:schemeClr val="dk1"/>
                </a:highlight>
                <a:latin typeface="Courier New"/>
                <a:ea typeface="Courier New"/>
                <a:cs typeface="Courier New"/>
                <a:sym typeface="Courier New"/>
              </a:rPr>
              <a:t> received.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97100" y="234075"/>
            <a:ext cx="8749800" cy="2518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t/>
            </a:r>
            <a:endParaRPr sz="3600">
              <a:solidFill>
                <a:schemeClr val="lt1"/>
              </a:solidFill>
            </a:endParaRPr>
          </a:p>
          <a:p>
            <a:pPr indent="0" lvl="0" marL="0" rtl="0" algn="ctr">
              <a:lnSpc>
                <a:spcPct val="80000"/>
              </a:lnSpc>
              <a:spcBef>
                <a:spcPts val="0"/>
              </a:spcBef>
              <a:spcAft>
                <a:spcPts val="0"/>
              </a:spcAft>
              <a:buSzPts val="935"/>
              <a:buNone/>
            </a:pPr>
            <a:r>
              <a:rPr lang="en" sz="3600">
                <a:solidFill>
                  <a:schemeClr val="lt1"/>
                </a:solidFill>
              </a:rPr>
              <a:t>Thirsting for Treatment:</a:t>
            </a:r>
            <a:endParaRPr sz="3600">
              <a:solidFill>
                <a:schemeClr val="lt1"/>
              </a:solidFill>
            </a:endParaRPr>
          </a:p>
          <a:p>
            <a:pPr indent="0" lvl="0" marL="0" rtl="0" algn="ctr">
              <a:lnSpc>
                <a:spcPct val="80000"/>
              </a:lnSpc>
              <a:spcBef>
                <a:spcPts val="0"/>
              </a:spcBef>
              <a:spcAft>
                <a:spcPts val="0"/>
              </a:spcAft>
              <a:buSzPts val="935"/>
              <a:buNone/>
            </a:pPr>
            <a:r>
              <a:rPr lang="en" sz="3600">
                <a:solidFill>
                  <a:schemeClr val="lt1"/>
                </a:solidFill>
              </a:rPr>
              <a:t>Understanding Substance Abuse Treatment Deserts Through Data</a:t>
            </a:r>
            <a:endParaRPr sz="3600">
              <a:solidFill>
                <a:schemeClr val="lt1"/>
              </a:solidFill>
            </a:endParaRPr>
          </a:p>
        </p:txBody>
      </p:sp>
      <p:sp>
        <p:nvSpPr>
          <p:cNvPr id="55" name="Google Shape;55;p13"/>
          <p:cNvSpPr txBox="1"/>
          <p:nvPr/>
        </p:nvSpPr>
        <p:spPr>
          <a:xfrm>
            <a:off x="545400" y="4594125"/>
            <a:ext cx="805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Nitu Bola, Holly Bourgeois, </a:t>
            </a:r>
            <a:r>
              <a:rPr lang="en" sz="1800">
                <a:solidFill>
                  <a:schemeClr val="dk2"/>
                </a:solidFill>
              </a:rPr>
              <a:t>Pushpa Chhetri, and </a:t>
            </a:r>
            <a:r>
              <a:rPr lang="en" sz="1800">
                <a:solidFill>
                  <a:schemeClr val="dk2"/>
                </a:solidFill>
              </a:rPr>
              <a:t>Jim Cockerham</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107925"/>
            <a:ext cx="8520600" cy="94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solidFill>
                  <a:schemeClr val="lt1"/>
                </a:solidFill>
              </a:rPr>
              <a:t>Treatment Centers Distribution by </a:t>
            </a:r>
            <a:endParaRPr sz="2620">
              <a:solidFill>
                <a:schemeClr val="lt1"/>
              </a:solidFill>
            </a:endParaRPr>
          </a:p>
          <a:p>
            <a:pPr indent="0" lvl="0" marL="0" rtl="0" algn="ctr">
              <a:spcBef>
                <a:spcPts val="0"/>
              </a:spcBef>
              <a:spcAft>
                <a:spcPts val="0"/>
              </a:spcAft>
              <a:buSzPts val="990"/>
              <a:buNone/>
            </a:pPr>
            <a:r>
              <a:rPr lang="en" sz="2620">
                <a:solidFill>
                  <a:schemeClr val="lt1"/>
                </a:solidFill>
              </a:rPr>
              <a:t>Ownership Types (All States)</a:t>
            </a:r>
            <a:endParaRPr sz="2620">
              <a:solidFill>
                <a:schemeClr val="lt1"/>
              </a:solidFill>
            </a:endParaRPr>
          </a:p>
        </p:txBody>
      </p:sp>
      <p:pic>
        <p:nvPicPr>
          <p:cNvPr id="123" name="Google Shape;123;p22"/>
          <p:cNvPicPr preferRelativeResize="0"/>
          <p:nvPr/>
        </p:nvPicPr>
        <p:blipFill>
          <a:blip r:embed="rId3">
            <a:alphaModFix/>
          </a:blip>
          <a:stretch>
            <a:fillRect/>
          </a:stretch>
        </p:blipFill>
        <p:spPr>
          <a:xfrm>
            <a:off x="1696725" y="1277650"/>
            <a:ext cx="5750550" cy="372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167725"/>
            <a:ext cx="85206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920">
                <a:solidFill>
                  <a:schemeClr val="lt1"/>
                </a:solidFill>
              </a:rPr>
              <a:t>Substance Abuse Treatment Deserts through Data</a:t>
            </a:r>
            <a:endParaRPr sz="2920">
              <a:solidFill>
                <a:schemeClr val="lt1"/>
              </a:solidFill>
            </a:endParaRPr>
          </a:p>
          <a:p>
            <a:pPr indent="0" lvl="0" marL="0" rtl="0" algn="l">
              <a:spcBef>
                <a:spcPts val="0"/>
              </a:spcBef>
              <a:spcAft>
                <a:spcPts val="0"/>
              </a:spcAft>
              <a:buSzPts val="990"/>
              <a:buNone/>
            </a:pPr>
            <a:r>
              <a:t/>
            </a:r>
            <a:endParaRPr sz="2520">
              <a:solidFill>
                <a:schemeClr val="lt1"/>
              </a:solidFill>
            </a:endParaRPr>
          </a:p>
        </p:txBody>
      </p:sp>
      <p:sp>
        <p:nvSpPr>
          <p:cNvPr id="129" name="Google Shape;129;p23"/>
          <p:cNvSpPr/>
          <p:nvPr/>
        </p:nvSpPr>
        <p:spPr>
          <a:xfrm>
            <a:off x="410600" y="1424000"/>
            <a:ext cx="3814500" cy="307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1200"/>
              </a:spcBef>
              <a:spcAft>
                <a:spcPts val="0"/>
              </a:spcAft>
              <a:buNone/>
            </a:pPr>
            <a:r>
              <a:rPr lang="en" u="sng">
                <a:solidFill>
                  <a:schemeClr val="dk1"/>
                </a:solidFill>
              </a:rPr>
              <a:t>Conclusions</a:t>
            </a:r>
            <a:endParaRPr u="sng">
              <a:solidFill>
                <a:schemeClr val="dk1"/>
              </a:solidFill>
            </a:endParaRPr>
          </a:p>
          <a:p>
            <a:pPr indent="-317500" lvl="0" marL="457200" rtl="0" algn="l">
              <a:lnSpc>
                <a:spcPct val="100000"/>
              </a:lnSpc>
              <a:spcBef>
                <a:spcPts val="1200"/>
              </a:spcBef>
              <a:spcAft>
                <a:spcPts val="0"/>
              </a:spcAft>
              <a:buClr>
                <a:schemeClr val="dk1"/>
              </a:buClr>
              <a:buSzPts val="1400"/>
              <a:buChar char="●"/>
            </a:pPr>
            <a:r>
              <a:rPr lang="en">
                <a:solidFill>
                  <a:schemeClr val="dk1"/>
                </a:solidFill>
              </a:rPr>
              <a:t>The “medical desert” dimensions identified in the EJPH article are evident from a substance abuse treatment standpoint</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Data indicates 7 “treatment deserts” in the US</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
                <a:solidFill>
                  <a:schemeClr val="dk1"/>
                </a:solidFill>
              </a:rPr>
              <a:t>Privately-owned facilities dominate the treatment landscape, largely dictating where and how treatment is available</a:t>
            </a:r>
            <a:endParaRPr>
              <a:solidFill>
                <a:schemeClr val="dk1"/>
              </a:solidFill>
            </a:endParaRPr>
          </a:p>
        </p:txBody>
      </p:sp>
      <p:sp>
        <p:nvSpPr>
          <p:cNvPr id="130" name="Google Shape;130;p23"/>
          <p:cNvSpPr/>
          <p:nvPr/>
        </p:nvSpPr>
        <p:spPr>
          <a:xfrm>
            <a:off x="5255325" y="1502025"/>
            <a:ext cx="3418500" cy="2994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u="sng"/>
              <a:t>Recommendations</a:t>
            </a:r>
            <a:endParaRPr u="sng"/>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Increase publicly-available funding to patients and facilities</a:t>
            </a:r>
            <a:endParaRPr/>
          </a:p>
          <a:p>
            <a:pPr indent="-317500" lvl="0" marL="457200" rtl="0" algn="l">
              <a:spcBef>
                <a:spcPts val="0"/>
              </a:spcBef>
              <a:spcAft>
                <a:spcPts val="0"/>
              </a:spcAft>
              <a:buSzPts val="1400"/>
              <a:buChar char="●"/>
            </a:pPr>
            <a:r>
              <a:rPr lang="en"/>
              <a:t>Improve continuum of care (transfer from detox, short/long term rehabilitation outpatient, and aftercare)</a:t>
            </a:r>
            <a:endParaRPr/>
          </a:p>
          <a:p>
            <a:pPr indent="-317500" lvl="0" marL="457200" rtl="0" algn="l">
              <a:spcBef>
                <a:spcPts val="0"/>
              </a:spcBef>
              <a:spcAft>
                <a:spcPts val="0"/>
              </a:spcAft>
              <a:buSzPts val="1400"/>
              <a:buChar char="●"/>
            </a:pPr>
            <a:r>
              <a:rPr lang="en"/>
              <a:t>Increase facility count; staffing; specialty programs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150200" y="1330800"/>
            <a:ext cx="2554500" cy="14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0000"/>
              </a:lnSpc>
              <a:spcBef>
                <a:spcPts val="0"/>
              </a:spcBef>
              <a:spcAft>
                <a:spcPts val="0"/>
              </a:spcAft>
              <a:buNone/>
            </a:pPr>
            <a:r>
              <a:t/>
            </a:r>
            <a:endParaRPr sz="1200"/>
          </a:p>
          <a:p>
            <a:pPr indent="0" lvl="0" marL="0" rtl="0" algn="l">
              <a:lnSpc>
                <a:spcPct val="80000"/>
              </a:lnSpc>
              <a:spcBef>
                <a:spcPts val="0"/>
              </a:spcBef>
              <a:spcAft>
                <a:spcPts val="0"/>
              </a:spcAft>
              <a:buClr>
                <a:schemeClr val="dk1"/>
              </a:buClr>
              <a:buSzPts val="1100"/>
              <a:buFont typeface="Arial"/>
              <a:buNone/>
            </a:pPr>
            <a:r>
              <a:rPr b="1" lang="en" sz="1620">
                <a:solidFill>
                  <a:schemeClr val="dk1"/>
                </a:solidFill>
              </a:rPr>
              <a:t>“Medical Desert”</a:t>
            </a:r>
            <a:endParaRPr b="1" sz="1620">
              <a:solidFill>
                <a:schemeClr val="dk1"/>
              </a:solidFill>
            </a:endParaRPr>
          </a:p>
          <a:p>
            <a:pPr indent="0" lvl="0" marL="0" rtl="0" algn="l">
              <a:lnSpc>
                <a:spcPct val="80000"/>
              </a:lnSpc>
              <a:spcBef>
                <a:spcPts val="0"/>
              </a:spcBef>
              <a:spcAft>
                <a:spcPts val="0"/>
              </a:spcAft>
              <a:buClr>
                <a:schemeClr val="dk1"/>
              </a:buClr>
              <a:buSzPts val="1100"/>
              <a:buFont typeface="Arial"/>
              <a:buNone/>
            </a:pPr>
            <a:r>
              <a:t/>
            </a:r>
            <a:endParaRPr sz="1620">
              <a:solidFill>
                <a:schemeClr val="dk1"/>
              </a:solidFill>
            </a:endParaRPr>
          </a:p>
          <a:p>
            <a:pPr indent="0" lvl="0" marL="0" rtl="0" algn="l">
              <a:lnSpc>
                <a:spcPct val="80000"/>
              </a:lnSpc>
              <a:spcBef>
                <a:spcPts val="0"/>
              </a:spcBef>
              <a:spcAft>
                <a:spcPts val="0"/>
              </a:spcAft>
              <a:buClr>
                <a:schemeClr val="dk1"/>
              </a:buClr>
              <a:buSzPts val="1100"/>
              <a:buFont typeface="Arial"/>
              <a:buNone/>
            </a:pPr>
            <a:r>
              <a:rPr lang="en" sz="1620">
                <a:solidFill>
                  <a:schemeClr val="dk1"/>
                </a:solidFill>
              </a:rPr>
              <a:t>Areas where population healthcare needs are partially or totally unmet</a:t>
            </a:r>
            <a:endParaRPr sz="1620">
              <a:solidFill>
                <a:schemeClr val="dk1"/>
              </a:solidFill>
            </a:endParaRPr>
          </a:p>
          <a:p>
            <a:pPr indent="0" lvl="0" marL="0" rtl="0" algn="l">
              <a:lnSpc>
                <a:spcPct val="80000"/>
              </a:lnSpc>
              <a:spcBef>
                <a:spcPts val="0"/>
              </a:spcBef>
              <a:spcAft>
                <a:spcPts val="0"/>
              </a:spcAft>
              <a:buNone/>
            </a:pPr>
            <a:r>
              <a:t/>
            </a:r>
            <a:endParaRPr sz="1200"/>
          </a:p>
        </p:txBody>
      </p:sp>
      <p:sp>
        <p:nvSpPr>
          <p:cNvPr id="61" name="Google Shape;61;p14"/>
          <p:cNvSpPr/>
          <p:nvPr/>
        </p:nvSpPr>
        <p:spPr>
          <a:xfrm>
            <a:off x="5656650" y="1546800"/>
            <a:ext cx="3253800" cy="21417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nvSpPr>
        <p:spPr>
          <a:xfrm>
            <a:off x="5842350" y="1740600"/>
            <a:ext cx="2882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Five Dimensions of access:</a:t>
            </a:r>
            <a:endParaRPr sz="1600">
              <a:solidFill>
                <a:schemeClr val="dk1"/>
              </a:solidFill>
            </a:endParaRPr>
          </a:p>
          <a:p>
            <a:pPr indent="0" lvl="0" marL="0" rtl="0" algn="l">
              <a:spcBef>
                <a:spcPts val="0"/>
              </a:spcBef>
              <a:spcAft>
                <a:spcPts val="0"/>
              </a:spcAft>
              <a:buNone/>
            </a:pPr>
            <a:r>
              <a:rPr lang="en" sz="1600">
                <a:solidFill>
                  <a:schemeClr val="dk1"/>
                </a:solidFill>
              </a:rPr>
              <a:t>	Availability</a:t>
            </a:r>
            <a:endParaRPr sz="1600">
              <a:solidFill>
                <a:schemeClr val="dk1"/>
              </a:solidFill>
            </a:endParaRPr>
          </a:p>
          <a:p>
            <a:pPr indent="0" lvl="0" marL="0" rtl="0" algn="l">
              <a:spcBef>
                <a:spcPts val="0"/>
              </a:spcBef>
              <a:spcAft>
                <a:spcPts val="0"/>
              </a:spcAft>
              <a:buNone/>
            </a:pPr>
            <a:r>
              <a:rPr lang="en" sz="1600">
                <a:solidFill>
                  <a:schemeClr val="dk1"/>
                </a:solidFill>
              </a:rPr>
              <a:t>	Accessibility</a:t>
            </a:r>
            <a:endParaRPr sz="1600">
              <a:solidFill>
                <a:schemeClr val="dk1"/>
              </a:solidFill>
            </a:endParaRPr>
          </a:p>
          <a:p>
            <a:pPr indent="0" lvl="0" marL="0" rtl="0" algn="l">
              <a:spcBef>
                <a:spcPts val="0"/>
              </a:spcBef>
              <a:spcAft>
                <a:spcPts val="0"/>
              </a:spcAft>
              <a:buNone/>
            </a:pPr>
            <a:r>
              <a:rPr lang="en" sz="1600">
                <a:solidFill>
                  <a:schemeClr val="dk1"/>
                </a:solidFill>
              </a:rPr>
              <a:t>	Accommodation</a:t>
            </a:r>
            <a:endParaRPr sz="1600">
              <a:solidFill>
                <a:schemeClr val="dk1"/>
              </a:solidFill>
            </a:endParaRPr>
          </a:p>
          <a:p>
            <a:pPr indent="0" lvl="0" marL="0" rtl="0" algn="l">
              <a:spcBef>
                <a:spcPts val="0"/>
              </a:spcBef>
              <a:spcAft>
                <a:spcPts val="0"/>
              </a:spcAft>
              <a:buNone/>
            </a:pPr>
            <a:r>
              <a:rPr lang="en" sz="1600">
                <a:solidFill>
                  <a:schemeClr val="dk1"/>
                </a:solidFill>
              </a:rPr>
              <a:t>	Affordability</a:t>
            </a:r>
            <a:endParaRPr sz="1600">
              <a:solidFill>
                <a:schemeClr val="dk1"/>
              </a:solidFill>
            </a:endParaRPr>
          </a:p>
          <a:p>
            <a:pPr indent="0" lvl="0" marL="0" rtl="0" algn="l">
              <a:spcBef>
                <a:spcPts val="0"/>
              </a:spcBef>
              <a:spcAft>
                <a:spcPts val="0"/>
              </a:spcAft>
              <a:buNone/>
            </a:pPr>
            <a:r>
              <a:rPr lang="en" sz="1600">
                <a:solidFill>
                  <a:schemeClr val="dk1"/>
                </a:solidFill>
              </a:rPr>
              <a:t>	Acceptability</a:t>
            </a:r>
            <a:endParaRPr sz="1600">
              <a:solidFill>
                <a:schemeClr val="dk1"/>
              </a:solidFill>
            </a:endParaRPr>
          </a:p>
        </p:txBody>
      </p:sp>
      <p:sp>
        <p:nvSpPr>
          <p:cNvPr id="63" name="Google Shape;63;p14"/>
          <p:cNvSpPr txBox="1"/>
          <p:nvPr/>
        </p:nvSpPr>
        <p:spPr>
          <a:xfrm>
            <a:off x="1336600" y="484200"/>
            <a:ext cx="59553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chemeClr val="lt1"/>
                </a:solidFill>
              </a:rPr>
              <a:t>DEFINING A DESERT</a:t>
            </a:r>
            <a:endParaRPr sz="4300">
              <a:solidFill>
                <a:schemeClr val="lt1"/>
              </a:solidFill>
            </a:endParaRPr>
          </a:p>
        </p:txBody>
      </p:sp>
      <p:sp>
        <p:nvSpPr>
          <p:cNvPr id="64" name="Google Shape;64;p14"/>
          <p:cNvSpPr/>
          <p:nvPr/>
        </p:nvSpPr>
        <p:spPr>
          <a:xfrm>
            <a:off x="2383375" y="2493100"/>
            <a:ext cx="3617400" cy="2517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Contributing factors:</a:t>
            </a:r>
            <a:endParaRPr sz="1600"/>
          </a:p>
          <a:p>
            <a:pPr indent="-330200" lvl="0" marL="457200" rtl="0" algn="l">
              <a:spcBef>
                <a:spcPts val="0"/>
              </a:spcBef>
              <a:spcAft>
                <a:spcPts val="0"/>
              </a:spcAft>
              <a:buSzPts val="1600"/>
              <a:buChar char="-"/>
            </a:pPr>
            <a:r>
              <a:rPr lang="en" sz="1600"/>
              <a:t>Insufficient resources in health or facilities</a:t>
            </a:r>
            <a:endParaRPr sz="1600"/>
          </a:p>
          <a:p>
            <a:pPr indent="-330200" lvl="0" marL="457200" rtl="0" algn="l">
              <a:spcBef>
                <a:spcPts val="0"/>
              </a:spcBef>
              <a:spcAft>
                <a:spcPts val="0"/>
              </a:spcAft>
              <a:buSzPts val="1600"/>
              <a:buChar char="-"/>
            </a:pPr>
            <a:r>
              <a:rPr lang="en" sz="1600"/>
              <a:t>Long waiting times</a:t>
            </a:r>
            <a:endParaRPr sz="1600"/>
          </a:p>
          <a:p>
            <a:pPr indent="-330200" lvl="0" marL="457200" rtl="0" algn="l">
              <a:spcBef>
                <a:spcPts val="0"/>
              </a:spcBef>
              <a:spcAft>
                <a:spcPts val="0"/>
              </a:spcAft>
              <a:buSzPts val="1600"/>
              <a:buChar char="-"/>
            </a:pPr>
            <a:r>
              <a:rPr lang="en" sz="1600"/>
              <a:t>Disproportionate high costs of services</a:t>
            </a:r>
            <a:endParaRPr sz="1600"/>
          </a:p>
          <a:p>
            <a:pPr indent="-330200" lvl="0" marL="457200" rtl="0" algn="l">
              <a:spcBef>
                <a:spcPts val="0"/>
              </a:spcBef>
              <a:spcAft>
                <a:spcPts val="0"/>
              </a:spcAft>
              <a:buSzPts val="1600"/>
              <a:buChar char="-"/>
            </a:pPr>
            <a:r>
              <a:rPr lang="en" sz="1600"/>
              <a:t>Socio-cultural barriers</a:t>
            </a:r>
            <a:endParaRPr sz="1600"/>
          </a:p>
        </p:txBody>
      </p:sp>
      <p:sp>
        <p:nvSpPr>
          <p:cNvPr id="65" name="Google Shape;65;p14"/>
          <p:cNvSpPr txBox="1"/>
          <p:nvPr/>
        </p:nvSpPr>
        <p:spPr>
          <a:xfrm>
            <a:off x="6417300" y="4268150"/>
            <a:ext cx="2221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rgbClr val="2A2A2A"/>
                </a:solidFill>
              </a:rPr>
              <a:t>Defining medical deserts—an international consensus-building exercise, </a:t>
            </a:r>
            <a:r>
              <a:rPr i="1" lang="en" sz="850">
                <a:solidFill>
                  <a:srgbClr val="2A2A2A"/>
                </a:solidFill>
              </a:rPr>
              <a:t>European Journal of Public Health</a:t>
            </a:r>
            <a:r>
              <a:rPr lang="en" sz="850">
                <a:solidFill>
                  <a:srgbClr val="2A2A2A"/>
                </a:solidFill>
              </a:rPr>
              <a:t>, Volume 33, Issue 5, October 2023</a:t>
            </a:r>
            <a:endParaRPr sz="1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a:off x="311700" y="299450"/>
            <a:ext cx="8520600" cy="8466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en" sz="4300">
                <a:solidFill>
                  <a:schemeClr val="lt2"/>
                </a:solidFill>
              </a:rPr>
              <a:t>TEDS-A 2019 &amp; N-SSATS 2019</a:t>
            </a:r>
            <a:endParaRPr sz="4300">
              <a:solidFill>
                <a:schemeClr val="lt2"/>
              </a:solidFill>
            </a:endParaRPr>
          </a:p>
        </p:txBody>
      </p:sp>
      <p:sp>
        <p:nvSpPr>
          <p:cNvPr id="71" name="Google Shape;71;p15"/>
          <p:cNvSpPr/>
          <p:nvPr/>
        </p:nvSpPr>
        <p:spPr>
          <a:xfrm>
            <a:off x="231625" y="1146050"/>
            <a:ext cx="4193100" cy="3740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p:nvPr/>
        </p:nvSpPr>
        <p:spPr>
          <a:xfrm>
            <a:off x="5014850" y="1022300"/>
            <a:ext cx="4042200" cy="3864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dk2"/>
                </a:solidFill>
              </a:rPr>
              <a:t>National Survey of Substance Abuse Treatment Services</a:t>
            </a:r>
            <a:endParaRPr b="1" sz="1800" u="sng">
              <a:solidFill>
                <a:schemeClr val="dk2"/>
              </a:solidFill>
            </a:endParaRPr>
          </a:p>
          <a:p>
            <a:pPr indent="0" lvl="0" marL="0" rtl="0" algn="l">
              <a:spcBef>
                <a:spcPts val="0"/>
              </a:spcBef>
              <a:spcAft>
                <a:spcPts val="0"/>
              </a:spcAft>
              <a:buNone/>
            </a:pPr>
            <a:r>
              <a:t/>
            </a:r>
            <a:endParaRPr sz="1800">
              <a:solidFill>
                <a:schemeClr val="dk2"/>
              </a:solidFill>
            </a:endParaRPr>
          </a:p>
          <a:p>
            <a:pPr indent="-336550" lvl="0" marL="228600" rtl="0" algn="l">
              <a:lnSpc>
                <a:spcPct val="115000"/>
              </a:lnSpc>
              <a:spcBef>
                <a:spcPts val="0"/>
              </a:spcBef>
              <a:spcAft>
                <a:spcPts val="0"/>
              </a:spcAft>
              <a:buClr>
                <a:schemeClr val="dk2"/>
              </a:buClr>
              <a:buSzPts val="1700"/>
              <a:buChar char="●"/>
            </a:pPr>
            <a:r>
              <a:rPr lang="en" sz="1700">
                <a:solidFill>
                  <a:schemeClr val="dk2"/>
                </a:solidFill>
              </a:rPr>
              <a:t>Designed to collect data from all public and private facilities </a:t>
            </a:r>
            <a:endParaRPr sz="1700">
              <a:solidFill>
                <a:schemeClr val="dk2"/>
              </a:solidFill>
            </a:endParaRPr>
          </a:p>
          <a:p>
            <a:pPr indent="-336550" lvl="0" marL="228600" rtl="0" algn="l">
              <a:lnSpc>
                <a:spcPct val="115000"/>
              </a:lnSpc>
              <a:spcBef>
                <a:spcPts val="0"/>
              </a:spcBef>
              <a:spcAft>
                <a:spcPts val="0"/>
              </a:spcAft>
              <a:buClr>
                <a:schemeClr val="dk2"/>
              </a:buClr>
              <a:buSzPts val="1700"/>
              <a:buChar char="●"/>
            </a:pPr>
            <a:r>
              <a:rPr lang="en" sz="1700">
                <a:solidFill>
                  <a:schemeClr val="dk2"/>
                </a:solidFill>
              </a:rPr>
              <a:t>Survey methods: web-based questionnaire, paper/mailed, telephone interviews</a:t>
            </a:r>
            <a:endParaRPr sz="1700">
              <a:solidFill>
                <a:schemeClr val="dk2"/>
              </a:solidFill>
            </a:endParaRPr>
          </a:p>
          <a:p>
            <a:pPr indent="-336550" lvl="0" marL="228600" rtl="0" algn="l">
              <a:lnSpc>
                <a:spcPct val="115000"/>
              </a:lnSpc>
              <a:spcBef>
                <a:spcPts val="0"/>
              </a:spcBef>
              <a:spcAft>
                <a:spcPts val="0"/>
              </a:spcAft>
              <a:buClr>
                <a:schemeClr val="dk2"/>
              </a:buClr>
              <a:buSzPts val="1700"/>
              <a:buChar char="●"/>
            </a:pPr>
            <a:r>
              <a:rPr lang="en" sz="1700">
                <a:solidFill>
                  <a:schemeClr val="dk2"/>
                </a:solidFill>
              </a:rPr>
              <a:t>Voluntary survey</a:t>
            </a:r>
            <a:endParaRPr sz="1700">
              <a:solidFill>
                <a:schemeClr val="dk2"/>
              </a:solidFill>
            </a:endParaRPr>
          </a:p>
          <a:p>
            <a:pPr indent="-228600" lvl="0" marL="228600" marR="0" rtl="0" algn="l">
              <a:lnSpc>
                <a:spcPct val="115000"/>
              </a:lnSpc>
              <a:spcBef>
                <a:spcPts val="0"/>
              </a:spcBef>
              <a:spcAft>
                <a:spcPts val="0"/>
              </a:spcAft>
              <a:buNone/>
            </a:pPr>
            <a:r>
              <a:rPr b="1" lang="en" sz="1300">
                <a:solidFill>
                  <a:schemeClr val="dk2"/>
                </a:solidFill>
              </a:rPr>
              <a:t>*2019 had a 9% facility non-response rate</a:t>
            </a:r>
            <a:endParaRPr b="1" sz="1300">
              <a:solidFill>
                <a:schemeClr val="dk2"/>
              </a:solidFill>
            </a:endParaRPr>
          </a:p>
          <a:p>
            <a:pPr indent="-228600" lvl="0" marL="228600" marR="0" rtl="0" algn="l">
              <a:lnSpc>
                <a:spcPct val="115000"/>
              </a:lnSpc>
              <a:spcBef>
                <a:spcPts val="0"/>
              </a:spcBef>
              <a:spcAft>
                <a:spcPts val="0"/>
              </a:spcAft>
              <a:buNone/>
            </a:pPr>
            <a:r>
              <a:rPr lang="en" sz="800">
                <a:solidFill>
                  <a:schemeClr val="dk2"/>
                </a:solidFill>
              </a:rPr>
              <a:t>Substance Abuse and Mental Health Services Administration, National Survey of Substance Abuse Treatment Services (N-SSATS): 2019. Data on Substance Abuse Treatment Facilities. Rockville,MD: Substance Abuse and Mental Health Services Administration, 2020.</a:t>
            </a:r>
            <a:endParaRPr sz="800">
              <a:solidFill>
                <a:schemeClr val="dk2"/>
              </a:solidFill>
            </a:endParaRPr>
          </a:p>
        </p:txBody>
      </p:sp>
      <p:sp>
        <p:nvSpPr>
          <p:cNvPr id="73" name="Google Shape;73;p15"/>
          <p:cNvSpPr txBox="1"/>
          <p:nvPr/>
        </p:nvSpPr>
        <p:spPr>
          <a:xfrm>
            <a:off x="124525" y="1146050"/>
            <a:ext cx="4300200" cy="40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dk2"/>
                </a:solidFill>
              </a:rPr>
              <a:t>Treatment Episode Data Set - Admissions</a:t>
            </a:r>
            <a:endParaRPr b="1" sz="1800" u="sng">
              <a:solidFill>
                <a:schemeClr val="dk2"/>
              </a:solidFill>
            </a:endParaRPr>
          </a:p>
          <a:p>
            <a:pPr indent="0" lvl="0" marL="0" rtl="0" algn="ctr">
              <a:spcBef>
                <a:spcPts val="0"/>
              </a:spcBef>
              <a:spcAft>
                <a:spcPts val="0"/>
              </a:spcAft>
              <a:buNone/>
            </a:pPr>
            <a:r>
              <a:t/>
            </a:r>
            <a:endParaRPr sz="18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Demographic, clinical, and substance use data</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State-licensed or certified treatment centers</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Centers receive public funding</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Collected from state-specific administrative data systems</a:t>
            </a:r>
            <a:endParaRPr sz="1700">
              <a:solidFill>
                <a:schemeClr val="dk2"/>
              </a:solidFill>
            </a:endParaRPr>
          </a:p>
          <a:p>
            <a:pPr indent="0" lvl="0" marL="457200" rtl="0" algn="l">
              <a:lnSpc>
                <a:spcPct val="115000"/>
              </a:lnSpc>
              <a:spcBef>
                <a:spcPts val="0"/>
              </a:spcBef>
              <a:spcAft>
                <a:spcPts val="0"/>
              </a:spcAft>
              <a:buNone/>
            </a:pPr>
            <a:r>
              <a:rPr b="1" lang="en" sz="1300">
                <a:solidFill>
                  <a:schemeClr val="dk2"/>
                </a:solidFill>
              </a:rPr>
              <a:t>*no data collected from OR/WA</a:t>
            </a:r>
            <a:endParaRPr b="1" sz="1300">
              <a:solidFill>
                <a:schemeClr val="dk2"/>
              </a:solidFill>
            </a:endParaRPr>
          </a:p>
          <a:p>
            <a:pPr indent="0" lvl="0" marL="457200" rtl="0" algn="l">
              <a:lnSpc>
                <a:spcPct val="115000"/>
              </a:lnSpc>
              <a:spcBef>
                <a:spcPts val="0"/>
              </a:spcBef>
              <a:spcAft>
                <a:spcPts val="0"/>
              </a:spcAft>
              <a:buNone/>
            </a:pPr>
            <a:r>
              <a:rPr lang="en" sz="800">
                <a:solidFill>
                  <a:schemeClr val="dk2"/>
                </a:solidFill>
              </a:rPr>
              <a:t>Substance Abuse and Mental Health ServicesAdministration, Treatment Episode Data Set(TEDS): 2019. Rockville, MD: Substance Abuse and Mental Health Services Administration, 2021.</a:t>
            </a:r>
            <a:endParaRPr sz="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11400" y="14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chemeClr val="lt1"/>
                </a:solidFill>
              </a:rPr>
              <a:t>Ratio of Total Capacity by State</a:t>
            </a:r>
            <a:endParaRPr sz="2820">
              <a:solidFill>
                <a:schemeClr val="lt1"/>
              </a:solidFill>
              <a:highlight>
                <a:schemeClr val="lt1"/>
              </a:highlight>
            </a:endParaRPr>
          </a:p>
        </p:txBody>
      </p:sp>
      <p:pic>
        <p:nvPicPr>
          <p:cNvPr id="79" name="Google Shape;79;p16"/>
          <p:cNvPicPr preferRelativeResize="0"/>
          <p:nvPr/>
        </p:nvPicPr>
        <p:blipFill>
          <a:blip r:embed="rId3">
            <a:alphaModFix/>
          </a:blip>
          <a:stretch>
            <a:fillRect/>
          </a:stretch>
        </p:blipFill>
        <p:spPr>
          <a:xfrm>
            <a:off x="136151" y="881038"/>
            <a:ext cx="6312119" cy="3991025"/>
          </a:xfrm>
          <a:prstGeom prst="rect">
            <a:avLst/>
          </a:prstGeom>
          <a:noFill/>
          <a:ln>
            <a:noFill/>
          </a:ln>
        </p:spPr>
      </p:pic>
      <p:sp>
        <p:nvSpPr>
          <p:cNvPr id="80" name="Google Shape;80;p16"/>
          <p:cNvSpPr/>
          <p:nvPr/>
        </p:nvSpPr>
        <p:spPr>
          <a:xfrm>
            <a:off x="324275" y="4145125"/>
            <a:ext cx="2258100" cy="89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Legend:</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u="sng">
                <a:solidFill>
                  <a:schemeClr val="dk2"/>
                </a:solidFill>
              </a:rPr>
              <a:t>Red </a:t>
            </a:r>
            <a:r>
              <a:rPr lang="en" sz="1500">
                <a:solidFill>
                  <a:schemeClr val="dk2"/>
                </a:solidFill>
              </a:rPr>
              <a:t>- identified desert state based on threshold value</a:t>
            </a:r>
            <a:endParaRPr sz="1500">
              <a:solidFill>
                <a:schemeClr val="dk2"/>
              </a:solidFill>
            </a:endParaRPr>
          </a:p>
          <a:p>
            <a:pPr indent="0" lvl="0" marL="0" rtl="0" algn="l">
              <a:spcBef>
                <a:spcPts val="0"/>
              </a:spcBef>
              <a:spcAft>
                <a:spcPts val="0"/>
              </a:spcAft>
              <a:buClr>
                <a:schemeClr val="dk1"/>
              </a:buClr>
              <a:buSzPts val="1100"/>
              <a:buFont typeface="Arial"/>
              <a:buNone/>
            </a:pPr>
            <a:r>
              <a:t/>
            </a:r>
            <a:endParaRPr sz="1500" u="sng">
              <a:solidFill>
                <a:schemeClr val="dk2"/>
              </a:solidFill>
            </a:endParaRPr>
          </a:p>
        </p:txBody>
      </p:sp>
      <p:sp>
        <p:nvSpPr>
          <p:cNvPr id="81" name="Google Shape;81;p16"/>
          <p:cNvSpPr/>
          <p:nvPr/>
        </p:nvSpPr>
        <p:spPr>
          <a:xfrm>
            <a:off x="6681750" y="1024800"/>
            <a:ext cx="1815600" cy="1190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t>Ratio</a:t>
            </a:r>
            <a:endParaRPr u="sng"/>
          </a:p>
          <a:p>
            <a:pPr indent="0" lvl="0" marL="0" rtl="0" algn="ctr">
              <a:spcBef>
                <a:spcPts val="0"/>
              </a:spcBef>
              <a:spcAft>
                <a:spcPts val="0"/>
              </a:spcAft>
              <a:buNone/>
            </a:pPr>
            <a:r>
              <a:rPr lang="en"/>
              <a:t>Total Admissions by State : Facilities/Services Offered</a:t>
            </a:r>
            <a:endParaRPr/>
          </a:p>
        </p:txBody>
      </p:sp>
      <p:sp>
        <p:nvSpPr>
          <p:cNvPr id="82" name="Google Shape;82;p16"/>
          <p:cNvSpPr/>
          <p:nvPr/>
        </p:nvSpPr>
        <p:spPr>
          <a:xfrm>
            <a:off x="6589100" y="2571750"/>
            <a:ext cx="2499900" cy="2300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u="sng">
                <a:solidFill>
                  <a:schemeClr val="dk2"/>
                </a:solidFill>
              </a:rPr>
              <a:t>Threshold </a:t>
            </a:r>
            <a:r>
              <a:rPr lang="en" sz="1300">
                <a:solidFill>
                  <a:schemeClr val="dk2"/>
                </a:solidFill>
              </a:rPr>
              <a:t>= 480 </a:t>
            </a:r>
            <a:endParaRPr sz="1300" u="sng">
              <a:solidFill>
                <a:schemeClr val="dk2"/>
              </a:solidFill>
            </a:endParaRPr>
          </a:p>
          <a:p>
            <a:pPr indent="0" lvl="0" marL="0" rtl="0" algn="l">
              <a:lnSpc>
                <a:spcPct val="100000"/>
              </a:lnSpc>
              <a:spcBef>
                <a:spcPts val="0"/>
              </a:spcBef>
              <a:spcAft>
                <a:spcPts val="0"/>
              </a:spcAft>
              <a:buNone/>
            </a:pPr>
            <a:r>
              <a:rPr lang="en" sz="1300">
                <a:solidFill>
                  <a:schemeClr val="dk2"/>
                </a:solidFill>
              </a:rPr>
              <a:t>For every one available “spot” in a treatment facility, there are 480 people waiting for a spot. (mean plus 1 standard deviation) </a:t>
            </a:r>
            <a:endParaRPr sz="1300">
              <a:solidFill>
                <a:schemeClr val="dk2"/>
              </a:solidFill>
            </a:endParaRPr>
          </a:p>
          <a:p>
            <a:pPr indent="0" lvl="0" marL="0" rtl="0" algn="l">
              <a:lnSpc>
                <a:spcPct val="100000"/>
              </a:lnSpc>
              <a:spcBef>
                <a:spcPts val="0"/>
              </a:spcBef>
              <a:spcAft>
                <a:spcPts val="0"/>
              </a:spcAft>
              <a:buNone/>
            </a:pPr>
            <a:r>
              <a:t/>
            </a:r>
            <a:endParaRPr sz="1300">
              <a:solidFill>
                <a:schemeClr val="dk2"/>
              </a:solidFill>
            </a:endParaRPr>
          </a:p>
          <a:p>
            <a:pPr indent="0" lvl="0" marL="0" rtl="0" algn="l">
              <a:lnSpc>
                <a:spcPct val="100000"/>
              </a:lnSpc>
              <a:spcBef>
                <a:spcPts val="0"/>
              </a:spcBef>
              <a:spcAft>
                <a:spcPts val="0"/>
              </a:spcAft>
              <a:buClr>
                <a:schemeClr val="dk1"/>
              </a:buClr>
              <a:buSzPts val="1100"/>
              <a:buFont typeface="Arial"/>
              <a:buNone/>
            </a:pPr>
            <a:r>
              <a:rPr lang="en" sz="1300">
                <a:solidFill>
                  <a:schemeClr val="dk2"/>
                </a:solidFill>
              </a:rPr>
              <a:t>States with a ratio higher than the threshold are considered a “treatment desert”</a:t>
            </a:r>
            <a:endParaRPr sz="1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55200" y="15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Total Cases vs. Treatment Centers Capacity Per States</a:t>
            </a:r>
            <a:endParaRPr>
              <a:solidFill>
                <a:schemeClr val="lt1"/>
              </a:solidFill>
            </a:endParaRPr>
          </a:p>
        </p:txBody>
      </p:sp>
      <p:pic>
        <p:nvPicPr>
          <p:cNvPr id="88" name="Google Shape;88;p17"/>
          <p:cNvPicPr preferRelativeResize="0"/>
          <p:nvPr/>
        </p:nvPicPr>
        <p:blipFill rotWithShape="1">
          <a:blip r:embed="rId3">
            <a:alphaModFix/>
          </a:blip>
          <a:srcRect b="0" l="0" r="0" t="4888"/>
          <a:stretch/>
        </p:blipFill>
        <p:spPr>
          <a:xfrm>
            <a:off x="205400" y="1017725"/>
            <a:ext cx="6248200" cy="3692974"/>
          </a:xfrm>
          <a:prstGeom prst="rect">
            <a:avLst/>
          </a:prstGeom>
          <a:noFill/>
          <a:ln>
            <a:noFill/>
          </a:ln>
        </p:spPr>
      </p:pic>
      <p:sp>
        <p:nvSpPr>
          <p:cNvPr id="89" name="Google Shape;89;p17"/>
          <p:cNvSpPr/>
          <p:nvPr/>
        </p:nvSpPr>
        <p:spPr>
          <a:xfrm>
            <a:off x="6504900" y="1245950"/>
            <a:ext cx="2370900" cy="297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2"/>
                </a:solidFill>
              </a:rPr>
              <a:t>Treatment Deserts Identified Based on Capacity Ratio</a:t>
            </a:r>
            <a:endParaRPr b="1" sz="16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en" sz="1300" u="sng">
                <a:solidFill>
                  <a:schemeClr val="dk2"/>
                </a:solidFill>
              </a:rPr>
              <a:t>STATE</a:t>
            </a:r>
            <a:r>
              <a:rPr lang="en" sz="1300">
                <a:solidFill>
                  <a:schemeClr val="dk2"/>
                </a:solidFill>
              </a:rPr>
              <a:t>       </a:t>
            </a:r>
            <a:r>
              <a:rPr lang="en" sz="1300" u="sng">
                <a:solidFill>
                  <a:schemeClr val="dk2"/>
                </a:solidFill>
              </a:rPr>
              <a:t>Capacity Ratio</a:t>
            </a:r>
            <a:endParaRPr sz="1300" u="sng">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Arizona         	763:1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Colorado      	652:1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Delaware     	1156:1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Maryland      	576:1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New Jersey     	541:1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Vermont       	926:1</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0" l="0" r="0" t="4122"/>
          <a:stretch/>
        </p:blipFill>
        <p:spPr>
          <a:xfrm>
            <a:off x="1225925" y="874700"/>
            <a:ext cx="6378699" cy="3648275"/>
          </a:xfrm>
          <a:prstGeom prst="rect">
            <a:avLst/>
          </a:prstGeom>
          <a:noFill/>
          <a:ln>
            <a:noFill/>
          </a:ln>
        </p:spPr>
      </p:pic>
      <p:sp>
        <p:nvSpPr>
          <p:cNvPr id="95" name="Google Shape;95;p18"/>
          <p:cNvSpPr txBox="1"/>
          <p:nvPr>
            <p:ph type="title"/>
          </p:nvPr>
        </p:nvSpPr>
        <p:spPr>
          <a:xfrm>
            <a:off x="588300" y="33850"/>
            <a:ext cx="7448400" cy="121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Access to Treatment Services by Age Group</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0" l="0" r="891" t="4397"/>
          <a:stretch/>
        </p:blipFill>
        <p:spPr>
          <a:xfrm>
            <a:off x="799925" y="850650"/>
            <a:ext cx="7094725" cy="4082599"/>
          </a:xfrm>
          <a:prstGeom prst="rect">
            <a:avLst/>
          </a:prstGeom>
          <a:noFill/>
          <a:ln>
            <a:noFill/>
          </a:ln>
        </p:spPr>
      </p:pic>
      <p:sp>
        <p:nvSpPr>
          <p:cNvPr id="101" name="Google Shape;101;p19"/>
          <p:cNvSpPr txBox="1"/>
          <p:nvPr>
            <p:ph type="title"/>
          </p:nvPr>
        </p:nvSpPr>
        <p:spPr>
          <a:xfrm>
            <a:off x="453725" y="155400"/>
            <a:ext cx="8173500" cy="59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Number of Cases by State (Wait Time &gt; 30 Days)</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588300" y="33850"/>
            <a:ext cx="7448400" cy="121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Case Distribution by Services</a:t>
            </a:r>
            <a:endParaRPr>
              <a:solidFill>
                <a:schemeClr val="lt1"/>
              </a:solidFill>
            </a:endParaRPr>
          </a:p>
        </p:txBody>
      </p:sp>
      <p:pic>
        <p:nvPicPr>
          <p:cNvPr id="107" name="Google Shape;107;p20"/>
          <p:cNvPicPr preferRelativeResize="0"/>
          <p:nvPr/>
        </p:nvPicPr>
        <p:blipFill rotWithShape="1">
          <a:blip r:embed="rId3">
            <a:alphaModFix/>
          </a:blip>
          <a:srcRect b="0" l="0" r="0" t="4761"/>
          <a:stretch/>
        </p:blipFill>
        <p:spPr>
          <a:xfrm>
            <a:off x="5016650" y="945475"/>
            <a:ext cx="3919450" cy="3850176"/>
          </a:xfrm>
          <a:prstGeom prst="rect">
            <a:avLst/>
          </a:prstGeom>
          <a:noFill/>
          <a:ln>
            <a:noFill/>
          </a:ln>
        </p:spPr>
      </p:pic>
      <p:sp>
        <p:nvSpPr>
          <p:cNvPr id="108" name="Google Shape;108;p20"/>
          <p:cNvSpPr txBox="1"/>
          <p:nvPr/>
        </p:nvSpPr>
        <p:spPr>
          <a:xfrm>
            <a:off x="5240500" y="1055225"/>
            <a:ext cx="430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Arizona</a:t>
            </a:r>
            <a:endParaRPr sz="1800">
              <a:solidFill>
                <a:schemeClr val="dk2"/>
              </a:solidFill>
            </a:endParaRPr>
          </a:p>
        </p:txBody>
      </p:sp>
      <p:pic>
        <p:nvPicPr>
          <p:cNvPr id="109" name="Google Shape;109;p20"/>
          <p:cNvPicPr preferRelativeResize="0"/>
          <p:nvPr/>
        </p:nvPicPr>
        <p:blipFill>
          <a:blip r:embed="rId4">
            <a:alphaModFix/>
          </a:blip>
          <a:stretch>
            <a:fillRect/>
          </a:stretch>
        </p:blipFill>
        <p:spPr>
          <a:xfrm>
            <a:off x="588300" y="1000362"/>
            <a:ext cx="3850150" cy="3850150"/>
          </a:xfrm>
          <a:prstGeom prst="rect">
            <a:avLst/>
          </a:prstGeom>
          <a:noFill/>
          <a:ln>
            <a:noFill/>
          </a:ln>
        </p:spPr>
      </p:pic>
      <p:sp>
        <p:nvSpPr>
          <p:cNvPr id="110" name="Google Shape;110;p20"/>
          <p:cNvSpPr txBox="1"/>
          <p:nvPr/>
        </p:nvSpPr>
        <p:spPr>
          <a:xfrm>
            <a:off x="655600" y="1055225"/>
            <a:ext cx="218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All States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56550" y="220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Services Received Based on Health Insurance</a:t>
            </a:r>
            <a:endParaRPr>
              <a:solidFill>
                <a:schemeClr val="lt1"/>
              </a:solidFill>
            </a:endParaRPr>
          </a:p>
        </p:txBody>
      </p:sp>
      <p:pic>
        <p:nvPicPr>
          <p:cNvPr id="116" name="Google Shape;116;p21"/>
          <p:cNvPicPr preferRelativeResize="0"/>
          <p:nvPr/>
        </p:nvPicPr>
        <p:blipFill>
          <a:blip r:embed="rId3">
            <a:alphaModFix/>
          </a:blip>
          <a:stretch>
            <a:fillRect/>
          </a:stretch>
        </p:blipFill>
        <p:spPr>
          <a:xfrm>
            <a:off x="884000" y="885975"/>
            <a:ext cx="6797557" cy="4045250"/>
          </a:xfrm>
          <a:prstGeom prst="rect">
            <a:avLst/>
          </a:prstGeom>
          <a:noFill/>
          <a:ln>
            <a:noFill/>
          </a:ln>
        </p:spPr>
      </p:pic>
      <p:sp>
        <p:nvSpPr>
          <p:cNvPr id="117" name="Google Shape;117;p21"/>
          <p:cNvSpPr/>
          <p:nvPr/>
        </p:nvSpPr>
        <p:spPr>
          <a:xfrm>
            <a:off x="7787125" y="4280925"/>
            <a:ext cx="1301700" cy="798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*data filtered to remove cases with no reported payment method</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