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476" r:id="rId2"/>
    <p:sldId id="591" r:id="rId3"/>
    <p:sldId id="478" r:id="rId4"/>
    <p:sldId id="553" r:id="rId5"/>
    <p:sldId id="570" r:id="rId6"/>
    <p:sldId id="578" r:id="rId7"/>
    <p:sldId id="594" r:id="rId8"/>
    <p:sldId id="595" r:id="rId9"/>
    <p:sldId id="581" r:id="rId10"/>
    <p:sldId id="597" r:id="rId11"/>
    <p:sldId id="596" r:id="rId12"/>
    <p:sldId id="555" r:id="rId13"/>
    <p:sldId id="552" r:id="rId14"/>
    <p:sldId id="554" r:id="rId15"/>
    <p:sldId id="500" r:id="rId16"/>
    <p:sldId id="501" r:id="rId17"/>
    <p:sldId id="502" r:id="rId18"/>
    <p:sldId id="503" r:id="rId19"/>
    <p:sldId id="586" r:id="rId20"/>
    <p:sldId id="588" r:id="rId21"/>
    <p:sldId id="589" r:id="rId22"/>
    <p:sldId id="587" r:id="rId23"/>
    <p:sldId id="504" r:id="rId24"/>
    <p:sldId id="610" r:id="rId25"/>
    <p:sldId id="560" r:id="rId26"/>
    <p:sldId id="590" r:id="rId27"/>
    <p:sldId id="506" r:id="rId28"/>
    <p:sldId id="598" r:id="rId29"/>
    <p:sldId id="508" r:id="rId30"/>
    <p:sldId id="511" r:id="rId31"/>
    <p:sldId id="512" r:id="rId32"/>
    <p:sldId id="599" r:id="rId33"/>
    <p:sldId id="514" r:id="rId34"/>
    <p:sldId id="515" r:id="rId35"/>
    <p:sldId id="516" r:id="rId36"/>
    <p:sldId id="608" r:id="rId37"/>
    <p:sldId id="517" r:id="rId38"/>
    <p:sldId id="602" r:id="rId39"/>
    <p:sldId id="561" r:id="rId40"/>
    <p:sldId id="519" r:id="rId41"/>
    <p:sldId id="521" r:id="rId42"/>
    <p:sldId id="520" r:id="rId43"/>
    <p:sldId id="523" r:id="rId44"/>
    <p:sldId id="524" r:id="rId45"/>
    <p:sldId id="600" r:id="rId46"/>
    <p:sldId id="527" r:id="rId47"/>
    <p:sldId id="601" r:id="rId48"/>
    <p:sldId id="606" r:id="rId49"/>
    <p:sldId id="607" r:id="rId50"/>
    <p:sldId id="609" r:id="rId5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480" y="-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47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15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nationality,                                location</a:t>
            </a:r>
            <a:r>
              <a:rPr lang="en-US" sz="1800" dirty="0"/>
              <a:t>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profession,                                 people</a:t>
            </a:r>
            <a:r>
              <a:rPr lang="en-US" sz="1800" dirty="0"/>
              <a:t>/person/place-of-birth	</a:t>
            </a:r>
            <a:endParaRPr lang="en-US" sz="18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</a:t>
            </a:r>
            <a:r>
              <a:rPr lang="en-US" sz="1800" dirty="0" smtClean="0"/>
              <a:t>iology</a:t>
            </a:r>
            <a:r>
              <a:rPr lang="en-US" sz="1800" dirty="0"/>
              <a:t>/</a:t>
            </a:r>
            <a:r>
              <a:rPr lang="en-US" sz="1800" dirty="0" err="1" smtClean="0"/>
              <a:t>organism_higher_classification</a:t>
            </a:r>
            <a:r>
              <a:rPr lang="en-US" sz="1800" dirty="0" smtClean="0"/>
              <a:t>           film</a:t>
            </a:r>
            <a:r>
              <a:rPr lang="en-US" sz="1800" dirty="0"/>
              <a:t>/film/</a:t>
            </a:r>
            <a:r>
              <a:rPr lang="en-US" sz="1800" dirty="0" smtClean="0"/>
              <a:t>genre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67600" cy="59055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IS-A (</a:t>
            </a:r>
            <a:r>
              <a:rPr lang="en-US" sz="2800" dirty="0" err="1" smtClean="0">
                <a:solidFill>
                  <a:srgbClr val="0000FF"/>
                </a:solidFill>
              </a:rPr>
              <a:t>hypernym</a:t>
            </a:r>
            <a:r>
              <a:rPr lang="en-US" sz="2800" dirty="0" smtClean="0">
                <a:solidFill>
                  <a:srgbClr val="0000FF"/>
                </a:solidFill>
              </a:rPr>
              <a:t>): </a:t>
            </a:r>
            <a:r>
              <a:rPr lang="en-US" sz="2800" dirty="0" err="1" smtClean="0">
                <a:solidFill>
                  <a:srgbClr val="0000FF"/>
                </a:solidFill>
              </a:rPr>
              <a:t>subsumption</a:t>
            </a:r>
            <a:r>
              <a:rPr lang="en-US" sz="2800" dirty="0" smtClean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Giraffe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ruminant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ungulate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mammal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vertebrate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animal</a:t>
            </a:r>
            <a:r>
              <a:rPr lang="en-US" sz="2800" dirty="0" smtClean="0"/>
              <a:t>… </a:t>
            </a:r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2800" dirty="0">
                <a:latin typeface="Courier"/>
                <a:cs typeface="Courier"/>
              </a:rPr>
              <a:t>San Francisco </a:t>
            </a:r>
            <a:r>
              <a:rPr lang="en-US" sz="2800" dirty="0">
                <a:solidFill>
                  <a:srgbClr val="0000FF"/>
                </a:solidFill>
              </a:rPr>
              <a:t>instance-of    </a:t>
            </a:r>
            <a:r>
              <a:rPr lang="en-US" sz="2800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0" y="90701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Examples from the </a:t>
            </a:r>
            <a:r>
              <a:rPr lang="en-US" sz="1800" dirty="0" err="1" smtClean="0">
                <a:latin typeface="+mn-lt"/>
              </a:rPr>
              <a:t>WordNet</a:t>
            </a:r>
            <a:r>
              <a:rPr lang="en-US" sz="1800" dirty="0" smtClean="0">
                <a:latin typeface="+mn-lt"/>
              </a:rPr>
              <a:t> Thesaurus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36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543800" cy="857250"/>
          </a:xfrm>
        </p:spPr>
        <p:txBody>
          <a:bodyPr/>
          <a:lstStyle/>
          <a:p>
            <a:r>
              <a:rPr lang="en-US" sz="3600" dirty="0" smtClean="0"/>
              <a:t>How to build relation extractors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>
                <a:latin typeface="Calibri"/>
                <a:cs typeface="Calibri"/>
              </a:rPr>
              <a:t>Hand</a:t>
            </a:r>
            <a:r>
              <a:rPr lang="en-US" sz="3600" dirty="0" smtClean="0">
                <a:latin typeface="Calibri"/>
                <a:cs typeface="Calibri"/>
              </a:rPr>
              <a:t>-written patterns</a:t>
            </a:r>
            <a:endParaRPr lang="en-US" sz="36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Supervised machine learning</a:t>
            </a:r>
            <a:endParaRPr lang="en-US" sz="3600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Semi-supervised and unsupervised </a:t>
            </a:r>
            <a:endParaRPr lang="en-US" sz="3600" dirty="0"/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/>
              <a:t>Bootstrapping (using seeds)</a:t>
            </a:r>
            <a:endParaRPr lang="en-US" sz="32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cs typeface="Calibri"/>
              </a:rPr>
              <a:t>Unsupervised </a:t>
            </a:r>
            <a:r>
              <a:rPr lang="en-US" sz="3200" dirty="0" smtClean="0">
                <a:cs typeface="Calibri"/>
              </a:rPr>
              <a:t>learning from the web</a:t>
            </a:r>
            <a:endParaRPr lang="en-US" sz="3200" dirty="0">
              <a:cs typeface="Calibri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533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013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467600" cy="514350"/>
          </a:xfrm>
        </p:spPr>
        <p:txBody>
          <a:bodyPr/>
          <a:lstStyle/>
          <a:p>
            <a:r>
              <a:rPr lang="en-US" sz="3200" dirty="0" smtClean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2800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909630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391400" cy="514350"/>
          </a:xfrm>
        </p:spPr>
        <p:txBody>
          <a:bodyPr/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2800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2780030"/>
            <a:ext cx="4267200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4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543800" cy="857250"/>
          </a:xfrm>
        </p:spPr>
        <p:txBody>
          <a:bodyPr/>
          <a:lstStyle/>
          <a:p>
            <a:r>
              <a:rPr lang="en-US" sz="3000" dirty="0" smtClean="0"/>
              <a:t>Hearst’s Patterns for extracting IS-A relations</a:t>
            </a:r>
            <a:endParaRPr lang="en-US" sz="3000" dirty="0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120015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188595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such as X ((, X)* (,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“such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as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“X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or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and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including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especially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1576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1451344"/>
              </p:ext>
            </p:extLst>
          </p:nvPr>
        </p:nvGraphicFramePr>
        <p:xfrm>
          <a:off x="381000" y="146693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3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7543800" cy="6286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US" sz="2800" dirty="0" smtClean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sz="2800" dirty="0" smtClean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 smtClean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 smtClean="0">
                <a:cs typeface="Calibri"/>
              </a:rPr>
              <a:t>Start with Named Entity tags to help extract relation!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21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79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Business Machines Corporation (IBM or the company) was incorporated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State of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New York on June 16, 1911, as the Computing-Tabulating-Recording Co. (C-T-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  <a:endParaRPr lang="en-US" sz="1800" dirty="0">
              <a:solidFill>
                <a:srgbClr val="0000FF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000" dirty="0" err="1" smtClean="0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32547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249555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333375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348615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1717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2800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34861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35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33337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340995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1657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231933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298132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364331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835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5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43053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7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543800" cy="8953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991600" cy="333375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  <a:endParaRPr lang="en-US" sz="2200" dirty="0">
              <a:solidFill>
                <a:srgbClr val="FF0000"/>
              </a:solidFill>
              <a:latin typeface="Calibri"/>
              <a:ea typeface="ＭＳ Ｐゴシック" charset="0"/>
              <a:cs typeface="Calibri"/>
            </a:endParaRPr>
          </a:p>
          <a:p>
            <a:pPr marL="1143000" lvl="2" eaLnBrk="1" hangingPunct="1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Prep? 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[be]?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Prep?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 smtClean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28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Hand-</a:t>
            </a:r>
            <a:r>
              <a:rPr lang="en-US" sz="3600" dirty="0"/>
              <a:t>built </a:t>
            </a:r>
            <a:r>
              <a:rPr lang="en-US" sz="3600" dirty="0" smtClean="0"/>
              <a:t>patterns for relations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sz="2600" dirty="0" smtClean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 smtClean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Don’t </a:t>
            </a:r>
            <a:r>
              <a:rPr lang="en-US" sz="2600" dirty="0">
                <a:latin typeface="Calibri (Body)"/>
                <a:cs typeface="Calibri (Body)"/>
              </a:rPr>
              <a:t>want to have to do this for </a:t>
            </a:r>
            <a:r>
              <a:rPr lang="en-US" sz="2600" dirty="0" smtClean="0">
                <a:latin typeface="Calibri (Body)"/>
                <a:cs typeface="Calibri (Body)"/>
              </a:rPr>
              <a:t>every relation!</a:t>
            </a:r>
            <a:endParaRPr lang="en-US" sz="2600" dirty="0">
              <a:latin typeface="Calibri (Body)"/>
              <a:cs typeface="Calibri (Body)"/>
            </a:endParaRP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</a:t>
            </a:r>
            <a:r>
              <a:rPr lang="en-US" sz="2600" dirty="0" smtClean="0">
                <a:latin typeface="Calibri (Body)"/>
                <a:cs typeface="Calibri (Body)"/>
              </a:rPr>
              <a:t>e’d </a:t>
            </a:r>
            <a:r>
              <a:rPr lang="en-US" sz="2600" dirty="0">
                <a:latin typeface="Calibri (Body)"/>
                <a:cs typeface="Calibri (Body)"/>
              </a:rPr>
              <a:t>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472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89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725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67600" cy="1123950"/>
          </a:xfrm>
        </p:spPr>
        <p:txBody>
          <a:bodyPr/>
          <a:lstStyle/>
          <a:p>
            <a:r>
              <a:rPr lang="en-US" sz="3600" dirty="0" smtClean="0"/>
              <a:t>How to do classification in supervised </a:t>
            </a:r>
            <a:r>
              <a:rPr lang="en-US" sz="3600" dirty="0"/>
              <a:t>r</a:t>
            </a:r>
            <a:r>
              <a:rPr lang="en-US" sz="3600" dirty="0" smtClean="0"/>
              <a:t>elation </a:t>
            </a:r>
            <a:r>
              <a:rPr lang="en-US" sz="3600" dirty="0"/>
              <a:t>e</a:t>
            </a:r>
            <a:r>
              <a:rPr lang="en-US" sz="3600" dirty="0" smtClean="0"/>
              <a:t>xtraction</a:t>
            </a:r>
            <a:endParaRPr lang="en-US" sz="3600" dirty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Find </a:t>
            </a:r>
            <a:r>
              <a:rPr lang="en-US" sz="3200" dirty="0">
                <a:latin typeface="Calibri"/>
                <a:cs typeface="Calibri"/>
              </a:rPr>
              <a:t>all pairs of named </a:t>
            </a:r>
            <a:r>
              <a:rPr lang="en-US" sz="3200" dirty="0" smtClean="0">
                <a:latin typeface="Calibri"/>
                <a:cs typeface="Calibri"/>
              </a:rPr>
              <a:t>entities </a:t>
            </a:r>
            <a:r>
              <a:rPr lang="en-US" sz="2000" dirty="0" smtClean="0">
                <a:latin typeface="Calibri"/>
                <a:cs typeface="Calibri"/>
              </a:rPr>
              <a:t>(usually in same sentence)</a:t>
            </a:r>
            <a:endParaRPr lang="en-US" sz="3200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If yes, </a:t>
            </a:r>
            <a:r>
              <a:rPr lang="en-US" sz="3200" dirty="0" smtClean="0">
                <a:latin typeface="Calibri"/>
                <a:cs typeface="Calibri"/>
              </a:rPr>
              <a:t>classify the </a:t>
            </a:r>
            <a:r>
              <a:rPr lang="en-US" sz="3200" dirty="0">
                <a:latin typeface="Calibri"/>
                <a:cs typeface="Calibri"/>
              </a:rPr>
              <a:t>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Faster classification training by </a:t>
            </a:r>
            <a:r>
              <a:rPr lang="en-US" sz="2400" dirty="0">
                <a:latin typeface="Calibri"/>
                <a:cs typeface="Calibri"/>
              </a:rPr>
              <a:t>eliminating most pairs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Can use distinct feature</a:t>
            </a:r>
            <a:r>
              <a:rPr lang="en-US" sz="2400" dirty="0">
                <a:latin typeface="Calibri"/>
                <a:cs typeface="Calibri"/>
              </a:rPr>
              <a:t>-sets </a:t>
            </a:r>
            <a:r>
              <a:rPr lang="en-US" sz="2400" dirty="0" smtClean="0">
                <a:latin typeface="Calibri"/>
                <a:cs typeface="Calibri"/>
              </a:rPr>
              <a:t>appropriate </a:t>
            </a:r>
            <a:r>
              <a:rPr lang="en-US" sz="2400" dirty="0">
                <a:latin typeface="Calibri"/>
                <a:cs typeface="Calibri"/>
              </a:rPr>
              <a:t>for each task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66750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sub-relations of 6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46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Classify the relation </a:t>
            </a:r>
            <a:r>
              <a:rPr lang="en-US" sz="2800" dirty="0"/>
              <a:t>between </a:t>
            </a:r>
            <a:r>
              <a:rPr lang="en-US" sz="2800" dirty="0" smtClean="0"/>
              <a:t>two entities </a:t>
            </a:r>
            <a:r>
              <a:rPr lang="en-US" sz="2800" dirty="0"/>
              <a:t>in a </a:t>
            </a:r>
            <a:r>
              <a:rPr lang="en-US" sz="2800" dirty="0" smtClean="0"/>
              <a:t>sentence</a:t>
            </a:r>
            <a:endParaRPr lang="en-US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121753"/>
            <a:ext cx="8001000" cy="83099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432435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SUBSIDIARY</a:t>
            </a:r>
            <a:endParaRPr lang="en-US" sz="2000" b="1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333375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FAMILY</a:t>
            </a:r>
            <a:endParaRPr lang="en-US" sz="2000" b="1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10515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EMPLOYMENT</a:t>
            </a:r>
            <a:endParaRPr lang="en-US" sz="2000" b="1" dirty="0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333375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432435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FOUNDER</a:t>
            </a:r>
            <a:endParaRPr lang="en-US" sz="2000" b="1" dirty="0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34861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CITIZEN</a:t>
            </a:r>
            <a:endParaRPr lang="en-US" sz="2000" b="1" dirty="0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417195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INVENTOR</a:t>
            </a:r>
            <a:endParaRPr lang="en-US" sz="2000" b="1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39433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114550"/>
            <a:ext cx="2362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95800" y="2495550"/>
            <a:ext cx="1600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194310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257175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295275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4335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0" y="1276350"/>
            <a:ext cx="4020082" cy="25908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924800" cy="685800"/>
          </a:xfrm>
          <a:ln/>
        </p:spPr>
        <p:txBody>
          <a:bodyPr rIns="132080"/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5054600" y="1514475"/>
            <a:ext cx="3733800" cy="1066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endParaRPr lang="en-US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6820531" y="3143327"/>
            <a:ext cx="304324" cy="228444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8200" y="8953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Leland Stanford Junior University, commonly referred to as Stanford University or Stanford</a:t>
            </a:r>
            <a:r>
              <a:rPr lang="en-US" sz="2000" dirty="0">
                <a:latin typeface="+mn-lt"/>
              </a:rPr>
              <a:t>, is an American private </a:t>
            </a:r>
            <a:r>
              <a:rPr lang="en-US" sz="2000" dirty="0">
                <a:solidFill>
                  <a:srgbClr val="660066"/>
                </a:solidFill>
                <a:latin typeface="+mn-lt"/>
              </a:rPr>
              <a:t>research university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located in Stanford, California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near Palo Alto,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California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Leland 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Stanford…founded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895350"/>
            <a:ext cx="6159500" cy="39695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4495800" y="3486150"/>
            <a:ext cx="4572000" cy="150495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EQ </a:t>
            </a:r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Leland Stanford Junior University</a:t>
            </a:r>
            <a:endParaRPr lang="en-US" sz="1600" dirty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39688"/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IS</a:t>
            </a:r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-A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research university</a:t>
            </a:r>
            <a:endParaRPr lang="en-US" sz="1600" dirty="0">
              <a:solidFill>
                <a:srgbClr val="660066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  <a:endParaRPr lang="en-US" sz="1600" dirty="0">
              <a:solidFill>
                <a:srgbClr val="FF0000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FOUNDED</a:t>
            </a:r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-IN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1891</a:t>
            </a: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  <a:endParaRPr lang="en-US" sz="1600" dirty="0">
              <a:solidFill>
                <a:srgbClr val="FF66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57350"/>
            <a:ext cx="8839200" cy="3409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12395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42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2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51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Gazeteer</a:t>
            </a:r>
            <a:r>
              <a:rPr lang="en-US" dirty="0" smtClean="0"/>
              <a:t>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</a:t>
            </a:r>
            <a:r>
              <a:rPr lang="en-US" dirty="0" smtClean="0"/>
              <a:t>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 smtClean="0"/>
              <a:t>Gazeteer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6" y="126769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44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 smtClean="0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 smtClean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smtClean="0"/>
              <a:t>Supervised Relation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800" dirty="0" smtClean="0"/>
              <a:t>Compute P</a:t>
            </a:r>
            <a:r>
              <a:rPr lang="en-US" sz="2800" dirty="0" smtClean="0"/>
              <a:t>/R/F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19827"/>
              </p:ext>
            </p:extLst>
          </p:nvPr>
        </p:nvGraphicFramePr>
        <p:xfrm>
          <a:off x="1219200" y="211455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1455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73870"/>
              </p:ext>
            </p:extLst>
          </p:nvPr>
        </p:nvGraphicFramePr>
        <p:xfrm>
          <a:off x="1219200" y="340995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40995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93539"/>
              </p:ext>
            </p:extLst>
          </p:nvPr>
        </p:nvGraphicFramePr>
        <p:xfrm>
          <a:off x="6553200" y="257175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57175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2875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+</a:t>
            </a:r>
            <a:r>
              <a:rPr lang="en-US" sz="2800" dirty="0" smtClean="0"/>
              <a:t>  Can </a:t>
            </a:r>
            <a:r>
              <a:rPr lang="en-US" sz="2800" dirty="0"/>
              <a:t>get high accuracies with enough hand-labeled training </a:t>
            </a:r>
            <a:r>
              <a:rPr lang="en-US" sz="2800" dirty="0" smtClean="0"/>
              <a:t>data, if test similar enough to training</a:t>
            </a:r>
            <a:endParaRPr lang="en-US" sz="2800" dirty="0"/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</a:t>
            </a:r>
            <a:r>
              <a:rPr lang="en-US" sz="2800" dirty="0"/>
              <a:t>L</a:t>
            </a:r>
            <a:r>
              <a:rPr lang="en-US" sz="2800" dirty="0" smtClean="0"/>
              <a:t>abeling a large training set is expensive</a:t>
            </a:r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68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482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Relation Extraction?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Create new structured knowledge bases, useful for any app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thesaurus, facts to </a:t>
            </a:r>
            <a:r>
              <a:rPr lang="en-US" dirty="0" err="1" smtClean="0"/>
              <a:t>FreeBase</a:t>
            </a:r>
            <a:r>
              <a:rPr lang="en-US" dirty="0" smtClean="0"/>
              <a:t> or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(acted-in ?x “E.T.”</a:t>
            </a:r>
            <a:r>
              <a:rPr lang="en-US" sz="1800" dirty="0" smtClean="0">
                <a:latin typeface="Courier"/>
                <a:cs typeface="Courier"/>
              </a:rPr>
              <a:t>)(is-a ?y actor)(</a:t>
            </a:r>
            <a:r>
              <a:rPr lang="en-US" sz="1800" dirty="0">
                <a:latin typeface="Courier"/>
                <a:cs typeface="Courier"/>
              </a:rPr>
              <a:t>granddaughter-of ?x ?y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But which relations should we extract?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sz="2800" dirty="0" smtClean="0"/>
              <a:t>No training set? Maybe you have:</a:t>
            </a:r>
            <a:endParaRPr lang="en-US" sz="2800" dirty="0"/>
          </a:p>
          <a:p>
            <a:pPr lvl="1"/>
            <a:r>
              <a:rPr lang="en-US" sz="2400" dirty="0" smtClean="0"/>
              <a:t>A few seed </a:t>
            </a:r>
            <a:r>
              <a:rPr lang="en-US" sz="2400" dirty="0"/>
              <a:t>tuples </a:t>
            </a:r>
            <a:r>
              <a:rPr lang="en-US" sz="2400" dirty="0" smtClean="0"/>
              <a:t> or</a:t>
            </a:r>
            <a:endParaRPr lang="en-US" sz="2400" dirty="0"/>
          </a:p>
          <a:p>
            <a:pPr lvl="1"/>
            <a:r>
              <a:rPr lang="en-US" sz="2400" dirty="0" smtClean="0"/>
              <a:t>A few high-precision patterns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you use those seeds to do something useful?</a:t>
            </a:r>
          </a:p>
          <a:p>
            <a:pPr lvl="1"/>
            <a:r>
              <a:rPr lang="en-US" sz="2400" dirty="0" smtClean="0"/>
              <a:t>Bootstrapping: use the seeds to directly </a:t>
            </a:r>
            <a:r>
              <a:rPr lang="en-US" sz="2400" dirty="0" smtClean="0"/>
              <a:t>learn </a:t>
            </a:r>
            <a:r>
              <a:rPr lang="en-US" sz="2400" dirty="0" smtClean="0"/>
              <a:t>to populate </a:t>
            </a:r>
            <a:r>
              <a:rPr lang="en-US" sz="2400" dirty="0"/>
              <a:t>a </a:t>
            </a:r>
            <a:r>
              <a:rPr lang="en-US" sz="2400" dirty="0" smtClean="0"/>
              <a:t>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2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Gather a set of seed pairs that have relation R</a:t>
            </a:r>
          </a:p>
          <a:p>
            <a:r>
              <a:rPr lang="en-US" sz="2800" dirty="0" smtClean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Look at the context between or around the pair and </a:t>
            </a:r>
            <a:r>
              <a:rPr lang="en-US" sz="2800" dirty="0"/>
              <a:t>g</a:t>
            </a:r>
            <a:r>
              <a:rPr lang="en-US" sz="2800" dirty="0" smtClean="0"/>
              <a:t>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Use the patterns for </a:t>
            </a:r>
            <a:r>
              <a:rPr lang="en-US" sz="2800" dirty="0" err="1" smtClean="0"/>
              <a:t>grep</a:t>
            </a:r>
            <a:r>
              <a:rPr lang="en-US" sz="2800" dirty="0" smtClean="0"/>
              <a:t> for more pairs</a:t>
            </a:r>
          </a:p>
          <a:p>
            <a:pPr marL="3429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2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505200"/>
          </a:xfrm>
        </p:spPr>
        <p:txBody>
          <a:bodyPr/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</a:t>
            </a:r>
            <a:r>
              <a:rPr lang="en-US" sz="2400" dirty="0" smtClean="0"/>
              <a:t>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2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90550"/>
          </a:xfrm>
        </p:spPr>
        <p:txBody>
          <a:bodyPr/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47750"/>
            <a:ext cx="8686800" cy="3333750"/>
          </a:xfrm>
        </p:spPr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/>
              <a:t>with </a:t>
            </a:r>
            <a:r>
              <a:rPr lang="en-US" sz="2000" dirty="0" smtClean="0"/>
              <a:t>5 seeds: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1800" dirty="0"/>
          </a:p>
          <a:p>
            <a:r>
              <a:rPr lang="en-US" sz="2000" dirty="0" smtClean="0"/>
              <a:t>Find Instances:</a:t>
            </a:r>
            <a:endParaRPr lang="en-US" sz="20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</a:t>
            </a:r>
            <a:r>
              <a:rPr lang="en-US" sz="1400" dirty="0">
                <a:solidFill>
                  <a:srgbClr val="0000FF"/>
                </a:solidFill>
              </a:rPr>
              <a:t> William Shakespeare</a:t>
            </a:r>
            <a:r>
              <a:rPr lang="en-US" sz="14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The </a:t>
            </a:r>
            <a:r>
              <a:rPr lang="en-US" sz="1400" dirty="0">
                <a:solidFill>
                  <a:srgbClr val="0000FF"/>
                </a:solidFill>
              </a:rPr>
              <a:t>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000" dirty="0" smtClean="0"/>
              <a:t>Extract patterns (group by middle, take longest common prefix/suffix</a:t>
            </a:r>
            <a:r>
              <a:rPr lang="en-US" dirty="0" smtClean="0"/>
              <a:t>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by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,      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one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000" dirty="0" smtClean="0">
                <a:latin typeface="Calibri"/>
                <a:cs typeface="Calibri"/>
              </a:rPr>
              <a:t>Now iterate, finding new seeds that match the pattern</a:t>
            </a:r>
            <a:endParaRPr lang="en-US" sz="20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694551"/>
            <a:ext cx="670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Brin</a:t>
            </a:r>
            <a:r>
              <a:rPr lang="en-US" sz="1200" dirty="0" smtClean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8652"/>
              </p:ext>
            </p:extLst>
          </p:nvPr>
        </p:nvGraphicFramePr>
        <p:xfrm>
          <a:off x="3200400" y="1098550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2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9050"/>
            <a:ext cx="3810000" cy="685800"/>
          </a:xfrm>
        </p:spPr>
        <p:txBody>
          <a:bodyPr/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>Snowball</a:t>
            </a:r>
            <a:endParaRPr lang="en-US" sz="3800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610600" cy="2667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3964285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{’s, in,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 </a:t>
            </a:r>
            <a:r>
              <a:rPr lang="en-US" sz="2000" dirty="0" smtClean="0">
                <a:latin typeface="Courier"/>
                <a:ea typeface="Arial" charset="0"/>
                <a:cs typeface="Courier"/>
              </a:rPr>
              <a:t>headquarters}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4556264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{in, based}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0" y="4533840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4533840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74"/>
              </p:ext>
            </p:extLst>
          </p:nvPr>
        </p:nvGraphicFramePr>
        <p:xfrm>
          <a:off x="4572000" y="142875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9055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 </a:t>
            </a:r>
            <a:r>
              <a:rPr lang="en-US" sz="1400" dirty="0" err="1" smtClean="0"/>
              <a:t>Agichtein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L. </a:t>
            </a:r>
            <a:r>
              <a:rPr lang="en-US" sz="1400" dirty="0" err="1" smtClean="0"/>
              <a:t>Gravano</a:t>
            </a:r>
            <a:r>
              <a:rPr lang="en-US" sz="1400" dirty="0" smtClean="0"/>
              <a:t> </a:t>
            </a:r>
            <a:r>
              <a:rPr lang="en-US" sz="1400" dirty="0"/>
              <a:t>2000. Snowball: Extracting Relations </a:t>
            </a:r>
            <a:endParaRPr lang="en-US" sz="1400" dirty="0" smtClean="0"/>
          </a:p>
          <a:p>
            <a:r>
              <a:rPr lang="en-US" sz="1400" dirty="0" smtClean="0"/>
              <a:t>from </a:t>
            </a:r>
            <a:r>
              <a:rPr lang="en-US" sz="1400" dirty="0"/>
              <a:t>Large Plain-Text </a:t>
            </a:r>
            <a:r>
              <a:rPr lang="en-US" sz="1400" dirty="0" smtClean="0"/>
              <a:t>Collections. ICDL </a:t>
            </a:r>
            <a:endParaRPr lang="en-US" sz="1400" dirty="0">
              <a:latin typeface="+mn-lt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0" y="3964285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3964285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9388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.69</a:t>
            </a:r>
            <a:endParaRPr 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446" y="44722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.75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3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34400" cy="2800350"/>
          </a:xfrm>
        </p:spPr>
        <p:txBody>
          <a:bodyPr/>
          <a:lstStyle/>
          <a:p>
            <a:r>
              <a:rPr lang="en-US" sz="2800" dirty="0" smtClean="0"/>
              <a:t>Combine bootstrapping with supervised </a:t>
            </a:r>
            <a:r>
              <a:rPr lang="en-US" sz="2800" dirty="0" smtClean="0"/>
              <a:t>learning</a:t>
            </a:r>
            <a:endParaRPr lang="en-US" sz="2800" b="1" dirty="0"/>
          </a:p>
          <a:p>
            <a:pPr lvl="1"/>
            <a:r>
              <a:rPr lang="en-US" sz="2800" dirty="0" smtClean="0"/>
              <a:t>Instead of 5 seeds,</a:t>
            </a:r>
          </a:p>
          <a:p>
            <a:pPr lvl="2"/>
            <a:r>
              <a:rPr lang="en-US" sz="2400" dirty="0" smtClean="0"/>
              <a:t>Use </a:t>
            </a:r>
            <a:r>
              <a:rPr lang="en-US" sz="2400" dirty="0"/>
              <a:t>a large database to get </a:t>
            </a:r>
            <a:r>
              <a:rPr lang="en-US" sz="2400" dirty="0" smtClean="0"/>
              <a:t>huge # of seed </a:t>
            </a:r>
            <a:r>
              <a:rPr lang="en-US" sz="2400" dirty="0"/>
              <a:t>examples</a:t>
            </a:r>
          </a:p>
          <a:p>
            <a:pPr lvl="1"/>
            <a:r>
              <a:rPr lang="en-US" sz="2800" dirty="0"/>
              <a:t>Create </a:t>
            </a:r>
            <a:r>
              <a:rPr lang="en-US" sz="2800" dirty="0" smtClean="0"/>
              <a:t>lots of features </a:t>
            </a:r>
            <a:r>
              <a:rPr lang="en-US" sz="2800" dirty="0"/>
              <a:t>from all these examples</a:t>
            </a:r>
          </a:p>
          <a:p>
            <a:pPr lvl="1"/>
            <a:r>
              <a:rPr lang="en-US" sz="2800" dirty="0"/>
              <a:t>Combine in a </a:t>
            </a:r>
            <a:r>
              <a:rPr lang="en-US" sz="2800" dirty="0" smtClean="0"/>
              <a:t>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1868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discovery. NIPS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17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</a:t>
            </a:r>
            <a:r>
              <a:rPr lang="en-US" sz="1400" dirty="0" smtClean="0">
                <a:latin typeface="Calibri"/>
                <a:cs typeface="Calibri"/>
              </a:rPr>
              <a:t>2007.  Autonomously </a:t>
            </a:r>
            <a:r>
              <a:rPr lang="en-US" sz="1400" dirty="0" err="1" smtClean="0">
                <a:latin typeface="Calibri"/>
                <a:cs typeface="Calibri"/>
              </a:rPr>
              <a:t>Semantifying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 err="1" smtClean="0">
                <a:latin typeface="Calibri"/>
                <a:cs typeface="Calibri"/>
              </a:rPr>
              <a:t>Wikipeida</a:t>
            </a:r>
            <a:r>
              <a:rPr lang="en-US" sz="1400" dirty="0" smtClean="0">
                <a:latin typeface="Calibri"/>
                <a:cs typeface="Calibri"/>
              </a:rPr>
              <a:t>. CIKM 2007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 smtClean="0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Jurafsky. 2009. 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Distant supervision for relation extraction without labeled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data.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ACL09</a:t>
            </a:r>
            <a:endParaRPr lang="en-US" sz="1400" dirty="0" smtClean="0">
              <a:latin typeface="Calibri"/>
              <a:ea typeface="Arial" pitchFamily="-107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98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124200"/>
          </a:xfrm>
        </p:spPr>
        <p:txBody>
          <a:bodyPr/>
          <a:lstStyle/>
          <a:p>
            <a:r>
              <a:rPr lang="en-US" sz="2800" dirty="0" smtClean="0"/>
              <a:t>Like 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a classifier with lots of </a:t>
            </a:r>
            <a:r>
              <a:rPr lang="en-US" sz="2400" dirty="0" smtClean="0"/>
              <a:t>features</a:t>
            </a:r>
          </a:p>
          <a:p>
            <a:pPr lvl="2"/>
            <a:r>
              <a:rPr lang="en-US" sz="2400" dirty="0"/>
              <a:t>Supervised by detailed hand-created </a:t>
            </a:r>
            <a:r>
              <a:rPr lang="en-US" sz="2400" dirty="0" smtClean="0"/>
              <a:t>knowledge</a:t>
            </a:r>
            <a:endParaRPr lang="en-US" sz="2400" dirty="0" smtClean="0"/>
          </a:p>
          <a:p>
            <a:pPr lvl="2"/>
            <a:r>
              <a:rPr lang="en-US" sz="2400" dirty="0" smtClean="0"/>
              <a:t>Doesn’t require iteratively expanding patterns</a:t>
            </a:r>
          </a:p>
          <a:p>
            <a:r>
              <a:rPr lang="en-US" sz="2800" dirty="0" smtClean="0"/>
              <a:t>Like </a:t>
            </a:r>
            <a:r>
              <a:rPr lang="en-US" sz="2800" dirty="0" smtClean="0"/>
              <a:t>unsupervised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very large amounts </a:t>
            </a:r>
            <a:r>
              <a:rPr lang="en-US" sz="2400" dirty="0"/>
              <a:t>of </a:t>
            </a:r>
            <a:r>
              <a:rPr lang="en-US" sz="2400" dirty="0" smtClean="0"/>
              <a:t>unlabeled data</a:t>
            </a:r>
            <a:endParaRPr lang="en-US" sz="2400" dirty="0"/>
          </a:p>
          <a:p>
            <a:pPr lvl="2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sensitive </a:t>
            </a:r>
            <a:r>
              <a:rPr lang="en-US" sz="2400" dirty="0" smtClean="0"/>
              <a:t>to genre issues in </a:t>
            </a:r>
            <a:r>
              <a:rPr lang="en-US" sz="2400" dirty="0"/>
              <a:t>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476250"/>
            <a:ext cx="7620000" cy="571500"/>
          </a:xfrm>
        </p:spPr>
        <p:txBody>
          <a:bodyPr/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1162050"/>
            <a:ext cx="4114800" cy="37719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1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8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28600" y="358140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28600" y="12763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28600" y="1885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28600" y="24955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28600" y="4552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348615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 was born in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PER, born (XXXX),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PER’s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birthplace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1" y="16968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&lt;</a:t>
            </a:r>
            <a:r>
              <a:rPr lang="en-US" sz="1800" dirty="0" smtClean="0">
                <a:latin typeface="+mn-lt"/>
              </a:rPr>
              <a:t>Edwin Hubble, Marshfield&gt;</a:t>
            </a:r>
          </a:p>
          <a:p>
            <a:r>
              <a:rPr lang="en-US" sz="1800" dirty="0" smtClean="0">
                <a:latin typeface="+mn-lt"/>
              </a:rPr>
              <a:t>&lt;Albert Einstein, Ulm&gt;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2787" y="121181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Born-In</a:t>
            </a:r>
            <a:endParaRPr lang="en-US" sz="1800" dirty="0">
              <a:latin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241935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Hubble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was born in Marshfield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Einstein, born (1879),  Ulm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Hubble’s birthplace in Marshfield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462915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(born-in | 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973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3333750"/>
          </a:xfrm>
        </p:spPr>
        <p:txBody>
          <a:bodyPr/>
          <a:lstStyle/>
          <a:p>
            <a:r>
              <a:rPr lang="en-US" dirty="0" smtClean="0"/>
              <a:t>Open Information Extraction: </a:t>
            </a:r>
          </a:p>
          <a:p>
            <a:pPr lvl="1"/>
            <a:r>
              <a:rPr lang="en-US" dirty="0" smtClean="0"/>
              <a:t>extract relations from the web with no training data, no list of relations</a:t>
            </a:r>
          </a:p>
          <a:p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Assessor </a:t>
            </a:r>
            <a:r>
              <a:rPr lang="en-US" dirty="0" smtClean="0"/>
              <a:t>ranks relations based </a:t>
            </a:r>
            <a:r>
              <a:rPr lang="en-US" dirty="0" smtClean="0"/>
              <a:t>on text redundancy</a:t>
            </a:r>
            <a:endParaRPr lang="en-US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  <a:endParaRPr lang="en-US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</a:t>
            </a:r>
            <a:r>
              <a:rPr lang="en-US" dirty="0" smtClean="0">
                <a:solidFill>
                  <a:srgbClr val="0000FF"/>
                </a:solidFill>
              </a:rPr>
              <a:t>, invented</a:t>
            </a:r>
            <a:r>
              <a:rPr lang="en-US" dirty="0">
                <a:solidFill>
                  <a:srgbClr val="0000FF"/>
                </a:solidFill>
              </a:rPr>
              <a:t>, coil transformer)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480060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1" y="81915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Banko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Cararella</a:t>
            </a:r>
            <a:r>
              <a:rPr lang="en-US" sz="1600" dirty="0">
                <a:latin typeface="+mn-lt"/>
              </a:rPr>
              <a:t>, S. </a:t>
            </a:r>
            <a:r>
              <a:rPr lang="en-US" sz="1600" dirty="0" err="1">
                <a:latin typeface="+mn-lt"/>
              </a:rPr>
              <a:t>Soderland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Broadhead</a:t>
            </a:r>
            <a:r>
              <a:rPr lang="en-US" sz="1600" dirty="0" smtClean="0">
                <a:latin typeface="+mn-lt"/>
              </a:rPr>
              <a:t>, and </a:t>
            </a:r>
            <a:r>
              <a:rPr lang="en-US" sz="1600" dirty="0">
                <a:latin typeface="+mn-lt"/>
              </a:rPr>
              <a:t>O. </a:t>
            </a:r>
            <a:r>
              <a:rPr lang="en-US" sz="1600" dirty="0" err="1">
                <a:latin typeface="+mn-lt"/>
              </a:rPr>
              <a:t>Etzioni</a:t>
            </a:r>
            <a:r>
              <a:rPr lang="en-US" sz="1600" dirty="0">
                <a:latin typeface="+mn-lt"/>
              </a:rPr>
              <a:t>. 2007. Open information </a:t>
            </a:r>
            <a:r>
              <a:rPr lang="en-US" sz="1600" dirty="0" smtClean="0">
                <a:latin typeface="+mn-lt"/>
              </a:rPr>
              <a:t>extraction from </a:t>
            </a:r>
            <a:r>
              <a:rPr lang="en-US" sz="1600" dirty="0">
                <a:latin typeface="+mn-lt"/>
              </a:rPr>
              <a:t>the web. </a:t>
            </a:r>
            <a:r>
              <a:rPr lang="en-US" sz="1600" dirty="0" smtClean="0">
                <a:latin typeface="+mn-lt"/>
              </a:rPr>
              <a:t>IJCAI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60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990600"/>
          </a:xfrm>
        </p:spPr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smtClean="0"/>
              <a:t>Semi-supervised and</a:t>
            </a:r>
            <a:br>
              <a:rPr lang="en-US" dirty="0" smtClean="0"/>
            </a:br>
            <a:r>
              <a:rPr lang="en-US" dirty="0" smtClean="0"/>
              <a:t>Unsupervised Relation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000" dirty="0" smtClean="0"/>
              <a:t>Since it extracts totally new relations from the web </a:t>
            </a:r>
          </a:p>
          <a:p>
            <a:pPr lvl="1"/>
            <a:r>
              <a:rPr lang="en-US" sz="1800" dirty="0" smtClean="0"/>
              <a:t>There is no gold set of correct instances of relations!</a:t>
            </a:r>
          </a:p>
          <a:p>
            <a:pPr lvl="2"/>
            <a:r>
              <a:rPr lang="en-US" sz="1800" dirty="0" smtClean="0"/>
              <a:t>Can’t compute precision (don’t know which ones are correct)</a:t>
            </a:r>
          </a:p>
          <a:p>
            <a:pPr lvl="2"/>
            <a:r>
              <a:rPr lang="en-US" sz="1800" dirty="0" smtClean="0"/>
              <a:t>Can’t compute recall (don’t know which ones were missed)</a:t>
            </a:r>
            <a:endParaRPr lang="en-US" sz="1800" dirty="0" smtClean="0"/>
          </a:p>
          <a:p>
            <a:r>
              <a:rPr lang="en-US" sz="2000" dirty="0" smtClean="0"/>
              <a:t>Instead, we can approximate precision (only)</a:t>
            </a:r>
            <a:endParaRPr lang="en-US" sz="20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</a:t>
            </a:r>
            <a:r>
              <a:rPr lang="en-US" sz="1800" dirty="0" smtClean="0"/>
              <a:t>raw a </a:t>
            </a:r>
            <a:r>
              <a:rPr lang="en-US" sz="1800" dirty="0" smtClean="0"/>
              <a:t>random </a:t>
            </a:r>
            <a:r>
              <a:rPr lang="en-US" sz="1800" dirty="0" smtClean="0"/>
              <a:t>sample of </a:t>
            </a:r>
            <a:r>
              <a:rPr lang="en-US" sz="1800" dirty="0" smtClean="0"/>
              <a:t>relations from output, check </a:t>
            </a:r>
            <a:r>
              <a:rPr lang="en-US" sz="1800" dirty="0" smtClean="0"/>
              <a:t>precision </a:t>
            </a:r>
            <a:r>
              <a:rPr lang="en-US" sz="1800" dirty="0" smtClean="0"/>
              <a:t>manually</a:t>
            </a:r>
          </a:p>
          <a:p>
            <a:pPr lvl="1"/>
            <a:endParaRPr lang="en-US" sz="24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an also compute precision at different levels of recall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 each case taking a random sample of that set</a:t>
            </a:r>
            <a:endParaRPr lang="en-US" sz="1800" dirty="0" smtClean="0"/>
          </a:p>
          <a:p>
            <a:r>
              <a:rPr lang="en-US" sz="2000" dirty="0" smtClean="0"/>
              <a:t>But no way to evaluate </a:t>
            </a:r>
            <a:r>
              <a:rPr lang="en-US" sz="2000" dirty="0" smtClean="0"/>
              <a:t>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52581"/>
              </p:ext>
            </p:extLst>
          </p:nvPr>
        </p:nvGraphicFramePr>
        <p:xfrm>
          <a:off x="2438401" y="3333750"/>
          <a:ext cx="3733800" cy="51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3333750"/>
                        <a:ext cx="3733800" cy="51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66750"/>
            <a:ext cx="57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89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247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323975"/>
            <a:ext cx="8713788" cy="638175"/>
          </a:xfrm>
        </p:spPr>
        <p:txBody>
          <a:bodyPr/>
          <a:lstStyle/>
          <a:p>
            <a:r>
              <a:rPr lang="en-US" sz="2600" dirty="0" smtClean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219075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Injury		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Physiological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Bodily Location	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Biologic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Anatomical Structure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Organism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dirty="0" smtClean="0">
                <a:latin typeface="Calibri"/>
                <a:cs typeface="Calibri"/>
              </a:rPr>
              <a:t>		Pathological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Pharmacologic </a:t>
            </a:r>
            <a:r>
              <a:rPr lang="en-US" dirty="0">
                <a:latin typeface="Calibri"/>
                <a:cs typeface="Calibri"/>
              </a:rPr>
              <a:t>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Pathologic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14945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3350"/>
            <a:ext cx="7467600" cy="609600"/>
          </a:xfrm>
        </p:spPr>
        <p:txBody>
          <a:bodyPr/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267200" cy="3833418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87264"/>
            <a:ext cx="6303992" cy="394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0774" y="1047750"/>
            <a:ext cx="426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Relations extracted from </a:t>
            </a:r>
            <a:r>
              <a:rPr lang="en-US" sz="1800" dirty="0" err="1" smtClean="0">
                <a:latin typeface="+mn-lt"/>
              </a:rPr>
              <a:t>Infobox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state </a:t>
            </a:r>
            <a:r>
              <a:rPr lang="en-US" sz="1800" dirty="0" smtClean="0">
                <a:latin typeface="+mn-lt"/>
              </a:rPr>
              <a:t>California</a:t>
            </a: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motto</a:t>
            </a:r>
            <a:r>
              <a:rPr lang="en-US" sz="1800" dirty="0" smtClean="0">
                <a:latin typeface="+mn-lt"/>
              </a:rPr>
              <a:t> “Die </a:t>
            </a:r>
            <a:r>
              <a:rPr lang="en-US" sz="1800" dirty="0" err="1" smtClean="0">
                <a:latin typeface="+mn-lt"/>
              </a:rPr>
              <a:t>Luft</a:t>
            </a:r>
            <a:r>
              <a:rPr lang="en-US" sz="1800" dirty="0" smtClean="0">
                <a:latin typeface="+mn-lt"/>
              </a:rPr>
              <a:t> der </a:t>
            </a:r>
            <a:r>
              <a:rPr lang="en-US" sz="1800" dirty="0" err="1" smtClean="0">
                <a:latin typeface="+mn-lt"/>
              </a:rPr>
              <a:t>Freiheit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weht</a:t>
            </a:r>
            <a:r>
              <a:rPr lang="en-US" sz="1800" dirty="0" smtClean="0">
                <a:latin typeface="+mn-lt"/>
              </a:rPr>
              <a:t>”</a:t>
            </a:r>
          </a:p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76600" y="1733550"/>
            <a:ext cx="1295400" cy="3276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9535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00"/>
                </a:solidFill>
                <a:latin typeface="+mn-lt"/>
              </a:rPr>
              <a:t>Wikipedia </a:t>
            </a:r>
            <a:r>
              <a:rPr lang="en-US" b="1" dirty="0" err="1" smtClean="0">
                <a:solidFill>
                  <a:srgbClr val="CC0000"/>
                </a:solidFill>
                <a:latin typeface="+mn-lt"/>
              </a:rPr>
              <a:t>Infobox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2743200" y="1790700"/>
            <a:ext cx="2971800" cy="3333750"/>
          </a:xfrm>
        </p:spPr>
      </p:pic>
    </p:spTree>
    <p:extLst>
      <p:ext uri="{BB962C8B-B14F-4D97-AF65-F5344CB8AC3E}">
        <p14:creationId xmlns:p14="http://schemas.microsoft.com/office/powerpoint/2010/main" val="12760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24466</TotalTime>
  <Words>2485</Words>
  <Application>Microsoft Macintosh PowerPoint</Application>
  <PresentationFormat>On-screen Show (16:9)</PresentationFormat>
  <Paragraphs>440</Paragraphs>
  <Slides>50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NLP-jurafsky</vt:lpstr>
      <vt:lpstr>Microsoft Equation</vt:lpstr>
      <vt:lpstr>Equation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506</cp:revision>
  <cp:lastPrinted>2009-04-20T16:46:08Z</cp:lastPrinted>
  <dcterms:created xsi:type="dcterms:W3CDTF">2010-04-19T15:31:24Z</dcterms:created>
  <dcterms:modified xsi:type="dcterms:W3CDTF">2012-02-08T19:54:41Z</dcterms:modified>
</cp:coreProperties>
</file>