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45"/>
  </p:notesMasterIdLst>
  <p:handoutMasterIdLst>
    <p:handoutMasterId r:id="rId46"/>
  </p:handoutMasterIdLst>
  <p:sldIdLst>
    <p:sldId id="406" r:id="rId2"/>
    <p:sldId id="445" r:id="rId3"/>
    <p:sldId id="446" r:id="rId4"/>
    <p:sldId id="407" r:id="rId5"/>
    <p:sldId id="408" r:id="rId6"/>
    <p:sldId id="409" r:id="rId7"/>
    <p:sldId id="443" r:id="rId8"/>
    <p:sldId id="442" r:id="rId9"/>
    <p:sldId id="411" r:id="rId10"/>
    <p:sldId id="412" r:id="rId11"/>
    <p:sldId id="413" r:id="rId12"/>
    <p:sldId id="414" r:id="rId13"/>
    <p:sldId id="415" r:id="rId14"/>
    <p:sldId id="416" r:id="rId15"/>
    <p:sldId id="444" r:id="rId16"/>
    <p:sldId id="417" r:id="rId17"/>
    <p:sldId id="418" r:id="rId18"/>
    <p:sldId id="419" r:id="rId19"/>
    <p:sldId id="268" r:id="rId20"/>
    <p:sldId id="386" r:id="rId21"/>
    <p:sldId id="387" r:id="rId22"/>
    <p:sldId id="389" r:id="rId23"/>
    <p:sldId id="390" r:id="rId24"/>
    <p:sldId id="451" r:id="rId25"/>
    <p:sldId id="391" r:id="rId26"/>
    <p:sldId id="450" r:id="rId27"/>
    <p:sldId id="449" r:id="rId28"/>
    <p:sldId id="448" r:id="rId29"/>
    <p:sldId id="396" r:id="rId30"/>
    <p:sldId id="397" r:id="rId31"/>
    <p:sldId id="399" r:id="rId32"/>
    <p:sldId id="400" r:id="rId33"/>
    <p:sldId id="402" r:id="rId34"/>
    <p:sldId id="403" r:id="rId35"/>
    <p:sldId id="404" r:id="rId36"/>
    <p:sldId id="405" r:id="rId37"/>
    <p:sldId id="452" r:id="rId38"/>
    <p:sldId id="453" r:id="rId39"/>
    <p:sldId id="420" r:id="rId40"/>
    <p:sldId id="422" r:id="rId41"/>
    <p:sldId id="421" r:id="rId42"/>
    <p:sldId id="454" r:id="rId43"/>
    <p:sldId id="455" r:id="rId44"/>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1" autoAdjust="0"/>
    <p:restoredTop sz="91942" autoAdjust="0"/>
  </p:normalViewPr>
  <p:slideViewPr>
    <p:cSldViewPr>
      <p:cViewPr varScale="1">
        <p:scale>
          <a:sx n="68" d="100"/>
          <a:sy n="68"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png"/><Relationship Id="rId4"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image" Target="../media/image17.png"/><Relationship Id="rId4"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29F5AE7-07AC-684E-992C-9FFCC22BBD42}" type="slidenum">
              <a:rPr lang="en-US" sz="1200"/>
              <a:pPr eaLnBrk="1" hangingPunct="1"/>
              <a:t>1</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Should add a slide on parsing speech lattices!</a:t>
            </a:r>
          </a:p>
          <a:p>
            <a:pPr eaLnBrk="1" hangingPunct="1"/>
            <a:endParaRPr lang="en-US">
              <a:latin typeface="Times New Roman" charset="0"/>
              <a:ea typeface="ＭＳ Ｐゴシック" charset="0"/>
              <a:cs typeface="ＭＳ Ｐゴシック" charset="0"/>
            </a:endParaRPr>
          </a:p>
          <a:p>
            <a:pPr eaLnBrk="1" hangingPunct="1"/>
            <a:r>
              <a:rPr lang="en-US">
                <a:latin typeface="Times New Roman" charset="0"/>
                <a:ea typeface="ＭＳ Ｐゴシック" charset="0"/>
                <a:cs typeface="ＭＳ Ｐゴシック" charset="0"/>
              </a:rPr>
              <a:t>Explain queries chart must support for efficiency:</a:t>
            </a:r>
          </a:p>
          <a:p>
            <a:pPr eaLnBrk="1" hangingPunct="1"/>
            <a:r>
              <a:rPr lang="en-US">
                <a:latin typeface="Times New Roman" charset="0"/>
                <a:ea typeface="ＭＳ Ｐゴシック" charset="0"/>
                <a:cs typeface="ＭＳ Ｐゴシック" charset="0"/>
              </a:rPr>
              <a:t>Is edge X:[i,j] already in the chart?</a:t>
            </a:r>
          </a:p>
          <a:p>
            <a:pPr eaLnBrk="1" hangingPunct="1"/>
            <a:r>
              <a:rPr lang="en-US">
                <a:latin typeface="Times New Roman" charset="0"/>
                <a:ea typeface="ＭＳ Ｐゴシック" charset="0"/>
                <a:cs typeface="ＭＳ Ｐゴシック" charset="0"/>
              </a:rPr>
              <a:t>What edges with label Y end at position i?</a:t>
            </a:r>
          </a:p>
          <a:p>
            <a:pPr eaLnBrk="1" hangingPunct="1"/>
            <a:r>
              <a:rPr lang="en-US">
                <a:latin typeface="Times New Roman" charset="0"/>
                <a:ea typeface="ＭＳ Ｐゴシック" charset="0"/>
                <a:cs typeface="ＭＳ Ｐゴシック" charset="0"/>
              </a:rPr>
              <a:t>What edges with label Z start at position j?</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028A28F-3B3D-5C4F-9B27-0793D3719EEC}" type="slidenum">
              <a:rPr lang="en-US" sz="1200"/>
              <a:pPr eaLnBrk="1" hangingPunct="1"/>
              <a:t>10</a:t>
            </a:fld>
            <a:endParaRPr lang="en-US" sz="1200"/>
          </a:p>
        </p:txBody>
      </p:sp>
      <p:sp>
        <p:nvSpPr>
          <p:cNvPr id="26626" name="Rectangle 2"/>
          <p:cNvSpPr>
            <a:spLocks noGrp="1" noRot="1" noChangeAspect="1" noChangeArrowheads="1"/>
          </p:cNvSpPr>
          <p:nvPr>
            <p:ph type="sldImg"/>
          </p:nvPr>
        </p:nvSpPr>
        <p:spPr>
          <a:solidFill>
            <a:srgbClr val="FFFFFF"/>
          </a:solidFill>
          <a:ln/>
        </p:spPr>
      </p:sp>
      <p:sp>
        <p:nvSpPr>
          <p:cNvPr id="266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A57ECEEE-D99A-DB4E-9F65-255D216BB611}" type="slidenum">
              <a:rPr lang="en-US" sz="1200"/>
              <a:pPr eaLnBrk="1" hangingPunct="1"/>
              <a:t>11</a:t>
            </a:fld>
            <a:endParaRPr lang="en-US" sz="1200"/>
          </a:p>
        </p:txBody>
      </p:sp>
      <p:sp>
        <p:nvSpPr>
          <p:cNvPr id="28674" name="Rectangle 2"/>
          <p:cNvSpPr>
            <a:spLocks noGrp="1" noRot="1" noChangeAspect="1" noChangeArrowheads="1"/>
          </p:cNvSpPr>
          <p:nvPr>
            <p:ph type="sldImg"/>
          </p:nvPr>
        </p:nvSpPr>
        <p:spPr>
          <a:solidFill>
            <a:srgbClr val="FFFFFF"/>
          </a:solidFill>
          <a:ln/>
        </p:spPr>
      </p:sp>
      <p:sp>
        <p:nvSpPr>
          <p:cNvPr id="286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AD7D442-6569-CD4F-A491-7B1CE4D86FEA}" type="slidenum">
              <a:rPr lang="en-US" sz="1200"/>
              <a:pPr eaLnBrk="1" hangingPunct="1"/>
              <a:t>12</a:t>
            </a:fld>
            <a:endParaRPr lang="en-US" sz="12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Say that you clearly need to smooth!</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0726EE5-46DD-E34D-86E7-57E45C400BE0}" type="slidenum">
              <a:rPr lang="en-US" sz="1200"/>
              <a:pPr eaLnBrk="1" hangingPunct="1"/>
              <a:t>13</a:t>
            </a:fld>
            <a:endParaRPr lang="en-US" sz="1200"/>
          </a:p>
        </p:txBody>
      </p:sp>
      <p:sp>
        <p:nvSpPr>
          <p:cNvPr id="32770" name="Rectangle 2"/>
          <p:cNvSpPr>
            <a:spLocks noGrp="1" noRot="1" noChangeAspect="1" noChangeArrowheads="1"/>
          </p:cNvSpPr>
          <p:nvPr>
            <p:ph type="sldImg"/>
          </p:nvPr>
        </p:nvSpPr>
        <p:spPr>
          <a:solidFill>
            <a:srgbClr val="FFFFFF"/>
          </a:solidFill>
          <a:ln/>
        </p:spPr>
      </p:sp>
      <p:sp>
        <p:nvSpPr>
          <p:cNvPr id="327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2B86A65-B211-6546-B3A7-1A6B2D34BD15}" type="slidenum">
              <a:rPr lang="en-US" sz="1200"/>
              <a:pPr eaLnBrk="1" hangingPunct="1"/>
              <a:t>14</a:t>
            </a:fld>
            <a:endParaRPr lang="en-US" sz="1200"/>
          </a:p>
        </p:txBody>
      </p:sp>
      <p:sp>
        <p:nvSpPr>
          <p:cNvPr id="34818" name="Rectangle 2"/>
          <p:cNvSpPr>
            <a:spLocks noGrp="1" noRot="1" noChangeAspect="1" noChangeArrowheads="1"/>
          </p:cNvSpPr>
          <p:nvPr>
            <p:ph type="sldImg"/>
          </p:nvPr>
        </p:nvSpPr>
        <p:spPr>
          <a:solidFill>
            <a:srgbClr val="FFFFFF"/>
          </a:solidFill>
          <a:ln/>
        </p:spPr>
      </p:sp>
      <p:sp>
        <p:nvSpPr>
          <p:cNvPr id="3481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29F5AE7-07AC-684E-992C-9FFCC22BBD42}" type="slidenum">
              <a:rPr lang="en-US" sz="1200"/>
              <a:pPr eaLnBrk="1" hangingPunct="1"/>
              <a:t>15</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Should add a slide on parsing speech lattices!</a:t>
            </a:r>
          </a:p>
          <a:p>
            <a:pPr eaLnBrk="1" hangingPunct="1"/>
            <a:endParaRPr lang="en-US">
              <a:latin typeface="Times New Roman" charset="0"/>
              <a:ea typeface="ＭＳ Ｐゴシック" charset="0"/>
              <a:cs typeface="ＭＳ Ｐゴシック" charset="0"/>
            </a:endParaRPr>
          </a:p>
          <a:p>
            <a:pPr eaLnBrk="1" hangingPunct="1"/>
            <a:r>
              <a:rPr lang="en-US">
                <a:latin typeface="Times New Roman" charset="0"/>
                <a:ea typeface="ＭＳ Ｐゴシック" charset="0"/>
                <a:cs typeface="ＭＳ Ｐゴシック" charset="0"/>
              </a:rPr>
              <a:t>Explain queries chart must support for efficiency:</a:t>
            </a:r>
          </a:p>
          <a:p>
            <a:pPr eaLnBrk="1" hangingPunct="1"/>
            <a:r>
              <a:rPr lang="en-US">
                <a:latin typeface="Times New Roman" charset="0"/>
                <a:ea typeface="ＭＳ Ｐゴシック" charset="0"/>
                <a:cs typeface="ＭＳ Ｐゴシック" charset="0"/>
              </a:rPr>
              <a:t>Is edge X:[i,j] already in the chart?</a:t>
            </a:r>
          </a:p>
          <a:p>
            <a:pPr eaLnBrk="1" hangingPunct="1"/>
            <a:r>
              <a:rPr lang="en-US">
                <a:latin typeface="Times New Roman" charset="0"/>
                <a:ea typeface="ＭＳ Ｐゴシック" charset="0"/>
                <a:cs typeface="ＭＳ Ｐゴシック" charset="0"/>
              </a:rPr>
              <a:t>What edges with label Y end at position i?</a:t>
            </a:r>
          </a:p>
          <a:p>
            <a:pPr eaLnBrk="1" hangingPunct="1"/>
            <a:r>
              <a:rPr lang="en-US">
                <a:latin typeface="Times New Roman" charset="0"/>
                <a:ea typeface="ＭＳ Ｐゴシック" charset="0"/>
                <a:cs typeface="ＭＳ Ｐゴシック" charset="0"/>
              </a:rPr>
              <a:t>What edges with label Z start at position j?</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B239D86-E7ED-7642-9132-8166484061F7}" type="slidenum">
              <a:rPr lang="en-US" sz="1200"/>
              <a:pPr eaLnBrk="1" hangingPunct="1"/>
              <a:t>16</a:t>
            </a:fld>
            <a:endParaRPr lang="en-US" sz="1200"/>
          </a:p>
        </p:txBody>
      </p:sp>
      <p:sp>
        <p:nvSpPr>
          <p:cNvPr id="36866" name="Rectangle 2"/>
          <p:cNvSpPr>
            <a:spLocks noGrp="1" noRot="1" noChangeAspect="1" noChangeArrowheads="1"/>
          </p:cNvSpPr>
          <p:nvPr>
            <p:ph type="sldImg"/>
          </p:nvPr>
        </p:nvSpPr>
        <p:spPr>
          <a:solidFill>
            <a:srgbClr val="FFFFFF"/>
          </a:solidFill>
          <a:ln/>
        </p:spPr>
      </p:sp>
      <p:sp>
        <p:nvSpPr>
          <p:cNvPr id="3686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A1B4794-05FC-1445-9546-6E66346DAB10}" type="slidenum">
              <a:rPr lang="en-US" sz="1200"/>
              <a:pPr eaLnBrk="1" hangingPunct="1"/>
              <a:t>18</a:t>
            </a:fld>
            <a:endParaRPr lang="en-US" sz="1200"/>
          </a:p>
        </p:txBody>
      </p:sp>
      <p:sp>
        <p:nvSpPr>
          <p:cNvPr id="39938" name="Rectangle 2"/>
          <p:cNvSpPr>
            <a:spLocks noGrp="1" noRot="1" noChangeAspect="1" noChangeArrowheads="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19</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7EB7B3D-8E1F-F340-B223-2DFD855F387D}" type="slidenum">
              <a:rPr lang="en-US" sz="1200"/>
              <a:pPr eaLnBrk="1" hangingPunct="1"/>
              <a:t>20</a:t>
            </a:fld>
            <a:endParaRPr 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2F55F15D-20F7-5D4F-8174-334E4024D25D}" type="slidenum">
              <a:rPr lang="en-US" sz="1200"/>
              <a:pPr eaLnBrk="1" hangingPunct="1"/>
              <a:t>2</a:t>
            </a:fld>
            <a:endParaRPr lang="en-US" sz="1200"/>
          </a:p>
        </p:txBody>
      </p:sp>
      <p:sp>
        <p:nvSpPr>
          <p:cNvPr id="18434" name="Rectangle 2"/>
          <p:cNvSpPr>
            <a:spLocks noGrp="1" noRot="1" noChangeAspect="1" noChangeArrowheads="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DCCC3CF-93BC-E04E-B7BA-E1D8AF64DD26}" type="slidenum">
              <a:rPr lang="en-US" sz="1200"/>
              <a:pPr eaLnBrk="1" hangingPunct="1"/>
              <a:t>21</a:t>
            </a:fld>
            <a:endParaRPr lang="en-US" sz="12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This is a more general fact.  Not</a:t>
            </a:r>
            <a:r>
              <a:rPr lang="en-US" baseline="0" dirty="0" smtClean="0">
                <a:latin typeface="Times New Roman" charset="0"/>
                <a:ea typeface="ＭＳ Ｐゴシック" charset="0"/>
                <a:cs typeface="ＭＳ Ｐゴシック" charset="0"/>
              </a:rPr>
              <a:t> a fact about particular headwords.</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03A7535C-BE59-7345-842B-B53BFF58ED49}" type="slidenum">
              <a:rPr lang="en-US" sz="1200"/>
              <a:pPr eaLnBrk="1" hangingPunct="1"/>
              <a:t>22</a:t>
            </a:fld>
            <a:endParaRPr 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7804FA39-7151-EF47-9665-29793640D46B}" type="slidenum">
              <a:rPr lang="en-US" sz="1200"/>
              <a:pPr eaLnBrk="1" hangingPunct="1"/>
              <a:t>23</a:t>
            </a:fld>
            <a:endParaRPr lang="en-US" sz="12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Lucida Sans" charset="0"/>
                <a:ea typeface="ＭＳ Ｐゴシック" charset="0"/>
                <a:cs typeface="ＭＳ Ｐゴシック" charset="0"/>
              </a:rPr>
              <a:t> - Annotations split the grammar categories into sub-categories.</a:t>
            </a:r>
            <a:endParaRPr lang="en-US" sz="900" dirty="0" smtClean="0">
              <a:latin typeface="Lucida Sans" charset="0"/>
              <a:ea typeface="ＭＳ Ｐゴシック" charset="0"/>
              <a:cs typeface="ＭＳ Ｐゴシック" charset="0"/>
            </a:endParaRPr>
          </a:p>
          <a:p>
            <a:pPr eaLnBrk="1" hangingPunct="1"/>
            <a:r>
              <a:rPr lang="en-US" dirty="0" smtClean="0">
                <a:latin typeface="Lucida Sans" charset="0"/>
                <a:ea typeface="ＭＳ Ｐゴシック" charset="0"/>
                <a:cs typeface="ＭＳ Ｐゴシック" charset="0"/>
              </a:rPr>
              <a:t> - Conditioning on history vs. annotating</a:t>
            </a:r>
          </a:p>
          <a:p>
            <a:pPr lvl="1" eaLnBrk="1" hangingPunct="1"/>
            <a:r>
              <a:rPr lang="en-US" dirty="0" smtClean="0">
                <a:latin typeface="Lucida Sans" charset="0"/>
                <a:ea typeface="ＭＳ Ｐゴシック" charset="0"/>
              </a:rPr>
              <a:t>P(</a:t>
            </a:r>
            <a:r>
              <a:rPr lang="en-US" dirty="0" smtClean="0">
                <a:solidFill>
                  <a:srgbClr val="3333FF"/>
                </a:solidFill>
                <a:latin typeface="Lucida Sans" charset="0"/>
                <a:ea typeface="ＭＳ Ｐゴシック" charset="0"/>
                <a:sym typeface="Symbol" charset="0"/>
              </a:rPr>
              <a:t>NP^S  PRP</a:t>
            </a:r>
            <a:r>
              <a:rPr lang="en-US" dirty="0" smtClean="0">
                <a:latin typeface="Lucida Sans" charset="0"/>
                <a:ea typeface="ＭＳ Ｐゴシック" charset="0"/>
                <a:sym typeface="Symbol" charset="0"/>
              </a:rPr>
              <a:t>) is a lot like </a:t>
            </a:r>
            <a:r>
              <a:rPr lang="en-US" dirty="0" smtClean="0">
                <a:latin typeface="Lucida Sans" charset="0"/>
                <a:ea typeface="ＭＳ Ｐゴシック" charset="0"/>
              </a:rPr>
              <a:t>P(</a:t>
            </a:r>
            <a:r>
              <a:rPr lang="en-US" dirty="0" smtClean="0">
                <a:solidFill>
                  <a:srgbClr val="3333FF"/>
                </a:solidFill>
                <a:latin typeface="Lucida Sans" charset="0"/>
                <a:ea typeface="ＭＳ Ｐゴシック" charset="0"/>
                <a:sym typeface="Symbol" charset="0"/>
              </a:rPr>
              <a:t>NP  PRP</a:t>
            </a:r>
            <a:r>
              <a:rPr lang="en-US" dirty="0" smtClean="0">
                <a:latin typeface="Lucida Sans" charset="0"/>
                <a:ea typeface="ＭＳ Ｐゴシック" charset="0"/>
                <a:sym typeface="Symbol" charset="0"/>
              </a:rPr>
              <a:t> | </a:t>
            </a:r>
            <a:r>
              <a:rPr lang="en-US" dirty="0" smtClean="0">
                <a:solidFill>
                  <a:srgbClr val="3333FF"/>
                </a:solidFill>
                <a:latin typeface="Lucida Sans" charset="0"/>
                <a:ea typeface="ＭＳ Ｐゴシック" charset="0"/>
                <a:sym typeface="Symbol" charset="0"/>
              </a:rPr>
              <a:t>S</a:t>
            </a:r>
            <a:r>
              <a:rPr lang="en-US" dirty="0" smtClean="0">
                <a:latin typeface="Lucida Sans" charset="0"/>
                <a:ea typeface="ＭＳ Ｐゴシック" charset="0"/>
                <a:sym typeface="Symbol" charset="0"/>
              </a:rPr>
              <a:t>)</a:t>
            </a:r>
          </a:p>
          <a:p>
            <a:pPr lvl="1" eaLnBrk="1" hangingPunct="1"/>
            <a:r>
              <a:rPr lang="en-US" dirty="0" smtClean="0">
                <a:latin typeface="Lucida Sans" charset="0"/>
                <a:ea typeface="ＭＳ Ｐゴシック" charset="0"/>
              </a:rPr>
              <a:t>P(</a:t>
            </a:r>
            <a:r>
              <a:rPr lang="en-US" dirty="0" smtClean="0">
                <a:solidFill>
                  <a:srgbClr val="CC0000"/>
                </a:solidFill>
                <a:latin typeface="Lucida Sans" charset="0"/>
                <a:ea typeface="ＭＳ Ｐゴシック" charset="0"/>
                <a:sym typeface="Symbol" charset="0"/>
              </a:rPr>
              <a:t>NP-POS</a:t>
            </a:r>
            <a:r>
              <a:rPr lang="en-US" dirty="0" smtClean="0">
                <a:latin typeface="Lucida Sans" charset="0"/>
                <a:ea typeface="ＭＳ Ｐゴシック" charset="0"/>
                <a:sym typeface="Symbol" charset="0"/>
              </a:rPr>
              <a:t> </a:t>
            </a:r>
            <a:r>
              <a:rPr lang="en-US" dirty="0" smtClean="0">
                <a:solidFill>
                  <a:srgbClr val="CC0000"/>
                </a:solidFill>
                <a:latin typeface="Lucida Sans" charset="0"/>
                <a:ea typeface="ＭＳ Ｐゴシック" charset="0"/>
                <a:sym typeface="Symbol" charset="0"/>
              </a:rPr>
              <a:t> NNP POS</a:t>
            </a:r>
            <a:r>
              <a:rPr lang="en-US" dirty="0" smtClean="0">
                <a:latin typeface="Lucida Sans" charset="0"/>
                <a:ea typeface="ＭＳ Ｐゴシック" charset="0"/>
                <a:sym typeface="Symbol" charset="0"/>
              </a:rPr>
              <a:t>) isn’</a:t>
            </a:r>
            <a:r>
              <a:rPr lang="en-US" altLang="ja-JP" dirty="0" smtClean="0">
                <a:latin typeface="Lucida Sans" charset="0"/>
                <a:ea typeface="ＭＳ Ｐゴシック" charset="0"/>
                <a:sym typeface="Symbol" charset="0"/>
              </a:rPr>
              <a:t>t history conditioning.</a:t>
            </a:r>
            <a:endParaRPr lang="en-US" sz="600" dirty="0" smtClean="0">
              <a:latin typeface="Lucida Sans" charset="0"/>
              <a:ea typeface="ＭＳ Ｐゴシック" charset="0"/>
              <a:cs typeface="ＭＳ Ｐゴシック" charset="0"/>
              <a:sym typeface="Symbol" charset="0"/>
            </a:endParaRPr>
          </a:p>
          <a:p>
            <a:pPr eaLnBrk="1" hangingPunct="1"/>
            <a:r>
              <a:rPr lang="en-US" dirty="0" smtClean="0">
                <a:latin typeface="Lucida Sans" charset="0"/>
                <a:ea typeface="ＭＳ Ｐゴシック" charset="0"/>
                <a:cs typeface="ＭＳ Ｐゴシック" charset="0"/>
              </a:rPr>
              <a:t> - Feature grammars (unification-based</a:t>
            </a:r>
            <a:r>
              <a:rPr lang="en-US" baseline="0" dirty="0" smtClean="0">
                <a:latin typeface="Lucida Sans" charset="0"/>
                <a:ea typeface="ＭＳ Ｐゴシック" charset="0"/>
                <a:cs typeface="ＭＳ Ｐゴシック" charset="0"/>
              </a:rPr>
              <a:t> grammars) </a:t>
            </a:r>
            <a:r>
              <a:rPr lang="en-US" dirty="0" smtClean="0">
                <a:latin typeface="Lucida Sans" charset="0"/>
                <a:ea typeface="ＭＳ Ｐゴシック" charset="0"/>
                <a:cs typeface="ＭＳ Ｐゴシック" charset="0"/>
              </a:rPr>
              <a:t>vs. annotation</a:t>
            </a:r>
          </a:p>
          <a:p>
            <a:pPr lvl="1" eaLnBrk="1" hangingPunct="1"/>
            <a:r>
              <a:rPr lang="en-US" dirty="0" smtClean="0">
                <a:latin typeface="Lucida Sans" charset="0"/>
                <a:ea typeface="ＭＳ Ｐゴシック" charset="0"/>
              </a:rPr>
              <a:t>Can think of a symbol like NP</a:t>
            </a:r>
            <a:r>
              <a:rPr lang="en-US" dirty="0" smtClean="0">
                <a:solidFill>
                  <a:srgbClr val="0000FF"/>
                </a:solidFill>
                <a:latin typeface="Lucida Sans" charset="0"/>
                <a:ea typeface="ＭＳ Ｐゴシック" charset="0"/>
              </a:rPr>
              <a:t>^NP</a:t>
            </a:r>
            <a:r>
              <a:rPr lang="en-US" dirty="0" smtClean="0">
                <a:solidFill>
                  <a:srgbClr val="CC0000"/>
                </a:solidFill>
                <a:latin typeface="Lucida Sans" charset="0"/>
                <a:ea typeface="ＭＳ Ｐゴシック" charset="0"/>
              </a:rPr>
              <a:t>-POS</a:t>
            </a:r>
            <a:r>
              <a:rPr lang="en-US" dirty="0" smtClean="0">
                <a:latin typeface="Lucida Sans" charset="0"/>
                <a:ea typeface="ＭＳ Ｐゴシック" charset="0"/>
              </a:rPr>
              <a:t> as NP [</a:t>
            </a:r>
            <a:r>
              <a:rPr lang="en-US" dirty="0" err="1" smtClean="0">
                <a:solidFill>
                  <a:srgbClr val="0000FF"/>
                </a:solidFill>
                <a:latin typeface="Lucida Sans" charset="0"/>
                <a:ea typeface="ＭＳ Ｐゴシック" charset="0"/>
              </a:rPr>
              <a:t>parent:NP</a:t>
            </a:r>
            <a:r>
              <a:rPr lang="en-US" dirty="0" smtClean="0">
                <a:latin typeface="Lucida Sans" charset="0"/>
                <a:ea typeface="ＭＳ Ｐゴシック" charset="0"/>
              </a:rPr>
              <a:t>, </a:t>
            </a:r>
            <a:r>
              <a:rPr lang="en-US" dirty="0" smtClean="0">
                <a:solidFill>
                  <a:srgbClr val="CC0000"/>
                </a:solidFill>
                <a:latin typeface="Lucida Sans" charset="0"/>
                <a:ea typeface="ＭＳ Ｐゴシック" charset="0"/>
              </a:rPr>
              <a:t>+POS</a:t>
            </a:r>
            <a:r>
              <a:rPr lang="en-US" dirty="0" smtClean="0">
                <a:latin typeface="Lucida Sans" charset="0"/>
                <a:ea typeface="ＭＳ Ｐゴシック" charset="0"/>
              </a:rPr>
              <a:t>]</a:t>
            </a:r>
            <a:endParaRPr lang="en-US" sz="500" dirty="0" smtClean="0">
              <a:latin typeface="Lucida Sans" charset="0"/>
              <a:ea typeface="ＭＳ Ｐゴシック" charset="0"/>
            </a:endParaRPr>
          </a:p>
          <a:p>
            <a:pPr eaLnBrk="1" hangingPunct="1"/>
            <a:r>
              <a:rPr lang="en-US" dirty="0" smtClean="0">
                <a:latin typeface="Lucida Sans" charset="0"/>
                <a:ea typeface="ＭＳ Ｐゴシック" charset="0"/>
                <a:cs typeface="ＭＳ Ｐゴシック" charset="0"/>
              </a:rPr>
              <a:t> - After parsing with an annotated grammar, the annotations are then stripped for evaluation.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24</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89D425FB-876A-954D-ADE5-1EF4CE3E0026}" type="slidenum">
              <a:rPr lang="en-US" sz="1200"/>
              <a:pPr eaLnBrk="1" hangingPunct="1"/>
              <a:t>25</a:t>
            </a:fld>
            <a:endParaRPr lang="en-US" sz="12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1FBC8A6D-3AA7-694C-BEA5-B2090AD6FB9A}" type="slidenum">
              <a:rPr lang="en-US" sz="1200"/>
              <a:pPr eaLnBrk="1" hangingPunct="1"/>
              <a:t>27</a:t>
            </a:fld>
            <a:endParaRPr lang="en-US" sz="12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2F60ABC5-42CB-AC4A-A678-6AE68560B0BE}" type="slidenum">
              <a:rPr lang="en-US" sz="1200"/>
              <a:pPr eaLnBrk="1" hangingPunct="1"/>
              <a:t>28</a:t>
            </a:fld>
            <a:endParaRPr lang="en-US" sz="12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058E2881-F022-6B45-A4BC-3225861947CA}" type="slidenum">
              <a:rPr lang="en-US" sz="1200"/>
              <a:pPr eaLnBrk="1" hangingPunct="1"/>
              <a:t>29</a:t>
            </a:fld>
            <a:endParaRPr lang="en-US" sz="120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Say that a lot of what the lexicalized parsers were doing was other stuff that was nothing to do with</a:t>
            </a:r>
            <a:r>
              <a:rPr lang="en-US" baseline="0" dirty="0" smtClean="0">
                <a:latin typeface="Times New Roman" charset="0"/>
                <a:ea typeface="ＭＳ Ｐゴシック" charset="0"/>
                <a:cs typeface="ＭＳ Ｐゴシック" charset="0"/>
              </a:rPr>
              <a:t> lexicalization.</a:t>
            </a:r>
          </a:p>
          <a:p>
            <a:pPr eaLnBrk="1" hangingPunct="1"/>
            <a:r>
              <a:rPr lang="en-US" baseline="0" dirty="0" smtClean="0">
                <a:latin typeface="Times New Roman" charset="0"/>
                <a:ea typeface="ＭＳ Ｐゴシック" charset="0"/>
                <a:cs typeface="ＭＳ Ｐゴシック" charset="0"/>
              </a:rPr>
              <a:t>Collins (1997) did this.</a:t>
            </a:r>
          </a:p>
          <a:p>
            <a:pPr eaLnBrk="1" hangingPunct="1"/>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FF53AFFE-4DDC-2F43-A53F-27C49153F2CA}" type="slidenum">
              <a:rPr lang="en-US" sz="1200"/>
              <a:pPr eaLnBrk="1" hangingPunct="1"/>
              <a:t>30</a:t>
            </a:fld>
            <a:endParaRPr lang="en-US" sz="120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We saw that </a:t>
            </a:r>
            <a:r>
              <a:rPr lang="en-US" dirty="0" err="1" smtClean="0">
                <a:latin typeface="Times New Roman" charset="0"/>
                <a:ea typeface="ＭＳ Ｐゴシック" charset="0"/>
                <a:cs typeface="ＭＳ Ｐゴシック" charset="0"/>
              </a:rPr>
              <a:t>Charniak</a:t>
            </a:r>
            <a:r>
              <a:rPr lang="en-US" baseline="0" dirty="0" smtClean="0">
                <a:latin typeface="Times New Roman" charset="0"/>
                <a:ea typeface="ＭＳ Ｐゴシック" charset="0"/>
                <a:cs typeface="ＭＳ Ｐゴシック" charset="0"/>
              </a:rPr>
              <a:t> (1997) did this.</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2F55F15D-20F7-5D4F-8174-334E4024D25D}" type="slidenum">
              <a:rPr lang="en-US" sz="1200"/>
              <a:pPr eaLnBrk="1" hangingPunct="1"/>
              <a:t>3</a:t>
            </a:fld>
            <a:endParaRPr lang="en-US" sz="1200"/>
          </a:p>
        </p:txBody>
      </p:sp>
      <p:sp>
        <p:nvSpPr>
          <p:cNvPr id="18434" name="Rectangle 2"/>
          <p:cNvSpPr>
            <a:spLocks noGrp="1" noRot="1" noChangeAspect="1" noChangeArrowheads="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Say how week a PCFG rule is. </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Circle </a:t>
            </a:r>
            <a:r>
              <a:rPr lang="en-US" dirty="0" err="1" smtClean="0">
                <a:latin typeface="Times New Roman" charset="0"/>
                <a:ea typeface="ＭＳ Ｐゴシック" charset="0"/>
                <a:cs typeface="ＭＳ Ｐゴシック" charset="0"/>
              </a:rPr>
              <a:t>bilexical</a:t>
            </a:r>
            <a:r>
              <a:rPr lang="en-US" dirty="0" smtClean="0">
                <a:latin typeface="Times New Roman" charset="0"/>
                <a:ea typeface="ＭＳ Ｐゴシック" charset="0"/>
                <a:cs typeface="ＭＳ Ｐゴシック" charset="0"/>
              </a:rPr>
              <a:t> dependencies</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Explain </a:t>
            </a:r>
            <a:r>
              <a:rPr lang="en-US" dirty="0" err="1" smtClean="0">
                <a:latin typeface="Times New Roman" charset="0"/>
                <a:ea typeface="ＭＳ Ｐゴシック" charset="0"/>
                <a:cs typeface="ＭＳ Ｐゴシック" charset="0"/>
              </a:rPr>
              <a:t>monolexical</a:t>
            </a:r>
            <a:r>
              <a:rPr lang="en-US" dirty="0" smtClean="0">
                <a:latin typeface="Times New Roman" charset="0"/>
                <a:ea typeface="ＭＳ Ｐゴシック" charset="0"/>
                <a:cs typeface="ＭＳ Ｐゴシック" charset="0"/>
              </a:rPr>
              <a:t> part: don’t even get that VP </a:t>
            </a:r>
            <a:r>
              <a:rPr lang="en-US" dirty="0" smtClean="0">
                <a:latin typeface="Times New Roman" charset="0"/>
                <a:ea typeface="ＭＳ Ｐゴシック" charset="0"/>
                <a:cs typeface="ＭＳ Ｐゴシック" charset="0"/>
                <a:sym typeface="Wingdings"/>
              </a:rPr>
              <a:t> VBD PP is likely because</a:t>
            </a:r>
            <a:r>
              <a:rPr lang="en-US" baseline="0" dirty="0" smtClean="0">
                <a:latin typeface="Times New Roman" charset="0"/>
                <a:ea typeface="ＭＳ Ｐゴシック" charset="0"/>
                <a:cs typeface="ＭＳ Ｐゴシック" charset="0"/>
                <a:sym typeface="Wingdings"/>
              </a:rPr>
              <a:t> verb is “walked”</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588740F-A1D7-F74D-A2D8-08C73F4802E4}" type="slidenum">
              <a:rPr lang="en-US" sz="1200"/>
              <a:pPr eaLnBrk="1" hangingPunct="1"/>
              <a:t>31</a:t>
            </a:fld>
            <a:endParaRPr lang="en-US" sz="120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FEE6D72-2DDA-2A4A-A69F-8046B88A3717}" type="slidenum">
              <a:rPr lang="en-US" sz="1200"/>
              <a:pPr eaLnBrk="1" hangingPunct="1"/>
              <a:t>32</a:t>
            </a:fld>
            <a:endParaRPr lang="en-US" sz="120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7F4B46AD-35E2-C443-A860-B8E80D066CF1}" type="slidenum">
              <a:rPr lang="en-US" sz="1200"/>
              <a:pPr eaLnBrk="1" hangingPunct="1"/>
              <a:t>33</a:t>
            </a:fld>
            <a:endParaRPr lang="en-US"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A134C87-DDA5-B148-9519-A9019E4AB4D1}" type="slidenum">
              <a:rPr lang="en-US" sz="1200"/>
              <a:pPr eaLnBrk="1" hangingPunct="1"/>
              <a:t>34</a:t>
            </a:fld>
            <a:endParaRPr lang="en-US"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D15E4F2-6267-D047-8862-B1263CC55C69}" type="slidenum">
              <a:rPr lang="en-US" sz="1200"/>
              <a:pPr eaLnBrk="1" hangingPunct="1"/>
              <a:t>35</a:t>
            </a:fld>
            <a:endParaRPr lang="en-US"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1EA397F-C9A1-0940-8B64-A07F80A00919}" type="slidenum">
              <a:rPr lang="en-US" sz="1200"/>
              <a:pPr eaLnBrk="1" hangingPunct="1"/>
              <a:t>36</a:t>
            </a:fld>
            <a:endParaRPr lang="en-US" sz="120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79F40F9-F9EF-9848-84AD-30EA0C66D137}" type="slidenum">
              <a:rPr lang="en-US" sz="1200"/>
              <a:pPr eaLnBrk="1" hangingPunct="1"/>
              <a:t>39</a:t>
            </a:fld>
            <a:endParaRPr lang="en-US" sz="1200"/>
          </a:p>
        </p:txBody>
      </p:sp>
      <p:sp>
        <p:nvSpPr>
          <p:cNvPr id="72706" name="Rectangle 2"/>
          <p:cNvSpPr>
            <a:spLocks noGrp="1" noRot="1" noChangeAspect="1" noChangeArrowheads="1" noTextEdit="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How are we going to this? We will use an EM algorithm as Matsuzaki et al. did. The details are in their paper and also in ours and I will just give a quick high level overview. Since the brackets and categories for our training trees are already known, we only need to induce the subcategories. This means that we do not need to run the general inside outside algorithm. We can turn our parse trees into tree shaped graphical models and then use an algorithm just like the forward backward algorithm for HMMs. To emphasize, we don</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t need to run the inside outside algorithm and the algorithm is not cubic but linear, therefore training can be done efficiently.</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E8C1D4D-ECE4-894B-A4C0-3E8B726E6FBA}" type="slidenum">
              <a:rPr lang="en-US" sz="1200"/>
              <a:pPr eaLnBrk="1" hangingPunct="1"/>
              <a:t>40</a:t>
            </a:fld>
            <a:endParaRPr lang="en-US" sz="1200"/>
          </a:p>
        </p:txBody>
      </p:sp>
      <p:sp>
        <p:nvSpPr>
          <p:cNvPr id="76802" name="Rectangle 2"/>
          <p:cNvSpPr>
            <a:spLocks noGrp="1" noRot="1" noChangeAspect="1" noChangeArrowheads="1" noTextEdit="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Before I finish, let me give you some interesting examples of what our grammars learn. These are intended to highlight some interesting observations, the full list of subcategories and more details are in the paper. </a:t>
            </a:r>
          </a:p>
          <a:p>
            <a:r>
              <a:rPr lang="en-US">
                <a:latin typeface="Times New Roman" charset="0"/>
                <a:ea typeface="ＭＳ Ｐゴシック" charset="0"/>
                <a:cs typeface="ＭＳ Ｐゴシック" charset="0"/>
              </a:rPr>
              <a:t>The subcategories sometimes capture syntactic and sometimes semantic difference. But very often they represent syntactico – semantic relations, which are similar to those found in distributional clustering results. </a:t>
            </a:r>
          </a:p>
          <a:p>
            <a:r>
              <a:rPr lang="en-US">
                <a:latin typeface="Times New Roman" charset="0"/>
                <a:ea typeface="ＭＳ Ｐゴシック" charset="0"/>
                <a:cs typeface="ＭＳ Ｐゴシック" charset="0"/>
              </a:rPr>
              <a:t>For example for the proper nouns the system learns a subcategory for months, first names, last names and initials. It also learns which words typically come first and second in multi-word units.</a:t>
            </a:r>
          </a:p>
          <a:p>
            <a:r>
              <a:rPr lang="en-US">
                <a:latin typeface="Times New Roman" charset="0"/>
                <a:ea typeface="ＭＳ Ｐゴシック" charset="0"/>
                <a:cs typeface="ＭＳ Ｐゴシック" charset="0"/>
              </a:rPr>
              <a:t>For personal pronouns there is a subcategory for accusative case and one for sentence initial and sentence medial nominative case.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2F55F15D-20F7-5D4F-8174-334E4024D25D}" type="slidenum">
              <a:rPr lang="en-US" sz="1200"/>
              <a:pPr eaLnBrk="1" hangingPunct="1"/>
              <a:t>4</a:t>
            </a:fld>
            <a:endParaRPr lang="en-US" sz="1200"/>
          </a:p>
        </p:txBody>
      </p:sp>
      <p:sp>
        <p:nvSpPr>
          <p:cNvPr id="18434" name="Rectangle 2"/>
          <p:cNvSpPr>
            <a:spLocks noGrp="1" noRot="1" noChangeAspect="1" noChangeArrowheads="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r>
              <a:rPr lang="en-US" dirty="0" smtClean="0">
                <a:latin typeface="Times New Roman" charset="0"/>
                <a:ea typeface="ＭＳ Ｐゴシック" charset="0"/>
                <a:cs typeface="ＭＳ Ｐゴシック" charset="0"/>
              </a:rPr>
              <a:t>Circle </a:t>
            </a:r>
            <a:r>
              <a:rPr lang="en-US" dirty="0" err="1" smtClean="0">
                <a:latin typeface="Times New Roman" charset="0"/>
                <a:ea typeface="ＭＳ Ｐゴシック" charset="0"/>
                <a:cs typeface="ＭＳ Ｐゴシック" charset="0"/>
              </a:rPr>
              <a:t>bilexical</a:t>
            </a:r>
            <a:r>
              <a:rPr lang="en-US" dirty="0" smtClean="0">
                <a:latin typeface="Times New Roman" charset="0"/>
                <a:ea typeface="ＭＳ Ｐゴシック" charset="0"/>
                <a:cs typeface="ＭＳ Ｐゴシック" charset="0"/>
              </a:rPr>
              <a:t> dependencies</a:t>
            </a:r>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E93B97E-59E3-C246-B2C7-268B1AD03611}" type="slidenum">
              <a:rPr lang="en-US" sz="1200"/>
              <a:pPr eaLnBrk="1" hangingPunct="1"/>
              <a:t>41</a:t>
            </a:fld>
            <a:endParaRPr lang="en-US" sz="1200"/>
          </a:p>
        </p:txBody>
      </p:sp>
      <p:sp>
        <p:nvSpPr>
          <p:cNvPr id="74754" name="Rectangle 2"/>
          <p:cNvSpPr>
            <a:spLocks noGrp="1" noRot="1" noChangeAspect="1" noChangeArrowheads="1" noTextEdit="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Here are the number of subcategories for each of the 25 phrasal categories. In general phrasal categories are split less heavily than lexical categories, a trend that one could have expected.</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0A1786B2-2084-5C4B-AAF0-6CF8FC481A89}" type="slidenum">
              <a:rPr lang="en-US" sz="1200"/>
              <a:pPr eaLnBrk="1" hangingPunct="1"/>
              <a:t>42</a:t>
            </a:fld>
            <a:endParaRPr lang="en-US" sz="1200"/>
          </a:p>
        </p:txBody>
      </p:sp>
      <p:sp>
        <p:nvSpPr>
          <p:cNvPr id="78850" name="Rectangle 2"/>
          <p:cNvSpPr>
            <a:spLocks noGrp="1" noRot="1" noChangeAspect="1" noChangeArrowheads="1" noTextEdit="1"/>
          </p:cNvSpPr>
          <p:nvPr>
            <p:ph type="sldImg"/>
          </p:nvPr>
        </p:nvSpPr>
        <p:spPr>
          <a:solidFill>
            <a:srgbClr val="FFFFFF"/>
          </a:solidFill>
          <a:ln/>
        </p:spPr>
      </p:sp>
      <p:sp>
        <p:nvSpPr>
          <p:cNvPr id="78851"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Not only that, we even outperform the fully lexicalized systems of Collins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99 and the generative component of Charniak and Johnson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05.</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090C9DCF-51C8-174B-A65A-6501FF8222AC}" type="slidenum">
              <a:rPr lang="en-US" sz="1200"/>
              <a:pPr eaLnBrk="1" hangingPunct="1"/>
              <a:t>5</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FAC715BB-9DB6-AF40-9037-CF5D06842CF0}" type="slidenum">
              <a:rPr lang="en-US" sz="1200"/>
              <a:pPr eaLnBrk="1" hangingPunct="1"/>
              <a:t>6</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29F5AE7-07AC-684E-992C-9FFCC22BBD42}" type="slidenum">
              <a:rPr lang="en-US" sz="1200"/>
              <a:pPr eaLnBrk="1" hangingPunct="1"/>
              <a:t>7</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Should add a slide on parsing speech lattices!</a:t>
            </a:r>
          </a:p>
          <a:p>
            <a:pPr eaLnBrk="1" hangingPunct="1"/>
            <a:endParaRPr lang="en-US">
              <a:latin typeface="Times New Roman" charset="0"/>
              <a:ea typeface="ＭＳ Ｐゴシック" charset="0"/>
              <a:cs typeface="ＭＳ Ｐゴシック" charset="0"/>
            </a:endParaRPr>
          </a:p>
          <a:p>
            <a:pPr eaLnBrk="1" hangingPunct="1"/>
            <a:r>
              <a:rPr lang="en-US">
                <a:latin typeface="Times New Roman" charset="0"/>
                <a:ea typeface="ＭＳ Ｐゴシック" charset="0"/>
                <a:cs typeface="ＭＳ Ｐゴシック" charset="0"/>
              </a:rPr>
              <a:t>Explain queries chart must support for efficiency:</a:t>
            </a:r>
          </a:p>
          <a:p>
            <a:pPr eaLnBrk="1" hangingPunct="1"/>
            <a:r>
              <a:rPr lang="en-US">
                <a:latin typeface="Times New Roman" charset="0"/>
                <a:ea typeface="ＭＳ Ｐゴシック" charset="0"/>
                <a:cs typeface="ＭＳ Ｐゴシック" charset="0"/>
              </a:rPr>
              <a:t>Is edge X:[i,j] already in the chart?</a:t>
            </a:r>
          </a:p>
          <a:p>
            <a:pPr eaLnBrk="1" hangingPunct="1"/>
            <a:r>
              <a:rPr lang="en-US">
                <a:latin typeface="Times New Roman" charset="0"/>
                <a:ea typeface="ＭＳ Ｐゴシック" charset="0"/>
                <a:cs typeface="ＭＳ Ｐゴシック" charset="0"/>
              </a:rPr>
              <a:t>What edges with label Y end at position i?</a:t>
            </a:r>
          </a:p>
          <a:p>
            <a:pPr eaLnBrk="1" hangingPunct="1"/>
            <a:r>
              <a:rPr lang="en-US">
                <a:latin typeface="Times New Roman" charset="0"/>
                <a:ea typeface="ＭＳ Ｐゴシック" charset="0"/>
                <a:cs typeface="ＭＳ Ｐゴシック" charset="0"/>
              </a:rPr>
              <a:t>What edges with label Z start at position j?</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29F5AE7-07AC-684E-992C-9FFCC22BBD42}" type="slidenum">
              <a:rPr lang="en-US" sz="1200"/>
              <a:pPr eaLnBrk="1" hangingPunct="1"/>
              <a:t>8</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ea typeface="ＭＳ Ｐゴシック" charset="0"/>
                <a:cs typeface="ＭＳ Ｐゴシック" charset="0"/>
              </a:rPr>
              <a:t>Should add a slide on parsing speech lattices!</a:t>
            </a:r>
          </a:p>
          <a:p>
            <a:pPr eaLnBrk="1" hangingPunct="1"/>
            <a:endParaRPr lang="en-US">
              <a:latin typeface="Times New Roman" charset="0"/>
              <a:ea typeface="ＭＳ Ｐゴシック" charset="0"/>
              <a:cs typeface="ＭＳ Ｐゴシック" charset="0"/>
            </a:endParaRPr>
          </a:p>
          <a:p>
            <a:pPr eaLnBrk="1" hangingPunct="1"/>
            <a:r>
              <a:rPr lang="en-US">
                <a:latin typeface="Times New Roman" charset="0"/>
                <a:ea typeface="ＭＳ Ｐゴシック" charset="0"/>
                <a:cs typeface="ＭＳ Ｐゴシック" charset="0"/>
              </a:rPr>
              <a:t>Explain queries chart must support for efficiency:</a:t>
            </a:r>
          </a:p>
          <a:p>
            <a:pPr eaLnBrk="1" hangingPunct="1"/>
            <a:r>
              <a:rPr lang="en-US">
                <a:latin typeface="Times New Roman" charset="0"/>
                <a:ea typeface="ＭＳ Ｐゴシック" charset="0"/>
                <a:cs typeface="ＭＳ Ｐゴシック" charset="0"/>
              </a:rPr>
              <a:t>Is edge X:[i,j] already in the chart?</a:t>
            </a:r>
          </a:p>
          <a:p>
            <a:pPr eaLnBrk="1" hangingPunct="1"/>
            <a:r>
              <a:rPr lang="en-US">
                <a:latin typeface="Times New Roman" charset="0"/>
                <a:ea typeface="ＭＳ Ｐゴシック" charset="0"/>
                <a:cs typeface="ＭＳ Ｐゴシック" charset="0"/>
              </a:rPr>
              <a:t>What edges with label Y end at position i?</a:t>
            </a:r>
          </a:p>
          <a:p>
            <a:pPr eaLnBrk="1" hangingPunct="1"/>
            <a:r>
              <a:rPr lang="en-US">
                <a:latin typeface="Times New Roman" charset="0"/>
                <a:ea typeface="ＭＳ Ｐゴシック" charset="0"/>
                <a:cs typeface="ＭＳ Ｐゴシック" charset="0"/>
              </a:rPr>
              <a:t>What edges with label Z start at position j?</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9B12A5BF-FA5B-4E40-841C-6EB9FC05638A}" type="slidenum">
              <a:rPr lang="en-US" sz="1200"/>
              <a:pPr eaLnBrk="1" hangingPunct="1"/>
              <a:t>9</a:t>
            </a:fld>
            <a:endParaRPr lang="en-US" sz="1200"/>
          </a:p>
        </p:txBody>
      </p:sp>
      <p:sp>
        <p:nvSpPr>
          <p:cNvPr id="24578" name="Rectangle 2"/>
          <p:cNvSpPr>
            <a:spLocks noGrp="1" noRot="1" noChangeAspect="1" noChangeArrowheads="1"/>
          </p:cNvSpPr>
          <p:nvPr>
            <p:ph type="sldImg"/>
          </p:nvPr>
        </p:nvSpPr>
        <p:spPr>
          <a:solidFill>
            <a:srgbClr val="FFFFFF"/>
          </a:solidFill>
          <a:ln/>
        </p:spPr>
      </p:sp>
      <p:sp>
        <p:nvSpPr>
          <p:cNvPr id="245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40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sz="3600">
                <a:solidFill>
                  <a:srgbClr val="A50021"/>
                </a:solidFill>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260136" y="304800"/>
            <a:ext cx="3473664" cy="6255910"/>
          </a:xfrm>
          <a:prstGeom prst="rect">
            <a:avLst/>
          </a:prstGeom>
        </p:spPr>
      </p:pic>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757238" y="1370013"/>
            <a:ext cx="8080375" cy="155575"/>
          </a:xfrm>
          <a:prstGeom prst="rect">
            <a:avLst/>
          </a:prstGeom>
          <a:gradFill rotWithShape="0">
            <a:gsLst>
              <a:gs pos="0">
                <a:srgbClr val="CC0000"/>
              </a:gs>
              <a:gs pos="100000">
                <a:schemeClr val="tx1"/>
              </a:gs>
            </a:gsLst>
            <a:lin ang="0" scaled="1"/>
          </a:gradFill>
          <a:ln w="9525">
            <a:solidFill>
              <a:schemeClr val="tx1"/>
            </a:solidFill>
            <a:miter lim="800000"/>
            <a:headEnd/>
            <a:tailEnd/>
          </a:ln>
        </p:spPr>
        <p:txBody>
          <a:bodyPr wrap="none" anchor="ctr"/>
          <a:lstStyle/>
          <a:p>
            <a:pPr algn="ctr"/>
            <a:endParaRPr lang="en-US">
              <a:solidFill>
                <a:srgbClr val="A50021"/>
              </a:solidFill>
            </a:endParaRPr>
          </a:p>
        </p:txBody>
      </p:sp>
      <p:graphicFrame>
        <p:nvGraphicFramePr>
          <p:cNvPr id="6" name="Object 3"/>
          <p:cNvGraphicFramePr>
            <a:graphicFrameLocks noChangeAspect="1"/>
          </p:cNvGraphicFramePr>
          <p:nvPr/>
        </p:nvGraphicFramePr>
        <p:xfrm>
          <a:off x="173038" y="514350"/>
          <a:ext cx="1050925" cy="1028700"/>
        </p:xfrm>
        <a:graphic>
          <a:graphicData uri="http://schemas.openxmlformats.org/presentationml/2006/ole">
            <mc:AlternateContent xmlns:mc="http://schemas.openxmlformats.org/markup-compatibility/2006">
              <mc:Choice xmlns:v="urn:schemas-microsoft-com:vml" Requires="v">
                <p:oleObj spid="_x0000_s93219" name="Photo Editor Photo" r:id="rId3" imgW="7380952" imgH="7228571" progId="MSPhotoEd.3">
                  <p:embed/>
                </p:oleObj>
              </mc:Choice>
              <mc:Fallback>
                <p:oleObj name="Photo Editor Photo" r:id="rId3" imgW="7380952" imgH="722857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8" y="514350"/>
                        <a:ext cx="1050925" cy="1028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title"/>
          </p:nvPr>
        </p:nvSpPr>
        <p:spPr>
          <a:xfrm>
            <a:off x="1371600" y="3810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6C4427D-BE88-4845-9C74-731D4B50836A}" type="slidenum">
              <a:rPr lang="en-US"/>
              <a:pPr>
                <a:defRPr/>
              </a:pPr>
              <a:t>‹#›</a:t>
            </a:fld>
            <a:endParaRPr lang="en-US"/>
          </a:p>
        </p:txBody>
      </p:sp>
    </p:spTree>
    <p:extLst>
      <p:ext uri="{BB962C8B-B14F-4D97-AF65-F5344CB8AC3E}">
        <p14:creationId xmlns:p14="http://schemas.microsoft.com/office/powerpoint/2010/main" val="38720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6324600"/>
            <a:ext cx="28956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xfrm>
            <a:off x="304800" y="6324600"/>
            <a:ext cx="1981200" cy="457200"/>
          </a:xfrm>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01D"/>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30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819400" y="6324600"/>
            <a:ext cx="3429000" cy="457200"/>
          </a:xfr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xfrm>
            <a:off x="304800" y="6324600"/>
            <a:ext cx="1981200" cy="457200"/>
          </a:xfrm>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716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311400"/>
            <a:ext cx="4040188"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425" y="16716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7425" y="2311400"/>
            <a:ext cx="4041775"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124200" y="6324600"/>
            <a:ext cx="28956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304800" y="6324600"/>
            <a:ext cx="1981200" cy="457200"/>
          </a:xfrm>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0"/>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3124201"/>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447800" y="304800"/>
            <a:ext cx="739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752600"/>
            <a:ext cx="853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8580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667000" y="62484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155195" y="304800"/>
            <a:ext cx="1059656" cy="1066800"/>
          </a:xfrm>
          <a:prstGeom prst="rect">
            <a:avLst/>
          </a:prstGeom>
        </p:spPr>
      </p:pic>
      <p:sp>
        <p:nvSpPr>
          <p:cNvPr id="8" name="TextBox 7"/>
          <p:cNvSpPr txBox="1"/>
          <p:nvPr/>
        </p:nvSpPr>
        <p:spPr>
          <a:xfrm>
            <a:off x="37323" y="11667"/>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Christopher Manning</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2" r:id="rId13"/>
    <p:sldLayoutId id="2147483713"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20.xml"/><Relationship Id="rId7"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emf"/><Relationship Id="rId5" Type="http://schemas.openxmlformats.org/officeDocument/2006/relationships/image" Target="../media/image11.emf"/><Relationship Id="rId10" Type="http://schemas.openxmlformats.org/officeDocument/2006/relationships/oleObject" Target="../embeddings/Microsoft_Excel_97-2003_Worksheet2.xls"/><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png"/><Relationship Id="rId4" Type="http://schemas.openxmlformats.org/officeDocument/2006/relationships/oleObject" Target="../embeddings/oleObject7.bin"/><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7.png"/><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Microsoft_Excel_97-2003_Worksheet3.xls"/><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4.png"/><Relationship Id="rId3" Type="http://schemas.openxmlformats.org/officeDocument/2006/relationships/notesSlide" Target="../notesSlides/notesSlide28.xml"/><Relationship Id="rId7" Type="http://schemas.openxmlformats.org/officeDocument/2006/relationships/image" Target="../media/image21.e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23.png"/><Relationship Id="rId5" Type="http://schemas.openxmlformats.org/officeDocument/2006/relationships/image" Target="../media/image20.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9.xml"/><Relationship Id="rId7" Type="http://schemas.openxmlformats.org/officeDocument/2006/relationships/image" Target="../media/image25.png"/><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oleObject" Target="../embeddings/Microsoft_Excel_97-2003_Worksheet4.xls"/><Relationship Id="rId5" Type="http://schemas.openxmlformats.org/officeDocument/2006/relationships/image" Target="../media/image17.png"/><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6.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0.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8.png"/><Relationship Id="rId4" Type="http://schemas.openxmlformats.org/officeDocument/2006/relationships/oleObject" Target="../embeddings/oleObject22.bin"/><Relationship Id="rId9" Type="http://schemas.openxmlformats.org/officeDocument/2006/relationships/image" Target="../media/image3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1.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31.png"/><Relationship Id="rId4" Type="http://schemas.openxmlformats.org/officeDocument/2006/relationships/oleObject" Target="../embeddings/oleObject25.bin"/><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2.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9.bin"/><Relationship Id="rId5" Type="http://schemas.openxmlformats.org/officeDocument/2006/relationships/image" Target="../media/image34.png"/><Relationship Id="rId4" Type="http://schemas.openxmlformats.org/officeDocument/2006/relationships/oleObject" Target="../embeddings/oleObject28.bin"/><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7.png"/><Relationship Id="rId4"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39.emf"/><Relationship Id="rId5" Type="http://schemas.openxmlformats.org/officeDocument/2006/relationships/oleObject" Target="../embeddings/Microsoft_Excel_97-2003_Worksheet5.xls"/><Relationship Id="rId4" Type="http://schemas.openxmlformats.org/officeDocument/2006/relationships/oleObject" Target="../embeddings/oleObject3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charset="0"/>
                <a:cs typeface="ＭＳ Ｐゴシック" charset="0"/>
              </a:rPr>
              <a:t>Lexicalization of PCFGs</a:t>
            </a:r>
            <a:endParaRPr lang="en-US" dirty="0">
              <a:ea typeface="ＭＳ Ｐゴシック" charset="0"/>
              <a:cs typeface="ＭＳ Ｐゴシック" charset="0"/>
            </a:endParaRP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latin typeface="+mj-lt"/>
                <a:ea typeface="ＭＳ Ｐゴシック" charset="0"/>
                <a:cs typeface="ＭＳ Ｐゴシック" charset="0"/>
              </a:rPr>
              <a:t>Introduction</a:t>
            </a:r>
          </a:p>
          <a:p>
            <a:pPr eaLnBrk="1" hangingPunct="1">
              <a:buFont typeface="Times" charset="0"/>
              <a:buNone/>
            </a:pPr>
            <a:endParaRPr lang="en-US" dirty="0">
              <a:latin typeface="+mj-lt"/>
              <a:ea typeface="ＭＳ Ｐゴシック" charset="0"/>
              <a:cs typeface="ＭＳ Ｐゴシック" charset="0"/>
            </a:endParaRPr>
          </a:p>
          <a:p>
            <a:pPr eaLnBrk="1" hangingPunct="1">
              <a:buFont typeface="Times" charset="0"/>
              <a:buNone/>
            </a:pPr>
            <a:r>
              <a:rPr lang="en-US" dirty="0" smtClean="0">
                <a:latin typeface="+mj-lt"/>
                <a:ea typeface="ＭＳ Ｐゴシック" charset="0"/>
                <a:cs typeface="ＭＳ Ｐゴシック" charset="0"/>
              </a:rPr>
              <a:t>Christopher Manning</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3380744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Charniak</a:t>
            </a:r>
            <a:r>
              <a:rPr lang="en-US" dirty="0">
                <a:ea typeface="ＭＳ Ｐゴシック" charset="0"/>
                <a:cs typeface="ＭＳ Ｐゴシック" charset="0"/>
              </a:rPr>
              <a:t> (1997) example</a:t>
            </a:r>
          </a:p>
        </p:txBody>
      </p:sp>
      <p:pic>
        <p:nvPicPr>
          <p:cNvPr id="256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581150"/>
            <a:ext cx="7629525"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536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ko-KR" dirty="0">
                <a:ea typeface="굴림" charset="0"/>
                <a:cs typeface="굴림" charset="0"/>
              </a:rPr>
              <a:t>Lexicalization </a:t>
            </a:r>
            <a:r>
              <a:rPr lang="en-US" altLang="ko-KR" dirty="0" smtClean="0">
                <a:ea typeface="굴림" charset="0"/>
                <a:cs typeface="굴림" charset="0"/>
              </a:rPr>
              <a:t>models argument selection by sharpening rule expansion probabilities</a:t>
            </a:r>
            <a:endParaRPr lang="en-US" altLang="ko-KR" dirty="0">
              <a:ea typeface="굴림" charset="0"/>
              <a:cs typeface="굴림" charset="0"/>
            </a:endParaRPr>
          </a:p>
        </p:txBody>
      </p:sp>
      <p:graphicFrame>
        <p:nvGraphicFramePr>
          <p:cNvPr id="713731" name="Group 3"/>
          <p:cNvGraphicFramePr>
            <a:graphicFrameLocks noGrp="1"/>
          </p:cNvGraphicFramePr>
          <p:nvPr>
            <p:ph idx="4294967295"/>
          </p:nvPr>
        </p:nvGraphicFramePr>
        <p:xfrm>
          <a:off x="1439863" y="2741613"/>
          <a:ext cx="6251575" cy="3446461"/>
        </p:xfrm>
        <a:graphic>
          <a:graphicData uri="http://schemas.openxmlformats.org/drawingml/2006/table">
            <a:tbl>
              <a:tblPr/>
              <a:tblGrid>
                <a:gridCol w="2405062"/>
                <a:gridCol w="958850"/>
                <a:gridCol w="862013"/>
                <a:gridCol w="981075"/>
                <a:gridCol w="1044575"/>
              </a:tblGrid>
              <a:tr h="70173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2000" b="0" i="1" u="none" strike="noStrike" cap="none" normalizeH="0" baseline="0">
                          <a:ln>
                            <a:noFill/>
                          </a:ln>
                          <a:solidFill>
                            <a:schemeClr val="tx1"/>
                          </a:solidFill>
                          <a:effectLst/>
                          <a:latin typeface="Lucida Sans" charset="0"/>
                          <a:ea typeface="굴림" charset="-127"/>
                          <a:cs typeface="굴림" charset="-127"/>
                        </a:rPr>
                        <a:t>Local Tree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2000" b="0" i="1" u="none" strike="noStrike" cap="none" normalizeH="0" baseline="0">
                          <a:ln>
                            <a:noFill/>
                          </a:ln>
                          <a:solidFill>
                            <a:schemeClr val="tx1"/>
                          </a:solidFill>
                          <a:effectLst/>
                          <a:latin typeface="Lucida Sans" charset="0"/>
                          <a:ea typeface="굴림" charset="-127"/>
                          <a:cs typeface="굴림" charset="-127"/>
                        </a:rPr>
                        <a:t>come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2000" b="0" i="1" u="none" strike="noStrike" cap="none" normalizeH="0" baseline="0">
                          <a:ln>
                            <a:noFill/>
                          </a:ln>
                          <a:solidFill>
                            <a:schemeClr val="tx1"/>
                          </a:solidFill>
                          <a:effectLst/>
                          <a:latin typeface="Lucida Sans" charset="0"/>
                          <a:ea typeface="굴림" charset="-127"/>
                          <a:cs typeface="굴림" charset="-127"/>
                        </a:rPr>
                        <a:t>take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2000" b="0" i="1" u="none" strike="noStrike" cap="none" normalizeH="0" baseline="0">
                          <a:ln>
                            <a:noFill/>
                          </a:ln>
                          <a:solidFill>
                            <a:schemeClr val="tx1"/>
                          </a:solidFill>
                          <a:effectLst/>
                          <a:latin typeface="Lucida Sans" charset="0"/>
                          <a:ea typeface="굴림" charset="-127"/>
                          <a:cs typeface="굴림" charset="-127"/>
                        </a:rPr>
                        <a:t>think</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2000" b="0" i="1" u="none" strike="noStrike" cap="none" normalizeH="0" baseline="0">
                          <a:ln>
                            <a:noFill/>
                          </a:ln>
                          <a:solidFill>
                            <a:schemeClr val="tx1"/>
                          </a:solidFill>
                          <a:effectLst/>
                          <a:latin typeface="Lucida Sans" charset="0"/>
                          <a:ea typeface="굴림" charset="-127"/>
                          <a:cs typeface="굴림" charset="-127"/>
                        </a:rPr>
                        <a:t>want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34">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9.5%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2.6%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4.6%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5.7%</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08">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NP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1.1%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32.1%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13.9%</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9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PP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34.5%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3.1%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7.1%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08">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SBAR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6.6%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73.0%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6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2.2%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1.3%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4.8%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70.8%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6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NP 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5.7%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6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PRT NP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5.8%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06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VP </a:t>
                      </a:r>
                      <a:r>
                        <a:rPr kumimoji="0" lang="en-US" altLang="ko-KR" sz="1500" b="0" i="0" u="none" strike="noStrike" cap="none" normalizeH="0" baseline="0">
                          <a:ln>
                            <a:noFill/>
                          </a:ln>
                          <a:solidFill>
                            <a:schemeClr val="tx1"/>
                          </a:solidFill>
                          <a:effectLst/>
                          <a:latin typeface="Lucida Sans" charset="0"/>
                          <a:ea typeface="굴림" charset="-127"/>
                          <a:cs typeface="굴림" charset="-127"/>
                          <a:sym typeface="Symbol" charset="2"/>
                        </a:rPr>
                        <a:t></a:t>
                      </a:r>
                      <a:r>
                        <a:rPr kumimoji="0" lang="en-US" altLang="ko-KR" sz="1500" b="0" i="0" u="none" strike="noStrike" cap="none" normalizeH="0" baseline="0">
                          <a:ln>
                            <a:noFill/>
                          </a:ln>
                          <a:solidFill>
                            <a:schemeClr val="tx1"/>
                          </a:solidFill>
                          <a:effectLst/>
                          <a:latin typeface="Lucida Sans" charset="0"/>
                          <a:ea typeface="굴림" charset="-127"/>
                          <a:cs typeface="굴림" charset="-127"/>
                        </a:rPr>
                        <a:t> V PRT PP</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6.1%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1.5%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altLang="ko-KR" sz="1500" b="0" i="0" u="none" strike="noStrike" cap="none" normalizeH="0" baseline="0">
                          <a:ln>
                            <a:noFill/>
                          </a:ln>
                          <a:solidFill>
                            <a:schemeClr val="tx1"/>
                          </a:solidFill>
                          <a:effectLst/>
                          <a:latin typeface="Lucida Sans" charset="0"/>
                          <a:ea typeface="굴림" charset="-127"/>
                          <a:cs typeface="굴림" charset="-127"/>
                        </a:rPr>
                        <a:t>0.0%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2" name="Rectangle 65"/>
          <p:cNvSpPr>
            <a:spLocks noGrp="1" noChangeArrowheads="1"/>
          </p:cNvSpPr>
          <p:nvPr>
            <p:ph type="body" idx="1"/>
          </p:nvPr>
        </p:nvSpPr>
        <p:spPr/>
        <p:txBody>
          <a:bodyPr/>
          <a:lstStyle/>
          <a:p>
            <a:pPr eaLnBrk="1" hangingPunct="1"/>
            <a:r>
              <a:rPr lang="en-US" dirty="0" smtClean="0">
                <a:ea typeface="ＭＳ Ｐゴシック" charset="0"/>
                <a:cs typeface="ＭＳ Ｐゴシック" charset="0"/>
              </a:rPr>
              <a:t>The probability </a:t>
            </a:r>
            <a:r>
              <a:rPr lang="en-US" dirty="0">
                <a:ea typeface="ＭＳ Ｐゴシック" charset="0"/>
                <a:cs typeface="ＭＳ Ｐゴシック" charset="0"/>
              </a:rPr>
              <a:t>of different verbal complement frames </a:t>
            </a:r>
            <a:r>
              <a:rPr lang="en-US" dirty="0" smtClean="0">
                <a:ea typeface="ＭＳ Ｐゴシック" charset="0"/>
                <a:cs typeface="ＭＳ Ｐゴシック" charset="0"/>
              </a:rPr>
              <a:t>(i.e.,  </a:t>
            </a:r>
            <a:r>
              <a:rPr lang="en-US" altLang="ja-JP" dirty="0">
                <a:ea typeface="ＭＳ Ｐゴシック" charset="0"/>
                <a:cs typeface="ＭＳ Ｐゴシック" charset="0"/>
              </a:rPr>
              <a:t>“</a:t>
            </a:r>
            <a:r>
              <a:rPr lang="en-US" altLang="ja-JP" dirty="0" err="1">
                <a:ea typeface="ＭＳ Ｐゴシック" charset="0"/>
                <a:cs typeface="ＭＳ Ｐゴシック" charset="0"/>
              </a:rPr>
              <a:t>subcategorizations</a:t>
            </a:r>
            <a:r>
              <a:rPr lang="en-US" altLang="ja-JP" dirty="0">
                <a:ea typeface="ＭＳ Ｐゴシック" charset="0"/>
                <a:cs typeface="ＭＳ Ｐゴシック" charset="0"/>
              </a:rPr>
              <a:t>”</a:t>
            </a:r>
            <a:r>
              <a:rPr lang="en-US" altLang="ja-JP" dirty="0" smtClean="0">
                <a:ea typeface="ＭＳ Ｐゴシック" charset="0"/>
                <a:cs typeface="ＭＳ Ｐゴシック" charset="0"/>
              </a:rPr>
              <a:t>) depends on the verb:</a:t>
            </a:r>
            <a:endParaRPr lang="en-US" dirty="0">
              <a:ea typeface="ＭＳ Ｐゴシック" charset="0"/>
              <a:cs typeface="ＭＳ Ｐゴシック" charset="0"/>
            </a:endParaRPr>
          </a:p>
        </p:txBody>
      </p:sp>
      <p:grpSp>
        <p:nvGrpSpPr>
          <p:cNvPr id="4" name="Group 3"/>
          <p:cNvGrpSpPr/>
          <p:nvPr/>
        </p:nvGrpSpPr>
        <p:grpSpPr>
          <a:xfrm>
            <a:off x="4495800" y="6324600"/>
            <a:ext cx="4025829" cy="381000"/>
            <a:chOff x="4495800" y="6324600"/>
            <a:chExt cx="4025829" cy="381000"/>
          </a:xfrm>
        </p:grpSpPr>
        <p:sp>
          <p:nvSpPr>
            <p:cNvPr id="2" name="TextBox 1"/>
            <p:cNvSpPr txBox="1"/>
            <p:nvPr/>
          </p:nvSpPr>
          <p:spPr>
            <a:xfrm>
              <a:off x="5334000" y="6324600"/>
              <a:ext cx="3187629" cy="369332"/>
            </a:xfrm>
            <a:prstGeom prst="rect">
              <a:avLst/>
            </a:prstGeom>
            <a:noFill/>
          </p:spPr>
          <p:txBody>
            <a:bodyPr wrap="none" rtlCol="0">
              <a:spAutoFit/>
            </a:bodyPr>
            <a:lstStyle/>
            <a:p>
              <a:r>
                <a:rPr lang="en-US" altLang="ja-JP" sz="1800" dirty="0"/>
                <a:t>“</a:t>
              </a:r>
              <a:r>
                <a:rPr lang="en-US" altLang="ja-JP" sz="1800" dirty="0" err="1"/>
                <a:t>monolexical</a:t>
              </a:r>
              <a:r>
                <a:rPr lang="en-US" altLang="ja-JP" sz="1800" dirty="0" smtClean="0"/>
                <a:t>” probabilities</a:t>
              </a:r>
              <a:endParaRPr lang="en-US" sz="1800" dirty="0"/>
            </a:p>
          </p:txBody>
        </p:sp>
        <p:sp>
          <p:nvSpPr>
            <p:cNvPr id="3" name="Up Arrow 2"/>
            <p:cNvSpPr/>
            <p:nvPr/>
          </p:nvSpPr>
          <p:spPr bwMode="auto">
            <a:xfrm>
              <a:off x="4495800" y="6324600"/>
              <a:ext cx="533400" cy="381000"/>
            </a:xfrm>
            <a:prstGeom prst="upArrow">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grpSp>
    </p:spTree>
    <p:extLst>
      <p:ext uri="{BB962C8B-B14F-4D97-AF65-F5344CB8AC3E}">
        <p14:creationId xmlns:p14="http://schemas.microsoft.com/office/powerpoint/2010/main" val="26490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Lexicalization sharpens probabilities: Predicting heads</a:t>
            </a:r>
          </a:p>
        </p:txBody>
      </p:sp>
      <p:sp>
        <p:nvSpPr>
          <p:cNvPr id="29698" name="Rectangle 3"/>
          <p:cNvSpPr>
            <a:spLocks noGrp="1" noChangeArrowheads="1"/>
          </p:cNvSpPr>
          <p:nvPr>
            <p:ph type="body" idx="1"/>
          </p:nvPr>
        </p:nvSpPr>
        <p:spPr/>
        <p:txBody>
          <a:bodyPr/>
          <a:lstStyle/>
          <a:p>
            <a:pPr eaLnBrk="1" hangingPunct="1">
              <a:buFont typeface="Times" charset="0"/>
              <a:buNone/>
            </a:pPr>
            <a:r>
              <a:rPr lang="en-US" altLang="ja-JP" dirty="0">
                <a:ea typeface="ＭＳ Ｐゴシック" charset="0"/>
                <a:cs typeface="ＭＳ Ｐゴシック" charset="0"/>
              </a:rPr>
              <a:t>“</a:t>
            </a:r>
            <a:r>
              <a:rPr lang="en-US" altLang="ja-JP" dirty="0" err="1">
                <a:ea typeface="ＭＳ Ｐゴシック" charset="0"/>
                <a:cs typeface="ＭＳ Ｐゴシック" charset="0"/>
              </a:rPr>
              <a:t>Bilexical</a:t>
            </a:r>
            <a:r>
              <a:rPr lang="en-US" altLang="ja-JP" dirty="0">
                <a:ea typeface="ＭＳ Ｐゴシック" charset="0"/>
                <a:cs typeface="ＭＳ Ｐゴシック" charset="0"/>
              </a:rPr>
              <a:t> probabilities”</a:t>
            </a:r>
          </a:p>
          <a:p>
            <a:pPr eaLnBrk="1" hangingPunct="1"/>
            <a:endParaRPr lang="en-US" dirty="0">
              <a:ea typeface="ＭＳ Ｐゴシック" charset="0"/>
              <a:cs typeface="ＭＳ Ｐゴシック" charset="0"/>
            </a:endParaRPr>
          </a:p>
          <a:p>
            <a:pPr eaLnBrk="1" hangingPunct="1"/>
            <a:r>
              <a:rPr lang="en-US" dirty="0" smtClean="0">
                <a:ea typeface="ＭＳ Ｐゴシック" charset="0"/>
                <a:cs typeface="ＭＳ Ｐゴシック" charset="0"/>
              </a:rPr>
              <a:t>P(</a:t>
            </a:r>
            <a:r>
              <a:rPr lang="en-US" dirty="0">
                <a:ea typeface="ＭＳ Ｐゴシック" charset="0"/>
                <a:cs typeface="ＭＳ Ｐゴシック" charset="0"/>
              </a:rPr>
              <a:t>prices | n-plural) = .013</a:t>
            </a:r>
          </a:p>
          <a:p>
            <a:pPr eaLnBrk="1" hangingPunct="1"/>
            <a:r>
              <a:rPr lang="en-US" dirty="0">
                <a:ea typeface="ＭＳ Ｐゴシック" charset="0"/>
                <a:cs typeface="ＭＳ Ｐゴシック" charset="0"/>
              </a:rPr>
              <a:t>P</a:t>
            </a:r>
            <a:r>
              <a:rPr lang="en-US" dirty="0" smtClean="0">
                <a:ea typeface="ＭＳ Ｐゴシック" charset="0"/>
                <a:cs typeface="ＭＳ Ｐゴシック" charset="0"/>
              </a:rPr>
              <a:t>(</a:t>
            </a:r>
            <a:r>
              <a:rPr lang="en-US" dirty="0">
                <a:ea typeface="ＭＳ Ｐゴシック" charset="0"/>
                <a:cs typeface="ＭＳ Ｐゴシック" charset="0"/>
              </a:rPr>
              <a:t>prices | n-plural, NP) = .013</a:t>
            </a:r>
          </a:p>
          <a:p>
            <a:pPr eaLnBrk="1" hangingPunct="1"/>
            <a:r>
              <a:rPr lang="en-US" dirty="0">
                <a:ea typeface="ＭＳ Ｐゴシック" charset="0"/>
                <a:cs typeface="ＭＳ Ｐゴシック" charset="0"/>
              </a:rPr>
              <a:t>P</a:t>
            </a:r>
            <a:r>
              <a:rPr lang="en-US" dirty="0" smtClean="0">
                <a:ea typeface="ＭＳ Ｐゴシック" charset="0"/>
                <a:cs typeface="ＭＳ Ｐゴシック" charset="0"/>
              </a:rPr>
              <a:t>(</a:t>
            </a:r>
            <a:r>
              <a:rPr lang="en-US" dirty="0">
                <a:ea typeface="ＭＳ Ｐゴシック" charset="0"/>
                <a:cs typeface="ＭＳ Ｐゴシック" charset="0"/>
              </a:rPr>
              <a:t>prices | n-plural, NP, S) = .025</a:t>
            </a:r>
          </a:p>
          <a:p>
            <a:pPr eaLnBrk="1" hangingPunct="1"/>
            <a:r>
              <a:rPr lang="en-US" dirty="0">
                <a:ea typeface="ＭＳ Ｐゴシック" charset="0"/>
                <a:cs typeface="ＭＳ Ｐゴシック" charset="0"/>
              </a:rPr>
              <a:t>P</a:t>
            </a:r>
            <a:r>
              <a:rPr lang="en-US" dirty="0" smtClean="0">
                <a:ea typeface="ＭＳ Ｐゴシック" charset="0"/>
                <a:cs typeface="ＭＳ Ｐゴシック" charset="0"/>
              </a:rPr>
              <a:t>(</a:t>
            </a:r>
            <a:r>
              <a:rPr lang="en-US" dirty="0">
                <a:ea typeface="ＭＳ Ｐゴシック" charset="0"/>
                <a:cs typeface="ＭＳ Ｐゴシック" charset="0"/>
              </a:rPr>
              <a:t>prices | n-plural, NP, S, v-past) = .052</a:t>
            </a:r>
          </a:p>
          <a:p>
            <a:pPr eaLnBrk="1" hangingPunct="1"/>
            <a:r>
              <a:rPr lang="en-US" dirty="0">
                <a:ea typeface="ＭＳ Ｐゴシック" charset="0"/>
                <a:cs typeface="ＭＳ Ｐゴシック" charset="0"/>
              </a:rPr>
              <a:t>P</a:t>
            </a:r>
            <a:r>
              <a:rPr lang="en-US" dirty="0" smtClean="0">
                <a:ea typeface="ＭＳ Ｐゴシック" charset="0"/>
                <a:cs typeface="ＭＳ Ｐゴシック" charset="0"/>
              </a:rPr>
              <a:t>(</a:t>
            </a:r>
            <a:r>
              <a:rPr lang="en-US" dirty="0">
                <a:ea typeface="ＭＳ Ｐゴシック" charset="0"/>
                <a:cs typeface="ＭＳ Ｐゴシック" charset="0"/>
              </a:rPr>
              <a:t>prices | n-plural, NP, S, v-past, fell) = .146</a:t>
            </a:r>
          </a:p>
        </p:txBody>
      </p:sp>
    </p:spTree>
    <p:extLst>
      <p:ext uri="{BB962C8B-B14F-4D97-AF65-F5344CB8AC3E}">
        <p14:creationId xmlns:p14="http://schemas.microsoft.com/office/powerpoint/2010/main" val="182393501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Charniak</a:t>
            </a:r>
            <a:r>
              <a:rPr lang="en-US" dirty="0">
                <a:ea typeface="ＭＳ Ｐゴシック" charset="0"/>
                <a:cs typeface="ＭＳ Ｐゴシック" charset="0"/>
              </a:rPr>
              <a:t> (1997) linear interpolation/shrinkage</a:t>
            </a:r>
          </a:p>
        </p:txBody>
      </p:sp>
      <p:pic>
        <p:nvPicPr>
          <p:cNvPr id="317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760538"/>
            <a:ext cx="86042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42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Charniak</a:t>
            </a:r>
            <a:r>
              <a:rPr lang="en-US" dirty="0">
                <a:ea typeface="ＭＳ Ｐゴシック" charset="0"/>
                <a:cs typeface="ＭＳ Ｐゴシック" charset="0"/>
              </a:rPr>
              <a:t> (1997) shrinkage example</a:t>
            </a:r>
          </a:p>
        </p:txBody>
      </p:sp>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2157413"/>
            <a:ext cx="8383587"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92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charset="0"/>
                <a:cs typeface="ＭＳ Ｐゴシック" charset="0"/>
              </a:rPr>
              <a:t>Lexicalization of PCFGs</a:t>
            </a:r>
            <a:endParaRPr lang="en-US" dirty="0">
              <a:ea typeface="ＭＳ Ｐゴシック" charset="0"/>
              <a:cs typeface="ＭＳ Ｐゴシック" charset="0"/>
            </a:endParaRP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latin typeface="+mj-lt"/>
                <a:ea typeface="ＭＳ Ｐゴシック" charset="0"/>
                <a:cs typeface="ＭＳ Ｐゴシック" charset="0"/>
              </a:rPr>
              <a:t>The model of </a:t>
            </a:r>
            <a:r>
              <a:rPr lang="en-US" dirty="0" err="1" smtClean="0">
                <a:latin typeface="+mj-lt"/>
                <a:ea typeface="ＭＳ Ｐゴシック" charset="0"/>
                <a:cs typeface="ＭＳ Ｐゴシック" charset="0"/>
              </a:rPr>
              <a:t>Charniak</a:t>
            </a:r>
            <a:r>
              <a:rPr lang="en-US" dirty="0" smtClean="0">
                <a:latin typeface="+mj-lt"/>
                <a:ea typeface="ＭＳ Ｐゴシック" charset="0"/>
                <a:cs typeface="ＭＳ Ｐゴシック" charset="0"/>
              </a:rPr>
              <a:t> (1997)</a:t>
            </a:r>
          </a:p>
        </p:txBody>
      </p:sp>
    </p:spTree>
    <p:extLst>
      <p:ext uri="{BB962C8B-B14F-4D97-AF65-F5344CB8AC3E}">
        <p14:creationId xmlns:p14="http://schemas.microsoft.com/office/powerpoint/2010/main" val="843597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Helvetica" charset="0"/>
                <a:ea typeface="ＭＳ Ｐゴシック" charset="0"/>
                <a:cs typeface="ＭＳ Ｐゴシック" charset="0"/>
              </a:rPr>
              <a:t>Sparseness &amp; the Penn Treebank</a:t>
            </a:r>
          </a:p>
        </p:txBody>
      </p:sp>
      <p:sp>
        <p:nvSpPr>
          <p:cNvPr id="35842" name="Rectangle 3"/>
          <p:cNvSpPr>
            <a:spLocks noGrp="1" noChangeArrowheads="1"/>
          </p:cNvSpPr>
          <p:nvPr>
            <p:ph type="body" idx="1"/>
          </p:nvPr>
        </p:nvSpPr>
        <p:spPr/>
        <p:txBody>
          <a:bodyPr/>
          <a:lstStyle/>
          <a:p>
            <a:pPr eaLnBrk="1" hangingPunct="1"/>
            <a:r>
              <a:rPr lang="en-US">
                <a:latin typeface="Lucida Sans" charset="0"/>
                <a:ea typeface="ＭＳ Ｐゴシック" charset="0"/>
                <a:cs typeface="ＭＳ Ｐゴシック" charset="0"/>
              </a:rPr>
              <a:t>The Penn Treebank </a:t>
            </a:r>
            <a:r>
              <a:rPr lang="en-US">
                <a:latin typeface="Lucida Sans" charset="0"/>
                <a:ea typeface="ヒラギノ角ゴ Pro W3" charset="0"/>
                <a:cs typeface="ヒラギノ角ゴ Pro W3" charset="0"/>
              </a:rPr>
              <a:t>–</a:t>
            </a:r>
            <a:r>
              <a:rPr lang="en-US">
                <a:latin typeface="Lucida Sans" charset="0"/>
                <a:ea typeface="ＭＳ Ｐゴシック" charset="0"/>
                <a:cs typeface="ＭＳ Ｐゴシック" charset="0"/>
              </a:rPr>
              <a:t> 1 million words of parsed English WSJ </a:t>
            </a:r>
            <a:r>
              <a:rPr lang="en-US">
                <a:latin typeface="Lucida Sans" charset="0"/>
                <a:ea typeface="ヒラギノ角ゴ Pro W3" charset="0"/>
                <a:cs typeface="ヒラギノ角ゴ Pro W3" charset="0"/>
              </a:rPr>
              <a:t>–</a:t>
            </a:r>
            <a:r>
              <a:rPr lang="en-US">
                <a:latin typeface="Lucida Sans" charset="0"/>
                <a:ea typeface="ＭＳ Ｐゴシック" charset="0"/>
                <a:cs typeface="ＭＳ Ｐゴシック" charset="0"/>
              </a:rPr>
              <a:t> has been a key resource (because of the widespread reliance on supervised learning)</a:t>
            </a:r>
          </a:p>
          <a:p>
            <a:pPr eaLnBrk="1" hangingPunct="1"/>
            <a:r>
              <a:rPr lang="en-US">
                <a:latin typeface="Lucida Sans" charset="0"/>
                <a:ea typeface="ＭＳ Ｐゴシック" charset="0"/>
                <a:cs typeface="ＭＳ Ｐゴシック" charset="0"/>
              </a:rPr>
              <a:t>But 1 million words is like nothing:</a:t>
            </a:r>
          </a:p>
          <a:p>
            <a:pPr lvl="1" eaLnBrk="1" hangingPunct="1"/>
            <a:r>
              <a:rPr lang="en-US">
                <a:latin typeface="Lucida Sans" charset="0"/>
                <a:ea typeface="ＭＳ Ｐゴシック" charset="0"/>
              </a:rPr>
              <a:t>965,000 constituents, but only 66 WHADJP, of which only 6 aren</a:t>
            </a:r>
            <a:r>
              <a:rPr lang="en-US">
                <a:latin typeface="Lucida Sans" charset="0"/>
                <a:ea typeface="ヒラギノ角ゴ Pro W3" charset="0"/>
                <a:cs typeface="ヒラギノ角ゴ Pro W3" charset="0"/>
              </a:rPr>
              <a:t>’</a:t>
            </a:r>
            <a:r>
              <a:rPr lang="en-US" altLang="ja-JP">
                <a:latin typeface="Lucida Sans" charset="0"/>
                <a:ea typeface="ＭＳ Ｐゴシック" charset="0"/>
              </a:rPr>
              <a:t>t </a:t>
            </a:r>
            <a:r>
              <a:rPr lang="en-US" altLang="ja-JP" i="1">
                <a:latin typeface="Lucida Sans" charset="0"/>
                <a:ea typeface="ＭＳ Ｐゴシック" charset="0"/>
              </a:rPr>
              <a:t>how much</a:t>
            </a:r>
            <a:r>
              <a:rPr lang="en-US" altLang="ja-JP">
                <a:latin typeface="Lucida Sans" charset="0"/>
                <a:ea typeface="ＭＳ Ｐゴシック" charset="0"/>
              </a:rPr>
              <a:t> or </a:t>
            </a:r>
            <a:r>
              <a:rPr lang="en-US" altLang="ja-JP" i="1">
                <a:latin typeface="Lucida Sans" charset="0"/>
                <a:ea typeface="ＭＳ Ｐゴシック" charset="0"/>
              </a:rPr>
              <a:t>how many</a:t>
            </a:r>
            <a:r>
              <a:rPr lang="en-US" altLang="ja-JP">
                <a:latin typeface="Lucida Sans" charset="0"/>
                <a:ea typeface="ＭＳ Ｐゴシック" charset="0"/>
              </a:rPr>
              <a:t>, but there is an infinite space of these</a:t>
            </a:r>
          </a:p>
          <a:p>
            <a:pPr lvl="2" eaLnBrk="1" hangingPunct="1"/>
            <a:r>
              <a:rPr lang="en-US" sz="1800" i="1">
                <a:latin typeface="Lucida Sans" charset="0"/>
                <a:ea typeface="ＭＳ Ｐゴシック" charset="0"/>
              </a:rPr>
              <a:t>How clever/original/incompetent (at risk assessment and evaluation) …</a:t>
            </a:r>
            <a:endParaRPr lang="en-US" sz="1800">
              <a:latin typeface="Lucida Sans" charset="0"/>
              <a:ea typeface="ＭＳ Ｐゴシック" charset="0"/>
            </a:endParaRPr>
          </a:p>
          <a:p>
            <a:pPr eaLnBrk="1" hangingPunct="1"/>
            <a:r>
              <a:rPr lang="en-US">
                <a:latin typeface="Lucida Sans" charset="0"/>
                <a:ea typeface="ＭＳ Ｐゴシック" charset="0"/>
                <a:cs typeface="ＭＳ Ｐゴシック" charset="0"/>
              </a:rPr>
              <a:t>Most of the probabilities that you would like to compute, you can</a:t>
            </a:r>
            <a:r>
              <a:rPr lang="en-US" altLang="ja-JP">
                <a:latin typeface="Lucida Sans" charset="0"/>
                <a:ea typeface="ヒラギノ角ゴ Pro W3" charset="0"/>
                <a:cs typeface="ヒラギノ角ゴ Pro W3" charset="0"/>
              </a:rPr>
              <a:t>’</a:t>
            </a:r>
            <a:r>
              <a:rPr lang="en-US" altLang="ja-JP">
                <a:latin typeface="Lucida Sans" charset="0"/>
                <a:ea typeface="ＭＳ Ｐゴシック" charset="0"/>
                <a:cs typeface="ＭＳ Ｐゴシック" charset="0"/>
              </a:rPr>
              <a:t>t compute </a:t>
            </a:r>
            <a:endParaRPr lang="en-US">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83209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Lucida Sans" charset="0"/>
                <a:ea typeface="ＭＳ Ｐゴシック" charset="0"/>
                <a:cs typeface="ＭＳ Ｐゴシック" charset="0"/>
              </a:rPr>
              <a:t>Quiz question!</a:t>
            </a:r>
          </a:p>
        </p:txBody>
      </p:sp>
      <p:sp>
        <p:nvSpPr>
          <p:cNvPr id="37891" name="Content Placeholder 2"/>
          <p:cNvSpPr>
            <a:spLocks noGrp="1"/>
          </p:cNvSpPr>
          <p:nvPr>
            <p:ph idx="1"/>
          </p:nvPr>
        </p:nvSpPr>
        <p:spPr/>
        <p:txBody>
          <a:bodyPr/>
          <a:lstStyle/>
          <a:p>
            <a:pPr>
              <a:defRPr/>
            </a:pPr>
            <a:r>
              <a:rPr lang="en-US" dirty="0" smtClean="0">
                <a:latin typeface="Lucida Sans" charset="0"/>
                <a:ea typeface="ＭＳ Ｐゴシック" charset="0"/>
                <a:cs typeface="ＭＳ Ｐゴシック" charset="0"/>
              </a:rPr>
              <a:t>Classify each of the italic red phrases as a:</a:t>
            </a:r>
          </a:p>
          <a:p>
            <a:pPr marL="457200" lvl="1" indent="0">
              <a:buFont typeface="Times" charset="0"/>
              <a:buNone/>
              <a:defRPr/>
            </a:pPr>
            <a:r>
              <a:rPr lang="en-US" dirty="0">
                <a:latin typeface="Lucida Sans" charset="0"/>
                <a:ea typeface="ＭＳ Ｐゴシック" charset="0"/>
                <a:cs typeface="ＭＳ Ｐゴシック" charset="0"/>
              </a:rPr>
              <a:t>	</a:t>
            </a:r>
            <a:r>
              <a:rPr lang="en-US" dirty="0" smtClean="0">
                <a:latin typeface="Lucida Sans" charset="0"/>
                <a:ea typeface="ＭＳ Ｐゴシック" charset="0"/>
                <a:cs typeface="ＭＳ Ｐゴシック" charset="0"/>
              </a:rPr>
              <a:t>WHNP</a:t>
            </a:r>
            <a:r>
              <a:rPr lang="en-US" dirty="0">
                <a:latin typeface="Lucida Sans" charset="0"/>
                <a:ea typeface="ＭＳ Ｐゴシック" charset="0"/>
                <a:cs typeface="ＭＳ Ｐゴシック" charset="0"/>
              </a:rPr>
              <a:t> </a:t>
            </a:r>
            <a:r>
              <a:rPr lang="en-US" dirty="0" smtClean="0">
                <a:latin typeface="Lucida Sans" charset="0"/>
                <a:ea typeface="ＭＳ Ｐゴシック" charset="0"/>
                <a:cs typeface="ＭＳ Ｐゴシック" charset="0"/>
              </a:rPr>
              <a:t>    WHADJP     WHADVP     WHPP</a:t>
            </a:r>
          </a:p>
          <a:p>
            <a:pPr marL="457200" lvl="1" indent="0">
              <a:buFont typeface="Times" charset="0"/>
              <a:buNone/>
              <a:defRPr/>
            </a:pPr>
            <a:endParaRPr lang="en-US" dirty="0" smtClean="0">
              <a:latin typeface="Lucida Sans" charset="0"/>
              <a:ea typeface="ＭＳ Ｐゴシック" charset="0"/>
              <a:cs typeface="ＭＳ Ｐゴシック" charset="0"/>
            </a:endParaRPr>
          </a:p>
          <a:p>
            <a:pPr marL="914400" lvl="1" indent="-457200">
              <a:buFont typeface="+mj-lt"/>
              <a:buAutoNum type="arabicPeriod"/>
              <a:defRPr/>
            </a:pPr>
            <a:r>
              <a:rPr lang="en-US" dirty="0" smtClean="0">
                <a:latin typeface="Lucida Sans" charset="0"/>
                <a:ea typeface="ＭＳ Ｐゴシック" charset="0"/>
              </a:rPr>
              <a:t>That explains </a:t>
            </a:r>
            <a:r>
              <a:rPr lang="en-US" i="1" dirty="0" smtClean="0">
                <a:solidFill>
                  <a:srgbClr val="99040A"/>
                </a:solidFill>
                <a:latin typeface="Lucida Sans" charset="0"/>
                <a:ea typeface="ＭＳ Ｐゴシック" charset="0"/>
              </a:rPr>
              <a:t>why</a:t>
            </a:r>
            <a:r>
              <a:rPr lang="en-US" dirty="0" smtClean="0">
                <a:latin typeface="Lucida Sans" charset="0"/>
                <a:ea typeface="ＭＳ Ｐゴシック" charset="0"/>
              </a:rPr>
              <a:t> she is succeeding.</a:t>
            </a:r>
          </a:p>
          <a:p>
            <a:pPr marL="914400" lvl="1" indent="-457200">
              <a:buFont typeface="+mj-lt"/>
              <a:buAutoNum type="arabicPeriod"/>
              <a:defRPr/>
            </a:pPr>
            <a:r>
              <a:rPr lang="en-US" i="1" dirty="0" smtClean="0">
                <a:solidFill>
                  <a:srgbClr val="99040A"/>
                </a:solidFill>
                <a:latin typeface="Lucida Sans" charset="0"/>
                <a:ea typeface="ＭＳ Ｐゴシック" charset="0"/>
              </a:rPr>
              <a:t>Which student </a:t>
            </a:r>
            <a:r>
              <a:rPr lang="en-US" dirty="0" smtClean="0">
                <a:latin typeface="Lucida Sans" charset="0"/>
                <a:ea typeface="ＭＳ Ｐゴシック" charset="0"/>
              </a:rPr>
              <a:t>scored highest on the assignment?</a:t>
            </a:r>
          </a:p>
          <a:p>
            <a:pPr marL="914400" lvl="1" indent="-457200">
              <a:buFont typeface="+mj-lt"/>
              <a:buAutoNum type="arabicPeriod"/>
              <a:defRPr/>
            </a:pPr>
            <a:r>
              <a:rPr lang="en-US" dirty="0" smtClean="0">
                <a:latin typeface="Lucida Sans" charset="0"/>
                <a:ea typeface="ＭＳ Ｐゴシック" charset="0"/>
              </a:rPr>
              <a:t>Nobody knows </a:t>
            </a:r>
            <a:r>
              <a:rPr lang="en-US" i="1" dirty="0" smtClean="0">
                <a:solidFill>
                  <a:srgbClr val="99040A"/>
                </a:solidFill>
                <a:latin typeface="Lucida Sans" charset="0"/>
                <a:ea typeface="ＭＳ Ｐゴシック" charset="0"/>
              </a:rPr>
              <a:t>how deep </a:t>
            </a:r>
            <a:r>
              <a:rPr lang="en-US" dirty="0" smtClean="0">
                <a:latin typeface="Lucida Sans" charset="0"/>
                <a:ea typeface="ＭＳ Ｐゴシック" charset="0"/>
              </a:rPr>
              <a:t>the recession will be.</a:t>
            </a:r>
          </a:p>
          <a:p>
            <a:pPr marL="914400" lvl="1" indent="-457200">
              <a:buFont typeface="+mj-lt"/>
              <a:buAutoNum type="arabicPeriod"/>
              <a:defRPr/>
            </a:pPr>
            <a:r>
              <a:rPr lang="en-US" i="1" dirty="0" smtClean="0">
                <a:solidFill>
                  <a:srgbClr val="99040A"/>
                </a:solidFill>
                <a:latin typeface="Lucida Sans" charset="0"/>
                <a:ea typeface="ＭＳ Ｐゴシック" charset="0"/>
              </a:rPr>
              <a:t>During which class </a:t>
            </a:r>
            <a:r>
              <a:rPr lang="en-US" dirty="0" smtClean="0">
                <a:latin typeface="Lucida Sans" charset="0"/>
                <a:ea typeface="ＭＳ Ｐゴシック" charset="0"/>
              </a:rPr>
              <a:t>did the slide projection not work?</a:t>
            </a:r>
          </a:p>
          <a:p>
            <a:pPr marL="914400" lvl="1" indent="-457200">
              <a:buFont typeface="+mj-lt"/>
              <a:buAutoNum type="arabicPeriod"/>
              <a:defRPr/>
            </a:pPr>
            <a:r>
              <a:rPr lang="en-US" i="1" dirty="0" smtClean="0">
                <a:solidFill>
                  <a:srgbClr val="99040A"/>
                </a:solidFill>
                <a:latin typeface="Lucida Sans" charset="0"/>
                <a:ea typeface="ＭＳ Ｐゴシック" charset="0"/>
              </a:rPr>
              <a:t>Whose iPhone </a:t>
            </a:r>
            <a:r>
              <a:rPr lang="en-US" dirty="0" smtClean="0">
                <a:latin typeface="Lucida Sans" charset="0"/>
                <a:ea typeface="ＭＳ Ｐゴシック" charset="0"/>
              </a:rPr>
              <a:t>was stolen?</a:t>
            </a:r>
            <a:endParaRPr lang="en-US" dirty="0">
              <a:latin typeface="Lucida Sans" charset="0"/>
              <a:ea typeface="ＭＳ Ｐゴシック" charset="0"/>
            </a:endParaRPr>
          </a:p>
        </p:txBody>
      </p:sp>
    </p:spTree>
    <p:extLst>
      <p:ext uri="{BB962C8B-B14F-4D97-AF65-F5344CB8AC3E}">
        <p14:creationId xmlns:p14="http://schemas.microsoft.com/office/powerpoint/2010/main" val="92319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Helvetica" charset="0"/>
                <a:ea typeface="ＭＳ Ｐゴシック" charset="0"/>
                <a:cs typeface="ＭＳ Ｐゴシック" charset="0"/>
              </a:rPr>
              <a:t>Sparseness &amp; the Penn Treebank (2) </a:t>
            </a:r>
          </a:p>
        </p:txBody>
      </p:sp>
      <p:sp>
        <p:nvSpPr>
          <p:cNvPr id="38914" name="Rectangle 3"/>
          <p:cNvSpPr>
            <a:spLocks noGrp="1" noChangeArrowheads="1"/>
          </p:cNvSpPr>
          <p:nvPr>
            <p:ph type="body" idx="1"/>
          </p:nvPr>
        </p:nvSpPr>
        <p:spPr/>
        <p:txBody>
          <a:bodyPr/>
          <a:lstStyle/>
          <a:p>
            <a:pPr eaLnBrk="1" hangingPunct="1">
              <a:lnSpc>
                <a:spcPct val="90000"/>
              </a:lnSpc>
            </a:pPr>
            <a:r>
              <a:rPr lang="en-US">
                <a:latin typeface="Helvetica" charset="0"/>
                <a:ea typeface="ＭＳ Ｐゴシック" charset="0"/>
                <a:cs typeface="ＭＳ Ｐゴシック" charset="0"/>
              </a:rPr>
              <a:t>Many parse preferences depend on bilexical statistics: likelihoods of relationships between pairs of words (compound nouns, PP attachments, …)</a:t>
            </a:r>
          </a:p>
          <a:p>
            <a:pPr eaLnBrk="1" hangingPunct="1">
              <a:lnSpc>
                <a:spcPct val="90000"/>
              </a:lnSpc>
            </a:pPr>
            <a:r>
              <a:rPr lang="en-US">
                <a:latin typeface="Helvetica" charset="0"/>
                <a:ea typeface="ＭＳ Ｐゴシック" charset="0"/>
                <a:cs typeface="ＭＳ Ｐゴシック" charset="0"/>
              </a:rPr>
              <a:t>Extremely sparse, even on topics central to the WSJ:</a:t>
            </a:r>
          </a:p>
          <a:p>
            <a:pPr lvl="1" eaLnBrk="1" hangingPunct="1">
              <a:lnSpc>
                <a:spcPct val="90000"/>
              </a:lnSpc>
            </a:pPr>
            <a:r>
              <a:rPr lang="en-US" i="1">
                <a:latin typeface="Helvetica" charset="0"/>
                <a:ea typeface="ＭＳ Ｐゴシック" charset="0"/>
              </a:rPr>
              <a:t>stocks plummeted</a:t>
            </a:r>
            <a:r>
              <a:rPr lang="en-US">
                <a:latin typeface="Helvetica" charset="0"/>
                <a:ea typeface="ＭＳ Ｐゴシック" charset="0"/>
              </a:rPr>
              <a:t>		2 occurrences</a:t>
            </a:r>
          </a:p>
          <a:p>
            <a:pPr lvl="1" eaLnBrk="1" hangingPunct="1">
              <a:lnSpc>
                <a:spcPct val="90000"/>
              </a:lnSpc>
            </a:pPr>
            <a:r>
              <a:rPr lang="en-US" i="1">
                <a:latin typeface="Helvetica" charset="0"/>
                <a:ea typeface="ＭＳ Ｐゴシック" charset="0"/>
              </a:rPr>
              <a:t>stocks stabilized</a:t>
            </a:r>
            <a:r>
              <a:rPr lang="en-US">
                <a:latin typeface="Helvetica" charset="0"/>
                <a:ea typeface="ＭＳ Ｐゴシック" charset="0"/>
              </a:rPr>
              <a:t>		1 occurrence</a:t>
            </a:r>
          </a:p>
          <a:p>
            <a:pPr lvl="1" eaLnBrk="1" hangingPunct="1">
              <a:lnSpc>
                <a:spcPct val="90000"/>
              </a:lnSpc>
            </a:pPr>
            <a:r>
              <a:rPr lang="en-US" i="1">
                <a:latin typeface="Helvetica" charset="0"/>
                <a:ea typeface="ＭＳ Ｐゴシック" charset="0"/>
              </a:rPr>
              <a:t>stocks skyrocketed</a:t>
            </a:r>
            <a:r>
              <a:rPr lang="en-US">
                <a:latin typeface="Helvetica" charset="0"/>
                <a:ea typeface="ＭＳ Ｐゴシック" charset="0"/>
              </a:rPr>
              <a:t> 	0 occurrences</a:t>
            </a:r>
          </a:p>
          <a:p>
            <a:pPr lvl="1" eaLnBrk="1" hangingPunct="1">
              <a:lnSpc>
                <a:spcPct val="90000"/>
              </a:lnSpc>
            </a:pPr>
            <a:r>
              <a:rPr lang="en-US" baseline="30000">
                <a:latin typeface="Helvetica" charset="0"/>
                <a:ea typeface="ＭＳ Ｐゴシック" charset="0"/>
              </a:rPr>
              <a:t>#</a:t>
            </a:r>
            <a:r>
              <a:rPr lang="en-US" i="1">
                <a:latin typeface="Helvetica" charset="0"/>
                <a:ea typeface="ＭＳ Ｐゴシック" charset="0"/>
              </a:rPr>
              <a:t>stocks discussed</a:t>
            </a:r>
            <a:r>
              <a:rPr lang="en-US">
                <a:latin typeface="Helvetica" charset="0"/>
                <a:ea typeface="ＭＳ Ｐゴシック" charset="0"/>
              </a:rPr>
              <a:t>		0 occurrences</a:t>
            </a:r>
          </a:p>
          <a:p>
            <a:pPr eaLnBrk="1" hangingPunct="1">
              <a:lnSpc>
                <a:spcPct val="90000"/>
              </a:lnSpc>
            </a:pPr>
            <a:r>
              <a:rPr lang="en-US" sz="2000">
                <a:latin typeface="Helvetica" charset="0"/>
                <a:ea typeface="ＭＳ Ｐゴシック" charset="0"/>
                <a:cs typeface="ＭＳ Ｐゴシック" charset="0"/>
              </a:rPr>
              <a:t>There has been only modest success in augmenting the Penn Treebank with extra unannotated materials or using semantic classes </a:t>
            </a:r>
            <a:r>
              <a:rPr lang="en-US" sz="2000">
                <a:latin typeface="Helvetica" charset="0"/>
                <a:ea typeface="ヒラギノ角ゴ Pro W3" charset="0"/>
                <a:cs typeface="ヒラギノ角ゴ Pro W3" charset="0"/>
              </a:rPr>
              <a:t>–</a:t>
            </a:r>
            <a:r>
              <a:rPr lang="en-US" sz="2000">
                <a:latin typeface="Helvetica" charset="0"/>
                <a:ea typeface="ＭＳ Ｐゴシック" charset="0"/>
                <a:cs typeface="ＭＳ Ｐゴシック" charset="0"/>
              </a:rPr>
              <a:t> given a reasonable amount of annotated training data.</a:t>
            </a:r>
            <a:r>
              <a:rPr lang="en-US">
                <a:latin typeface="Helvetica" charset="0"/>
                <a:ea typeface="ＭＳ Ｐゴシック" charset="0"/>
                <a:cs typeface="ＭＳ Ｐゴシック" charset="0"/>
              </a:rPr>
              <a:t> </a:t>
            </a:r>
          </a:p>
          <a:p>
            <a:pPr lvl="1" eaLnBrk="1" hangingPunct="1">
              <a:lnSpc>
                <a:spcPct val="90000"/>
              </a:lnSpc>
            </a:pPr>
            <a:r>
              <a:rPr lang="en-US" sz="1800">
                <a:latin typeface="Helvetica" charset="0"/>
                <a:ea typeface="ＭＳ Ｐゴシック" charset="0"/>
              </a:rPr>
              <a:t>Cf. Charniak 1997, Charniak 2000</a:t>
            </a:r>
          </a:p>
          <a:p>
            <a:pPr lvl="1" eaLnBrk="1" hangingPunct="1">
              <a:lnSpc>
                <a:spcPct val="90000"/>
              </a:lnSpc>
            </a:pPr>
            <a:r>
              <a:rPr lang="en-US" sz="1800">
                <a:latin typeface="Helvetica" charset="0"/>
                <a:ea typeface="ＭＳ Ｐゴシック" charset="0"/>
              </a:rPr>
              <a:t>But McClosky et al. 2006 doing self-training and Koo and Collins2008 semantic classes are rather more successful!</a:t>
            </a:r>
          </a:p>
        </p:txBody>
      </p:sp>
    </p:spTree>
    <p:extLst>
      <p:ext uri="{BB962C8B-B14F-4D97-AF65-F5344CB8AC3E}">
        <p14:creationId xmlns:p14="http://schemas.microsoft.com/office/powerpoint/2010/main" val="252980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PCFG Independence Assumptions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endParaRPr lang="en-US" dirty="0">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(Head) Lexicalization of PCFGs</a:t>
            </a:r>
            <a:br>
              <a:rPr lang="en-US" dirty="0">
                <a:ea typeface="ＭＳ Ｐゴシック" charset="0"/>
                <a:cs typeface="ＭＳ Ｐゴシック" charset="0"/>
              </a:rPr>
            </a:br>
            <a:r>
              <a:rPr lang="en-US" sz="2400" b="0" dirty="0">
                <a:solidFill>
                  <a:schemeClr val="accent4"/>
                </a:solidFill>
                <a:ea typeface="ＭＳ Ｐゴシック" charset="0"/>
                <a:cs typeface="ＭＳ Ｐゴシック" charset="0"/>
              </a:rPr>
              <a:t>[</a:t>
            </a:r>
            <a:r>
              <a:rPr lang="en-US" sz="2400" b="0" dirty="0" err="1">
                <a:solidFill>
                  <a:schemeClr val="accent4"/>
                </a:solidFill>
                <a:ea typeface="ＭＳ Ｐゴシック" charset="0"/>
                <a:cs typeface="ＭＳ Ｐゴシック" charset="0"/>
              </a:rPr>
              <a:t>Magerman</a:t>
            </a:r>
            <a:r>
              <a:rPr lang="en-US" sz="2400" b="0" dirty="0">
                <a:solidFill>
                  <a:schemeClr val="accent4"/>
                </a:solidFill>
                <a:ea typeface="ＭＳ Ｐゴシック" charset="0"/>
                <a:cs typeface="ＭＳ Ｐゴシック" charset="0"/>
              </a:rPr>
              <a:t> 1995, Collins 1997; </a:t>
            </a:r>
            <a:r>
              <a:rPr lang="en-US" sz="2400" b="0" dirty="0" err="1">
                <a:solidFill>
                  <a:schemeClr val="accent4"/>
                </a:solidFill>
                <a:ea typeface="ＭＳ Ｐゴシック" charset="0"/>
                <a:cs typeface="ＭＳ Ｐゴシック" charset="0"/>
              </a:rPr>
              <a:t>Charniak</a:t>
            </a:r>
            <a:r>
              <a:rPr lang="en-US" sz="2400" b="0" dirty="0">
                <a:solidFill>
                  <a:schemeClr val="accent4"/>
                </a:solidFill>
                <a:ea typeface="ＭＳ Ｐゴシック" charset="0"/>
                <a:cs typeface="ＭＳ Ｐゴシック" charset="0"/>
              </a:rPr>
              <a:t> 1997]</a:t>
            </a:r>
            <a:endParaRPr lang="en-US" b="0" dirty="0">
              <a:solidFill>
                <a:schemeClr val="accent4"/>
              </a:solidFill>
              <a:ea typeface="ＭＳ Ｐゴシック" charset="0"/>
              <a:cs typeface="ＭＳ Ｐゴシック" charset="0"/>
            </a:endParaRPr>
          </a:p>
        </p:txBody>
      </p:sp>
      <p:sp>
        <p:nvSpPr>
          <p:cNvPr id="17410" name="Rectangle 3"/>
          <p:cNvSpPr>
            <a:spLocks noGrp="1" noChangeArrowheads="1"/>
          </p:cNvSpPr>
          <p:nvPr>
            <p:ph type="body" idx="1"/>
          </p:nvPr>
        </p:nvSpPr>
        <p:spPr/>
        <p:txBody>
          <a:bodyPr/>
          <a:lstStyle/>
          <a:p>
            <a:pPr eaLnBrk="1" hangingPunct="1"/>
            <a:r>
              <a:rPr lang="en-US" dirty="0">
                <a:ea typeface="ＭＳ Ｐゴシック" charset="0"/>
                <a:cs typeface="ＭＳ Ｐゴシック" charset="0"/>
              </a:rPr>
              <a:t>The head word of a phrase gives a good </a:t>
            </a:r>
            <a:r>
              <a:rPr lang="en-US" dirty="0" smtClean="0">
                <a:ea typeface="ＭＳ Ｐゴシック" charset="0"/>
                <a:cs typeface="ＭＳ Ｐゴシック" charset="0"/>
              </a:rPr>
              <a:t>representation </a:t>
            </a:r>
            <a:r>
              <a:rPr lang="en-US" dirty="0">
                <a:ea typeface="ＭＳ Ｐゴシック" charset="0"/>
                <a:cs typeface="ＭＳ Ｐゴシック" charset="0"/>
              </a:rPr>
              <a:t>of the phrase</a:t>
            </a:r>
            <a:r>
              <a:rPr lang="en-US" dirty="0">
                <a:ea typeface="ヒラギノ角ゴ Pro W3" charset="0"/>
                <a:cs typeface="ヒラギノ角ゴ Pro W3" charset="0"/>
              </a:rPr>
              <a:t>’</a:t>
            </a:r>
            <a:r>
              <a:rPr lang="en-US" altLang="ja-JP" dirty="0">
                <a:ea typeface="ＭＳ Ｐゴシック" charset="0"/>
                <a:cs typeface="ＭＳ Ｐゴシック" charset="0"/>
              </a:rPr>
              <a:t>s structure and meaning</a:t>
            </a:r>
          </a:p>
          <a:p>
            <a:pPr eaLnBrk="1" hangingPunct="1"/>
            <a:r>
              <a:rPr lang="en-US" dirty="0">
                <a:ea typeface="ＭＳ Ｐゴシック" charset="0"/>
                <a:cs typeface="ＭＳ Ｐゴシック" charset="0"/>
              </a:rPr>
              <a:t>Puts the properties of words back into a PCFG</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559175"/>
            <a:ext cx="52101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Freeform 6"/>
          <p:cNvSpPr>
            <a:spLocks/>
          </p:cNvSpPr>
          <p:nvPr/>
        </p:nvSpPr>
        <p:spPr bwMode="auto">
          <a:xfrm>
            <a:off x="1985963" y="3440113"/>
            <a:ext cx="2533650" cy="1222375"/>
          </a:xfrm>
          <a:custGeom>
            <a:avLst/>
            <a:gdLst>
              <a:gd name="T0" fmla="*/ 2147483647 w 1596"/>
              <a:gd name="T1" fmla="*/ 2147483647 h 770"/>
              <a:gd name="T2" fmla="*/ 2147483647 w 1596"/>
              <a:gd name="T3" fmla="*/ 2147483647 h 770"/>
              <a:gd name="T4" fmla="*/ 2147483647 w 1596"/>
              <a:gd name="T5" fmla="*/ 2147483647 h 770"/>
              <a:gd name="T6" fmla="*/ 2147483647 w 1596"/>
              <a:gd name="T7" fmla="*/ 2147483647 h 770"/>
              <a:gd name="T8" fmla="*/ 2147483647 w 1596"/>
              <a:gd name="T9" fmla="*/ 2147483647 h 770"/>
              <a:gd name="T10" fmla="*/ 2147483647 w 1596"/>
              <a:gd name="T11" fmla="*/ 2147483647 h 770"/>
              <a:gd name="T12" fmla="*/ 2147483647 w 1596"/>
              <a:gd name="T13" fmla="*/ 2147483647 h 770"/>
              <a:gd name="T14" fmla="*/ 0 60000 65536"/>
              <a:gd name="T15" fmla="*/ 0 60000 65536"/>
              <a:gd name="T16" fmla="*/ 0 60000 65536"/>
              <a:gd name="T17" fmla="*/ 0 60000 65536"/>
              <a:gd name="T18" fmla="*/ 0 60000 65536"/>
              <a:gd name="T19" fmla="*/ 0 60000 65536"/>
              <a:gd name="T20" fmla="*/ 0 60000 65536"/>
              <a:gd name="T21" fmla="*/ 0 w 1596"/>
              <a:gd name="T22" fmla="*/ 0 h 770"/>
              <a:gd name="T23" fmla="*/ 1596 w 1596"/>
              <a:gd name="T24" fmla="*/ 770 h 7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6" h="770">
                <a:moveTo>
                  <a:pt x="1437" y="57"/>
                </a:moveTo>
                <a:cubicBezTo>
                  <a:pt x="1278" y="49"/>
                  <a:pt x="829" y="0"/>
                  <a:pt x="594" y="94"/>
                </a:cubicBezTo>
                <a:cubicBezTo>
                  <a:pt x="359" y="188"/>
                  <a:pt x="48" y="516"/>
                  <a:pt x="24" y="622"/>
                </a:cubicBezTo>
                <a:cubicBezTo>
                  <a:pt x="0" y="728"/>
                  <a:pt x="233" y="770"/>
                  <a:pt x="450" y="729"/>
                </a:cubicBezTo>
                <a:cubicBezTo>
                  <a:pt x="667" y="688"/>
                  <a:pt x="1142" y="475"/>
                  <a:pt x="1325" y="377"/>
                </a:cubicBezTo>
                <a:cubicBezTo>
                  <a:pt x="1508" y="279"/>
                  <a:pt x="1531" y="195"/>
                  <a:pt x="1549" y="142"/>
                </a:cubicBezTo>
                <a:cubicBezTo>
                  <a:pt x="1567" y="89"/>
                  <a:pt x="1596" y="65"/>
                  <a:pt x="1437" y="57"/>
                </a:cubicBezTo>
                <a:close/>
              </a:path>
            </a:pathLst>
          </a:custGeom>
          <a:noFill/>
          <a:ln w="38100">
            <a:solidFill>
              <a:srgbClr val="FF6FC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3" name="Freeform 7"/>
          <p:cNvSpPr>
            <a:spLocks/>
          </p:cNvSpPr>
          <p:nvPr/>
        </p:nvSpPr>
        <p:spPr bwMode="auto">
          <a:xfrm>
            <a:off x="3992563" y="4016375"/>
            <a:ext cx="2008187" cy="1217613"/>
          </a:xfrm>
          <a:custGeom>
            <a:avLst/>
            <a:gdLst>
              <a:gd name="T0" fmla="*/ 2147483647 w 1265"/>
              <a:gd name="T1" fmla="*/ 2147483647 h 767"/>
              <a:gd name="T2" fmla="*/ 2147483647 w 1265"/>
              <a:gd name="T3" fmla="*/ 2147483647 h 767"/>
              <a:gd name="T4" fmla="*/ 2147483647 w 1265"/>
              <a:gd name="T5" fmla="*/ 2147483647 h 767"/>
              <a:gd name="T6" fmla="*/ 2147483647 w 1265"/>
              <a:gd name="T7" fmla="*/ 2147483647 h 767"/>
              <a:gd name="T8" fmla="*/ 2147483647 w 1265"/>
              <a:gd name="T9" fmla="*/ 2147483647 h 767"/>
              <a:gd name="T10" fmla="*/ 2147483647 w 1265"/>
              <a:gd name="T11" fmla="*/ 2147483647 h 767"/>
              <a:gd name="T12" fmla="*/ 2147483647 w 1265"/>
              <a:gd name="T13" fmla="*/ 2147483647 h 767"/>
              <a:gd name="T14" fmla="*/ 0 60000 65536"/>
              <a:gd name="T15" fmla="*/ 0 60000 65536"/>
              <a:gd name="T16" fmla="*/ 0 60000 65536"/>
              <a:gd name="T17" fmla="*/ 0 60000 65536"/>
              <a:gd name="T18" fmla="*/ 0 60000 65536"/>
              <a:gd name="T19" fmla="*/ 0 60000 65536"/>
              <a:gd name="T20" fmla="*/ 0 60000 65536"/>
              <a:gd name="T21" fmla="*/ 0 w 1265"/>
              <a:gd name="T22" fmla="*/ 0 h 767"/>
              <a:gd name="T23" fmla="*/ 1265 w 1265"/>
              <a:gd name="T24" fmla="*/ 767 h 7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 h="767">
                <a:moveTo>
                  <a:pt x="120" y="78"/>
                </a:moveTo>
                <a:cubicBezTo>
                  <a:pt x="85" y="122"/>
                  <a:pt x="0" y="168"/>
                  <a:pt x="136" y="275"/>
                </a:cubicBezTo>
                <a:cubicBezTo>
                  <a:pt x="272" y="382"/>
                  <a:pt x="749" y="669"/>
                  <a:pt x="936" y="718"/>
                </a:cubicBezTo>
                <a:cubicBezTo>
                  <a:pt x="1123" y="767"/>
                  <a:pt x="1265" y="668"/>
                  <a:pt x="1261" y="569"/>
                </a:cubicBezTo>
                <a:cubicBezTo>
                  <a:pt x="1257" y="470"/>
                  <a:pt x="1066" y="219"/>
                  <a:pt x="914" y="126"/>
                </a:cubicBezTo>
                <a:cubicBezTo>
                  <a:pt x="762" y="33"/>
                  <a:pt x="481" y="18"/>
                  <a:pt x="349" y="9"/>
                </a:cubicBezTo>
                <a:cubicBezTo>
                  <a:pt x="217" y="0"/>
                  <a:pt x="155" y="34"/>
                  <a:pt x="120" y="78"/>
                </a:cubicBezTo>
                <a:close/>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0098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dirty="0" smtClean="0">
                <a:ea typeface="ＭＳ Ｐゴシック" charset="0"/>
                <a:cs typeface="ＭＳ Ｐゴシック" charset="0"/>
              </a:rPr>
              <a:t>PCFGs </a:t>
            </a:r>
            <a:r>
              <a:rPr lang="en-US" dirty="0">
                <a:ea typeface="ＭＳ Ｐゴシック" charset="0"/>
                <a:cs typeface="ＭＳ Ｐゴシック" charset="0"/>
              </a:rPr>
              <a:t>and Independence</a:t>
            </a:r>
          </a:p>
        </p:txBody>
      </p:sp>
      <p:sp>
        <p:nvSpPr>
          <p:cNvPr id="87042" name="Rectangle 3"/>
          <p:cNvSpPr>
            <a:spLocks noGrp="1" noChangeArrowheads="1"/>
          </p:cNvSpPr>
          <p:nvPr>
            <p:ph type="body" idx="1"/>
          </p:nvPr>
        </p:nvSpPr>
        <p:spPr>
          <a:xfrm>
            <a:off x="428625" y="1752600"/>
            <a:ext cx="7772400" cy="4876800"/>
          </a:xfrm>
        </p:spPr>
        <p:txBody>
          <a:bodyPr/>
          <a:lstStyle/>
          <a:p>
            <a:pPr eaLnBrk="1" hangingPunct="1">
              <a:lnSpc>
                <a:spcPct val="90000"/>
              </a:lnSpc>
            </a:pPr>
            <a:r>
              <a:rPr lang="en-US" dirty="0">
                <a:ea typeface="ＭＳ Ｐゴシック" charset="0"/>
                <a:cs typeface="ＭＳ Ｐゴシック" charset="0"/>
              </a:rPr>
              <a:t>The symbols in a PCFG define independence assumptions:</a:t>
            </a: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smtClean="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sz="3100" dirty="0">
              <a:ea typeface="ＭＳ Ｐゴシック" charset="0"/>
              <a:cs typeface="ＭＳ Ｐゴシック" charset="0"/>
            </a:endParaRPr>
          </a:p>
          <a:p>
            <a:pPr marL="742950" lvl="1" indent="-285750" eaLnBrk="1" hangingPunct="1">
              <a:lnSpc>
                <a:spcPct val="90000"/>
              </a:lnSpc>
            </a:pPr>
            <a:r>
              <a:rPr lang="en-US" dirty="0">
                <a:ea typeface="ＭＳ Ｐゴシック" charset="0"/>
              </a:rPr>
              <a:t>At any node, </a:t>
            </a:r>
            <a:r>
              <a:rPr lang="en-US" dirty="0">
                <a:solidFill>
                  <a:schemeClr val="accent1"/>
                </a:solidFill>
                <a:ea typeface="ＭＳ Ｐゴシック" charset="0"/>
              </a:rPr>
              <a:t>the </a:t>
            </a:r>
            <a:r>
              <a:rPr lang="en-US" dirty="0" smtClean="0">
                <a:solidFill>
                  <a:schemeClr val="accent1"/>
                </a:solidFill>
                <a:ea typeface="ＭＳ Ｐゴシック" charset="0"/>
              </a:rPr>
              <a:t>material </a:t>
            </a:r>
            <a:r>
              <a:rPr lang="en-US" dirty="0">
                <a:solidFill>
                  <a:schemeClr val="accent1"/>
                </a:solidFill>
                <a:ea typeface="ＭＳ Ｐゴシック" charset="0"/>
              </a:rPr>
              <a:t>inside that node </a:t>
            </a:r>
            <a:r>
              <a:rPr lang="en-US" dirty="0">
                <a:ea typeface="ＭＳ Ｐゴシック" charset="0"/>
              </a:rPr>
              <a:t>is independent </a:t>
            </a:r>
            <a:r>
              <a:rPr lang="en-US" dirty="0" smtClean="0">
                <a:ea typeface="ＭＳ Ｐゴシック" charset="0"/>
              </a:rPr>
              <a:t>of </a:t>
            </a:r>
            <a:r>
              <a:rPr lang="en-US" dirty="0" smtClean="0">
                <a:solidFill>
                  <a:schemeClr val="tx2"/>
                </a:solidFill>
                <a:ea typeface="ＭＳ Ｐゴシック" charset="0"/>
              </a:rPr>
              <a:t>the material outside that node</a:t>
            </a:r>
            <a:r>
              <a:rPr lang="en-US" dirty="0" smtClean="0">
                <a:ea typeface="ＭＳ Ｐゴシック" charset="0"/>
              </a:rPr>
              <a:t>, </a:t>
            </a:r>
            <a:r>
              <a:rPr lang="en-US" dirty="0">
                <a:ea typeface="ＭＳ Ｐゴシック" charset="0"/>
              </a:rPr>
              <a:t>given the label of that </a:t>
            </a:r>
            <a:r>
              <a:rPr lang="en-US" dirty="0" smtClean="0">
                <a:ea typeface="ＭＳ Ｐゴシック" charset="0"/>
              </a:rPr>
              <a:t>node</a:t>
            </a:r>
            <a:endParaRPr lang="en-US" dirty="0">
              <a:ea typeface="ＭＳ Ｐゴシック" charset="0"/>
            </a:endParaRPr>
          </a:p>
          <a:p>
            <a:pPr marL="742950" lvl="1" indent="-285750" eaLnBrk="1" hangingPunct="1">
              <a:lnSpc>
                <a:spcPct val="90000"/>
              </a:lnSpc>
            </a:pPr>
            <a:r>
              <a:rPr lang="en-US" dirty="0">
                <a:ea typeface="ＭＳ Ｐゴシック" charset="0"/>
              </a:rPr>
              <a:t>Any information that statistically connects behavior </a:t>
            </a:r>
            <a:r>
              <a:rPr lang="en-US" dirty="0">
                <a:solidFill>
                  <a:schemeClr val="accent1"/>
                </a:solidFill>
                <a:ea typeface="ＭＳ Ｐゴシック" charset="0"/>
              </a:rPr>
              <a:t>inside</a:t>
            </a:r>
            <a:r>
              <a:rPr lang="en-US" dirty="0">
                <a:ea typeface="ＭＳ Ｐゴシック" charset="0"/>
              </a:rPr>
              <a:t> and </a:t>
            </a:r>
            <a:r>
              <a:rPr lang="en-US" dirty="0">
                <a:solidFill>
                  <a:schemeClr val="tx2"/>
                </a:solidFill>
                <a:ea typeface="ＭＳ Ｐゴシック" charset="0"/>
              </a:rPr>
              <a:t>outside</a:t>
            </a:r>
            <a:r>
              <a:rPr lang="en-US" dirty="0">
                <a:ea typeface="ＭＳ Ｐゴシック" charset="0"/>
              </a:rPr>
              <a:t> a node must flow through that </a:t>
            </a:r>
            <a:r>
              <a:rPr lang="en-US" dirty="0" smtClean="0">
                <a:ea typeface="ＭＳ Ｐゴシック" charset="0"/>
              </a:rPr>
              <a:t>node’s label</a:t>
            </a:r>
            <a:endParaRPr lang="en-US" dirty="0">
              <a:ea typeface="ＭＳ Ｐゴシック" charset="0"/>
            </a:endParaRPr>
          </a:p>
        </p:txBody>
      </p:sp>
      <p:sp>
        <p:nvSpPr>
          <p:cNvPr id="87043" name="Text Box 4"/>
          <p:cNvSpPr txBox="1">
            <a:spLocks noChangeArrowheads="1"/>
          </p:cNvSpPr>
          <p:nvPr/>
        </p:nvSpPr>
        <p:spPr bwMode="auto">
          <a:xfrm>
            <a:off x="4076700" y="3143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NP</a:t>
            </a:r>
          </a:p>
        </p:txBody>
      </p:sp>
      <p:sp>
        <p:nvSpPr>
          <p:cNvPr id="87044" name="Text Box 5"/>
          <p:cNvSpPr txBox="1">
            <a:spLocks noChangeArrowheads="1"/>
          </p:cNvSpPr>
          <p:nvPr/>
        </p:nvSpPr>
        <p:spPr bwMode="auto">
          <a:xfrm>
            <a:off x="4610100" y="2305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S</a:t>
            </a:r>
          </a:p>
        </p:txBody>
      </p:sp>
      <p:sp>
        <p:nvSpPr>
          <p:cNvPr id="87045" name="Text Box 6"/>
          <p:cNvSpPr txBox="1">
            <a:spLocks noChangeArrowheads="1"/>
          </p:cNvSpPr>
          <p:nvPr/>
        </p:nvSpPr>
        <p:spPr bwMode="auto">
          <a:xfrm>
            <a:off x="4914900" y="3143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VP</a:t>
            </a:r>
          </a:p>
        </p:txBody>
      </p:sp>
      <p:sp>
        <p:nvSpPr>
          <p:cNvPr id="87046" name="Line 7"/>
          <p:cNvSpPr>
            <a:spLocks noChangeShapeType="1"/>
          </p:cNvSpPr>
          <p:nvPr/>
        </p:nvSpPr>
        <p:spPr bwMode="auto">
          <a:xfrm flipH="1">
            <a:off x="4381500" y="2762250"/>
            <a:ext cx="3810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47" name="Line 8"/>
          <p:cNvSpPr>
            <a:spLocks noChangeShapeType="1"/>
          </p:cNvSpPr>
          <p:nvPr/>
        </p:nvSpPr>
        <p:spPr bwMode="auto">
          <a:xfrm>
            <a:off x="4762500" y="2762250"/>
            <a:ext cx="3810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48" name="Freeform 9"/>
          <p:cNvSpPr>
            <a:spLocks/>
          </p:cNvSpPr>
          <p:nvPr/>
        </p:nvSpPr>
        <p:spPr bwMode="auto">
          <a:xfrm>
            <a:off x="4838700" y="3600450"/>
            <a:ext cx="750888" cy="381000"/>
          </a:xfrm>
          <a:custGeom>
            <a:avLst/>
            <a:gdLst>
              <a:gd name="T0" fmla="*/ 584676639 w 473"/>
              <a:gd name="T1" fmla="*/ 0 h 240"/>
              <a:gd name="T2" fmla="*/ 0 w 473"/>
              <a:gd name="T3" fmla="*/ 604837500 h 240"/>
              <a:gd name="T4" fmla="*/ 1192035494 w 473"/>
              <a:gd name="T5" fmla="*/ 592237513 h 240"/>
              <a:gd name="T6" fmla="*/ 584676639 w 473"/>
              <a:gd name="T7" fmla="*/ 0 h 240"/>
              <a:gd name="T8" fmla="*/ 0 60000 65536"/>
              <a:gd name="T9" fmla="*/ 0 60000 65536"/>
              <a:gd name="T10" fmla="*/ 0 60000 65536"/>
              <a:gd name="T11" fmla="*/ 0 60000 65536"/>
              <a:gd name="T12" fmla="*/ 0 w 473"/>
              <a:gd name="T13" fmla="*/ 0 h 240"/>
              <a:gd name="T14" fmla="*/ 473 w 473"/>
              <a:gd name="T15" fmla="*/ 240 h 240"/>
            </a:gdLst>
            <a:ahLst/>
            <a:cxnLst>
              <a:cxn ang="T8">
                <a:pos x="T0" y="T1"/>
              </a:cxn>
              <a:cxn ang="T9">
                <a:pos x="T2" y="T3"/>
              </a:cxn>
              <a:cxn ang="T10">
                <a:pos x="T4" y="T5"/>
              </a:cxn>
              <a:cxn ang="T11">
                <a:pos x="T6" y="T7"/>
              </a:cxn>
            </a:cxnLst>
            <a:rect l="T12" t="T13" r="T14" b="T15"/>
            <a:pathLst>
              <a:path w="473" h="240">
                <a:moveTo>
                  <a:pt x="232" y="0"/>
                </a:moveTo>
                <a:lnTo>
                  <a:pt x="0" y="240"/>
                </a:lnTo>
                <a:lnTo>
                  <a:pt x="473" y="235"/>
                </a:lnTo>
                <a:lnTo>
                  <a:pt x="232" y="0"/>
                </a:lnTo>
                <a:close/>
              </a:path>
            </a:pathLst>
          </a:custGeom>
          <a:solidFill>
            <a:schemeClr val="tx2"/>
          </a:solidFill>
          <a:ln w="9525">
            <a:solidFill>
              <a:schemeClr val="tx1"/>
            </a:solidFill>
            <a:miter lim="800000"/>
            <a:headEnd/>
            <a:tailEnd/>
          </a:ln>
        </p:spPr>
        <p:txBody>
          <a:bodyPr wrap="none" anchor="ctr"/>
          <a:lstStyle/>
          <a:p>
            <a:endParaRPr lang="en-US"/>
          </a:p>
        </p:txBody>
      </p:sp>
      <p:sp>
        <p:nvSpPr>
          <p:cNvPr id="87049" name="Freeform 10"/>
          <p:cNvSpPr>
            <a:spLocks/>
          </p:cNvSpPr>
          <p:nvPr/>
        </p:nvSpPr>
        <p:spPr bwMode="auto">
          <a:xfrm>
            <a:off x="3924300" y="3600450"/>
            <a:ext cx="750888" cy="381000"/>
          </a:xfrm>
          <a:custGeom>
            <a:avLst/>
            <a:gdLst>
              <a:gd name="T0" fmla="*/ 584676639 w 473"/>
              <a:gd name="T1" fmla="*/ 0 h 240"/>
              <a:gd name="T2" fmla="*/ 0 w 473"/>
              <a:gd name="T3" fmla="*/ 604837500 h 240"/>
              <a:gd name="T4" fmla="*/ 1192035494 w 473"/>
              <a:gd name="T5" fmla="*/ 592237513 h 240"/>
              <a:gd name="T6" fmla="*/ 584676639 w 473"/>
              <a:gd name="T7" fmla="*/ 0 h 240"/>
              <a:gd name="T8" fmla="*/ 0 60000 65536"/>
              <a:gd name="T9" fmla="*/ 0 60000 65536"/>
              <a:gd name="T10" fmla="*/ 0 60000 65536"/>
              <a:gd name="T11" fmla="*/ 0 60000 65536"/>
              <a:gd name="T12" fmla="*/ 0 w 473"/>
              <a:gd name="T13" fmla="*/ 0 h 240"/>
              <a:gd name="T14" fmla="*/ 473 w 473"/>
              <a:gd name="T15" fmla="*/ 240 h 240"/>
            </a:gdLst>
            <a:ahLst/>
            <a:cxnLst>
              <a:cxn ang="T8">
                <a:pos x="T0" y="T1"/>
              </a:cxn>
              <a:cxn ang="T9">
                <a:pos x="T2" y="T3"/>
              </a:cxn>
              <a:cxn ang="T10">
                <a:pos x="T4" y="T5"/>
              </a:cxn>
              <a:cxn ang="T11">
                <a:pos x="T6" y="T7"/>
              </a:cxn>
            </a:cxnLst>
            <a:rect l="T12" t="T13" r="T14" b="T15"/>
            <a:pathLst>
              <a:path w="473" h="240">
                <a:moveTo>
                  <a:pt x="232" y="0"/>
                </a:moveTo>
                <a:lnTo>
                  <a:pt x="0" y="240"/>
                </a:lnTo>
                <a:lnTo>
                  <a:pt x="473" y="235"/>
                </a:lnTo>
                <a:lnTo>
                  <a:pt x="232" y="0"/>
                </a:lnTo>
                <a:close/>
              </a:path>
            </a:pathLst>
          </a:custGeom>
          <a:solidFill>
            <a:srgbClr val="CC0000"/>
          </a:solidFill>
          <a:ln w="9525">
            <a:solidFill>
              <a:schemeClr val="tx1"/>
            </a:solidFill>
            <a:miter lim="800000"/>
            <a:headEnd/>
            <a:tailEnd/>
          </a:ln>
        </p:spPr>
        <p:txBody>
          <a:bodyPr wrap="none" anchor="ctr"/>
          <a:lstStyle/>
          <a:p>
            <a:endParaRPr lang="en-US"/>
          </a:p>
        </p:txBody>
      </p:sp>
      <p:sp>
        <p:nvSpPr>
          <p:cNvPr id="87050" name="Text Box 11"/>
          <p:cNvSpPr txBox="1">
            <a:spLocks noChangeArrowheads="1"/>
          </p:cNvSpPr>
          <p:nvPr/>
        </p:nvSpPr>
        <p:spPr bwMode="auto">
          <a:xfrm>
            <a:off x="1023938" y="2781300"/>
            <a:ext cx="24320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S </a:t>
            </a:r>
            <a:r>
              <a:rPr lang="en-US">
                <a:sym typeface="Symbol" charset="0"/>
              </a:rPr>
              <a:t> NP VP</a:t>
            </a:r>
          </a:p>
          <a:p>
            <a:pPr algn="l" eaLnBrk="1" hangingPunct="1">
              <a:spcBef>
                <a:spcPct val="50000"/>
              </a:spcBef>
            </a:pPr>
            <a:r>
              <a:rPr lang="en-US">
                <a:sym typeface="Symbol" charset="0"/>
              </a:rPr>
              <a:t>NP  DT NN</a:t>
            </a:r>
          </a:p>
        </p:txBody>
      </p:sp>
      <p:sp>
        <p:nvSpPr>
          <p:cNvPr id="87051" name="Text Box 12"/>
          <p:cNvSpPr txBox="1">
            <a:spLocks noChangeArrowheads="1"/>
          </p:cNvSpPr>
          <p:nvPr/>
        </p:nvSpPr>
        <p:spPr bwMode="auto">
          <a:xfrm>
            <a:off x="6991350" y="28638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NP</a:t>
            </a:r>
          </a:p>
        </p:txBody>
      </p:sp>
      <p:sp>
        <p:nvSpPr>
          <p:cNvPr id="87052" name="Freeform 13"/>
          <p:cNvSpPr>
            <a:spLocks/>
          </p:cNvSpPr>
          <p:nvPr/>
        </p:nvSpPr>
        <p:spPr bwMode="auto">
          <a:xfrm>
            <a:off x="6375400" y="3279775"/>
            <a:ext cx="1827213" cy="684213"/>
          </a:xfrm>
          <a:custGeom>
            <a:avLst/>
            <a:gdLst>
              <a:gd name="T0" fmla="*/ 269657586 w 1151"/>
              <a:gd name="T1" fmla="*/ 1055947034 h 431"/>
              <a:gd name="T2" fmla="*/ 1030744982 w 1151"/>
              <a:gd name="T3" fmla="*/ 597278261 h 431"/>
              <a:gd name="T4" fmla="*/ 1237397851 w 1151"/>
              <a:gd name="T5" fmla="*/ 88206327 h 431"/>
              <a:gd name="T6" fmla="*/ 1398687895 w 1151"/>
              <a:gd name="T7" fmla="*/ 65524110 h 431"/>
              <a:gd name="T8" fmla="*/ 1559977939 w 1151"/>
              <a:gd name="T9" fmla="*/ 88206327 h 431"/>
              <a:gd name="T10" fmla="*/ 1814512997 w 1151"/>
              <a:gd name="T11" fmla="*/ 597278261 h 431"/>
              <a:gd name="T12" fmla="*/ 2147483647 w 1151"/>
              <a:gd name="T13" fmla="*/ 1010584189 h 431"/>
              <a:gd name="T14" fmla="*/ 269657586 w 1151"/>
              <a:gd name="T15" fmla="*/ 1055947034 h 431"/>
              <a:gd name="T16" fmla="*/ 0 60000 65536"/>
              <a:gd name="T17" fmla="*/ 0 60000 65536"/>
              <a:gd name="T18" fmla="*/ 0 60000 65536"/>
              <a:gd name="T19" fmla="*/ 0 60000 65536"/>
              <a:gd name="T20" fmla="*/ 0 60000 65536"/>
              <a:gd name="T21" fmla="*/ 0 60000 65536"/>
              <a:gd name="T22" fmla="*/ 0 60000 65536"/>
              <a:gd name="T23" fmla="*/ 0 60000 65536"/>
              <a:gd name="T24" fmla="*/ 0 w 1151"/>
              <a:gd name="T25" fmla="*/ 0 h 431"/>
              <a:gd name="T26" fmla="*/ 1151 w 1151"/>
              <a:gd name="T27" fmla="*/ 431 h 4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1" h="431">
                <a:moveTo>
                  <a:pt x="107" y="419"/>
                </a:moveTo>
                <a:cubicBezTo>
                  <a:pt x="0" y="392"/>
                  <a:pt x="345" y="301"/>
                  <a:pt x="409" y="237"/>
                </a:cubicBezTo>
                <a:cubicBezTo>
                  <a:pt x="473" y="173"/>
                  <a:pt x="467" y="70"/>
                  <a:pt x="491" y="35"/>
                </a:cubicBezTo>
                <a:cubicBezTo>
                  <a:pt x="515" y="0"/>
                  <a:pt x="534" y="26"/>
                  <a:pt x="555" y="26"/>
                </a:cubicBezTo>
                <a:cubicBezTo>
                  <a:pt x="576" y="26"/>
                  <a:pt x="592" y="0"/>
                  <a:pt x="619" y="35"/>
                </a:cubicBezTo>
                <a:cubicBezTo>
                  <a:pt x="646" y="70"/>
                  <a:pt x="648" y="176"/>
                  <a:pt x="720" y="237"/>
                </a:cubicBezTo>
                <a:cubicBezTo>
                  <a:pt x="792" y="298"/>
                  <a:pt x="1151" y="371"/>
                  <a:pt x="1049" y="401"/>
                </a:cubicBezTo>
                <a:cubicBezTo>
                  <a:pt x="947" y="431"/>
                  <a:pt x="303" y="415"/>
                  <a:pt x="107" y="419"/>
                </a:cubicBezTo>
                <a:close/>
              </a:path>
            </a:pathLst>
          </a:custGeom>
          <a:solidFill>
            <a:srgbClr val="CC0000"/>
          </a:solidFill>
          <a:ln w="9525">
            <a:solidFill>
              <a:schemeClr val="tx1"/>
            </a:solidFill>
            <a:miter lim="800000"/>
            <a:headEnd/>
            <a:tailEnd/>
          </a:ln>
        </p:spPr>
        <p:txBody>
          <a:bodyPr wrap="none" anchor="ctr"/>
          <a:lstStyle/>
          <a:p>
            <a:endParaRPr lang="en-US"/>
          </a:p>
        </p:txBody>
      </p:sp>
      <p:sp>
        <p:nvSpPr>
          <p:cNvPr id="87053" name="Freeform 14"/>
          <p:cNvSpPr>
            <a:spLocks/>
          </p:cNvSpPr>
          <p:nvPr/>
        </p:nvSpPr>
        <p:spPr bwMode="auto">
          <a:xfrm flipV="1">
            <a:off x="6353175" y="2359025"/>
            <a:ext cx="1827213" cy="565150"/>
          </a:xfrm>
          <a:custGeom>
            <a:avLst/>
            <a:gdLst>
              <a:gd name="T0" fmla="*/ 269657586 w 1151"/>
              <a:gd name="T1" fmla="*/ 720422012 h 431"/>
              <a:gd name="T2" fmla="*/ 1030744982 w 1151"/>
              <a:gd name="T3" fmla="*/ 407494130 h 431"/>
              <a:gd name="T4" fmla="*/ 1237397851 w 1151"/>
              <a:gd name="T5" fmla="*/ 60178641 h 431"/>
              <a:gd name="T6" fmla="*/ 1398687895 w 1151"/>
              <a:gd name="T7" fmla="*/ 44704545 h 431"/>
              <a:gd name="T8" fmla="*/ 1559977939 w 1151"/>
              <a:gd name="T9" fmla="*/ 60178641 h 431"/>
              <a:gd name="T10" fmla="*/ 1814512997 w 1151"/>
              <a:gd name="T11" fmla="*/ 407494130 h 431"/>
              <a:gd name="T12" fmla="*/ 2147483647 w 1151"/>
              <a:gd name="T13" fmla="*/ 689472510 h 431"/>
              <a:gd name="T14" fmla="*/ 269657586 w 1151"/>
              <a:gd name="T15" fmla="*/ 720422012 h 431"/>
              <a:gd name="T16" fmla="*/ 0 60000 65536"/>
              <a:gd name="T17" fmla="*/ 0 60000 65536"/>
              <a:gd name="T18" fmla="*/ 0 60000 65536"/>
              <a:gd name="T19" fmla="*/ 0 60000 65536"/>
              <a:gd name="T20" fmla="*/ 0 60000 65536"/>
              <a:gd name="T21" fmla="*/ 0 60000 65536"/>
              <a:gd name="T22" fmla="*/ 0 60000 65536"/>
              <a:gd name="T23" fmla="*/ 0 60000 65536"/>
              <a:gd name="T24" fmla="*/ 0 w 1151"/>
              <a:gd name="T25" fmla="*/ 0 h 431"/>
              <a:gd name="T26" fmla="*/ 1151 w 1151"/>
              <a:gd name="T27" fmla="*/ 431 h 4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1" h="431">
                <a:moveTo>
                  <a:pt x="107" y="419"/>
                </a:moveTo>
                <a:cubicBezTo>
                  <a:pt x="0" y="392"/>
                  <a:pt x="345" y="301"/>
                  <a:pt x="409" y="237"/>
                </a:cubicBezTo>
                <a:cubicBezTo>
                  <a:pt x="473" y="173"/>
                  <a:pt x="467" y="70"/>
                  <a:pt x="491" y="35"/>
                </a:cubicBezTo>
                <a:cubicBezTo>
                  <a:pt x="515" y="0"/>
                  <a:pt x="534" y="26"/>
                  <a:pt x="555" y="26"/>
                </a:cubicBezTo>
                <a:cubicBezTo>
                  <a:pt x="576" y="26"/>
                  <a:pt x="592" y="0"/>
                  <a:pt x="619" y="35"/>
                </a:cubicBezTo>
                <a:cubicBezTo>
                  <a:pt x="646" y="70"/>
                  <a:pt x="648" y="176"/>
                  <a:pt x="720" y="237"/>
                </a:cubicBezTo>
                <a:cubicBezTo>
                  <a:pt x="792" y="298"/>
                  <a:pt x="1151" y="371"/>
                  <a:pt x="1049" y="401"/>
                </a:cubicBezTo>
                <a:cubicBezTo>
                  <a:pt x="947" y="431"/>
                  <a:pt x="303" y="415"/>
                  <a:pt x="107" y="419"/>
                </a:cubicBezTo>
                <a:close/>
              </a:path>
            </a:pathLst>
          </a:custGeom>
          <a:solidFill>
            <a:schemeClr val="tx2"/>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027223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Non-Independence I</a:t>
            </a:r>
          </a:p>
        </p:txBody>
      </p:sp>
      <p:sp>
        <p:nvSpPr>
          <p:cNvPr id="89090" name="Rectangle 3"/>
          <p:cNvSpPr>
            <a:spLocks noGrp="1" noChangeArrowheads="1"/>
          </p:cNvSpPr>
          <p:nvPr>
            <p:ph type="body" idx="1"/>
          </p:nvPr>
        </p:nvSpPr>
        <p:spPr>
          <a:xfrm>
            <a:off x="152400" y="1676400"/>
            <a:ext cx="8839200" cy="5029200"/>
          </a:xfrm>
        </p:spPr>
        <p:txBody>
          <a:bodyPr/>
          <a:lstStyle/>
          <a:p>
            <a:pPr eaLnBrk="1" hangingPunct="1">
              <a:lnSpc>
                <a:spcPct val="90000"/>
              </a:lnSpc>
            </a:pPr>
            <a:r>
              <a:rPr lang="en-US" dirty="0" smtClean="0">
                <a:ea typeface="ＭＳ Ｐゴシック" charset="0"/>
                <a:cs typeface="ＭＳ Ｐゴシック" charset="0"/>
              </a:rPr>
              <a:t>The independence </a:t>
            </a:r>
            <a:r>
              <a:rPr lang="en-US" dirty="0">
                <a:ea typeface="ＭＳ Ｐゴシック" charset="0"/>
                <a:cs typeface="ＭＳ Ｐゴシック" charset="0"/>
              </a:rPr>
              <a:t>assumptions </a:t>
            </a:r>
            <a:r>
              <a:rPr lang="en-US" dirty="0" smtClean="0">
                <a:ea typeface="ＭＳ Ｐゴシック" charset="0"/>
                <a:cs typeface="ＭＳ Ｐゴシック" charset="0"/>
              </a:rPr>
              <a:t>of a PCFG are </a:t>
            </a:r>
            <a:r>
              <a:rPr lang="en-US" dirty="0">
                <a:ea typeface="ＭＳ Ｐゴシック" charset="0"/>
                <a:cs typeface="ＭＳ Ｐゴシック" charset="0"/>
              </a:rPr>
              <a:t>often too </a:t>
            </a:r>
            <a:r>
              <a:rPr lang="en-US" dirty="0" smtClean="0">
                <a:ea typeface="ＭＳ Ｐゴシック" charset="0"/>
                <a:cs typeface="ＭＳ Ｐゴシック" charset="0"/>
              </a:rPr>
              <a:t>strong</a:t>
            </a: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endParaRPr lang="en-US" sz="3100" dirty="0">
              <a:ea typeface="ＭＳ Ｐゴシック" charset="0"/>
              <a:cs typeface="ＭＳ Ｐゴシック" charset="0"/>
            </a:endParaRPr>
          </a:p>
          <a:p>
            <a:pPr eaLnBrk="1" hangingPunct="1">
              <a:lnSpc>
                <a:spcPct val="90000"/>
              </a:lnSpc>
            </a:pPr>
            <a:endParaRPr lang="en-US" sz="3100" dirty="0">
              <a:ea typeface="ＭＳ Ｐゴシック" charset="0"/>
              <a:cs typeface="ＭＳ Ｐゴシック" charset="0"/>
            </a:endParaRPr>
          </a:p>
          <a:p>
            <a:pPr eaLnBrk="1" hangingPunct="1">
              <a:lnSpc>
                <a:spcPct val="90000"/>
              </a:lnSpc>
            </a:pPr>
            <a:endParaRPr lang="en-US" dirty="0">
              <a:ea typeface="ＭＳ Ｐゴシック" charset="0"/>
              <a:cs typeface="ＭＳ Ｐゴシック" charset="0"/>
            </a:endParaRPr>
          </a:p>
          <a:p>
            <a:pPr eaLnBrk="1" hangingPunct="1">
              <a:lnSpc>
                <a:spcPct val="90000"/>
              </a:lnSpc>
            </a:pPr>
            <a:r>
              <a:rPr lang="en-US" dirty="0">
                <a:ea typeface="ＭＳ Ｐゴシック" charset="0"/>
                <a:cs typeface="ＭＳ Ｐゴシック" charset="0"/>
              </a:rPr>
              <a:t>Example: the expansion of an NP is highly dependent on the parent of the NP (i.e., subjects vs. objects</a:t>
            </a:r>
            <a:r>
              <a:rPr lang="en-US" dirty="0" smtClean="0">
                <a:ea typeface="ＭＳ Ｐゴシック" charset="0"/>
                <a:cs typeface="ＭＳ Ｐゴシック" charset="0"/>
              </a:rPr>
              <a:t>)</a:t>
            </a:r>
            <a:endParaRPr lang="en-US" dirty="0">
              <a:ea typeface="ＭＳ Ｐゴシック" charset="0"/>
              <a:cs typeface="ＭＳ Ｐゴシック" charset="0"/>
            </a:endParaRPr>
          </a:p>
        </p:txBody>
      </p:sp>
      <p:graphicFrame>
        <p:nvGraphicFramePr>
          <p:cNvPr id="89091" name="Object 2"/>
          <p:cNvGraphicFramePr>
            <a:graphicFrameLocks noChangeAspect="1"/>
          </p:cNvGraphicFramePr>
          <p:nvPr/>
        </p:nvGraphicFramePr>
        <p:xfrm>
          <a:off x="228600" y="2452688"/>
          <a:ext cx="2792413" cy="3022600"/>
        </p:xfrm>
        <a:graphic>
          <a:graphicData uri="http://schemas.openxmlformats.org/presentationml/2006/ole">
            <mc:AlternateContent xmlns:mc="http://schemas.openxmlformats.org/markup-compatibility/2006">
              <mc:Choice xmlns:v="urn:schemas-microsoft-com:vml" Requires="v">
                <p:oleObj spid="_x0000_s1183" name="Chart" r:id="rId4" imgW="3987800" imgH="4305300" progId="Excel.Chart.8">
                  <p:embed/>
                </p:oleObj>
              </mc:Choice>
              <mc:Fallback>
                <p:oleObj name="Chart" r:id="rId4" imgW="3987800" imgH="43053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52688"/>
                        <a:ext cx="2792413" cy="30226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9092" name="Object 3"/>
          <p:cNvGraphicFramePr>
            <a:graphicFrameLocks noChangeAspect="1"/>
          </p:cNvGraphicFramePr>
          <p:nvPr/>
        </p:nvGraphicFramePr>
        <p:xfrm>
          <a:off x="3276600" y="2447925"/>
          <a:ext cx="2800350" cy="3030538"/>
        </p:xfrm>
        <a:graphic>
          <a:graphicData uri="http://schemas.openxmlformats.org/presentationml/2006/ole">
            <mc:AlternateContent xmlns:mc="http://schemas.openxmlformats.org/markup-compatibility/2006">
              <mc:Choice xmlns:v="urn:schemas-microsoft-com:vml" Requires="v">
                <p:oleObj spid="_x0000_s1184" name="Chart" r:id="rId7" imgW="3987800" imgH="4318000" progId="Excel.Chart.8">
                  <p:embed/>
                </p:oleObj>
              </mc:Choice>
              <mc:Fallback>
                <p:oleObj name="Chart" r:id="rId7" imgW="3987800" imgH="431800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47925"/>
                        <a:ext cx="2800350" cy="303053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9093" name="Object 4"/>
          <p:cNvGraphicFramePr>
            <a:graphicFrameLocks noChangeAspect="1"/>
          </p:cNvGraphicFramePr>
          <p:nvPr/>
        </p:nvGraphicFramePr>
        <p:xfrm>
          <a:off x="6324600" y="2447925"/>
          <a:ext cx="2808288" cy="3038475"/>
        </p:xfrm>
        <a:graphic>
          <a:graphicData uri="http://schemas.openxmlformats.org/presentationml/2006/ole">
            <mc:AlternateContent xmlns:mc="http://schemas.openxmlformats.org/markup-compatibility/2006">
              <mc:Choice xmlns:v="urn:schemas-microsoft-com:vml" Requires="v">
                <p:oleObj spid="_x0000_s1185" name="Worksheet" r:id="rId10" imgW="4013200" imgH="4330700" progId="Excel.Sheet.8">
                  <p:embed/>
                </p:oleObj>
              </mc:Choice>
              <mc:Fallback>
                <p:oleObj name="Worksheet" r:id="rId10" imgW="4013200" imgH="4330700"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2447925"/>
                        <a:ext cx="2808288" cy="30384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9094" name="Text Box 7"/>
          <p:cNvSpPr txBox="1">
            <a:spLocks noChangeArrowheads="1"/>
          </p:cNvSpPr>
          <p:nvPr/>
        </p:nvSpPr>
        <p:spPr bwMode="auto">
          <a:xfrm>
            <a:off x="1219200" y="2362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All NPs</a:t>
            </a:r>
          </a:p>
        </p:txBody>
      </p:sp>
      <p:sp>
        <p:nvSpPr>
          <p:cNvPr id="89095" name="Text Box 8"/>
          <p:cNvSpPr txBox="1">
            <a:spLocks noChangeArrowheads="1"/>
          </p:cNvSpPr>
          <p:nvPr/>
        </p:nvSpPr>
        <p:spPr bwMode="auto">
          <a:xfrm>
            <a:off x="3733800" y="2362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NPs under S</a:t>
            </a:r>
          </a:p>
        </p:txBody>
      </p:sp>
      <p:sp>
        <p:nvSpPr>
          <p:cNvPr id="89096" name="Text Box 9"/>
          <p:cNvSpPr txBox="1">
            <a:spLocks noChangeArrowheads="1"/>
          </p:cNvSpPr>
          <p:nvPr/>
        </p:nvSpPr>
        <p:spPr bwMode="auto">
          <a:xfrm>
            <a:off x="6705600" y="23622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a:t>NPs under VP</a:t>
            </a:r>
          </a:p>
        </p:txBody>
      </p:sp>
    </p:spTree>
    <p:extLst>
      <p:ext uri="{BB962C8B-B14F-4D97-AF65-F5344CB8AC3E}">
        <p14:creationId xmlns:p14="http://schemas.microsoft.com/office/powerpoint/2010/main" val="59285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Non-Independence II</a:t>
            </a:r>
          </a:p>
        </p:txBody>
      </p:sp>
      <p:sp>
        <p:nvSpPr>
          <p:cNvPr id="93186" name="Rectangle 3"/>
          <p:cNvSpPr>
            <a:spLocks noGrp="1" noChangeArrowheads="1"/>
          </p:cNvSpPr>
          <p:nvPr>
            <p:ph type="body" idx="1"/>
          </p:nvPr>
        </p:nvSpPr>
        <p:spPr>
          <a:xfrm>
            <a:off x="457200" y="1609725"/>
            <a:ext cx="8458200" cy="4876800"/>
          </a:xfrm>
        </p:spPr>
        <p:txBody>
          <a:bodyPr/>
          <a:lstStyle/>
          <a:p>
            <a:pPr eaLnBrk="1" hangingPunct="1"/>
            <a:r>
              <a:rPr lang="en-US" dirty="0" smtClean="0">
                <a:ea typeface="ＭＳ Ｐゴシック" charset="0"/>
                <a:cs typeface="ＭＳ Ｐゴシック" charset="0"/>
              </a:rPr>
              <a:t>Symptoms </a:t>
            </a:r>
            <a:r>
              <a:rPr lang="en-US" dirty="0">
                <a:ea typeface="ＭＳ Ｐゴシック" charset="0"/>
                <a:cs typeface="ＭＳ Ｐゴシック" charset="0"/>
              </a:rPr>
              <a:t>of overly strong assumptions:</a:t>
            </a:r>
          </a:p>
          <a:p>
            <a:pPr lvl="1" eaLnBrk="1" hangingPunct="1"/>
            <a:r>
              <a:rPr lang="en-US" dirty="0">
                <a:ea typeface="ＭＳ Ｐゴシック" charset="0"/>
              </a:rPr>
              <a:t>Rewrites get used where they </a:t>
            </a:r>
            <a:r>
              <a:rPr lang="en-US" dirty="0" smtClean="0">
                <a:ea typeface="ＭＳ Ｐゴシック" charset="0"/>
              </a:rPr>
              <a:t>don’</a:t>
            </a:r>
            <a:r>
              <a:rPr lang="en-US" altLang="ja-JP" dirty="0" smtClean="0">
                <a:ea typeface="ＭＳ Ｐゴシック" charset="0"/>
              </a:rPr>
              <a:t>t belong</a:t>
            </a:r>
            <a:endParaRPr lang="en-US" altLang="ja-JP" dirty="0">
              <a:ea typeface="ＭＳ Ｐゴシック" charset="0"/>
            </a:endParaRPr>
          </a:p>
          <a:p>
            <a:pPr marL="457200" lvl="1" indent="0" eaLnBrk="1" hangingPunct="1">
              <a:buNone/>
            </a:pPr>
            <a:endParaRPr lang="en-US" dirty="0">
              <a:ea typeface="ＭＳ Ｐゴシック" charset="0"/>
            </a:endParaRPr>
          </a:p>
        </p:txBody>
      </p:sp>
      <p:graphicFrame>
        <p:nvGraphicFramePr>
          <p:cNvPr id="93187" name="Object 2"/>
          <p:cNvGraphicFramePr>
            <a:graphicFrameLocks noChangeAspect="1"/>
          </p:cNvGraphicFramePr>
          <p:nvPr>
            <p:extLst>
              <p:ext uri="{D42A27DB-BD31-4B8C-83A1-F6EECF244321}">
                <p14:modId xmlns:p14="http://schemas.microsoft.com/office/powerpoint/2010/main" val="821424757"/>
              </p:ext>
            </p:extLst>
          </p:nvPr>
        </p:nvGraphicFramePr>
        <p:xfrm>
          <a:off x="762000" y="3276600"/>
          <a:ext cx="3393332" cy="1600200"/>
        </p:xfrm>
        <a:graphic>
          <a:graphicData uri="http://schemas.openxmlformats.org/presentationml/2006/ole">
            <mc:AlternateContent xmlns:mc="http://schemas.openxmlformats.org/markup-compatibility/2006">
              <mc:Choice xmlns:v="urn:schemas-microsoft-com:vml" Requires="v">
                <p:oleObj spid="_x0000_s2194" name="Photo Editor Photo" r:id="rId4" imgW="2847619" imgH="1343212" progId="MSPhotoEd.3">
                  <p:embed/>
                </p:oleObj>
              </mc:Choice>
              <mc:Fallback>
                <p:oleObj name="Photo Editor Photo" r:id="rId4" imgW="2847619" imgH="1343212"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76600"/>
                        <a:ext cx="3393332" cy="1600200"/>
                      </a:xfrm>
                      <a:prstGeom prst="rect">
                        <a:avLst/>
                      </a:prstGeom>
                      <a:noFill/>
                      <a:ln>
                        <a:noFill/>
                      </a:ln>
                      <a:effectLst/>
                      <a:extLst/>
                    </p:spPr>
                  </p:pic>
                </p:oleObj>
              </mc:Fallback>
            </mc:AlternateContent>
          </a:graphicData>
        </a:graphic>
      </p:graphicFrame>
      <p:graphicFrame>
        <p:nvGraphicFramePr>
          <p:cNvPr id="93188" name="Object 3"/>
          <p:cNvGraphicFramePr>
            <a:graphicFrameLocks noChangeAspect="1"/>
          </p:cNvGraphicFramePr>
          <p:nvPr>
            <p:extLst>
              <p:ext uri="{D42A27DB-BD31-4B8C-83A1-F6EECF244321}">
                <p14:modId xmlns:p14="http://schemas.microsoft.com/office/powerpoint/2010/main" val="940506759"/>
              </p:ext>
            </p:extLst>
          </p:nvPr>
        </p:nvGraphicFramePr>
        <p:xfrm>
          <a:off x="4419600" y="3352800"/>
          <a:ext cx="3429000" cy="2173637"/>
        </p:xfrm>
        <a:graphic>
          <a:graphicData uri="http://schemas.openxmlformats.org/presentationml/2006/ole">
            <mc:AlternateContent xmlns:mc="http://schemas.openxmlformats.org/markup-compatibility/2006">
              <mc:Choice xmlns:v="urn:schemas-microsoft-com:vml" Requires="v">
                <p:oleObj spid="_x0000_s2195" name="Photo Editor Photo" r:id="rId6" imgW="2809524" imgH="1781424" progId="MSPhotoEd.3">
                  <p:embed/>
                </p:oleObj>
              </mc:Choice>
              <mc:Fallback>
                <p:oleObj name="Photo Editor Photo" r:id="rId6" imgW="2809524" imgH="1781424"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352800"/>
                        <a:ext cx="3429000" cy="2173637"/>
                      </a:xfrm>
                      <a:prstGeom prst="rect">
                        <a:avLst/>
                      </a:prstGeom>
                      <a:noFill/>
                      <a:ln>
                        <a:noFill/>
                      </a:ln>
                      <a:effectLst/>
                      <a:extLst/>
                    </p:spPr>
                  </p:pic>
                </p:oleObj>
              </mc:Fallback>
            </mc:AlternateContent>
          </a:graphicData>
        </a:graphic>
      </p:graphicFrame>
      <p:sp>
        <p:nvSpPr>
          <p:cNvPr id="93189" name="Freeform 6"/>
          <p:cNvSpPr>
            <a:spLocks/>
          </p:cNvSpPr>
          <p:nvPr/>
        </p:nvSpPr>
        <p:spPr bwMode="auto">
          <a:xfrm>
            <a:off x="5181600" y="5562600"/>
            <a:ext cx="2368550" cy="928688"/>
          </a:xfrm>
          <a:custGeom>
            <a:avLst/>
            <a:gdLst>
              <a:gd name="T0" fmla="*/ 2147483647 w 1492"/>
              <a:gd name="T1" fmla="*/ 645160347 h 585"/>
              <a:gd name="T2" fmla="*/ 2147483647 w 1492"/>
              <a:gd name="T3" fmla="*/ 1222277233 h 585"/>
              <a:gd name="T4" fmla="*/ 1106349388 w 1492"/>
              <a:gd name="T5" fmla="*/ 1451610782 h 585"/>
              <a:gd name="T6" fmla="*/ 209173763 w 1492"/>
              <a:gd name="T7" fmla="*/ 1083667771 h 585"/>
              <a:gd name="T8" fmla="*/ 0 w 1492"/>
              <a:gd name="T9" fmla="*/ 0 h 585"/>
              <a:gd name="T10" fmla="*/ 0 60000 65536"/>
              <a:gd name="T11" fmla="*/ 0 60000 65536"/>
              <a:gd name="T12" fmla="*/ 0 60000 65536"/>
              <a:gd name="T13" fmla="*/ 0 60000 65536"/>
              <a:gd name="T14" fmla="*/ 0 60000 65536"/>
              <a:gd name="T15" fmla="*/ 0 w 1492"/>
              <a:gd name="T16" fmla="*/ 0 h 585"/>
              <a:gd name="T17" fmla="*/ 1492 w 1492"/>
              <a:gd name="T18" fmla="*/ 585 h 585"/>
            </a:gdLst>
            <a:ahLst/>
            <a:cxnLst>
              <a:cxn ang="T10">
                <a:pos x="T0" y="T1"/>
              </a:cxn>
              <a:cxn ang="T11">
                <a:pos x="T2" y="T3"/>
              </a:cxn>
              <a:cxn ang="T12">
                <a:pos x="T4" y="T5"/>
              </a:cxn>
              <a:cxn ang="T13">
                <a:pos x="T6" y="T7"/>
              </a:cxn>
              <a:cxn ang="T14">
                <a:pos x="T8" y="T9"/>
              </a:cxn>
            </a:cxnLst>
            <a:rect l="T15" t="T16" r="T17" b="T18"/>
            <a:pathLst>
              <a:path w="1492" h="585">
                <a:moveTo>
                  <a:pt x="1491" y="256"/>
                </a:moveTo>
                <a:cubicBezTo>
                  <a:pt x="1491" y="344"/>
                  <a:pt x="1492" y="432"/>
                  <a:pt x="1317" y="485"/>
                </a:cubicBezTo>
                <a:cubicBezTo>
                  <a:pt x="1142" y="538"/>
                  <a:pt x="645" y="585"/>
                  <a:pt x="439" y="576"/>
                </a:cubicBezTo>
                <a:cubicBezTo>
                  <a:pt x="233" y="567"/>
                  <a:pt x="156" y="526"/>
                  <a:pt x="83" y="430"/>
                </a:cubicBezTo>
                <a:cubicBezTo>
                  <a:pt x="10" y="334"/>
                  <a:pt x="5" y="167"/>
                  <a:pt x="0" y="0"/>
                </a:cubicBezTo>
              </a:path>
            </a:pathLst>
          </a:custGeom>
          <a:noFill/>
          <a:ln w="38100">
            <a:solidFill>
              <a:srgbClr val="FF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190" name="Text Box 7"/>
          <p:cNvSpPr txBox="1">
            <a:spLocks noChangeArrowheads="1"/>
          </p:cNvSpPr>
          <p:nvPr/>
        </p:nvSpPr>
        <p:spPr bwMode="auto">
          <a:xfrm>
            <a:off x="6781800" y="5027612"/>
            <a:ext cx="18573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1800" i="1" dirty="0">
                <a:solidFill>
                  <a:schemeClr val="hlink"/>
                </a:solidFill>
              </a:rPr>
              <a:t>In the PTB, this construction is for </a:t>
            </a:r>
            <a:r>
              <a:rPr lang="en-US" sz="1800" i="1" dirty="0" smtClean="0">
                <a:solidFill>
                  <a:schemeClr val="hlink"/>
                </a:solidFill>
              </a:rPr>
              <a:t>possessives</a:t>
            </a:r>
            <a:endParaRPr lang="en-US" sz="1800" i="1" dirty="0">
              <a:solidFill>
                <a:schemeClr val="hlink"/>
              </a:solidFill>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521889513"/>
              </p:ext>
            </p:extLst>
          </p:nvPr>
        </p:nvGraphicFramePr>
        <p:xfrm>
          <a:off x="6400800" y="990600"/>
          <a:ext cx="2295525" cy="1781175"/>
        </p:xfrm>
        <a:graphic>
          <a:graphicData uri="http://schemas.openxmlformats.org/presentationml/2006/ole">
            <mc:AlternateContent xmlns:mc="http://schemas.openxmlformats.org/markup-compatibility/2006">
              <mc:Choice xmlns:v="urn:schemas-microsoft-com:vml" Requires="v">
                <p:oleObj spid="_x0000_s2196" name="Photo Editor Photo" r:id="rId8" imgW="2295238" imgH="1781424" progId="MSPhotoEd.3">
                  <p:embed/>
                </p:oleObj>
              </mc:Choice>
              <mc:Fallback>
                <p:oleObj name="Photo Editor Photo" r:id="rId8" imgW="2295238" imgH="178142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990600"/>
                        <a:ext cx="2295525" cy="17811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7115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dirty="0" smtClean="0">
                <a:ea typeface="ＭＳ Ｐゴシック" charset="0"/>
                <a:cs typeface="ＭＳ Ｐゴシック" charset="0"/>
              </a:rPr>
              <a:t>Refining the Grammar Symbols</a:t>
            </a:r>
            <a:endParaRPr lang="en-US" b="0" dirty="0">
              <a:solidFill>
                <a:schemeClr val="accent4"/>
              </a:solidFill>
              <a:ea typeface="ＭＳ Ｐゴシック" charset="0"/>
              <a:cs typeface="ＭＳ Ｐゴシック" charset="0"/>
            </a:endParaRPr>
          </a:p>
        </p:txBody>
      </p:sp>
      <p:sp>
        <p:nvSpPr>
          <p:cNvPr id="95234" name="Rectangle 3"/>
          <p:cNvSpPr>
            <a:spLocks noGrp="1" noChangeArrowheads="1"/>
          </p:cNvSpPr>
          <p:nvPr>
            <p:ph type="body" idx="1"/>
          </p:nvPr>
        </p:nvSpPr>
        <p:spPr>
          <a:xfrm>
            <a:off x="533400" y="1706563"/>
            <a:ext cx="8153400" cy="4867275"/>
          </a:xfrm>
        </p:spPr>
        <p:txBody>
          <a:bodyPr/>
          <a:lstStyle/>
          <a:p>
            <a:pPr eaLnBrk="1" hangingPunct="1"/>
            <a:r>
              <a:rPr lang="en-US" dirty="0">
                <a:ea typeface="ＭＳ Ｐゴシック" charset="0"/>
                <a:cs typeface="ＭＳ Ｐゴシック" charset="0"/>
              </a:rPr>
              <a:t>We can relax independence assumptions by encoding dependencies into the PCFG </a:t>
            </a:r>
            <a:r>
              <a:rPr lang="en-US" dirty="0" smtClean="0">
                <a:ea typeface="ＭＳ Ｐゴシック" charset="0"/>
                <a:cs typeface="ＭＳ Ｐゴシック" charset="0"/>
              </a:rPr>
              <a:t>symbols, by </a:t>
            </a:r>
            <a:r>
              <a:rPr lang="en-US" dirty="0" smtClean="0">
                <a:solidFill>
                  <a:schemeClr val="accent4"/>
                </a:solidFill>
                <a:ea typeface="ＭＳ Ｐゴシック" charset="0"/>
                <a:cs typeface="ＭＳ Ｐゴシック" charset="0"/>
              </a:rPr>
              <a:t>state splitting</a:t>
            </a:r>
            <a:r>
              <a:rPr lang="en-US" dirty="0" smtClean="0">
                <a:ea typeface="ＭＳ Ｐゴシック" charset="0"/>
                <a:cs typeface="ＭＳ Ｐゴシック" charset="0"/>
              </a:rPr>
              <a:t>:</a:t>
            </a:r>
            <a:endParaRPr lang="en-US" dirty="0">
              <a:ea typeface="ＭＳ Ｐゴシック" charset="0"/>
              <a:cs typeface="ＭＳ Ｐゴシック" charset="0"/>
            </a:endParaRPr>
          </a:p>
          <a:p>
            <a:pPr lvl="1" eaLnBrk="1" hangingPunct="1"/>
            <a:endParaRPr lang="en-US" dirty="0">
              <a:ea typeface="ＭＳ Ｐゴシック" charset="0"/>
            </a:endParaRPr>
          </a:p>
          <a:p>
            <a:pPr lvl="1" eaLnBrk="1" hangingPunct="1"/>
            <a:endParaRPr lang="en-US" dirty="0">
              <a:ea typeface="ＭＳ Ｐゴシック" charset="0"/>
            </a:endParaRPr>
          </a:p>
          <a:p>
            <a:pPr lvl="1" eaLnBrk="1" hangingPunct="1"/>
            <a:endParaRPr lang="en-US" dirty="0">
              <a:ea typeface="ＭＳ Ｐゴシック" charset="0"/>
            </a:endParaRPr>
          </a:p>
          <a:p>
            <a:pPr eaLnBrk="1" hangingPunct="1"/>
            <a:endParaRPr lang="en-US" sz="3600"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sz="3100" dirty="0">
              <a:ea typeface="ＭＳ Ｐゴシック" charset="0"/>
              <a:cs typeface="ＭＳ Ｐゴシック" charset="0"/>
            </a:endParaRPr>
          </a:p>
          <a:p>
            <a:pPr eaLnBrk="1" hangingPunct="1"/>
            <a:r>
              <a:rPr lang="en-US" dirty="0" smtClean="0">
                <a:ea typeface="ＭＳ Ｐゴシック" charset="0"/>
                <a:cs typeface="ＭＳ Ｐゴシック" charset="0"/>
              </a:rPr>
              <a:t>Too much state-splitting </a:t>
            </a:r>
            <a:r>
              <a:rPr lang="en-US" dirty="0" smtClean="0">
                <a:latin typeface="Wingdings"/>
                <a:ea typeface="Wingdings"/>
                <a:cs typeface="Wingdings"/>
                <a:sym typeface="Wingdings"/>
              </a:rPr>
              <a:t></a:t>
            </a:r>
            <a:r>
              <a:rPr lang="en-US" dirty="0" smtClean="0">
                <a:ea typeface="ＭＳ Ｐゴシック" charset="0"/>
                <a:cs typeface="ＭＳ Ｐゴシック" charset="0"/>
              </a:rPr>
              <a:t> sparseness (no smoothing used!)</a:t>
            </a:r>
          </a:p>
          <a:p>
            <a:pPr eaLnBrk="1" hangingPunct="1"/>
            <a:r>
              <a:rPr lang="en-US" dirty="0" smtClean="0">
                <a:ea typeface="ＭＳ Ｐゴシック" charset="0"/>
                <a:cs typeface="ＭＳ Ｐゴシック" charset="0"/>
              </a:rPr>
              <a:t>What </a:t>
            </a:r>
            <a:r>
              <a:rPr lang="en-US" dirty="0">
                <a:ea typeface="ＭＳ Ｐゴシック" charset="0"/>
                <a:cs typeface="ＭＳ Ｐゴシック" charset="0"/>
              </a:rPr>
              <a:t>are the most useful features to encode?</a:t>
            </a:r>
          </a:p>
        </p:txBody>
      </p:sp>
      <p:sp>
        <p:nvSpPr>
          <p:cNvPr id="95235" name="Text Box 4"/>
          <p:cNvSpPr txBox="1">
            <a:spLocks noChangeArrowheads="1"/>
          </p:cNvSpPr>
          <p:nvPr/>
        </p:nvSpPr>
        <p:spPr bwMode="auto">
          <a:xfrm>
            <a:off x="1112838" y="2759075"/>
            <a:ext cx="33353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lvl="1" algn="ctr" eaLnBrk="1" hangingPunct="1">
              <a:lnSpc>
                <a:spcPct val="90000"/>
              </a:lnSpc>
              <a:spcBef>
                <a:spcPct val="20000"/>
              </a:spcBef>
              <a:buClr>
                <a:schemeClr val="tx1"/>
              </a:buClr>
              <a:buSzPct val="55000"/>
              <a:buFont typeface="Wingdings" charset="0"/>
              <a:buNone/>
            </a:pPr>
            <a:r>
              <a:rPr lang="en-US" dirty="0">
                <a:solidFill>
                  <a:srgbClr val="3333FF"/>
                </a:solidFill>
                <a:latin typeface="+mn-lt"/>
              </a:rPr>
              <a:t>Parent annotation</a:t>
            </a:r>
          </a:p>
          <a:p>
            <a:pPr lvl="1" algn="ctr" eaLnBrk="1" hangingPunct="1">
              <a:lnSpc>
                <a:spcPct val="90000"/>
              </a:lnSpc>
              <a:spcBef>
                <a:spcPct val="20000"/>
              </a:spcBef>
              <a:buClr>
                <a:schemeClr val="tx1"/>
              </a:buClr>
              <a:buSzPct val="55000"/>
              <a:buFont typeface="Wingdings" charset="0"/>
              <a:buNone/>
            </a:pPr>
            <a:r>
              <a:rPr lang="en-US" dirty="0">
                <a:solidFill>
                  <a:srgbClr val="3333FF"/>
                </a:solidFill>
                <a:latin typeface="+mn-lt"/>
              </a:rPr>
              <a:t>[Johnson 98]</a:t>
            </a:r>
          </a:p>
          <a:p>
            <a:pPr algn="ctr" eaLnBrk="1" hangingPunct="1"/>
            <a:endParaRPr lang="en-US" dirty="0">
              <a:solidFill>
                <a:srgbClr val="3333FF"/>
              </a:solidFill>
              <a:latin typeface="+mn-lt"/>
            </a:endParaRPr>
          </a:p>
        </p:txBody>
      </p:sp>
      <p:sp>
        <p:nvSpPr>
          <p:cNvPr id="95236" name="Text Box 5"/>
          <p:cNvSpPr txBox="1">
            <a:spLocks noChangeArrowheads="1"/>
          </p:cNvSpPr>
          <p:nvPr/>
        </p:nvSpPr>
        <p:spPr bwMode="auto">
          <a:xfrm>
            <a:off x="5399088" y="2755900"/>
            <a:ext cx="2482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spcBef>
                <a:spcPct val="50000"/>
              </a:spcBef>
            </a:pPr>
            <a:r>
              <a:rPr lang="en-US" dirty="0">
                <a:solidFill>
                  <a:srgbClr val="CC0000"/>
                </a:solidFill>
                <a:latin typeface="+mn-lt"/>
              </a:rPr>
              <a:t>Marking </a:t>
            </a:r>
            <a:r>
              <a:rPr lang="en-US" dirty="0" smtClean="0">
                <a:solidFill>
                  <a:srgbClr val="CC0000"/>
                </a:solidFill>
                <a:latin typeface="+mn-lt"/>
              </a:rPr>
              <a:t>possessive </a:t>
            </a:r>
            <a:r>
              <a:rPr lang="en-US" dirty="0">
                <a:solidFill>
                  <a:srgbClr val="CC0000"/>
                </a:solidFill>
                <a:latin typeface="+mn-lt"/>
              </a:rPr>
              <a:t>NPs</a:t>
            </a:r>
          </a:p>
        </p:txBody>
      </p:sp>
      <p:graphicFrame>
        <p:nvGraphicFramePr>
          <p:cNvPr id="95237" name="Object 2"/>
          <p:cNvGraphicFramePr>
            <a:graphicFrameLocks noChangeAspect="1"/>
          </p:cNvGraphicFramePr>
          <p:nvPr/>
        </p:nvGraphicFramePr>
        <p:xfrm>
          <a:off x="1627188" y="3722688"/>
          <a:ext cx="2514600" cy="1876425"/>
        </p:xfrm>
        <a:graphic>
          <a:graphicData uri="http://schemas.openxmlformats.org/presentationml/2006/ole">
            <mc:AlternateContent xmlns:mc="http://schemas.openxmlformats.org/markup-compatibility/2006">
              <mc:Choice xmlns:v="urn:schemas-microsoft-com:vml" Requires="v">
                <p:oleObj spid="_x0000_s3180" name="Photo Editor Photo" r:id="rId4" imgW="2514286" imgH="1876190" progId="MSPhotoEd.3">
                  <p:embed/>
                </p:oleObj>
              </mc:Choice>
              <mc:Fallback>
                <p:oleObj name="Photo Editor Photo" r:id="rId4" imgW="2514286" imgH="18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188" y="3722688"/>
                        <a:ext cx="2514600" cy="18764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5238" name="Object 3"/>
          <p:cNvGraphicFramePr>
            <a:graphicFrameLocks noChangeAspect="1"/>
          </p:cNvGraphicFramePr>
          <p:nvPr/>
        </p:nvGraphicFramePr>
        <p:xfrm>
          <a:off x="5349875" y="3789363"/>
          <a:ext cx="2362200" cy="1743075"/>
        </p:xfrm>
        <a:graphic>
          <a:graphicData uri="http://schemas.openxmlformats.org/presentationml/2006/ole">
            <mc:AlternateContent xmlns:mc="http://schemas.openxmlformats.org/markup-compatibility/2006">
              <mc:Choice xmlns:v="urn:schemas-microsoft-com:vml" Requires="v">
                <p:oleObj spid="_x0000_s3181" name="Photo Editor Photo" r:id="rId6" imgW="2362530" imgH="1743318" progId="MSPhotoEd.3">
                  <p:embed/>
                </p:oleObj>
              </mc:Choice>
              <mc:Fallback>
                <p:oleObj name="Photo Editor Photo" r:id="rId6" imgW="2362530" imgH="1743318"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9875" y="3789363"/>
                        <a:ext cx="2362200" cy="17430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3848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PCFG Independence Assumptions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3276669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atin typeface="Lucida Sans" charset="0"/>
                <a:ea typeface="ＭＳ Ｐゴシック" charset="0"/>
                <a:cs typeface="ＭＳ Ｐゴシック" charset="0"/>
              </a:rPr>
              <a:t>Annotations</a:t>
            </a:r>
          </a:p>
        </p:txBody>
      </p:sp>
      <p:sp>
        <p:nvSpPr>
          <p:cNvPr id="97282" name="Rectangle 3"/>
          <p:cNvSpPr>
            <a:spLocks noGrp="1" noChangeArrowheads="1"/>
          </p:cNvSpPr>
          <p:nvPr>
            <p:ph type="body" idx="1"/>
          </p:nvPr>
        </p:nvSpPr>
        <p:spPr>
          <a:xfrm>
            <a:off x="381000" y="1752600"/>
            <a:ext cx="8150225" cy="4876800"/>
          </a:xfrm>
        </p:spPr>
        <p:txBody>
          <a:bodyPr/>
          <a:lstStyle/>
          <a:p>
            <a:pPr eaLnBrk="1" hangingPunct="1"/>
            <a:r>
              <a:rPr lang="en-US" dirty="0">
                <a:latin typeface="Lucida Sans" charset="0"/>
                <a:ea typeface="ＭＳ Ｐゴシック" charset="0"/>
                <a:cs typeface="ＭＳ Ｐゴシック" charset="0"/>
              </a:rPr>
              <a:t>Annotations split the grammar categories into sub-categories.</a:t>
            </a:r>
          </a:p>
          <a:p>
            <a:pPr eaLnBrk="1" hangingPunct="1"/>
            <a:endParaRPr lang="en-US" sz="900" dirty="0">
              <a:latin typeface="Lucida Sans" charset="0"/>
              <a:ea typeface="ＭＳ Ｐゴシック" charset="0"/>
              <a:cs typeface="ＭＳ Ｐゴシック" charset="0"/>
            </a:endParaRPr>
          </a:p>
          <a:p>
            <a:pPr eaLnBrk="1" hangingPunct="1"/>
            <a:r>
              <a:rPr lang="en-US" dirty="0">
                <a:latin typeface="Lucida Sans" charset="0"/>
                <a:ea typeface="ＭＳ Ｐゴシック" charset="0"/>
                <a:cs typeface="ＭＳ Ｐゴシック" charset="0"/>
              </a:rPr>
              <a:t>Conditioning on history vs. annotating</a:t>
            </a:r>
          </a:p>
          <a:p>
            <a:pPr lvl="1" eaLnBrk="1" hangingPunct="1"/>
            <a:r>
              <a:rPr lang="en-US" dirty="0">
                <a:latin typeface="Lucida Sans" charset="0"/>
                <a:ea typeface="ＭＳ Ｐゴシック" charset="0"/>
              </a:rPr>
              <a:t>P(</a:t>
            </a:r>
            <a:r>
              <a:rPr lang="en-US" dirty="0">
                <a:solidFill>
                  <a:srgbClr val="3333FF"/>
                </a:solidFill>
                <a:latin typeface="Lucida Sans" charset="0"/>
                <a:ea typeface="ＭＳ Ｐゴシック" charset="0"/>
                <a:sym typeface="Symbol" charset="0"/>
              </a:rPr>
              <a:t>NP^S  PRP</a:t>
            </a:r>
            <a:r>
              <a:rPr lang="en-US" dirty="0">
                <a:latin typeface="Lucida Sans" charset="0"/>
                <a:ea typeface="ＭＳ Ｐゴシック" charset="0"/>
                <a:sym typeface="Symbol" charset="0"/>
              </a:rPr>
              <a:t>) is a lot like </a:t>
            </a:r>
            <a:r>
              <a:rPr lang="en-US" dirty="0">
                <a:latin typeface="Lucida Sans" charset="0"/>
                <a:ea typeface="ＭＳ Ｐゴシック" charset="0"/>
              </a:rPr>
              <a:t>P(</a:t>
            </a:r>
            <a:r>
              <a:rPr lang="en-US" dirty="0">
                <a:solidFill>
                  <a:srgbClr val="3333FF"/>
                </a:solidFill>
                <a:latin typeface="Lucida Sans" charset="0"/>
                <a:ea typeface="ＭＳ Ｐゴシック" charset="0"/>
                <a:sym typeface="Symbol" charset="0"/>
              </a:rPr>
              <a:t>NP  PRP</a:t>
            </a:r>
            <a:r>
              <a:rPr lang="en-US" dirty="0">
                <a:latin typeface="Lucida Sans" charset="0"/>
                <a:ea typeface="ＭＳ Ｐゴシック" charset="0"/>
                <a:sym typeface="Symbol" charset="0"/>
              </a:rPr>
              <a:t> | </a:t>
            </a:r>
            <a:r>
              <a:rPr lang="en-US" dirty="0">
                <a:solidFill>
                  <a:srgbClr val="3333FF"/>
                </a:solidFill>
                <a:latin typeface="Lucida Sans" charset="0"/>
                <a:ea typeface="ＭＳ Ｐゴシック" charset="0"/>
                <a:sym typeface="Symbol" charset="0"/>
              </a:rPr>
              <a:t>S</a:t>
            </a:r>
            <a:r>
              <a:rPr lang="en-US" dirty="0">
                <a:latin typeface="Lucida Sans" charset="0"/>
                <a:ea typeface="ＭＳ Ｐゴシック" charset="0"/>
                <a:sym typeface="Symbol" charset="0"/>
              </a:rPr>
              <a:t>)</a:t>
            </a:r>
          </a:p>
          <a:p>
            <a:pPr lvl="1" eaLnBrk="1" hangingPunct="1"/>
            <a:r>
              <a:rPr lang="en-US" dirty="0">
                <a:latin typeface="Lucida Sans" charset="0"/>
                <a:ea typeface="ＭＳ Ｐゴシック" charset="0"/>
              </a:rPr>
              <a:t>P(</a:t>
            </a:r>
            <a:r>
              <a:rPr lang="en-US" dirty="0">
                <a:solidFill>
                  <a:srgbClr val="CC0000"/>
                </a:solidFill>
                <a:latin typeface="Lucida Sans" charset="0"/>
                <a:ea typeface="ＭＳ Ｐゴシック" charset="0"/>
                <a:sym typeface="Symbol" charset="0"/>
              </a:rPr>
              <a:t>NP-POS</a:t>
            </a:r>
            <a:r>
              <a:rPr lang="en-US" dirty="0">
                <a:latin typeface="Lucida Sans" charset="0"/>
                <a:ea typeface="ＭＳ Ｐゴシック" charset="0"/>
                <a:sym typeface="Symbol" charset="0"/>
              </a:rPr>
              <a:t> </a:t>
            </a:r>
            <a:r>
              <a:rPr lang="en-US" dirty="0">
                <a:solidFill>
                  <a:srgbClr val="CC0000"/>
                </a:solidFill>
                <a:latin typeface="Lucida Sans" charset="0"/>
                <a:ea typeface="ＭＳ Ｐゴシック" charset="0"/>
                <a:sym typeface="Symbol" charset="0"/>
              </a:rPr>
              <a:t> NNP POS</a:t>
            </a:r>
            <a:r>
              <a:rPr lang="en-US" dirty="0">
                <a:latin typeface="Lucida Sans" charset="0"/>
                <a:ea typeface="ＭＳ Ｐゴシック" charset="0"/>
                <a:sym typeface="Symbol" charset="0"/>
              </a:rPr>
              <a:t>) </a:t>
            </a:r>
            <a:r>
              <a:rPr lang="en-US" dirty="0" smtClean="0">
                <a:latin typeface="Lucida Sans" charset="0"/>
                <a:ea typeface="ＭＳ Ｐゴシック" charset="0"/>
                <a:sym typeface="Symbol" charset="0"/>
              </a:rPr>
              <a:t>isn’</a:t>
            </a:r>
            <a:r>
              <a:rPr lang="en-US" altLang="ja-JP" dirty="0" smtClean="0">
                <a:latin typeface="Lucida Sans" charset="0"/>
                <a:ea typeface="ＭＳ Ｐゴシック" charset="0"/>
                <a:sym typeface="Symbol" charset="0"/>
              </a:rPr>
              <a:t>t </a:t>
            </a:r>
            <a:r>
              <a:rPr lang="en-US" altLang="ja-JP" dirty="0">
                <a:latin typeface="Lucida Sans" charset="0"/>
                <a:ea typeface="ＭＳ Ｐゴシック" charset="0"/>
                <a:sym typeface="Symbol" charset="0"/>
              </a:rPr>
              <a:t>history conditioning.</a:t>
            </a:r>
            <a:endParaRPr lang="en-US" altLang="ja-JP" sz="800" dirty="0">
              <a:latin typeface="Lucida Sans" charset="0"/>
              <a:ea typeface="ＭＳ Ｐゴシック" charset="0"/>
            </a:endParaRPr>
          </a:p>
          <a:p>
            <a:pPr eaLnBrk="1" hangingPunct="1"/>
            <a:endParaRPr lang="en-US" sz="600" dirty="0">
              <a:latin typeface="Lucida Sans" charset="0"/>
              <a:ea typeface="ＭＳ Ｐゴシック" charset="0"/>
              <a:cs typeface="ＭＳ Ｐゴシック" charset="0"/>
              <a:sym typeface="Symbol" charset="0"/>
            </a:endParaRPr>
          </a:p>
          <a:p>
            <a:pPr eaLnBrk="1" hangingPunct="1"/>
            <a:r>
              <a:rPr lang="en-US" dirty="0">
                <a:latin typeface="Lucida Sans" charset="0"/>
                <a:ea typeface="ＭＳ Ｐゴシック" charset="0"/>
                <a:cs typeface="ＭＳ Ｐゴシック" charset="0"/>
              </a:rPr>
              <a:t>Feature grammars vs. annotation</a:t>
            </a:r>
          </a:p>
          <a:p>
            <a:pPr lvl="1" eaLnBrk="1" hangingPunct="1"/>
            <a:r>
              <a:rPr lang="en-US" dirty="0">
                <a:latin typeface="Lucida Sans" charset="0"/>
                <a:ea typeface="ＭＳ Ｐゴシック" charset="0"/>
              </a:rPr>
              <a:t>Can think of a symbol like NP</a:t>
            </a:r>
            <a:r>
              <a:rPr lang="en-US" dirty="0">
                <a:solidFill>
                  <a:srgbClr val="0000FF"/>
                </a:solidFill>
                <a:latin typeface="Lucida Sans" charset="0"/>
                <a:ea typeface="ＭＳ Ｐゴシック" charset="0"/>
              </a:rPr>
              <a:t>^NP</a:t>
            </a:r>
            <a:r>
              <a:rPr lang="en-US" dirty="0">
                <a:solidFill>
                  <a:srgbClr val="CC0000"/>
                </a:solidFill>
                <a:latin typeface="Lucida Sans" charset="0"/>
                <a:ea typeface="ＭＳ Ｐゴシック" charset="0"/>
              </a:rPr>
              <a:t>-POS</a:t>
            </a:r>
            <a:r>
              <a:rPr lang="en-US" dirty="0">
                <a:latin typeface="Lucida Sans" charset="0"/>
                <a:ea typeface="ＭＳ Ｐゴシック" charset="0"/>
              </a:rPr>
              <a:t> as </a:t>
            </a:r>
          </a:p>
          <a:p>
            <a:pPr lvl="1" eaLnBrk="1" hangingPunct="1">
              <a:buFont typeface="Times" charset="0"/>
              <a:buNone/>
            </a:pPr>
            <a:r>
              <a:rPr lang="en-US" dirty="0">
                <a:latin typeface="Lucida Sans" charset="0"/>
                <a:ea typeface="ＭＳ Ｐゴシック" charset="0"/>
              </a:rPr>
              <a:t>	NP [</a:t>
            </a:r>
            <a:r>
              <a:rPr lang="en-US" dirty="0" err="1">
                <a:solidFill>
                  <a:srgbClr val="0000FF"/>
                </a:solidFill>
                <a:latin typeface="Lucida Sans" charset="0"/>
                <a:ea typeface="ＭＳ Ｐゴシック" charset="0"/>
              </a:rPr>
              <a:t>parent:NP</a:t>
            </a:r>
            <a:r>
              <a:rPr lang="en-US" dirty="0">
                <a:latin typeface="Lucida Sans" charset="0"/>
                <a:ea typeface="ＭＳ Ｐゴシック" charset="0"/>
              </a:rPr>
              <a:t>, </a:t>
            </a:r>
            <a:r>
              <a:rPr lang="en-US" dirty="0">
                <a:solidFill>
                  <a:srgbClr val="CC0000"/>
                </a:solidFill>
                <a:latin typeface="Lucida Sans" charset="0"/>
                <a:ea typeface="ＭＳ Ｐゴシック" charset="0"/>
              </a:rPr>
              <a:t>+POS</a:t>
            </a:r>
            <a:r>
              <a:rPr lang="en-US" dirty="0">
                <a:latin typeface="Lucida Sans" charset="0"/>
                <a:ea typeface="ＭＳ Ｐゴシック" charset="0"/>
              </a:rPr>
              <a:t>]</a:t>
            </a:r>
          </a:p>
          <a:p>
            <a:pPr lvl="1" eaLnBrk="1" hangingPunct="1">
              <a:buFont typeface="Times" charset="0"/>
              <a:buNone/>
            </a:pPr>
            <a:endParaRPr lang="en-US" sz="500" dirty="0">
              <a:latin typeface="Lucida Sans" charset="0"/>
              <a:ea typeface="ＭＳ Ｐゴシック" charset="0"/>
            </a:endParaRPr>
          </a:p>
          <a:p>
            <a:pPr eaLnBrk="1" hangingPunct="1"/>
            <a:r>
              <a:rPr lang="en-US" dirty="0">
                <a:latin typeface="Lucida Sans" charset="0"/>
                <a:ea typeface="ＭＳ Ｐゴシック" charset="0"/>
                <a:cs typeface="ＭＳ Ｐゴシック" charset="0"/>
              </a:rPr>
              <a:t>After parsing with an annotated grammar, the annotations are then stripped for evaluation.</a:t>
            </a:r>
          </a:p>
        </p:txBody>
      </p:sp>
    </p:spTree>
    <p:extLst>
      <p:ext uri="{BB962C8B-B14F-4D97-AF65-F5344CB8AC3E}">
        <p14:creationId xmlns:p14="http://schemas.microsoft.com/office/powerpoint/2010/main" val="2595386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The Return of </a:t>
            </a:r>
            <a:r>
              <a:rPr lang="en-US" dirty="0" err="1" smtClean="0">
                <a:ea typeface="ＭＳ Ｐゴシック" charset="0"/>
                <a:cs typeface="ＭＳ Ｐゴシック" charset="0"/>
              </a:rPr>
              <a:t>Unlexicalized</a:t>
            </a:r>
            <a:r>
              <a:rPr lang="en-US" dirty="0" smtClean="0">
                <a:ea typeface="ＭＳ Ｐゴシック" charset="0"/>
                <a:cs typeface="ＭＳ Ｐゴシック" charset="0"/>
              </a:rPr>
              <a:t>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8840340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dirty="0" smtClean="0">
                <a:ea typeface="ＭＳ Ｐゴシック" charset="0"/>
                <a:cs typeface="ＭＳ Ｐゴシック" charset="0"/>
              </a:rPr>
              <a:t>Accurate </a:t>
            </a:r>
            <a:r>
              <a:rPr lang="en-US" dirty="0" err="1" smtClean="0">
                <a:ea typeface="ＭＳ Ｐゴシック" charset="0"/>
                <a:cs typeface="ＭＳ Ｐゴシック" charset="0"/>
              </a:rPr>
              <a:t>Unlexicalized</a:t>
            </a:r>
            <a:r>
              <a:rPr lang="en-US" dirty="0" smtClean="0">
                <a:ea typeface="ＭＳ Ｐゴシック" charset="0"/>
                <a:cs typeface="ＭＳ Ｐゴシック" charset="0"/>
              </a:rPr>
              <a:t> Parsing</a:t>
            </a:r>
            <a:br>
              <a:rPr lang="en-US" dirty="0" smtClean="0">
                <a:ea typeface="ＭＳ Ｐゴシック" charset="0"/>
                <a:cs typeface="ＭＳ Ｐゴシック" charset="0"/>
              </a:rPr>
            </a:br>
            <a:r>
              <a:rPr lang="en-US" sz="2400" b="0" dirty="0">
                <a:solidFill>
                  <a:schemeClr val="accent4"/>
                </a:solidFill>
                <a:ea typeface="ＭＳ Ｐゴシック" charset="0"/>
                <a:cs typeface="ＭＳ Ｐゴシック" charset="0"/>
              </a:rPr>
              <a:t>[Klein and Manning 1993]</a:t>
            </a:r>
            <a:endParaRPr lang="en-US" sz="2400" dirty="0">
              <a:ea typeface="ＭＳ Ｐゴシック" charset="0"/>
              <a:cs typeface="ＭＳ Ｐゴシック" charset="0"/>
            </a:endParaRPr>
          </a:p>
        </p:txBody>
      </p:sp>
      <p:sp>
        <p:nvSpPr>
          <p:cNvPr id="105474" name="Rectangle 3"/>
          <p:cNvSpPr>
            <a:spLocks noGrp="1" noChangeArrowheads="1"/>
          </p:cNvSpPr>
          <p:nvPr>
            <p:ph type="body" idx="1"/>
          </p:nvPr>
        </p:nvSpPr>
        <p:spPr>
          <a:xfrm>
            <a:off x="381000" y="1681163"/>
            <a:ext cx="8562975" cy="5105400"/>
          </a:xfrm>
        </p:spPr>
        <p:txBody>
          <a:bodyPr/>
          <a:lstStyle/>
          <a:p>
            <a:pPr eaLnBrk="1" hangingPunct="1">
              <a:lnSpc>
                <a:spcPct val="90000"/>
              </a:lnSpc>
            </a:pPr>
            <a:r>
              <a:rPr lang="en-US" dirty="0">
                <a:ea typeface="ＭＳ Ｐゴシック" charset="0"/>
                <a:cs typeface="ＭＳ Ｐゴシック" charset="0"/>
              </a:rPr>
              <a:t>What do we mean by an </a:t>
            </a:r>
            <a:r>
              <a:rPr lang="en-US" dirty="0" smtClean="0">
                <a:ea typeface="ＭＳ Ｐゴシック" charset="0"/>
                <a:cs typeface="ＭＳ Ｐゴシック" charset="0"/>
              </a:rPr>
              <a:t>“</a:t>
            </a:r>
            <a:r>
              <a:rPr lang="en-US" altLang="ja-JP" dirty="0" err="1" smtClean="0">
                <a:ea typeface="ＭＳ Ｐゴシック" charset="0"/>
                <a:cs typeface="ＭＳ Ｐゴシック" charset="0"/>
              </a:rPr>
              <a:t>unlexicalized</a:t>
            </a:r>
            <a:r>
              <a:rPr lang="en-US" altLang="ja-JP" dirty="0" smtClean="0">
                <a:ea typeface="ＭＳ Ｐゴシック" charset="0"/>
                <a:cs typeface="ＭＳ Ｐゴシック" charset="0"/>
              </a:rPr>
              <a:t>” </a:t>
            </a:r>
            <a:r>
              <a:rPr lang="en-US" altLang="ja-JP" dirty="0">
                <a:ea typeface="ＭＳ Ｐゴシック" charset="0"/>
                <a:cs typeface="ＭＳ Ｐゴシック" charset="0"/>
              </a:rPr>
              <a:t>PCFG?</a:t>
            </a:r>
          </a:p>
          <a:p>
            <a:pPr marL="742950" lvl="1" indent="-285750" eaLnBrk="1" hangingPunct="1">
              <a:lnSpc>
                <a:spcPct val="90000"/>
              </a:lnSpc>
            </a:pPr>
            <a:r>
              <a:rPr lang="en-US" dirty="0">
                <a:ea typeface="ＭＳ Ｐゴシック" charset="0"/>
              </a:rPr>
              <a:t>Grammar rules are not systematically specified down to the level of lexical items</a:t>
            </a:r>
          </a:p>
          <a:p>
            <a:pPr marL="1143000" lvl="2" eaLnBrk="1" hangingPunct="1">
              <a:lnSpc>
                <a:spcPct val="90000"/>
              </a:lnSpc>
            </a:pPr>
            <a:r>
              <a:rPr lang="en-US" sz="1800" dirty="0">
                <a:solidFill>
                  <a:schemeClr val="tx2"/>
                </a:solidFill>
                <a:ea typeface="ＭＳ Ｐゴシック" charset="0"/>
              </a:rPr>
              <a:t>NP-stocks</a:t>
            </a:r>
            <a:r>
              <a:rPr lang="en-US" sz="1800" dirty="0">
                <a:ea typeface="ＭＳ Ｐゴシック" charset="0"/>
              </a:rPr>
              <a:t> is not allowed</a:t>
            </a:r>
          </a:p>
          <a:p>
            <a:pPr marL="1143000" lvl="2" eaLnBrk="1" hangingPunct="1">
              <a:lnSpc>
                <a:spcPct val="90000"/>
              </a:lnSpc>
            </a:pPr>
            <a:r>
              <a:rPr lang="en-US" sz="1800" dirty="0">
                <a:solidFill>
                  <a:schemeClr val="tx2"/>
                </a:solidFill>
                <a:ea typeface="ＭＳ Ｐゴシック" charset="0"/>
              </a:rPr>
              <a:t>NP^S-CC</a:t>
            </a:r>
            <a:r>
              <a:rPr lang="en-US" sz="1800" dirty="0">
                <a:ea typeface="ＭＳ Ｐゴシック" charset="0"/>
              </a:rPr>
              <a:t> is fine</a:t>
            </a:r>
          </a:p>
          <a:p>
            <a:pPr marL="742950" lvl="1" indent="-285750" eaLnBrk="1" hangingPunct="1">
              <a:lnSpc>
                <a:spcPct val="90000"/>
              </a:lnSpc>
            </a:pPr>
            <a:r>
              <a:rPr lang="en-US" dirty="0">
                <a:ea typeface="ＭＳ Ｐゴシック" charset="0"/>
              </a:rPr>
              <a:t>Closed vs. open class words </a:t>
            </a:r>
            <a:endParaRPr lang="en-US" dirty="0" smtClean="0">
              <a:ea typeface="ＭＳ Ｐゴシック" charset="0"/>
            </a:endParaRPr>
          </a:p>
          <a:p>
            <a:pPr marL="1085850" lvl="2" indent="-285750">
              <a:lnSpc>
                <a:spcPct val="90000"/>
              </a:lnSpc>
            </a:pPr>
            <a:r>
              <a:rPr lang="en-US" sz="1800" dirty="0" smtClean="0">
                <a:ea typeface="ＭＳ Ｐゴシック" charset="0"/>
              </a:rPr>
              <a:t>Long </a:t>
            </a:r>
            <a:r>
              <a:rPr lang="en-US" sz="1800" dirty="0">
                <a:ea typeface="ＭＳ Ｐゴシック" charset="0"/>
              </a:rPr>
              <a:t>tradition in linguistics of using function words as features or markers for </a:t>
            </a:r>
            <a:r>
              <a:rPr lang="en-US" sz="1800" dirty="0" smtClean="0">
                <a:ea typeface="ＭＳ Ｐゴシック" charset="0"/>
              </a:rPr>
              <a:t>selection </a:t>
            </a:r>
            <a:r>
              <a:rPr lang="en-US" sz="1800" dirty="0">
                <a:ea typeface="ＭＳ Ｐゴシック" charset="0"/>
              </a:rPr>
              <a:t>(</a:t>
            </a:r>
            <a:r>
              <a:rPr lang="en-US" sz="1800" dirty="0">
                <a:solidFill>
                  <a:schemeClr val="tx2"/>
                </a:solidFill>
                <a:ea typeface="ＭＳ Ｐゴシック" charset="0"/>
              </a:rPr>
              <a:t>VB-</a:t>
            </a:r>
            <a:r>
              <a:rPr lang="en-US" sz="1800" dirty="0" smtClean="0">
                <a:solidFill>
                  <a:schemeClr val="tx2"/>
                </a:solidFill>
                <a:ea typeface="ＭＳ Ｐゴシック" charset="0"/>
              </a:rPr>
              <a:t>have, SBAR-if/whether</a:t>
            </a:r>
            <a:r>
              <a:rPr lang="en-US" sz="1800" dirty="0" smtClean="0">
                <a:ea typeface="ＭＳ Ｐゴシック" charset="0"/>
              </a:rPr>
              <a:t>)</a:t>
            </a:r>
            <a:endParaRPr lang="en-US" sz="1800" dirty="0">
              <a:ea typeface="ＭＳ Ｐゴシック" charset="0"/>
            </a:endParaRPr>
          </a:p>
          <a:p>
            <a:pPr marL="1143000" lvl="2" eaLnBrk="1" hangingPunct="1">
              <a:lnSpc>
                <a:spcPct val="90000"/>
              </a:lnSpc>
            </a:pPr>
            <a:r>
              <a:rPr lang="en-US" sz="1800" dirty="0" smtClean="0">
                <a:ea typeface="ＭＳ Ｐゴシック" charset="0"/>
              </a:rPr>
              <a:t>Different </a:t>
            </a:r>
            <a:r>
              <a:rPr lang="en-US" sz="1800" dirty="0">
                <a:ea typeface="ＭＳ Ｐゴシック" charset="0"/>
              </a:rPr>
              <a:t>to the </a:t>
            </a:r>
            <a:r>
              <a:rPr lang="en-US" sz="1800" dirty="0" err="1">
                <a:ea typeface="ＭＳ Ｐゴシック" charset="0"/>
              </a:rPr>
              <a:t>bilexical</a:t>
            </a:r>
            <a:r>
              <a:rPr lang="en-US" sz="1800" dirty="0">
                <a:ea typeface="ＭＳ Ｐゴシック" charset="0"/>
              </a:rPr>
              <a:t> idea of semantic heads</a:t>
            </a:r>
          </a:p>
          <a:p>
            <a:pPr marL="1143000" lvl="2" eaLnBrk="1" hangingPunct="1">
              <a:lnSpc>
                <a:spcPct val="90000"/>
              </a:lnSpc>
            </a:pPr>
            <a:r>
              <a:rPr lang="en-US" sz="1800" dirty="0">
                <a:ea typeface="ＭＳ Ｐゴシック" charset="0"/>
              </a:rPr>
              <a:t>Open-class selection </a:t>
            </a:r>
            <a:r>
              <a:rPr lang="en-US" sz="1800" dirty="0" smtClean="0">
                <a:ea typeface="ＭＳ Ｐゴシック" charset="0"/>
              </a:rPr>
              <a:t>is really </a:t>
            </a:r>
            <a:r>
              <a:rPr lang="en-US" sz="1800" dirty="0">
                <a:ea typeface="ＭＳ Ｐゴシック" charset="0"/>
              </a:rPr>
              <a:t>a proxy for semantics</a:t>
            </a:r>
          </a:p>
          <a:p>
            <a:pPr eaLnBrk="1" hangingPunct="1">
              <a:lnSpc>
                <a:spcPct val="90000"/>
              </a:lnSpc>
            </a:pPr>
            <a:endParaRPr lang="en-US" sz="1300" dirty="0">
              <a:ea typeface="ＭＳ Ｐゴシック" charset="0"/>
              <a:cs typeface="ＭＳ Ｐゴシック" charset="0"/>
            </a:endParaRPr>
          </a:p>
          <a:p>
            <a:pPr eaLnBrk="1" hangingPunct="1">
              <a:lnSpc>
                <a:spcPct val="90000"/>
              </a:lnSpc>
            </a:pPr>
            <a:r>
              <a:rPr lang="en-US" dirty="0" smtClean="0">
                <a:ea typeface="ＭＳ Ｐゴシック" charset="0"/>
                <a:cs typeface="ＭＳ Ｐゴシック" charset="0"/>
              </a:rPr>
              <a:t>Thesis</a:t>
            </a:r>
          </a:p>
          <a:p>
            <a:pPr lvl="1">
              <a:lnSpc>
                <a:spcPct val="90000"/>
              </a:lnSpc>
            </a:pPr>
            <a:r>
              <a:rPr lang="en-US" dirty="0" smtClean="0">
                <a:ea typeface="ＭＳ Ｐゴシック" charset="0"/>
                <a:cs typeface="ＭＳ Ｐゴシック" charset="0"/>
              </a:rPr>
              <a:t>Most of what you need for accurate parsing, and much of what lexicalized PCFGs actually capture </a:t>
            </a:r>
            <a:r>
              <a:rPr lang="en-US" i="1" dirty="0" smtClean="0">
                <a:ea typeface="ＭＳ Ｐゴシック" charset="0"/>
                <a:cs typeface="ＭＳ Ｐゴシック" charset="0"/>
              </a:rPr>
              <a:t>isn’t </a:t>
            </a:r>
            <a:r>
              <a:rPr lang="en-US" dirty="0" smtClean="0">
                <a:ea typeface="ＭＳ Ｐゴシック" charset="0"/>
                <a:cs typeface="ＭＳ Ｐゴシック" charset="0"/>
              </a:rPr>
              <a:t>lexical selection between content words but just basic grammatical features, like verb form, finiteness, presence of a verbal auxiliary, etc.</a:t>
            </a:r>
            <a:endParaRPr lang="en-US" dirty="0">
              <a:ea typeface="ＭＳ Ｐゴシック" charset="0"/>
            </a:endParaRPr>
          </a:p>
        </p:txBody>
      </p:sp>
    </p:spTree>
    <p:extLst>
      <p:ext uri="{BB962C8B-B14F-4D97-AF65-F5344CB8AC3E}">
        <p14:creationId xmlns:p14="http://schemas.microsoft.com/office/powerpoint/2010/main" val="30172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547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4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Experimental </a:t>
            </a:r>
            <a:r>
              <a:rPr lang="en-US" dirty="0" smtClean="0">
                <a:ea typeface="ＭＳ Ｐゴシック" charset="0"/>
                <a:cs typeface="ＭＳ Ｐゴシック" charset="0"/>
              </a:rPr>
              <a:t>Approach</a:t>
            </a:r>
            <a:endParaRPr lang="en-US" dirty="0">
              <a:ea typeface="ＭＳ Ｐゴシック" charset="0"/>
              <a:cs typeface="ＭＳ Ｐゴシック" charset="0"/>
            </a:endParaRPr>
          </a:p>
        </p:txBody>
      </p:sp>
      <p:sp>
        <p:nvSpPr>
          <p:cNvPr id="99330" name="Rectangle 3"/>
          <p:cNvSpPr>
            <a:spLocks noGrp="1" noChangeArrowheads="1"/>
          </p:cNvSpPr>
          <p:nvPr>
            <p:ph type="body" idx="1"/>
          </p:nvPr>
        </p:nvSpPr>
        <p:spPr>
          <a:xfrm>
            <a:off x="685800" y="1679575"/>
            <a:ext cx="7924800" cy="5178425"/>
          </a:xfrm>
        </p:spPr>
        <p:txBody>
          <a:bodyPr/>
          <a:lstStyle/>
          <a:p>
            <a:pPr eaLnBrk="1" hangingPunct="1"/>
            <a:r>
              <a:rPr lang="en-US" dirty="0">
                <a:ea typeface="ＭＳ Ｐゴシック" charset="0"/>
                <a:cs typeface="ＭＳ Ｐゴシック" charset="0"/>
              </a:rPr>
              <a:t>Corpus: Penn Treebank, </a:t>
            </a:r>
            <a:r>
              <a:rPr lang="en-US" dirty="0" smtClean="0">
                <a:ea typeface="ＭＳ Ｐゴシック" charset="0"/>
                <a:cs typeface="ＭＳ Ｐゴシック" charset="0"/>
              </a:rPr>
              <a:t>WSJ; iterate on small </a:t>
            </a:r>
            <a:r>
              <a:rPr lang="en-US" dirty="0" err="1" smtClean="0">
                <a:ea typeface="ＭＳ Ｐゴシック" charset="0"/>
                <a:cs typeface="ＭＳ Ｐゴシック" charset="0"/>
              </a:rPr>
              <a:t>dev</a:t>
            </a:r>
            <a:r>
              <a:rPr lang="en-US" dirty="0" smtClean="0">
                <a:ea typeface="ＭＳ Ｐゴシック" charset="0"/>
                <a:cs typeface="ＭＳ Ｐゴシック" charset="0"/>
              </a:rPr>
              <a:t> set</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sz="2800" dirty="0">
              <a:ea typeface="ＭＳ Ｐゴシック" charset="0"/>
              <a:cs typeface="ＭＳ Ｐゴシック" charset="0"/>
            </a:endParaRPr>
          </a:p>
          <a:p>
            <a:pPr eaLnBrk="1" hangingPunct="1"/>
            <a:r>
              <a:rPr lang="en-US" dirty="0" smtClean="0">
                <a:solidFill>
                  <a:schemeClr val="tx2"/>
                </a:solidFill>
                <a:ea typeface="ＭＳ Ｐゴシック" charset="0"/>
                <a:cs typeface="ＭＳ Ｐゴシック" charset="0"/>
              </a:rPr>
              <a:t>Size</a:t>
            </a:r>
            <a:r>
              <a:rPr lang="en-US" dirty="0" smtClean="0">
                <a:ea typeface="ＭＳ Ｐゴシック" charset="0"/>
                <a:cs typeface="ＭＳ Ｐゴシック" charset="0"/>
              </a:rPr>
              <a:t> </a:t>
            </a:r>
            <a:r>
              <a:rPr lang="en-US" dirty="0">
                <a:ea typeface="ＭＳ Ｐゴシック" charset="0"/>
                <a:cs typeface="ＭＳ Ｐゴシック" charset="0"/>
              </a:rPr>
              <a:t>– number of symbols in grammar.</a:t>
            </a:r>
          </a:p>
          <a:p>
            <a:pPr lvl="1" eaLnBrk="1" hangingPunct="1"/>
            <a:r>
              <a:rPr lang="en-US" dirty="0">
                <a:ea typeface="ＭＳ Ｐゴシック" charset="0"/>
              </a:rPr>
              <a:t>Passive / complete symbols: </a:t>
            </a:r>
            <a:r>
              <a:rPr lang="en-US" dirty="0">
                <a:solidFill>
                  <a:schemeClr val="tx2"/>
                </a:solidFill>
                <a:ea typeface="ＭＳ Ｐゴシック" charset="0"/>
              </a:rPr>
              <a:t>NP</a:t>
            </a:r>
            <a:r>
              <a:rPr lang="en-US" dirty="0">
                <a:ea typeface="ＭＳ Ｐゴシック" charset="0"/>
              </a:rPr>
              <a:t>, </a:t>
            </a:r>
            <a:r>
              <a:rPr lang="en-US" dirty="0">
                <a:solidFill>
                  <a:schemeClr val="tx2"/>
                </a:solidFill>
                <a:ea typeface="ＭＳ Ｐゴシック" charset="0"/>
              </a:rPr>
              <a:t>NP^S</a:t>
            </a:r>
          </a:p>
          <a:p>
            <a:pPr lvl="1" eaLnBrk="1" hangingPunct="1"/>
            <a:r>
              <a:rPr lang="en-US" dirty="0">
                <a:ea typeface="ＭＳ Ｐゴシック" charset="0"/>
              </a:rPr>
              <a:t>Active / incomplete symbols: </a:t>
            </a:r>
            <a:r>
              <a:rPr lang="en-US" dirty="0" smtClean="0">
                <a:ea typeface="ＭＳ Ｐゴシック" charset="0"/>
              </a:rPr>
              <a:t>@</a:t>
            </a:r>
            <a:r>
              <a:rPr lang="en-US" dirty="0" smtClean="0">
                <a:solidFill>
                  <a:schemeClr val="tx2"/>
                </a:solidFill>
                <a:ea typeface="ＭＳ Ｐゴシック" charset="0"/>
              </a:rPr>
              <a:t>NP_NP_CC  </a:t>
            </a:r>
            <a:r>
              <a:rPr lang="en-US" sz="1400" dirty="0" smtClean="0">
                <a:ea typeface="ＭＳ Ｐゴシック" charset="0"/>
              </a:rPr>
              <a:t>[from </a:t>
            </a:r>
            <a:r>
              <a:rPr lang="en-US" sz="1400" dirty="0" err="1" smtClean="0">
                <a:ea typeface="ＭＳ Ｐゴシック" charset="0"/>
              </a:rPr>
              <a:t>binarization</a:t>
            </a:r>
            <a:r>
              <a:rPr lang="en-US" sz="1400" dirty="0" smtClean="0">
                <a:ea typeface="ＭＳ Ｐゴシック" charset="0"/>
              </a:rPr>
              <a:t>]</a:t>
            </a:r>
            <a:endParaRPr lang="en-US" sz="1400" dirty="0">
              <a:ea typeface="ＭＳ Ｐゴシック" charset="0"/>
            </a:endParaRPr>
          </a:p>
          <a:p>
            <a:r>
              <a:rPr lang="en-US" dirty="0" smtClean="0">
                <a:ea typeface="ＭＳ Ｐゴシック" charset="0"/>
              </a:rPr>
              <a:t>We state-split </a:t>
            </a:r>
            <a:r>
              <a:rPr lang="en-US" dirty="0">
                <a:ea typeface="ＭＳ Ｐゴシック" charset="0"/>
              </a:rPr>
              <a:t>as sparingly as possible</a:t>
            </a:r>
          </a:p>
          <a:p>
            <a:pPr lvl="1"/>
            <a:r>
              <a:rPr lang="en-US" dirty="0">
                <a:ea typeface="ＭＳ Ｐゴシック" charset="0"/>
              </a:rPr>
              <a:t>Highest accuracy with fewest symbols</a:t>
            </a:r>
          </a:p>
          <a:p>
            <a:pPr lvl="1"/>
            <a:r>
              <a:rPr lang="en-US" dirty="0">
                <a:ea typeface="ＭＳ Ｐゴシック" charset="0"/>
              </a:rPr>
              <a:t>Error-driven, manual hill-climb</a:t>
            </a:r>
            <a:r>
              <a:rPr lang="en-US" dirty="0" smtClean="0">
                <a:ea typeface="ＭＳ Ｐゴシック" charset="0"/>
              </a:rPr>
              <a:t>, </a:t>
            </a:r>
            <a:r>
              <a:rPr lang="en-US" dirty="0">
                <a:ea typeface="ＭＳ Ｐゴシック" charset="0"/>
              </a:rPr>
              <a:t>one </a:t>
            </a:r>
            <a:r>
              <a:rPr lang="en-US" dirty="0" smtClean="0">
                <a:ea typeface="ＭＳ Ｐゴシック" charset="0"/>
              </a:rPr>
              <a:t>annotation </a:t>
            </a:r>
            <a:r>
              <a:rPr lang="en-US" dirty="0">
                <a:ea typeface="ＭＳ Ｐゴシック" charset="0"/>
              </a:rPr>
              <a:t>at a </a:t>
            </a:r>
            <a:r>
              <a:rPr lang="en-US" dirty="0" smtClean="0">
                <a:ea typeface="ＭＳ Ｐゴシック" charset="0"/>
              </a:rPr>
              <a:t>time</a:t>
            </a:r>
            <a:endParaRPr lang="en-US" dirty="0">
              <a:ea typeface="ＭＳ Ｐゴシック" charset="0"/>
            </a:endParaRPr>
          </a:p>
        </p:txBody>
      </p:sp>
      <p:graphicFrame>
        <p:nvGraphicFramePr>
          <p:cNvPr id="569348" name="Group 4"/>
          <p:cNvGraphicFramePr>
            <a:graphicFrameLocks noGrp="1"/>
          </p:cNvGraphicFramePr>
          <p:nvPr>
            <p:extLst>
              <p:ext uri="{D42A27DB-BD31-4B8C-83A1-F6EECF244321}">
                <p14:modId xmlns:p14="http://schemas.microsoft.com/office/powerpoint/2010/main" val="1211972920"/>
              </p:ext>
            </p:extLst>
          </p:nvPr>
        </p:nvGraphicFramePr>
        <p:xfrm>
          <a:off x="1639888" y="3009900"/>
          <a:ext cx="6257925" cy="965200"/>
        </p:xfrm>
        <a:graphic>
          <a:graphicData uri="http://schemas.openxmlformats.org/drawingml/2006/table">
            <a:tbl>
              <a:tblPr/>
              <a:tblGrid>
                <a:gridCol w="2066925"/>
                <a:gridCol w="1371600"/>
                <a:gridCol w="2819400"/>
              </a:tblGrid>
              <a:tr h="355600">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a:ln>
                            <a:noFill/>
                          </a:ln>
                          <a:solidFill>
                            <a:schemeClr val="accent2">
                              <a:lumMod val="75000"/>
                            </a:schemeClr>
                          </a:solidFill>
                          <a:effectLst/>
                          <a:latin typeface="Lucida Sans" charset="0"/>
                        </a:rPr>
                        <a:t>Training:</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a:ln>
                            <a:noFill/>
                          </a:ln>
                          <a:solidFill>
                            <a:schemeClr val="accent2">
                              <a:lumMod val="75000"/>
                            </a:schemeClr>
                          </a:solidFill>
                          <a:effectLst/>
                          <a:latin typeface="Lucida Sans" charset="0"/>
                        </a:rPr>
                        <a:t>sections</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dirty="0">
                          <a:ln>
                            <a:noFill/>
                          </a:ln>
                          <a:solidFill>
                            <a:schemeClr val="accent2">
                              <a:lumMod val="75000"/>
                            </a:schemeClr>
                          </a:solidFill>
                          <a:effectLst/>
                          <a:latin typeface="Lucida Sans" charset="0"/>
                        </a:rPr>
                        <a:t>02-21</a:t>
                      </a:r>
                    </a:p>
                  </a:txBody>
                  <a:tcPr marL="182880" marR="0" marT="0" marB="0" horzOverflow="overflow">
                    <a:lnL>
                      <a:noFill/>
                    </a:lnL>
                    <a:lnR>
                      <a:noFill/>
                    </a:lnR>
                    <a:lnT>
                      <a:noFill/>
                    </a:lnT>
                    <a:lnB>
                      <a:noFill/>
                    </a:lnB>
                    <a:lnTlToBr>
                      <a:noFill/>
                    </a:lnTlToBr>
                    <a:lnBlToTr>
                      <a:noFill/>
                    </a:lnBlToTr>
                    <a:noFill/>
                  </a:tcPr>
                </a:tc>
              </a:tr>
              <a:tr h="257175">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a:ln>
                            <a:noFill/>
                          </a:ln>
                          <a:solidFill>
                            <a:srgbClr val="FF66CC"/>
                          </a:solidFill>
                          <a:effectLst/>
                          <a:latin typeface="Lucida Sans" charset="0"/>
                        </a:rPr>
                        <a:t>Development:</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a:ln>
                            <a:noFill/>
                          </a:ln>
                          <a:solidFill>
                            <a:srgbClr val="FF66CC"/>
                          </a:solidFill>
                          <a:effectLst/>
                          <a:latin typeface="Lucida Sans" charset="0"/>
                        </a:rPr>
                        <a:t>section</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dirty="0">
                          <a:ln>
                            <a:noFill/>
                          </a:ln>
                          <a:solidFill>
                            <a:srgbClr val="FF66CC"/>
                          </a:solidFill>
                          <a:effectLst/>
                          <a:latin typeface="Lucida Sans" charset="0"/>
                        </a:rPr>
                        <a:t>22 (first 20 files</a:t>
                      </a:r>
                      <a:r>
                        <a:rPr kumimoji="0" lang="en-US" sz="2000" b="0" i="0" u="none" strike="noStrike" cap="none" normalizeH="0" baseline="0" dirty="0" smtClean="0">
                          <a:ln>
                            <a:noFill/>
                          </a:ln>
                          <a:solidFill>
                            <a:srgbClr val="FF66CC"/>
                          </a:solidFill>
                          <a:effectLst/>
                          <a:latin typeface="Lucida Sans" charset="0"/>
                        </a:rPr>
                        <a:t>) </a:t>
                      </a:r>
                      <a:r>
                        <a:rPr kumimoji="0" lang="en-US" sz="2000" b="0" i="0" u="none" strike="noStrike" cap="none" normalizeH="0" baseline="0" dirty="0" smtClean="0">
                          <a:ln>
                            <a:noFill/>
                          </a:ln>
                          <a:solidFill>
                            <a:srgbClr val="FF66CC"/>
                          </a:solidFill>
                          <a:effectLst/>
                          <a:latin typeface="Wingdings"/>
                          <a:ea typeface="Wingdings"/>
                          <a:cs typeface="Wingdings"/>
                          <a:sym typeface="Wingdings"/>
                        </a:rPr>
                        <a:t></a:t>
                      </a:r>
                      <a:endParaRPr kumimoji="0" lang="en-US" sz="2000" b="0" i="0" u="none" strike="noStrike" cap="none" normalizeH="0" baseline="0" dirty="0">
                        <a:ln>
                          <a:noFill/>
                        </a:ln>
                        <a:solidFill>
                          <a:srgbClr val="FF66CC"/>
                        </a:solidFill>
                        <a:effectLst/>
                        <a:latin typeface="Lucida Sans" charset="0"/>
                      </a:endParaRPr>
                    </a:p>
                  </a:txBody>
                  <a:tcPr marL="182880" marR="0" marT="0" marB="0" horzOverflow="overflow">
                    <a:lnL>
                      <a:noFill/>
                    </a:lnL>
                    <a:lnR>
                      <a:noFill/>
                    </a:lnR>
                    <a:lnT>
                      <a:noFill/>
                    </a:lnT>
                    <a:lnB>
                      <a:noFill/>
                    </a:lnB>
                    <a:lnTlToBr>
                      <a:noFill/>
                    </a:lnTlToBr>
                    <a:lnBlToTr>
                      <a:noFill/>
                    </a:lnBlToTr>
                    <a:noFill/>
                  </a:tcPr>
                </a:tc>
              </a:tr>
              <a:tr h="257175">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a:ln>
                            <a:noFill/>
                          </a:ln>
                          <a:solidFill>
                            <a:schemeClr val="accent1">
                              <a:lumMod val="60000"/>
                              <a:lumOff val="40000"/>
                            </a:schemeClr>
                          </a:solidFill>
                          <a:effectLst/>
                          <a:latin typeface="Lucida Sans" charset="0"/>
                        </a:rPr>
                        <a:t>Test:</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dirty="0">
                          <a:ln>
                            <a:noFill/>
                          </a:ln>
                          <a:solidFill>
                            <a:schemeClr val="accent1">
                              <a:lumMod val="60000"/>
                              <a:lumOff val="40000"/>
                            </a:schemeClr>
                          </a:solidFill>
                          <a:effectLst/>
                          <a:latin typeface="Lucida Sans" charset="0"/>
                        </a:rPr>
                        <a:t>section</a:t>
                      </a:r>
                    </a:p>
                  </a:txBody>
                  <a:tcPr marL="18288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0000"/>
                        </a:buClr>
                        <a:buSzTx/>
                        <a:buFont typeface="Times" charset="0"/>
                        <a:buNone/>
                        <a:tabLst/>
                      </a:pPr>
                      <a:r>
                        <a:rPr kumimoji="0" lang="en-US" sz="2000" b="0" i="0" u="none" strike="noStrike" cap="none" normalizeH="0" baseline="0" dirty="0">
                          <a:ln>
                            <a:noFill/>
                          </a:ln>
                          <a:solidFill>
                            <a:schemeClr val="accent1">
                              <a:lumMod val="60000"/>
                              <a:lumOff val="40000"/>
                            </a:schemeClr>
                          </a:solidFill>
                          <a:effectLst/>
                          <a:latin typeface="Lucida Sans" charset="0"/>
                        </a:rPr>
                        <a:t>23</a:t>
                      </a:r>
                    </a:p>
                  </a:txBody>
                  <a:tcPr marL="182880" marR="0" marT="0" marB="0" horzOverflow="overflow">
                    <a:lnL>
                      <a:noFill/>
                    </a:lnL>
                    <a:lnR>
                      <a:noFill/>
                    </a:lnR>
                    <a:lnT>
                      <a:noFill/>
                    </a:lnT>
                    <a:lnB>
                      <a:noFill/>
                    </a:lnB>
                    <a:lnTlToBr>
                      <a:noFill/>
                    </a:lnTlToBr>
                    <a:lnBlToTr>
                      <a:noFill/>
                    </a:lnBlToTr>
                    <a:noFill/>
                  </a:tcPr>
                </a:tc>
              </a:tr>
            </a:tbl>
          </a:graphicData>
        </a:graphic>
      </p:graphicFrame>
      <p:graphicFrame>
        <p:nvGraphicFramePr>
          <p:cNvPr id="99341" name="Object 2"/>
          <p:cNvGraphicFramePr>
            <a:graphicFrameLocks noChangeAspect="1"/>
          </p:cNvGraphicFramePr>
          <p:nvPr/>
        </p:nvGraphicFramePr>
        <p:xfrm>
          <a:off x="990600" y="2190750"/>
          <a:ext cx="7391400" cy="804863"/>
        </p:xfrm>
        <a:graphic>
          <a:graphicData uri="http://schemas.openxmlformats.org/presentationml/2006/ole">
            <mc:AlternateContent xmlns:mc="http://schemas.openxmlformats.org/markup-compatibility/2006">
              <mc:Choice xmlns:v="urn:schemas-microsoft-com:vml" Requires="v">
                <p:oleObj spid="_x0000_s82988" name="Worksheet" r:id="rId5" imgW="5473700" imgH="1041400" progId="Excel.Sheet.8">
                  <p:embed/>
                </p:oleObj>
              </mc:Choice>
              <mc:Fallback>
                <p:oleObj name="Worksheet" r:id="rId5" imgW="5473700" imgH="10414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190750"/>
                        <a:ext cx="7391400" cy="804863"/>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82473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0">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0">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0">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330">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a:latin typeface="Lucida Sans" charset="0"/>
                <a:ea typeface="ＭＳ Ｐゴシック" charset="0"/>
                <a:cs typeface="ＭＳ Ｐゴシック" charset="0"/>
              </a:rPr>
              <a:t>Horizontal Markovization</a:t>
            </a:r>
          </a:p>
        </p:txBody>
      </p:sp>
      <p:sp>
        <p:nvSpPr>
          <p:cNvPr id="107522" name="Rectangle 3"/>
          <p:cNvSpPr>
            <a:spLocks noGrp="1" noChangeArrowheads="1"/>
          </p:cNvSpPr>
          <p:nvPr>
            <p:ph type="body" idx="1"/>
          </p:nvPr>
        </p:nvSpPr>
        <p:spPr>
          <a:xfrm>
            <a:off x="685800" y="1681163"/>
            <a:ext cx="7772400" cy="4948237"/>
          </a:xfrm>
        </p:spPr>
        <p:txBody>
          <a:bodyPr/>
          <a:lstStyle/>
          <a:p>
            <a:pPr eaLnBrk="1" hangingPunct="1"/>
            <a:r>
              <a:rPr lang="en-US">
                <a:latin typeface="Lucida Sans" charset="0"/>
                <a:ea typeface="ＭＳ Ｐゴシック" charset="0"/>
                <a:cs typeface="ＭＳ Ｐゴシック" charset="0"/>
              </a:rPr>
              <a:t>Horizontal Markovization: Merges States</a:t>
            </a:r>
          </a:p>
          <a:p>
            <a:pPr eaLnBrk="1" hangingPunct="1"/>
            <a:endParaRPr lang="en-US">
              <a:latin typeface="Lucida Sans" charset="0"/>
              <a:ea typeface="ＭＳ Ｐゴシック" charset="0"/>
              <a:cs typeface="ＭＳ Ｐゴシック" charset="0"/>
            </a:endParaRPr>
          </a:p>
          <a:p>
            <a:pPr eaLnBrk="1" hangingPunct="1"/>
            <a:endParaRPr lang="en-US">
              <a:latin typeface="Lucida Sans" charset="0"/>
              <a:ea typeface="ＭＳ Ｐゴシック" charset="0"/>
              <a:cs typeface="ＭＳ Ｐゴシック" charset="0"/>
            </a:endParaRPr>
          </a:p>
          <a:p>
            <a:pPr lvl="2" eaLnBrk="1" hangingPunct="1"/>
            <a:endParaRPr lang="en-US" sz="1800">
              <a:latin typeface="Lucida Sans" charset="0"/>
              <a:ea typeface="ＭＳ Ｐゴシック" charset="0"/>
            </a:endParaRPr>
          </a:p>
        </p:txBody>
      </p:sp>
      <p:graphicFrame>
        <p:nvGraphicFramePr>
          <p:cNvPr id="107523" name="Object 2"/>
          <p:cNvGraphicFramePr>
            <a:graphicFrameLocks noChangeAspect="1"/>
          </p:cNvGraphicFramePr>
          <p:nvPr/>
        </p:nvGraphicFramePr>
        <p:xfrm>
          <a:off x="647700" y="3957638"/>
          <a:ext cx="3333750" cy="2867025"/>
        </p:xfrm>
        <a:graphic>
          <a:graphicData uri="http://schemas.openxmlformats.org/presentationml/2006/ole">
            <mc:AlternateContent xmlns:mc="http://schemas.openxmlformats.org/markup-compatibility/2006">
              <mc:Choice xmlns:v="urn:schemas-microsoft-com:vml" Requires="v">
                <p:oleObj spid="_x0000_s7414" name="Chart" r:id="rId4" imgW="3492500" imgH="2997200" progId="Excel.Chart.8">
                  <p:embed/>
                </p:oleObj>
              </mc:Choice>
              <mc:Fallback>
                <p:oleObj name="Chart" r:id="rId4" imgW="3492500" imgH="29972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3957638"/>
                        <a:ext cx="3333750" cy="28670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7524" name="Object 3"/>
          <p:cNvGraphicFramePr>
            <a:graphicFrameLocks noChangeAspect="1"/>
          </p:cNvGraphicFramePr>
          <p:nvPr/>
        </p:nvGraphicFramePr>
        <p:xfrm>
          <a:off x="4267200" y="3919538"/>
          <a:ext cx="4191000" cy="2981325"/>
        </p:xfrm>
        <a:graphic>
          <a:graphicData uri="http://schemas.openxmlformats.org/presentationml/2006/ole">
            <mc:AlternateContent xmlns:mc="http://schemas.openxmlformats.org/markup-compatibility/2006">
              <mc:Choice xmlns:v="urn:schemas-microsoft-com:vml" Requires="v">
                <p:oleObj spid="_x0000_s7415" name="Chart" r:id="rId6" imgW="4229100" imgH="3009900" progId="Excel.Chart.8">
                  <p:embed/>
                </p:oleObj>
              </mc:Choice>
              <mc:Fallback>
                <p:oleObj name="Chart" r:id="rId6" imgW="4229100" imgH="3009900" progId="Excel.Char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919538"/>
                        <a:ext cx="4191000" cy="29813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7525" name="Object 4"/>
          <p:cNvGraphicFramePr>
            <a:graphicFrameLocks noChangeAspect="1"/>
          </p:cNvGraphicFramePr>
          <p:nvPr/>
        </p:nvGraphicFramePr>
        <p:xfrm>
          <a:off x="815975" y="2433638"/>
          <a:ext cx="1771650" cy="771525"/>
        </p:xfrm>
        <a:graphic>
          <a:graphicData uri="http://schemas.openxmlformats.org/presentationml/2006/ole">
            <mc:AlternateContent xmlns:mc="http://schemas.openxmlformats.org/markup-compatibility/2006">
              <mc:Choice xmlns:v="urn:schemas-microsoft-com:vml" Requires="v">
                <p:oleObj spid="_x0000_s7416" name="Photo Editor Photo" r:id="rId8" imgW="1771429" imgH="771429" progId="MSPhotoEd.3">
                  <p:embed/>
                </p:oleObj>
              </mc:Choice>
              <mc:Fallback>
                <p:oleObj name="Photo Editor Photo" r:id="rId8" imgW="1771429" imgH="771429"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975" y="2433638"/>
                        <a:ext cx="1771650" cy="7715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7526" name="Object 5"/>
          <p:cNvGraphicFramePr>
            <a:graphicFrameLocks noChangeAspect="1"/>
          </p:cNvGraphicFramePr>
          <p:nvPr/>
        </p:nvGraphicFramePr>
        <p:xfrm>
          <a:off x="3048000" y="2233613"/>
          <a:ext cx="2762250" cy="1733550"/>
        </p:xfrm>
        <a:graphic>
          <a:graphicData uri="http://schemas.openxmlformats.org/presentationml/2006/ole">
            <mc:AlternateContent xmlns:mc="http://schemas.openxmlformats.org/markup-compatibility/2006">
              <mc:Choice xmlns:v="urn:schemas-microsoft-com:vml" Requires="v">
                <p:oleObj spid="_x0000_s7417" name="Photo Editor Photo" r:id="rId10" imgW="2762636" imgH="1733333" progId="MSPhotoEd.3">
                  <p:embed/>
                </p:oleObj>
              </mc:Choice>
              <mc:Fallback>
                <p:oleObj name="Photo Editor Photo" r:id="rId10" imgW="2762636" imgH="1733333"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233613"/>
                        <a:ext cx="2762250" cy="17335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7527" name="Object 6"/>
          <p:cNvGraphicFramePr>
            <a:graphicFrameLocks noChangeAspect="1"/>
          </p:cNvGraphicFramePr>
          <p:nvPr/>
        </p:nvGraphicFramePr>
        <p:xfrm>
          <a:off x="5843588" y="2309813"/>
          <a:ext cx="2495550" cy="1714500"/>
        </p:xfrm>
        <a:graphic>
          <a:graphicData uri="http://schemas.openxmlformats.org/presentationml/2006/ole">
            <mc:AlternateContent xmlns:mc="http://schemas.openxmlformats.org/markup-compatibility/2006">
              <mc:Choice xmlns:v="urn:schemas-microsoft-com:vml" Requires="v">
                <p:oleObj spid="_x0000_s7418" name="Photo Editor Photo" r:id="rId12" imgW="2495238" imgH="1714739" progId="MSPhotoEd.3">
                  <p:embed/>
                </p:oleObj>
              </mc:Choice>
              <mc:Fallback>
                <p:oleObj name="Photo Editor Photo" r:id="rId12" imgW="2495238" imgH="1714739"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43588" y="2309813"/>
                        <a:ext cx="2495550" cy="17145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8" name="AutoShape 9"/>
          <p:cNvSpPr>
            <a:spLocks/>
          </p:cNvSpPr>
          <p:nvPr/>
        </p:nvSpPr>
        <p:spPr bwMode="auto">
          <a:xfrm rot="-2700000">
            <a:off x="8018463" y="2376488"/>
            <a:ext cx="258762" cy="1084262"/>
          </a:xfrm>
          <a:prstGeom prst="rightBrace">
            <a:avLst>
              <a:gd name="adj1" fmla="val 75210"/>
              <a:gd name="adj2" fmla="val 52468"/>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7529" name="Text Box 10"/>
          <p:cNvSpPr txBox="1">
            <a:spLocks noChangeArrowheads="1"/>
          </p:cNvSpPr>
          <p:nvPr/>
        </p:nvSpPr>
        <p:spPr bwMode="auto">
          <a:xfrm rot="2700000">
            <a:off x="7951788" y="2525713"/>
            <a:ext cx="121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000">
                <a:solidFill>
                  <a:schemeClr val="hlink"/>
                </a:solidFill>
              </a:rPr>
              <a:t>Merged</a:t>
            </a:r>
          </a:p>
        </p:txBody>
      </p:sp>
    </p:spTree>
    <p:extLst>
      <p:ext uri="{BB962C8B-B14F-4D97-AF65-F5344CB8AC3E}">
        <p14:creationId xmlns:p14="http://schemas.microsoft.com/office/powerpoint/2010/main" val="2767788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(Head) Lexicalization of PCFGs</a:t>
            </a:r>
            <a:br>
              <a:rPr lang="en-US" dirty="0">
                <a:ea typeface="ＭＳ Ｐゴシック" charset="0"/>
                <a:cs typeface="ＭＳ Ｐゴシック" charset="0"/>
              </a:rPr>
            </a:br>
            <a:r>
              <a:rPr lang="en-US" sz="2400" b="0" dirty="0">
                <a:solidFill>
                  <a:schemeClr val="accent4"/>
                </a:solidFill>
                <a:ea typeface="ＭＳ Ｐゴシック" charset="0"/>
                <a:cs typeface="ＭＳ Ｐゴシック" charset="0"/>
              </a:rPr>
              <a:t>[</a:t>
            </a:r>
            <a:r>
              <a:rPr lang="en-US" sz="2400" b="0" dirty="0" err="1">
                <a:solidFill>
                  <a:schemeClr val="accent4"/>
                </a:solidFill>
                <a:ea typeface="ＭＳ Ｐゴシック" charset="0"/>
                <a:cs typeface="ＭＳ Ｐゴシック" charset="0"/>
              </a:rPr>
              <a:t>Magerman</a:t>
            </a:r>
            <a:r>
              <a:rPr lang="en-US" sz="2400" b="0" dirty="0">
                <a:solidFill>
                  <a:schemeClr val="accent4"/>
                </a:solidFill>
                <a:ea typeface="ＭＳ Ｐゴシック" charset="0"/>
                <a:cs typeface="ＭＳ Ｐゴシック" charset="0"/>
              </a:rPr>
              <a:t> 1995, Collins 1997; </a:t>
            </a:r>
            <a:r>
              <a:rPr lang="en-US" sz="2400" b="0" dirty="0" err="1">
                <a:solidFill>
                  <a:schemeClr val="accent4"/>
                </a:solidFill>
                <a:ea typeface="ＭＳ Ｐゴシック" charset="0"/>
                <a:cs typeface="ＭＳ Ｐゴシック" charset="0"/>
              </a:rPr>
              <a:t>Charniak</a:t>
            </a:r>
            <a:r>
              <a:rPr lang="en-US" sz="2400" b="0" dirty="0">
                <a:solidFill>
                  <a:schemeClr val="accent4"/>
                </a:solidFill>
                <a:ea typeface="ＭＳ Ｐゴシック" charset="0"/>
                <a:cs typeface="ＭＳ Ｐゴシック" charset="0"/>
              </a:rPr>
              <a:t> 1997]</a:t>
            </a:r>
            <a:endParaRPr lang="en-US" b="0" dirty="0">
              <a:solidFill>
                <a:schemeClr val="accent4"/>
              </a:solidFill>
              <a:ea typeface="ＭＳ Ｐゴシック" charset="0"/>
              <a:cs typeface="ＭＳ Ｐゴシック" charset="0"/>
            </a:endParaRPr>
          </a:p>
        </p:txBody>
      </p:sp>
      <p:sp>
        <p:nvSpPr>
          <p:cNvPr id="17410" name="Rectangle 3"/>
          <p:cNvSpPr>
            <a:spLocks noGrp="1" noChangeArrowheads="1"/>
          </p:cNvSpPr>
          <p:nvPr>
            <p:ph type="body" idx="1"/>
          </p:nvPr>
        </p:nvSpPr>
        <p:spPr/>
        <p:txBody>
          <a:bodyPr/>
          <a:lstStyle/>
          <a:p>
            <a:pPr eaLnBrk="1" hangingPunct="1"/>
            <a:r>
              <a:rPr lang="en-US" dirty="0">
                <a:ea typeface="ＭＳ Ｐゴシック" charset="0"/>
                <a:cs typeface="ＭＳ Ｐゴシック" charset="0"/>
              </a:rPr>
              <a:t>The head word of a phrase gives a good </a:t>
            </a:r>
            <a:r>
              <a:rPr lang="en-US" dirty="0" smtClean="0">
                <a:ea typeface="ＭＳ Ｐゴシック" charset="0"/>
                <a:cs typeface="ＭＳ Ｐゴシック" charset="0"/>
              </a:rPr>
              <a:t>representation </a:t>
            </a:r>
            <a:r>
              <a:rPr lang="en-US" dirty="0">
                <a:ea typeface="ＭＳ Ｐゴシック" charset="0"/>
                <a:cs typeface="ＭＳ Ｐゴシック" charset="0"/>
              </a:rPr>
              <a:t>of the phrase</a:t>
            </a:r>
            <a:r>
              <a:rPr lang="en-US" dirty="0">
                <a:ea typeface="ヒラギノ角ゴ Pro W3" charset="0"/>
                <a:cs typeface="ヒラギノ角ゴ Pro W3" charset="0"/>
              </a:rPr>
              <a:t>’</a:t>
            </a:r>
            <a:r>
              <a:rPr lang="en-US" altLang="ja-JP" dirty="0">
                <a:ea typeface="ＭＳ Ｐゴシック" charset="0"/>
                <a:cs typeface="ＭＳ Ｐゴシック" charset="0"/>
              </a:rPr>
              <a:t>s structure and meaning</a:t>
            </a:r>
          </a:p>
          <a:p>
            <a:pPr eaLnBrk="1" hangingPunct="1"/>
            <a:r>
              <a:rPr lang="en-US" dirty="0">
                <a:ea typeface="ＭＳ Ｐゴシック" charset="0"/>
                <a:cs typeface="ＭＳ Ｐゴシック" charset="0"/>
              </a:rPr>
              <a:t>Puts the properties of words back into a PCFG</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559175"/>
            <a:ext cx="52101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2603130" y="4191000"/>
            <a:ext cx="68580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6" name="Rectangle 5"/>
          <p:cNvSpPr/>
          <p:nvPr/>
        </p:nvSpPr>
        <p:spPr bwMode="auto">
          <a:xfrm>
            <a:off x="2667000" y="4788271"/>
            <a:ext cx="53340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7" name="Rectangle 6"/>
          <p:cNvSpPr/>
          <p:nvPr/>
        </p:nvSpPr>
        <p:spPr bwMode="auto">
          <a:xfrm>
            <a:off x="3492870" y="3569071"/>
            <a:ext cx="85053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8" name="Rectangle 7"/>
          <p:cNvSpPr/>
          <p:nvPr/>
        </p:nvSpPr>
        <p:spPr bwMode="auto">
          <a:xfrm>
            <a:off x="4547340" y="4114800"/>
            <a:ext cx="99060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9" name="Rectangle 8"/>
          <p:cNvSpPr/>
          <p:nvPr/>
        </p:nvSpPr>
        <p:spPr bwMode="auto">
          <a:xfrm>
            <a:off x="3758460" y="4724400"/>
            <a:ext cx="90207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10" name="Rectangle 9"/>
          <p:cNvSpPr/>
          <p:nvPr/>
        </p:nvSpPr>
        <p:spPr bwMode="auto">
          <a:xfrm>
            <a:off x="5397870" y="4608987"/>
            <a:ext cx="902070" cy="3810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11" name="Rectangle 10"/>
          <p:cNvSpPr/>
          <p:nvPr/>
        </p:nvSpPr>
        <p:spPr bwMode="auto">
          <a:xfrm>
            <a:off x="4648200" y="5321671"/>
            <a:ext cx="533400" cy="3048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12" name="Rectangle 11"/>
          <p:cNvSpPr/>
          <p:nvPr/>
        </p:nvSpPr>
        <p:spPr bwMode="auto">
          <a:xfrm>
            <a:off x="6071340" y="5257800"/>
            <a:ext cx="762000" cy="3048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13" name="Rectangle 12"/>
          <p:cNvSpPr/>
          <p:nvPr/>
        </p:nvSpPr>
        <p:spPr bwMode="auto">
          <a:xfrm>
            <a:off x="5626470" y="5855071"/>
            <a:ext cx="381000" cy="3048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
        <p:nvSpPr>
          <p:cNvPr id="14" name="Rectangle 13"/>
          <p:cNvSpPr/>
          <p:nvPr/>
        </p:nvSpPr>
        <p:spPr bwMode="auto">
          <a:xfrm>
            <a:off x="6540870" y="5828187"/>
            <a:ext cx="685800" cy="3048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1020663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Vertical </a:t>
            </a:r>
            <a:r>
              <a:rPr lang="en-US" dirty="0" err="1">
                <a:ea typeface="ＭＳ Ｐゴシック" charset="0"/>
                <a:cs typeface="ＭＳ Ｐゴシック" charset="0"/>
              </a:rPr>
              <a:t>Markovization</a:t>
            </a:r>
            <a:endParaRPr lang="en-US" dirty="0">
              <a:ea typeface="ＭＳ Ｐゴシック" charset="0"/>
              <a:cs typeface="ＭＳ Ｐゴシック" charset="0"/>
            </a:endParaRPr>
          </a:p>
        </p:txBody>
      </p:sp>
      <p:sp>
        <p:nvSpPr>
          <p:cNvPr id="109570" name="Rectangle 3"/>
          <p:cNvSpPr>
            <a:spLocks noGrp="1" noChangeArrowheads="1"/>
          </p:cNvSpPr>
          <p:nvPr>
            <p:ph type="body" idx="1"/>
          </p:nvPr>
        </p:nvSpPr>
        <p:spPr>
          <a:xfrm>
            <a:off x="322263" y="1768475"/>
            <a:ext cx="3621087" cy="2468563"/>
          </a:xfrm>
        </p:spPr>
        <p:txBody>
          <a:bodyPr/>
          <a:lstStyle/>
          <a:p>
            <a:pPr eaLnBrk="1" hangingPunct="1">
              <a:lnSpc>
                <a:spcPct val="90000"/>
              </a:lnSpc>
            </a:pPr>
            <a:r>
              <a:rPr lang="en-US" dirty="0">
                <a:ea typeface="ＭＳ Ｐゴシック" charset="0"/>
                <a:cs typeface="ＭＳ Ｐゴシック" charset="0"/>
              </a:rPr>
              <a:t>Vertical Markov order: rewrites depend on past </a:t>
            </a:r>
            <a:r>
              <a:rPr lang="en-US" sz="2800" i="1" dirty="0">
                <a:ea typeface="ＭＳ Ｐゴシック" charset="0"/>
                <a:cs typeface="ＭＳ Ｐゴシック" charset="0"/>
              </a:rPr>
              <a:t>k</a:t>
            </a:r>
            <a:r>
              <a:rPr lang="en-US" dirty="0">
                <a:ea typeface="ＭＳ Ｐゴシック" charset="0"/>
                <a:cs typeface="ＭＳ Ｐゴシック" charset="0"/>
              </a:rPr>
              <a:t> ancestor nodes.</a:t>
            </a:r>
          </a:p>
          <a:p>
            <a:pPr eaLnBrk="1" hangingPunct="1">
              <a:lnSpc>
                <a:spcPct val="90000"/>
              </a:lnSpc>
              <a:buFont typeface="Times" charset="0"/>
              <a:buNone/>
            </a:pPr>
            <a:r>
              <a:rPr lang="en-US" dirty="0">
                <a:ea typeface="ＭＳ Ｐゴシック" charset="0"/>
                <a:cs typeface="ＭＳ Ｐゴシック" charset="0"/>
              </a:rPr>
              <a:t>	</a:t>
            </a:r>
            <a:r>
              <a:rPr lang="en-US" dirty="0" smtClean="0">
                <a:ea typeface="ＭＳ Ｐゴシック" charset="0"/>
                <a:cs typeface="ＭＳ Ｐゴシック" charset="0"/>
              </a:rPr>
              <a:t>(i.e., </a:t>
            </a:r>
            <a:r>
              <a:rPr lang="en-US" dirty="0">
                <a:ea typeface="ＭＳ Ｐゴシック" charset="0"/>
                <a:cs typeface="ＭＳ Ｐゴシック" charset="0"/>
              </a:rPr>
              <a:t>parent annotation)</a:t>
            </a:r>
          </a:p>
        </p:txBody>
      </p:sp>
      <p:graphicFrame>
        <p:nvGraphicFramePr>
          <p:cNvPr id="109571" name="Object 2"/>
          <p:cNvGraphicFramePr>
            <a:graphicFrameLocks noChangeAspect="1"/>
          </p:cNvGraphicFramePr>
          <p:nvPr/>
        </p:nvGraphicFramePr>
        <p:xfrm>
          <a:off x="6235700" y="2173288"/>
          <a:ext cx="2514600" cy="1876425"/>
        </p:xfrm>
        <a:graphic>
          <a:graphicData uri="http://schemas.openxmlformats.org/presentationml/2006/ole">
            <mc:AlternateContent xmlns:mc="http://schemas.openxmlformats.org/markup-compatibility/2006">
              <mc:Choice xmlns:v="urn:schemas-microsoft-com:vml" Requires="v">
                <p:oleObj spid="_x0000_s8390" name="Photo Editor Photo" r:id="rId4" imgW="2514286" imgH="1876190" progId="MSPhotoEd.3">
                  <p:embed/>
                </p:oleObj>
              </mc:Choice>
              <mc:Fallback>
                <p:oleObj name="Photo Editor Photo" r:id="rId4" imgW="2514286" imgH="18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5700" y="2173288"/>
                        <a:ext cx="2514600" cy="18764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9572" name="Object 3"/>
          <p:cNvGraphicFramePr>
            <a:graphicFrameLocks noChangeAspect="1"/>
          </p:cNvGraphicFramePr>
          <p:nvPr/>
        </p:nvGraphicFramePr>
        <p:xfrm>
          <a:off x="3967163" y="2278063"/>
          <a:ext cx="1971675" cy="1752600"/>
        </p:xfrm>
        <a:graphic>
          <a:graphicData uri="http://schemas.openxmlformats.org/presentationml/2006/ole">
            <mc:AlternateContent xmlns:mc="http://schemas.openxmlformats.org/markup-compatibility/2006">
              <mc:Choice xmlns:v="urn:schemas-microsoft-com:vml" Requires="v">
                <p:oleObj spid="_x0000_s8391" name="Photo Editor Photo" r:id="rId6" imgW="1971950" imgH="1752381" progId="MSPhotoEd.3">
                  <p:embed/>
                </p:oleObj>
              </mc:Choice>
              <mc:Fallback>
                <p:oleObj name="Photo Editor Photo" r:id="rId6" imgW="1971950" imgH="1752381"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3" y="2278063"/>
                        <a:ext cx="1971675" cy="17526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9573" name="Text Box 6"/>
          <p:cNvSpPr txBox="1">
            <a:spLocks noChangeArrowheads="1"/>
          </p:cNvSpPr>
          <p:nvPr/>
        </p:nvSpPr>
        <p:spPr bwMode="auto">
          <a:xfrm>
            <a:off x="4430713" y="1641475"/>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dirty="0">
                <a:latin typeface="+mn-lt"/>
              </a:rPr>
              <a:t>Order 1</a:t>
            </a:r>
          </a:p>
        </p:txBody>
      </p:sp>
      <p:sp>
        <p:nvSpPr>
          <p:cNvPr id="109574" name="Text Box 7"/>
          <p:cNvSpPr txBox="1">
            <a:spLocks noChangeArrowheads="1"/>
          </p:cNvSpPr>
          <p:nvPr/>
        </p:nvSpPr>
        <p:spPr bwMode="auto">
          <a:xfrm>
            <a:off x="6845300" y="1635125"/>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dirty="0">
                <a:solidFill>
                  <a:srgbClr val="3333FF"/>
                </a:solidFill>
                <a:latin typeface="+mn-lt"/>
              </a:rPr>
              <a:t>Order 2</a:t>
            </a:r>
          </a:p>
        </p:txBody>
      </p:sp>
      <p:graphicFrame>
        <p:nvGraphicFramePr>
          <p:cNvPr id="109575" name="Object 4"/>
          <p:cNvGraphicFramePr>
            <a:graphicFrameLocks noChangeAspect="1"/>
          </p:cNvGraphicFramePr>
          <p:nvPr>
            <p:extLst>
              <p:ext uri="{D42A27DB-BD31-4B8C-83A1-F6EECF244321}">
                <p14:modId xmlns:p14="http://schemas.microsoft.com/office/powerpoint/2010/main" val="3262820037"/>
              </p:ext>
            </p:extLst>
          </p:nvPr>
        </p:nvGraphicFramePr>
        <p:xfrm>
          <a:off x="152400" y="4029075"/>
          <a:ext cx="2933700" cy="2524125"/>
        </p:xfrm>
        <a:graphic>
          <a:graphicData uri="http://schemas.openxmlformats.org/presentationml/2006/ole">
            <mc:AlternateContent xmlns:mc="http://schemas.openxmlformats.org/markup-compatibility/2006">
              <mc:Choice xmlns:v="urn:schemas-microsoft-com:vml" Requires="v">
                <p:oleObj spid="_x0000_s8392" name="Chart" r:id="rId8" imgW="3492500" imgH="2997200" progId="Excel.Chart.8">
                  <p:embed/>
                </p:oleObj>
              </mc:Choice>
              <mc:Fallback>
                <p:oleObj name="Chart" r:id="rId8" imgW="3492500" imgH="2997200" progId="Excel.Char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4029075"/>
                        <a:ext cx="2933700" cy="25241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9576" name="Object 5"/>
          <p:cNvGraphicFramePr>
            <a:graphicFrameLocks noChangeAspect="1"/>
          </p:cNvGraphicFramePr>
          <p:nvPr>
            <p:extLst>
              <p:ext uri="{D42A27DB-BD31-4B8C-83A1-F6EECF244321}">
                <p14:modId xmlns:p14="http://schemas.microsoft.com/office/powerpoint/2010/main" val="1319963348"/>
              </p:ext>
            </p:extLst>
          </p:nvPr>
        </p:nvGraphicFramePr>
        <p:xfrm>
          <a:off x="2990850" y="4019550"/>
          <a:ext cx="3562350" cy="2533650"/>
        </p:xfrm>
        <a:graphic>
          <a:graphicData uri="http://schemas.openxmlformats.org/presentationml/2006/ole">
            <mc:AlternateContent xmlns:mc="http://schemas.openxmlformats.org/markup-compatibility/2006">
              <mc:Choice xmlns:v="urn:schemas-microsoft-com:vml" Requires="v">
                <p:oleObj spid="_x0000_s8393" name="Worksheet" r:id="rId11" imgW="4229100" imgH="3009900" progId="Excel.Sheet.8">
                  <p:embed/>
                </p:oleObj>
              </mc:Choice>
              <mc:Fallback>
                <p:oleObj name="Worksheet" r:id="rId11" imgW="4229100" imgH="3009900"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0850" y="4019550"/>
                        <a:ext cx="3562350" cy="25336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0" name="Group 7"/>
          <p:cNvGraphicFramePr>
            <a:graphicFrameLocks noGrp="1"/>
          </p:cNvGraphicFramePr>
          <p:nvPr>
            <p:extLst>
              <p:ext uri="{D42A27DB-BD31-4B8C-83A1-F6EECF244321}">
                <p14:modId xmlns:p14="http://schemas.microsoft.com/office/powerpoint/2010/main" val="1237166026"/>
              </p:ext>
            </p:extLst>
          </p:nvPr>
        </p:nvGraphicFramePr>
        <p:xfrm>
          <a:off x="6400800" y="5930900"/>
          <a:ext cx="2667000" cy="792352"/>
        </p:xfrm>
        <a:graphic>
          <a:graphicData uri="http://schemas.openxmlformats.org/drawingml/2006/table">
            <a:tbl>
              <a:tblPr/>
              <a:tblGrid>
                <a:gridCol w="1143000"/>
                <a:gridCol w="762000"/>
                <a:gridCol w="762000"/>
              </a:tblGrid>
              <a:tr h="39608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Model</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F1</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rgbClr val="CC0000"/>
                          </a:solidFill>
                          <a:effectLst/>
                          <a:latin typeface="Lucida Sans" charset="0"/>
                        </a:rPr>
                        <a:t>Size</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08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smtClean="0">
                          <a:ln>
                            <a:noFill/>
                          </a:ln>
                          <a:solidFill>
                            <a:srgbClr val="CC0000"/>
                          </a:solidFill>
                          <a:effectLst/>
                          <a:latin typeface="Lucida Sans" charset="0"/>
                        </a:rPr>
                        <a:t>v</a:t>
                      </a:r>
                      <a:r>
                        <a:rPr kumimoji="0" lang="en-US" sz="2000" b="0" i="0" u="none" strike="noStrike" cap="none" normalizeH="0" baseline="0" dirty="0">
                          <a:ln>
                            <a:noFill/>
                          </a:ln>
                          <a:solidFill>
                            <a:srgbClr val="CC0000"/>
                          </a:solidFill>
                          <a:effectLst/>
                          <a:latin typeface="Lucida Sans" charset="0"/>
                        </a:rPr>
                        <a:t>=h=2v</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rgbClr val="CC0000"/>
                          </a:solidFill>
                          <a:effectLst/>
                          <a:latin typeface="Lucida Sans" charset="0"/>
                        </a:rPr>
                        <a:t>77.8</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rgbClr val="CC0000"/>
                          </a:solidFill>
                          <a:effectLst/>
                          <a:latin typeface="Lucida Sans" charset="0"/>
                        </a:rPr>
                        <a:t>7.5K</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99075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Unary Splits</a:t>
            </a:r>
          </a:p>
        </p:txBody>
      </p:sp>
      <p:sp>
        <p:nvSpPr>
          <p:cNvPr id="113666" name="Rectangle 3"/>
          <p:cNvSpPr>
            <a:spLocks noGrp="1" noChangeArrowheads="1"/>
          </p:cNvSpPr>
          <p:nvPr>
            <p:ph type="body" idx="1"/>
          </p:nvPr>
        </p:nvSpPr>
        <p:spPr>
          <a:xfrm>
            <a:off x="319088" y="1719263"/>
            <a:ext cx="3124200" cy="2895600"/>
          </a:xfrm>
        </p:spPr>
        <p:txBody>
          <a:bodyPr/>
          <a:lstStyle/>
          <a:p>
            <a:pPr eaLnBrk="1" hangingPunct="1"/>
            <a:r>
              <a:rPr lang="en-US" dirty="0">
                <a:ea typeface="ＭＳ Ｐゴシック" charset="0"/>
                <a:cs typeface="ＭＳ Ｐゴシック" charset="0"/>
              </a:rPr>
              <a:t>Problem: unary rewrites </a:t>
            </a:r>
            <a:r>
              <a:rPr lang="en-US" dirty="0" smtClean="0">
                <a:ea typeface="ＭＳ Ｐゴシック" charset="0"/>
                <a:cs typeface="ＭＳ Ｐゴシック" charset="0"/>
              </a:rPr>
              <a:t>are used </a:t>
            </a:r>
            <a:r>
              <a:rPr lang="en-US" dirty="0">
                <a:ea typeface="ＭＳ Ｐゴシック" charset="0"/>
                <a:cs typeface="ＭＳ Ｐゴシック" charset="0"/>
              </a:rPr>
              <a:t>to transmute </a:t>
            </a:r>
            <a:r>
              <a:rPr lang="en-US" dirty="0" smtClean="0">
                <a:ea typeface="ＭＳ Ｐゴシック" charset="0"/>
                <a:cs typeface="ＭＳ Ｐゴシック" charset="0"/>
              </a:rPr>
              <a:t>categories </a:t>
            </a:r>
            <a:r>
              <a:rPr lang="en-US" dirty="0">
                <a:ea typeface="ＭＳ Ｐゴシック" charset="0"/>
                <a:cs typeface="ＭＳ Ｐゴシック" charset="0"/>
              </a:rPr>
              <a:t>so a high-probability rule can be used.</a:t>
            </a:r>
          </a:p>
        </p:txBody>
      </p:sp>
      <p:graphicFrame>
        <p:nvGraphicFramePr>
          <p:cNvPr id="575515" name="Group 27"/>
          <p:cNvGraphicFramePr>
            <a:graphicFrameLocks noGrp="1"/>
          </p:cNvGraphicFramePr>
          <p:nvPr/>
        </p:nvGraphicFramePr>
        <p:xfrm>
          <a:off x="5340350" y="5478463"/>
          <a:ext cx="3657600" cy="1189038"/>
        </p:xfrm>
        <a:graphic>
          <a:graphicData uri="http://schemas.openxmlformats.org/drawingml/2006/table">
            <a:tbl>
              <a:tblPr/>
              <a:tblGrid>
                <a:gridCol w="1752600"/>
                <a:gridCol w="914400"/>
                <a:gridCol w="990600"/>
              </a:tblGrid>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Annotation</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F1</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Size</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Base</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77.8</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7.5K</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UNARY</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78.3</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8.0K</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3685" name="Object 2"/>
          <p:cNvGraphicFramePr>
            <a:graphicFrameLocks noChangeAspect="1"/>
          </p:cNvGraphicFramePr>
          <p:nvPr/>
        </p:nvGraphicFramePr>
        <p:xfrm>
          <a:off x="3657600" y="1914525"/>
          <a:ext cx="5095875" cy="3267075"/>
        </p:xfrm>
        <a:graphic>
          <a:graphicData uri="http://schemas.openxmlformats.org/presentationml/2006/ole">
            <mc:AlternateContent xmlns:mc="http://schemas.openxmlformats.org/markup-compatibility/2006">
              <mc:Choice xmlns:v="urn:schemas-microsoft-com:vml" Requires="v">
                <p:oleObj spid="_x0000_s10390" name="Photo Editor Photo" r:id="rId4" imgW="5095238" imgH="3266667" progId="MSPhotoEd.3">
                  <p:embed/>
                </p:oleObj>
              </mc:Choice>
              <mc:Fallback>
                <p:oleObj name="Photo Editor Photo" r:id="rId4" imgW="5095238" imgH="326666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914525"/>
                        <a:ext cx="5095875" cy="32670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 name="Group 23"/>
          <p:cNvGrpSpPr>
            <a:grpSpLocks/>
          </p:cNvGrpSpPr>
          <p:nvPr/>
        </p:nvGrpSpPr>
        <p:grpSpPr bwMode="auto">
          <a:xfrm>
            <a:off x="290513" y="1925638"/>
            <a:ext cx="8461375" cy="4356100"/>
            <a:chOff x="174" y="1204"/>
            <a:chExt cx="5330" cy="2744"/>
          </a:xfrm>
        </p:grpSpPr>
        <p:sp>
          <p:nvSpPr>
            <p:cNvPr id="113688" name="Rectangle 24"/>
            <p:cNvSpPr>
              <a:spLocks noChangeArrowheads="1"/>
            </p:cNvSpPr>
            <p:nvPr/>
          </p:nvSpPr>
          <p:spPr bwMode="auto">
            <a:xfrm>
              <a:off x="174" y="3036"/>
              <a:ext cx="1968"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CC0000"/>
                </a:buClr>
                <a:buSzPct val="60000"/>
                <a:buFont typeface="Wingdings" charset="0"/>
                <a:buChar char="n"/>
              </a:pPr>
              <a:r>
                <a:rPr lang="en-US" sz="2600" dirty="0">
                  <a:latin typeface="+mn-lt"/>
                </a:rPr>
                <a:t>Solution: Mark unary rewrite sites with </a:t>
              </a:r>
              <a:r>
                <a:rPr lang="en-US" sz="2600" dirty="0">
                  <a:solidFill>
                    <a:schemeClr val="tx2"/>
                  </a:solidFill>
                  <a:latin typeface="+mn-lt"/>
                </a:rPr>
                <a:t>-U</a:t>
              </a:r>
              <a:r>
                <a:rPr lang="en-US" sz="2600" dirty="0">
                  <a:latin typeface="+mn-lt"/>
                </a:rPr>
                <a:t>	</a:t>
              </a:r>
            </a:p>
          </p:txBody>
        </p:sp>
        <p:graphicFrame>
          <p:nvGraphicFramePr>
            <p:cNvPr id="113689" name="Object 4"/>
            <p:cNvGraphicFramePr>
              <a:graphicFrameLocks noChangeAspect="1"/>
            </p:cNvGraphicFramePr>
            <p:nvPr/>
          </p:nvGraphicFramePr>
          <p:xfrm>
            <a:off x="2324" y="1204"/>
            <a:ext cx="3180" cy="2040"/>
          </p:xfrm>
          <a:graphic>
            <a:graphicData uri="http://schemas.openxmlformats.org/presentationml/2006/ole">
              <mc:AlternateContent xmlns:mc="http://schemas.openxmlformats.org/markup-compatibility/2006">
                <mc:Choice xmlns:v="urn:schemas-microsoft-com:vml" Requires="v">
                  <p:oleObj spid="_x0000_s10391" name="Photo Editor Photo" r:id="rId6" imgW="5047619" imgH="3238952" progId="MSPhotoEd.3">
                    <p:embed/>
                  </p:oleObj>
                </mc:Choice>
                <mc:Fallback>
                  <p:oleObj name="Photo Editor Photo" r:id="rId6" imgW="5047619" imgH="3238952"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 y="1204"/>
                          <a:ext cx="3180" cy="204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graphicFrame>
        <p:nvGraphicFramePr>
          <p:cNvPr id="575514" name="Object 3"/>
          <p:cNvGraphicFramePr>
            <a:graphicFrameLocks noChangeAspect="1"/>
          </p:cNvGraphicFramePr>
          <p:nvPr/>
        </p:nvGraphicFramePr>
        <p:xfrm>
          <a:off x="3681413" y="1860550"/>
          <a:ext cx="5114925" cy="3362325"/>
        </p:xfrm>
        <a:graphic>
          <a:graphicData uri="http://schemas.openxmlformats.org/presentationml/2006/ole">
            <mc:AlternateContent xmlns:mc="http://schemas.openxmlformats.org/markup-compatibility/2006">
              <mc:Choice xmlns:v="urn:schemas-microsoft-com:vml" Requires="v">
                <p:oleObj spid="_x0000_s10392" name="Photo Editor Photo" r:id="rId8" imgW="5114286" imgH="3362794" progId="MSPhotoEd.3">
                  <p:embed/>
                </p:oleObj>
              </mc:Choice>
              <mc:Fallback>
                <p:oleObj name="Photo Editor Photo" r:id="rId8" imgW="5114286" imgH="336279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1413" y="1860550"/>
                        <a:ext cx="5114925" cy="33623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9115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5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Tag Splits</a:t>
            </a:r>
          </a:p>
        </p:txBody>
      </p:sp>
      <p:sp>
        <p:nvSpPr>
          <p:cNvPr id="115714" name="Rectangle 3"/>
          <p:cNvSpPr>
            <a:spLocks noGrp="1" noChangeArrowheads="1"/>
          </p:cNvSpPr>
          <p:nvPr>
            <p:ph type="body" idx="1"/>
          </p:nvPr>
        </p:nvSpPr>
        <p:spPr>
          <a:xfrm>
            <a:off x="600075" y="1752600"/>
            <a:ext cx="4273550" cy="4876800"/>
          </a:xfrm>
        </p:spPr>
        <p:txBody>
          <a:bodyPr/>
          <a:lstStyle/>
          <a:p>
            <a:pPr eaLnBrk="1" hangingPunct="1"/>
            <a:r>
              <a:rPr lang="en-US" dirty="0">
                <a:ea typeface="ＭＳ Ｐゴシック" charset="0"/>
                <a:cs typeface="ＭＳ Ｐゴシック" charset="0"/>
              </a:rPr>
              <a:t>Problem: Treebank tags are too coarse.</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Example: </a:t>
            </a:r>
            <a:r>
              <a:rPr lang="en-US" dirty="0" smtClean="0">
                <a:ea typeface="ＭＳ Ｐゴシック" charset="0"/>
                <a:cs typeface="ＭＳ Ｐゴシック" charset="0"/>
              </a:rPr>
              <a:t>SBAR sentential </a:t>
            </a:r>
            <a:r>
              <a:rPr lang="en-US" dirty="0" err="1" smtClean="0">
                <a:ea typeface="ＭＳ Ｐゴシック" charset="0"/>
                <a:cs typeface="ＭＳ Ｐゴシック" charset="0"/>
              </a:rPr>
              <a:t>complementizers</a:t>
            </a:r>
            <a:r>
              <a:rPr lang="en-US" dirty="0" smtClean="0">
                <a:ea typeface="ＭＳ Ｐゴシック" charset="0"/>
                <a:cs typeface="ＭＳ Ｐゴシック" charset="0"/>
              </a:rPr>
              <a:t> (</a:t>
            </a:r>
            <a:r>
              <a:rPr lang="en-US" i="1" dirty="0" smtClean="0">
                <a:ea typeface="ＭＳ Ｐゴシック" charset="0"/>
                <a:cs typeface="ＭＳ Ｐゴシック" charset="0"/>
              </a:rPr>
              <a:t>that, whether, if)</a:t>
            </a:r>
            <a:r>
              <a:rPr lang="en-US" dirty="0" smtClean="0">
                <a:ea typeface="ＭＳ Ｐゴシック" charset="0"/>
                <a:cs typeface="ＭＳ Ｐゴシック" charset="0"/>
              </a:rPr>
              <a:t>, subordinating conjunctions (</a:t>
            </a:r>
            <a:r>
              <a:rPr lang="en-US" i="1" dirty="0" smtClean="0">
                <a:ea typeface="ＭＳ Ｐゴシック" charset="0"/>
                <a:cs typeface="ＭＳ Ｐゴシック" charset="0"/>
              </a:rPr>
              <a:t>while, after)</a:t>
            </a:r>
            <a:r>
              <a:rPr lang="en-US" dirty="0" smtClean="0">
                <a:ea typeface="ＭＳ Ｐゴシック" charset="0"/>
                <a:cs typeface="ＭＳ Ｐゴシック" charset="0"/>
              </a:rPr>
              <a:t>, and true prepositions (</a:t>
            </a:r>
            <a:r>
              <a:rPr lang="en-US" i="1" dirty="0" smtClean="0">
                <a:ea typeface="ＭＳ Ｐゴシック" charset="0"/>
                <a:cs typeface="ＭＳ Ｐゴシック" charset="0"/>
              </a:rPr>
              <a:t>in, of, to) </a:t>
            </a:r>
            <a:r>
              <a:rPr lang="en-US" dirty="0" smtClean="0">
                <a:ea typeface="ＭＳ Ｐゴシック" charset="0"/>
                <a:cs typeface="ＭＳ Ｐゴシック" charset="0"/>
              </a:rPr>
              <a:t>are </a:t>
            </a:r>
            <a:r>
              <a:rPr lang="en-US" dirty="0">
                <a:ea typeface="ＭＳ Ｐゴシック" charset="0"/>
                <a:cs typeface="ＭＳ Ｐゴシック" charset="0"/>
              </a:rPr>
              <a:t>all </a:t>
            </a:r>
            <a:r>
              <a:rPr lang="en-US" dirty="0" smtClean="0">
                <a:ea typeface="ＭＳ Ｐゴシック" charset="0"/>
                <a:cs typeface="ＭＳ Ｐゴシック" charset="0"/>
              </a:rPr>
              <a:t>tagged </a:t>
            </a:r>
            <a:r>
              <a:rPr lang="en-US" dirty="0">
                <a:ea typeface="ＭＳ Ｐゴシック" charset="0"/>
                <a:cs typeface="ＭＳ Ｐゴシック" charset="0"/>
              </a:rPr>
              <a:t>IN.</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Partial Solution:</a:t>
            </a:r>
          </a:p>
          <a:p>
            <a:pPr lvl="1" eaLnBrk="1" hangingPunct="1"/>
            <a:r>
              <a:rPr lang="en-US" dirty="0">
                <a:ea typeface="ＭＳ Ｐゴシック" charset="0"/>
              </a:rPr>
              <a:t>Subdivide the IN tag</a:t>
            </a:r>
            <a:r>
              <a:rPr lang="en-US" dirty="0" smtClean="0">
                <a:ea typeface="ＭＳ Ｐゴシック" charset="0"/>
              </a:rPr>
              <a:t>.</a:t>
            </a:r>
            <a:endParaRPr lang="en-US" dirty="0">
              <a:ea typeface="ＭＳ Ｐゴシック" charset="0"/>
            </a:endParaRPr>
          </a:p>
        </p:txBody>
      </p:sp>
      <p:graphicFrame>
        <p:nvGraphicFramePr>
          <p:cNvPr id="576516" name="Group 4"/>
          <p:cNvGraphicFramePr>
            <a:graphicFrameLocks noGrp="1"/>
          </p:cNvGraphicFramePr>
          <p:nvPr/>
        </p:nvGraphicFramePr>
        <p:xfrm>
          <a:off x="5360988" y="5510213"/>
          <a:ext cx="3657600" cy="1189038"/>
        </p:xfrm>
        <a:graphic>
          <a:graphicData uri="http://schemas.openxmlformats.org/drawingml/2006/table">
            <a:tbl>
              <a:tblPr/>
              <a:tblGrid>
                <a:gridCol w="1752600"/>
                <a:gridCol w="914400"/>
                <a:gridCol w="990600"/>
              </a:tblGrid>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Annotation</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F1</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Size</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Previous</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78.3</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8.0K</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4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SPLIT-IN</a:t>
                      </a:r>
                    </a:p>
                  </a:txBody>
                  <a:tcPr marT="45732" marB="4573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80.3</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8.1K</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5733" name="Object 2"/>
          <p:cNvGraphicFramePr>
            <a:graphicFrameLocks noChangeAspect="1"/>
          </p:cNvGraphicFramePr>
          <p:nvPr/>
        </p:nvGraphicFramePr>
        <p:xfrm>
          <a:off x="5495925" y="2071688"/>
          <a:ext cx="2838450" cy="2714625"/>
        </p:xfrm>
        <a:graphic>
          <a:graphicData uri="http://schemas.openxmlformats.org/presentationml/2006/ole">
            <mc:AlternateContent xmlns:mc="http://schemas.openxmlformats.org/markup-compatibility/2006">
              <mc:Choice xmlns:v="urn:schemas-microsoft-com:vml" Requires="v">
                <p:oleObj spid="_x0000_s11417" name="Photo Editor Photo" r:id="rId4" imgW="2838846" imgH="2715004" progId="MSPhotoEd.3">
                  <p:embed/>
                </p:oleObj>
              </mc:Choice>
              <mc:Fallback>
                <p:oleObj name="Photo Editor Photo" r:id="rId4" imgW="2838846" imgH="2715004"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2071688"/>
                        <a:ext cx="2838450" cy="27146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76535" name="Object 3"/>
          <p:cNvGraphicFramePr>
            <a:graphicFrameLocks noChangeAspect="1"/>
          </p:cNvGraphicFramePr>
          <p:nvPr/>
        </p:nvGraphicFramePr>
        <p:xfrm>
          <a:off x="5116513" y="2062163"/>
          <a:ext cx="3457575" cy="2733675"/>
        </p:xfrm>
        <a:graphic>
          <a:graphicData uri="http://schemas.openxmlformats.org/presentationml/2006/ole">
            <mc:AlternateContent xmlns:mc="http://schemas.openxmlformats.org/markup-compatibility/2006">
              <mc:Choice xmlns:v="urn:schemas-microsoft-com:vml" Requires="v">
                <p:oleObj spid="_x0000_s11418" name="Photo Editor Photo" r:id="rId6" imgW="3457143" imgH="2734057" progId="MSPhotoEd.3">
                  <p:embed/>
                </p:oleObj>
              </mc:Choice>
              <mc:Fallback>
                <p:oleObj name="Photo Editor Photo" r:id="rId6" imgW="3457143" imgH="2734057"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6513" y="2062163"/>
                        <a:ext cx="3457575" cy="27336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76536" name="Object 4"/>
          <p:cNvGraphicFramePr>
            <a:graphicFrameLocks noChangeAspect="1"/>
          </p:cNvGraphicFramePr>
          <p:nvPr/>
        </p:nvGraphicFramePr>
        <p:xfrm>
          <a:off x="5184775" y="1785938"/>
          <a:ext cx="3371850" cy="3286125"/>
        </p:xfrm>
        <a:graphic>
          <a:graphicData uri="http://schemas.openxmlformats.org/presentationml/2006/ole">
            <mc:AlternateContent xmlns:mc="http://schemas.openxmlformats.org/markup-compatibility/2006">
              <mc:Choice xmlns:v="urn:schemas-microsoft-com:vml" Requires="v">
                <p:oleObj spid="_x0000_s11419" name="Photo Editor Photo" r:id="rId8" imgW="3371429" imgH="3285714" progId="MSPhotoEd.3">
                  <p:embed/>
                </p:oleObj>
              </mc:Choice>
              <mc:Fallback>
                <p:oleObj name="Photo Editor Photo" r:id="rId8" imgW="3371429" imgH="328571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4775" y="1785938"/>
                        <a:ext cx="3371850" cy="32861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26605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65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6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Yield Splits</a:t>
            </a:r>
          </a:p>
        </p:txBody>
      </p:sp>
      <p:sp>
        <p:nvSpPr>
          <p:cNvPr id="119810" name="Rectangle 3"/>
          <p:cNvSpPr>
            <a:spLocks noGrp="1" noChangeArrowheads="1"/>
          </p:cNvSpPr>
          <p:nvPr>
            <p:ph type="body" idx="1"/>
          </p:nvPr>
        </p:nvSpPr>
        <p:spPr>
          <a:xfrm>
            <a:off x="341313" y="1752600"/>
            <a:ext cx="4767262" cy="4876800"/>
          </a:xfrm>
        </p:spPr>
        <p:txBody>
          <a:bodyPr/>
          <a:lstStyle/>
          <a:p>
            <a:pPr eaLnBrk="1" hangingPunct="1">
              <a:lnSpc>
                <a:spcPct val="90000"/>
              </a:lnSpc>
            </a:pPr>
            <a:r>
              <a:rPr lang="en-US" dirty="0">
                <a:ea typeface="ＭＳ Ｐゴシック" charset="0"/>
                <a:cs typeface="ＭＳ Ｐゴシック" charset="0"/>
              </a:rPr>
              <a:t>Problem: sometimes the behavior of a category depends on something inside its future yield.</a:t>
            </a:r>
          </a:p>
          <a:p>
            <a:pPr eaLnBrk="1" hangingPunct="1">
              <a:lnSpc>
                <a:spcPct val="90000"/>
              </a:lnSpc>
            </a:pPr>
            <a:endParaRPr lang="en-US" dirty="0">
              <a:ea typeface="ＭＳ Ｐゴシック" charset="0"/>
              <a:cs typeface="ＭＳ Ｐゴシック" charset="0"/>
            </a:endParaRPr>
          </a:p>
          <a:p>
            <a:pPr eaLnBrk="1" hangingPunct="1">
              <a:lnSpc>
                <a:spcPct val="90000"/>
              </a:lnSpc>
            </a:pPr>
            <a:r>
              <a:rPr lang="en-US" dirty="0">
                <a:ea typeface="ＭＳ Ｐゴシック" charset="0"/>
                <a:cs typeface="ＭＳ Ｐゴシック" charset="0"/>
              </a:rPr>
              <a:t>Examples:</a:t>
            </a:r>
          </a:p>
          <a:p>
            <a:pPr marL="742950" lvl="1" indent="-285750" eaLnBrk="1" hangingPunct="1">
              <a:lnSpc>
                <a:spcPct val="90000"/>
              </a:lnSpc>
            </a:pPr>
            <a:r>
              <a:rPr lang="en-US" dirty="0">
                <a:ea typeface="ＭＳ Ｐゴシック" charset="0"/>
              </a:rPr>
              <a:t>Possessive NPs</a:t>
            </a:r>
          </a:p>
          <a:p>
            <a:pPr marL="742950" lvl="1" indent="-285750" eaLnBrk="1" hangingPunct="1">
              <a:lnSpc>
                <a:spcPct val="90000"/>
              </a:lnSpc>
            </a:pPr>
            <a:r>
              <a:rPr lang="en-US" dirty="0">
                <a:ea typeface="ＭＳ Ｐゴシック" charset="0"/>
              </a:rPr>
              <a:t>Finite vs. infinite VPs</a:t>
            </a:r>
          </a:p>
          <a:p>
            <a:pPr marL="742950" lvl="1" indent="-285750" eaLnBrk="1" hangingPunct="1">
              <a:lnSpc>
                <a:spcPct val="90000"/>
              </a:lnSpc>
            </a:pPr>
            <a:r>
              <a:rPr lang="en-US" dirty="0">
                <a:ea typeface="ＭＳ Ｐゴシック" charset="0"/>
              </a:rPr>
              <a:t>Lexical heads!</a:t>
            </a:r>
          </a:p>
          <a:p>
            <a:pPr marL="742950" lvl="1" indent="-285750" eaLnBrk="1" hangingPunct="1">
              <a:lnSpc>
                <a:spcPct val="90000"/>
              </a:lnSpc>
            </a:pPr>
            <a:endParaRPr lang="en-US" dirty="0">
              <a:ea typeface="ＭＳ Ｐゴシック" charset="0"/>
            </a:endParaRPr>
          </a:p>
          <a:p>
            <a:pPr eaLnBrk="1" hangingPunct="1">
              <a:lnSpc>
                <a:spcPct val="90000"/>
              </a:lnSpc>
            </a:pPr>
            <a:r>
              <a:rPr lang="en-US" dirty="0">
                <a:ea typeface="ＭＳ Ｐゴシック" charset="0"/>
                <a:cs typeface="ＭＳ Ｐゴシック" charset="0"/>
              </a:rPr>
              <a:t>Solution: annotate future elements into nodes.</a:t>
            </a:r>
          </a:p>
        </p:txBody>
      </p:sp>
      <p:graphicFrame>
        <p:nvGraphicFramePr>
          <p:cNvPr id="119811" name="Object 2"/>
          <p:cNvGraphicFramePr>
            <a:graphicFrameLocks noChangeAspect="1"/>
          </p:cNvGraphicFramePr>
          <p:nvPr/>
        </p:nvGraphicFramePr>
        <p:xfrm>
          <a:off x="5443538" y="1628775"/>
          <a:ext cx="3171825" cy="3286125"/>
        </p:xfrm>
        <a:graphic>
          <a:graphicData uri="http://schemas.openxmlformats.org/presentationml/2006/ole">
            <mc:AlternateContent xmlns:mc="http://schemas.openxmlformats.org/markup-compatibility/2006">
              <mc:Choice xmlns:v="urn:schemas-microsoft-com:vml" Requires="v">
                <p:oleObj spid="_x0000_s12438" name="Photo Editor Photo" r:id="rId4" imgW="3172268" imgH="3285714" progId="MSPhotoEd.3">
                  <p:embed/>
                </p:oleObj>
              </mc:Choice>
              <mc:Fallback>
                <p:oleObj name="Photo Editor Photo" r:id="rId4" imgW="3172268" imgH="3285714"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538" y="1628775"/>
                        <a:ext cx="3171825" cy="32861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79589" name="Object 3"/>
          <p:cNvGraphicFramePr>
            <a:graphicFrameLocks noChangeAspect="1"/>
          </p:cNvGraphicFramePr>
          <p:nvPr/>
        </p:nvGraphicFramePr>
        <p:xfrm>
          <a:off x="5443538" y="1647825"/>
          <a:ext cx="3171825" cy="3305175"/>
        </p:xfrm>
        <a:graphic>
          <a:graphicData uri="http://schemas.openxmlformats.org/presentationml/2006/ole">
            <mc:AlternateContent xmlns:mc="http://schemas.openxmlformats.org/markup-compatibility/2006">
              <mc:Choice xmlns:v="urn:schemas-microsoft-com:vml" Requires="v">
                <p:oleObj spid="_x0000_s12439" name="Photo Editor Photo" r:id="rId6" imgW="3172268" imgH="3304762" progId="MSPhotoEd.3">
                  <p:embed/>
                </p:oleObj>
              </mc:Choice>
              <mc:Fallback>
                <p:oleObj name="Photo Editor Photo" r:id="rId6" imgW="3172268" imgH="3304762"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3538" y="1647825"/>
                        <a:ext cx="3171825" cy="33051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 name="Group 6"/>
          <p:cNvGrpSpPr>
            <a:grpSpLocks/>
          </p:cNvGrpSpPr>
          <p:nvPr/>
        </p:nvGrpSpPr>
        <p:grpSpPr bwMode="auto">
          <a:xfrm>
            <a:off x="5108575" y="1614488"/>
            <a:ext cx="3860800" cy="3324225"/>
            <a:chOff x="3173" y="1152"/>
            <a:chExt cx="2432" cy="2094"/>
          </a:xfrm>
        </p:grpSpPr>
        <p:sp>
          <p:nvSpPr>
            <p:cNvPr id="119836" name="Rectangle 7"/>
            <p:cNvSpPr>
              <a:spLocks noChangeArrowheads="1"/>
            </p:cNvSpPr>
            <p:nvPr/>
          </p:nvSpPr>
          <p:spPr bwMode="auto">
            <a:xfrm>
              <a:off x="3173" y="1152"/>
              <a:ext cx="2432" cy="20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119837" name="Object 4"/>
            <p:cNvGraphicFramePr>
              <a:graphicFrameLocks noChangeAspect="1"/>
            </p:cNvGraphicFramePr>
            <p:nvPr/>
          </p:nvGraphicFramePr>
          <p:xfrm>
            <a:off x="3348" y="1176"/>
            <a:ext cx="2070" cy="1770"/>
          </p:xfrm>
          <a:graphic>
            <a:graphicData uri="http://schemas.openxmlformats.org/presentationml/2006/ole">
              <mc:AlternateContent xmlns:mc="http://schemas.openxmlformats.org/markup-compatibility/2006">
                <mc:Choice xmlns:v="urn:schemas-microsoft-com:vml" Requires="v">
                  <p:oleObj spid="_x0000_s12440" name="Photo Editor Photo" r:id="rId8" imgW="3285714" imgH="2809524" progId="MSPhotoEd.3">
                    <p:embed/>
                  </p:oleObj>
                </mc:Choice>
                <mc:Fallback>
                  <p:oleObj name="Photo Editor Photo" r:id="rId8" imgW="3285714" imgH="280952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 y="1176"/>
                          <a:ext cx="2070" cy="177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graphicFrame>
        <p:nvGraphicFramePr>
          <p:cNvPr id="579593" name="Group 9"/>
          <p:cNvGraphicFramePr>
            <a:graphicFrameLocks noGrp="1"/>
          </p:cNvGraphicFramePr>
          <p:nvPr>
            <p:extLst>
              <p:ext uri="{D42A27DB-BD31-4B8C-83A1-F6EECF244321}">
                <p14:modId xmlns:p14="http://schemas.microsoft.com/office/powerpoint/2010/main" val="3070976949"/>
              </p:ext>
            </p:extLst>
          </p:nvPr>
        </p:nvGraphicFramePr>
        <p:xfrm>
          <a:off x="5346700" y="5084763"/>
          <a:ext cx="3657600" cy="1584704"/>
        </p:xfrm>
        <a:graphic>
          <a:graphicData uri="http://schemas.openxmlformats.org/drawingml/2006/table">
            <a:tbl>
              <a:tblPr/>
              <a:tblGrid>
                <a:gridCol w="1752600"/>
                <a:gridCol w="914400"/>
                <a:gridCol w="990600"/>
              </a:tblGrid>
              <a:tr h="396081">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Annotation</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F1</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Size</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081">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smtClean="0">
                          <a:ln>
                            <a:noFill/>
                          </a:ln>
                          <a:solidFill>
                            <a:srgbClr val="CC0000"/>
                          </a:solidFill>
                          <a:effectLst/>
                          <a:latin typeface="Lucida Sans" charset="0"/>
                        </a:rPr>
                        <a:t>tag splits</a:t>
                      </a:r>
                      <a:endParaRPr kumimoji="0" lang="en-US" sz="2000" b="0" i="0" u="none" strike="noStrike" cap="none" normalizeH="0" baseline="0" dirty="0">
                        <a:ln>
                          <a:noFill/>
                        </a:ln>
                        <a:solidFill>
                          <a:srgbClr val="CC0000"/>
                        </a:solidFill>
                        <a:effectLst/>
                        <a:latin typeface="Lucida Sans" charset="0"/>
                      </a:endParaRP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82.3</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9.7K</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081">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POSS-NP</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83.1</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9.8K</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081">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SPLIT-VP</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85.7</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2"/>
                          </a:solidFill>
                          <a:effectLst/>
                          <a:latin typeface="Lucida Sans" charset="0"/>
                        </a:rPr>
                        <a:t>10.5K</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1622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9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Distance / Recursion Splits</a:t>
            </a:r>
          </a:p>
        </p:txBody>
      </p:sp>
      <p:sp>
        <p:nvSpPr>
          <p:cNvPr id="121858" name="Rectangle 3"/>
          <p:cNvSpPr>
            <a:spLocks noGrp="1" noChangeArrowheads="1"/>
          </p:cNvSpPr>
          <p:nvPr>
            <p:ph type="body" idx="1"/>
          </p:nvPr>
        </p:nvSpPr>
        <p:spPr>
          <a:xfrm>
            <a:off x="265113" y="1752600"/>
            <a:ext cx="4360862" cy="4876800"/>
          </a:xfrm>
        </p:spPr>
        <p:txBody>
          <a:bodyPr/>
          <a:lstStyle/>
          <a:p>
            <a:pPr eaLnBrk="1" hangingPunct="1"/>
            <a:r>
              <a:rPr lang="en-US" dirty="0">
                <a:ea typeface="ＭＳ Ｐゴシック" charset="0"/>
                <a:cs typeface="ＭＳ Ｐゴシック" charset="0"/>
              </a:rPr>
              <a:t>Problem: vanilla PCFGs cannot distinguish attachment heights.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Solution: mark a property of higher or lower sites:</a:t>
            </a:r>
          </a:p>
          <a:p>
            <a:pPr lvl="1" eaLnBrk="1" hangingPunct="1"/>
            <a:r>
              <a:rPr lang="en-US" dirty="0">
                <a:solidFill>
                  <a:schemeClr val="tx2"/>
                </a:solidFill>
                <a:ea typeface="ＭＳ Ｐゴシック" charset="0"/>
              </a:rPr>
              <a:t>Contains a verb.</a:t>
            </a:r>
          </a:p>
          <a:p>
            <a:pPr lvl="1" eaLnBrk="1" hangingPunct="1"/>
            <a:r>
              <a:rPr lang="en-US" dirty="0">
                <a:solidFill>
                  <a:srgbClr val="CC0000"/>
                </a:solidFill>
                <a:ea typeface="ＭＳ Ｐゴシック" charset="0"/>
              </a:rPr>
              <a:t>Is (non)-recursive.</a:t>
            </a:r>
          </a:p>
          <a:p>
            <a:pPr lvl="2" eaLnBrk="1" hangingPunct="1"/>
            <a:r>
              <a:rPr lang="en-US" sz="1800" dirty="0">
                <a:solidFill>
                  <a:srgbClr val="CC0000"/>
                </a:solidFill>
                <a:ea typeface="ＭＳ Ｐゴシック" charset="0"/>
              </a:rPr>
              <a:t>Base NPs [cf. Collins 99]</a:t>
            </a:r>
          </a:p>
          <a:p>
            <a:pPr lvl="2" eaLnBrk="1" hangingPunct="1"/>
            <a:r>
              <a:rPr lang="en-US" sz="1800" dirty="0">
                <a:solidFill>
                  <a:srgbClr val="CC0000"/>
                </a:solidFill>
                <a:ea typeface="ＭＳ Ｐゴシック" charset="0"/>
              </a:rPr>
              <a:t>Right-recursive NPs</a:t>
            </a:r>
          </a:p>
        </p:txBody>
      </p:sp>
      <p:graphicFrame>
        <p:nvGraphicFramePr>
          <p:cNvPr id="580612" name="Group 4"/>
          <p:cNvGraphicFramePr>
            <a:graphicFrameLocks noGrp="1"/>
          </p:cNvGraphicFramePr>
          <p:nvPr/>
        </p:nvGraphicFramePr>
        <p:xfrm>
          <a:off x="4786313" y="4618038"/>
          <a:ext cx="4230687" cy="1981200"/>
        </p:xfrm>
        <a:graphic>
          <a:graphicData uri="http://schemas.openxmlformats.org/drawingml/2006/table">
            <a:tbl>
              <a:tblPr/>
              <a:tblGrid>
                <a:gridCol w="2325687"/>
                <a:gridCol w="914400"/>
                <a:gridCol w="990600"/>
              </a:tblGrid>
              <a:tr h="3683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Annotation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F1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Size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Previous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85.7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rgbClr val="CC0000"/>
                          </a:solidFill>
                          <a:effectLst/>
                          <a:latin typeface="Lucida Sans" charset="0"/>
                        </a:rPr>
                        <a:t>10.5K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BASE-NP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11.7K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DOMINATES-V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86.9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14.1K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RIGHT-REC-NP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87.0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2"/>
                          </a:solidFill>
                          <a:effectLst/>
                          <a:latin typeface="Lucida Sans" charset="0"/>
                        </a:rPr>
                        <a:t>15.2K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21885" name="Text Box 30"/>
          <p:cNvSpPr txBox="1">
            <a:spLocks noChangeArrowheads="1"/>
          </p:cNvSpPr>
          <p:nvPr/>
        </p:nvSpPr>
        <p:spPr bwMode="auto">
          <a:xfrm>
            <a:off x="5992813" y="1714500"/>
            <a:ext cx="65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latin typeface="Times New Roman" charset="0"/>
              </a:rPr>
              <a:t>NP</a:t>
            </a:r>
          </a:p>
        </p:txBody>
      </p:sp>
      <p:sp>
        <p:nvSpPr>
          <p:cNvPr id="121886" name="Text Box 31"/>
          <p:cNvSpPr txBox="1">
            <a:spLocks noChangeArrowheads="1"/>
          </p:cNvSpPr>
          <p:nvPr/>
        </p:nvSpPr>
        <p:spPr bwMode="auto">
          <a:xfrm>
            <a:off x="6362700" y="2419350"/>
            <a:ext cx="696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latin typeface="Times New Roman" charset="0"/>
              </a:rPr>
              <a:t>VP</a:t>
            </a:r>
          </a:p>
        </p:txBody>
      </p:sp>
      <p:sp>
        <p:nvSpPr>
          <p:cNvPr id="121887" name="Text Box 32"/>
          <p:cNvSpPr txBox="1">
            <a:spLocks noChangeArrowheads="1"/>
          </p:cNvSpPr>
          <p:nvPr/>
        </p:nvSpPr>
        <p:spPr bwMode="auto">
          <a:xfrm>
            <a:off x="7923213" y="3676650"/>
            <a:ext cx="696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latin typeface="Times New Roman" charset="0"/>
              </a:rPr>
              <a:t>PP</a:t>
            </a:r>
          </a:p>
        </p:txBody>
      </p:sp>
      <p:sp>
        <p:nvSpPr>
          <p:cNvPr id="121888" name="Freeform 33"/>
          <p:cNvSpPr>
            <a:spLocks/>
          </p:cNvSpPr>
          <p:nvPr/>
        </p:nvSpPr>
        <p:spPr bwMode="auto">
          <a:xfrm>
            <a:off x="4833938" y="2263775"/>
            <a:ext cx="2292350" cy="1684338"/>
          </a:xfrm>
          <a:custGeom>
            <a:avLst/>
            <a:gdLst>
              <a:gd name="T0" fmla="*/ 1985883125 w 1444"/>
              <a:gd name="T1" fmla="*/ 0 h 1061"/>
              <a:gd name="T2" fmla="*/ 0 w 1444"/>
              <a:gd name="T3" fmla="*/ 2147483647 h 1061"/>
              <a:gd name="T4" fmla="*/ 2147483647 w 1444"/>
              <a:gd name="T5" fmla="*/ 2147483647 h 1061"/>
              <a:gd name="T6" fmla="*/ 2147483647 w 1444"/>
              <a:gd name="T7" fmla="*/ 2051407796 h 1061"/>
              <a:gd name="T8" fmla="*/ 0 60000 65536"/>
              <a:gd name="T9" fmla="*/ 0 60000 65536"/>
              <a:gd name="T10" fmla="*/ 0 60000 65536"/>
              <a:gd name="T11" fmla="*/ 0 60000 65536"/>
              <a:gd name="T12" fmla="*/ 0 w 1444"/>
              <a:gd name="T13" fmla="*/ 0 h 1061"/>
              <a:gd name="T14" fmla="*/ 1444 w 1444"/>
              <a:gd name="T15" fmla="*/ 1061 h 1061"/>
            </a:gdLst>
            <a:ahLst/>
            <a:cxnLst>
              <a:cxn ang="T8">
                <a:pos x="T0" y="T1"/>
              </a:cxn>
              <a:cxn ang="T9">
                <a:pos x="T2" y="T3"/>
              </a:cxn>
              <a:cxn ang="T10">
                <a:pos x="T4" y="T5"/>
              </a:cxn>
              <a:cxn ang="T11">
                <a:pos x="T6" y="T7"/>
              </a:cxn>
            </a:cxnLst>
            <a:rect l="T12" t="T13" r="T14" b="T15"/>
            <a:pathLst>
              <a:path w="1444" h="1061">
                <a:moveTo>
                  <a:pt x="788" y="0"/>
                </a:moveTo>
                <a:lnTo>
                  <a:pt x="0" y="1061"/>
                </a:lnTo>
                <a:lnTo>
                  <a:pt x="1444" y="1061"/>
                </a:lnTo>
                <a:lnTo>
                  <a:pt x="1444" y="81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89" name="Freeform 34"/>
          <p:cNvSpPr>
            <a:spLocks/>
          </p:cNvSpPr>
          <p:nvPr/>
        </p:nvSpPr>
        <p:spPr bwMode="auto">
          <a:xfrm>
            <a:off x="6996113" y="1973263"/>
            <a:ext cx="1174750" cy="1698625"/>
          </a:xfrm>
          <a:custGeom>
            <a:avLst/>
            <a:gdLst>
              <a:gd name="T0" fmla="*/ 1864915625 w 740"/>
              <a:gd name="T1" fmla="*/ 2147483647 h 1070"/>
              <a:gd name="T2" fmla="*/ 1428929388 w 740"/>
              <a:gd name="T3" fmla="*/ 1038304375 h 1070"/>
              <a:gd name="T4" fmla="*/ 735885625 w 740"/>
              <a:gd name="T5" fmla="*/ 186491563 h 1070"/>
              <a:gd name="T6" fmla="*/ 0 w 740"/>
              <a:gd name="T7" fmla="*/ 0 h 1070"/>
              <a:gd name="T8" fmla="*/ 0 60000 65536"/>
              <a:gd name="T9" fmla="*/ 0 60000 65536"/>
              <a:gd name="T10" fmla="*/ 0 60000 65536"/>
              <a:gd name="T11" fmla="*/ 0 60000 65536"/>
              <a:gd name="T12" fmla="*/ 0 w 740"/>
              <a:gd name="T13" fmla="*/ 0 h 1070"/>
              <a:gd name="T14" fmla="*/ 740 w 740"/>
              <a:gd name="T15" fmla="*/ 1070 h 1070"/>
            </a:gdLst>
            <a:ahLst/>
            <a:cxnLst>
              <a:cxn ang="T8">
                <a:pos x="T0" y="T1"/>
              </a:cxn>
              <a:cxn ang="T9">
                <a:pos x="T2" y="T3"/>
              </a:cxn>
              <a:cxn ang="T10">
                <a:pos x="T4" y="T5"/>
              </a:cxn>
              <a:cxn ang="T11">
                <a:pos x="T6" y="T7"/>
              </a:cxn>
            </a:cxnLst>
            <a:rect l="T12" t="T13" r="T14" b="T15"/>
            <a:pathLst>
              <a:path w="740" h="1070">
                <a:moveTo>
                  <a:pt x="740" y="1070"/>
                </a:moveTo>
                <a:cubicBezTo>
                  <a:pt x="711" y="960"/>
                  <a:pt x="642" y="578"/>
                  <a:pt x="567" y="412"/>
                </a:cubicBezTo>
                <a:cubicBezTo>
                  <a:pt x="492" y="246"/>
                  <a:pt x="386" y="143"/>
                  <a:pt x="292" y="74"/>
                </a:cubicBezTo>
                <a:cubicBezTo>
                  <a:pt x="198" y="5"/>
                  <a:pt x="61" y="15"/>
                  <a:pt x="0" y="0"/>
                </a:cubicBezTo>
              </a:path>
            </a:pathLst>
          </a:custGeom>
          <a:noFill/>
          <a:ln w="38100">
            <a:solidFill>
              <a:schemeClr val="tx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0" name="Freeform 35"/>
          <p:cNvSpPr>
            <a:spLocks/>
          </p:cNvSpPr>
          <p:nvPr/>
        </p:nvSpPr>
        <p:spPr bwMode="auto">
          <a:xfrm>
            <a:off x="7388225" y="3265488"/>
            <a:ext cx="552450" cy="623887"/>
          </a:xfrm>
          <a:custGeom>
            <a:avLst/>
            <a:gdLst>
              <a:gd name="T0" fmla="*/ 877014375 w 348"/>
              <a:gd name="T1" fmla="*/ 990419819 h 393"/>
              <a:gd name="T2" fmla="*/ 554434375 w 348"/>
              <a:gd name="T3" fmla="*/ 851812130 h 393"/>
              <a:gd name="T4" fmla="*/ 461189388 w 348"/>
              <a:gd name="T5" fmla="*/ 206652647 h 393"/>
              <a:gd name="T6" fmla="*/ 0 w 348"/>
              <a:gd name="T7" fmla="*/ 0 h 393"/>
              <a:gd name="T8" fmla="*/ 0 60000 65536"/>
              <a:gd name="T9" fmla="*/ 0 60000 65536"/>
              <a:gd name="T10" fmla="*/ 0 60000 65536"/>
              <a:gd name="T11" fmla="*/ 0 60000 65536"/>
              <a:gd name="T12" fmla="*/ 0 w 348"/>
              <a:gd name="T13" fmla="*/ 0 h 393"/>
              <a:gd name="T14" fmla="*/ 348 w 348"/>
              <a:gd name="T15" fmla="*/ 393 h 393"/>
            </a:gdLst>
            <a:ahLst/>
            <a:cxnLst>
              <a:cxn ang="T8">
                <a:pos x="T0" y="T1"/>
              </a:cxn>
              <a:cxn ang="T9">
                <a:pos x="T2" y="T3"/>
              </a:cxn>
              <a:cxn ang="T10">
                <a:pos x="T4" y="T5"/>
              </a:cxn>
              <a:cxn ang="T11">
                <a:pos x="T6" y="T7"/>
              </a:cxn>
            </a:cxnLst>
            <a:rect l="T12" t="T13" r="T14" b="T15"/>
            <a:pathLst>
              <a:path w="348" h="393">
                <a:moveTo>
                  <a:pt x="348" y="393"/>
                </a:moveTo>
                <a:cubicBezTo>
                  <a:pt x="327" y="384"/>
                  <a:pt x="247" y="390"/>
                  <a:pt x="220" y="338"/>
                </a:cubicBezTo>
                <a:cubicBezTo>
                  <a:pt x="193" y="286"/>
                  <a:pt x="220" y="138"/>
                  <a:pt x="183" y="82"/>
                </a:cubicBezTo>
                <a:cubicBezTo>
                  <a:pt x="146" y="26"/>
                  <a:pt x="38" y="17"/>
                  <a:pt x="0" y="0"/>
                </a:cubicBezTo>
              </a:path>
            </a:pathLst>
          </a:custGeom>
          <a:noFill/>
          <a:ln w="38100">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1" name="Text Box 36"/>
          <p:cNvSpPr txBox="1">
            <a:spLocks noChangeArrowheads="1"/>
          </p:cNvSpPr>
          <p:nvPr/>
        </p:nvSpPr>
        <p:spPr bwMode="auto">
          <a:xfrm>
            <a:off x="6777038" y="2978150"/>
            <a:ext cx="696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latin typeface="Times New Roman" charset="0"/>
              </a:rPr>
              <a:t>NP</a:t>
            </a:r>
          </a:p>
        </p:txBody>
      </p:sp>
      <p:sp>
        <p:nvSpPr>
          <p:cNvPr id="121892" name="Freeform 37"/>
          <p:cNvSpPr>
            <a:spLocks/>
          </p:cNvSpPr>
          <p:nvPr/>
        </p:nvSpPr>
        <p:spPr bwMode="auto">
          <a:xfrm>
            <a:off x="6342063" y="2162175"/>
            <a:ext cx="276225" cy="319088"/>
          </a:xfrm>
          <a:custGeom>
            <a:avLst/>
            <a:gdLst>
              <a:gd name="T0" fmla="*/ 0 w 174"/>
              <a:gd name="T1" fmla="*/ 0 h 201"/>
              <a:gd name="T2" fmla="*/ 299899388 w 174"/>
              <a:gd name="T3" fmla="*/ 115927369 h 201"/>
              <a:gd name="T4" fmla="*/ 186491563 w 174"/>
              <a:gd name="T5" fmla="*/ 322580505 h 201"/>
              <a:gd name="T6" fmla="*/ 438507188 w 174"/>
              <a:gd name="T7" fmla="*/ 506552994 h 201"/>
              <a:gd name="T8" fmla="*/ 0 60000 65536"/>
              <a:gd name="T9" fmla="*/ 0 60000 65536"/>
              <a:gd name="T10" fmla="*/ 0 60000 65536"/>
              <a:gd name="T11" fmla="*/ 0 60000 65536"/>
              <a:gd name="T12" fmla="*/ 0 w 174"/>
              <a:gd name="T13" fmla="*/ 0 h 201"/>
              <a:gd name="T14" fmla="*/ 174 w 174"/>
              <a:gd name="T15" fmla="*/ 201 h 201"/>
            </a:gdLst>
            <a:ahLst/>
            <a:cxnLst>
              <a:cxn ang="T8">
                <a:pos x="T0" y="T1"/>
              </a:cxn>
              <a:cxn ang="T9">
                <a:pos x="T2" y="T3"/>
              </a:cxn>
              <a:cxn ang="T10">
                <a:pos x="T4" y="T5"/>
              </a:cxn>
              <a:cxn ang="T11">
                <a:pos x="T6" y="T7"/>
              </a:cxn>
            </a:cxnLst>
            <a:rect l="T12" t="T13" r="T14" b="T15"/>
            <a:pathLst>
              <a:path w="174" h="201">
                <a:moveTo>
                  <a:pt x="0" y="0"/>
                </a:moveTo>
                <a:cubicBezTo>
                  <a:pt x="53" y="12"/>
                  <a:pt x="107" y="25"/>
                  <a:pt x="119" y="46"/>
                </a:cubicBezTo>
                <a:cubicBezTo>
                  <a:pt x="131" y="67"/>
                  <a:pt x="65" y="102"/>
                  <a:pt x="74" y="128"/>
                </a:cubicBezTo>
                <a:cubicBezTo>
                  <a:pt x="83" y="154"/>
                  <a:pt x="128" y="177"/>
                  <a:pt x="174" y="201"/>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3" name="Freeform 38"/>
          <p:cNvSpPr>
            <a:spLocks/>
          </p:cNvSpPr>
          <p:nvPr/>
        </p:nvSpPr>
        <p:spPr bwMode="auto">
          <a:xfrm>
            <a:off x="6792913" y="2830513"/>
            <a:ext cx="304800" cy="231775"/>
          </a:xfrm>
          <a:custGeom>
            <a:avLst/>
            <a:gdLst>
              <a:gd name="T0" fmla="*/ 0 w 192"/>
              <a:gd name="T1" fmla="*/ 0 h 146"/>
              <a:gd name="T2" fmla="*/ 322580000 w 192"/>
              <a:gd name="T3" fmla="*/ 90725625 h 146"/>
              <a:gd name="T4" fmla="*/ 206652813 w 192"/>
              <a:gd name="T5" fmla="*/ 277217188 h 146"/>
              <a:gd name="T6" fmla="*/ 483870000 w 192"/>
              <a:gd name="T7" fmla="*/ 367942813 h 146"/>
              <a:gd name="T8" fmla="*/ 0 60000 65536"/>
              <a:gd name="T9" fmla="*/ 0 60000 65536"/>
              <a:gd name="T10" fmla="*/ 0 60000 65536"/>
              <a:gd name="T11" fmla="*/ 0 60000 65536"/>
              <a:gd name="T12" fmla="*/ 0 w 192"/>
              <a:gd name="T13" fmla="*/ 0 h 146"/>
              <a:gd name="T14" fmla="*/ 192 w 192"/>
              <a:gd name="T15" fmla="*/ 146 h 146"/>
            </a:gdLst>
            <a:ahLst/>
            <a:cxnLst>
              <a:cxn ang="T8">
                <a:pos x="T0" y="T1"/>
              </a:cxn>
              <a:cxn ang="T9">
                <a:pos x="T2" y="T3"/>
              </a:cxn>
              <a:cxn ang="T10">
                <a:pos x="T4" y="T5"/>
              </a:cxn>
              <a:cxn ang="T11">
                <a:pos x="T6" y="T7"/>
              </a:cxn>
            </a:cxnLst>
            <a:rect l="T12" t="T13" r="T14" b="T15"/>
            <a:pathLst>
              <a:path w="192" h="146">
                <a:moveTo>
                  <a:pt x="0" y="0"/>
                </a:moveTo>
                <a:cubicBezTo>
                  <a:pt x="57" y="9"/>
                  <a:pt x="114" y="18"/>
                  <a:pt x="128" y="36"/>
                </a:cubicBezTo>
                <a:cubicBezTo>
                  <a:pt x="142" y="54"/>
                  <a:pt x="71" y="92"/>
                  <a:pt x="82" y="110"/>
                </a:cubicBezTo>
                <a:cubicBezTo>
                  <a:pt x="93" y="128"/>
                  <a:pt x="142" y="137"/>
                  <a:pt x="192" y="146"/>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94" name="Line 39"/>
          <p:cNvSpPr>
            <a:spLocks noChangeShapeType="1"/>
          </p:cNvSpPr>
          <p:nvPr/>
        </p:nvSpPr>
        <p:spPr bwMode="auto">
          <a:xfrm flipH="1">
            <a:off x="6197600" y="2887663"/>
            <a:ext cx="304800" cy="10604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95" name="Text Box 40"/>
          <p:cNvSpPr txBox="1">
            <a:spLocks noChangeArrowheads="1"/>
          </p:cNvSpPr>
          <p:nvPr/>
        </p:nvSpPr>
        <p:spPr bwMode="auto">
          <a:xfrm>
            <a:off x="6008688" y="3905250"/>
            <a:ext cx="34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solidFill>
                  <a:schemeClr val="tx2"/>
                </a:solidFill>
                <a:latin typeface="Times New Roman" charset="0"/>
              </a:rPr>
              <a:t>v</a:t>
            </a:r>
          </a:p>
        </p:txBody>
      </p:sp>
      <p:sp>
        <p:nvSpPr>
          <p:cNvPr id="121896" name="Text Box 41"/>
          <p:cNvSpPr txBox="1">
            <a:spLocks noChangeArrowheads="1"/>
          </p:cNvSpPr>
          <p:nvPr/>
        </p:nvSpPr>
        <p:spPr bwMode="auto">
          <a:xfrm>
            <a:off x="6494463" y="1717675"/>
            <a:ext cx="538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800">
                <a:solidFill>
                  <a:schemeClr val="tx2"/>
                </a:solidFill>
                <a:latin typeface="Times New Roman" charset="0"/>
              </a:rPr>
              <a:t>-v</a:t>
            </a:r>
          </a:p>
        </p:txBody>
      </p:sp>
    </p:spTree>
    <p:extLst>
      <p:ext uri="{BB962C8B-B14F-4D97-AF65-F5344CB8AC3E}">
        <p14:creationId xmlns:p14="http://schemas.microsoft.com/office/powerpoint/2010/main" val="610855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A Fully Annotated Tree</a:t>
            </a:r>
          </a:p>
        </p:txBody>
      </p:sp>
      <p:graphicFrame>
        <p:nvGraphicFramePr>
          <p:cNvPr id="123906" name="Object 2"/>
          <p:cNvGraphicFramePr>
            <a:graphicFrameLocks noChangeAspect="1"/>
          </p:cNvGraphicFramePr>
          <p:nvPr/>
        </p:nvGraphicFramePr>
        <p:xfrm>
          <a:off x="735013" y="1878013"/>
          <a:ext cx="7805737" cy="4475162"/>
        </p:xfrm>
        <a:graphic>
          <a:graphicData uri="http://schemas.openxmlformats.org/presentationml/2006/ole">
            <mc:AlternateContent xmlns:mc="http://schemas.openxmlformats.org/markup-compatibility/2006">
              <mc:Choice xmlns:v="urn:schemas-microsoft-com:vml" Requires="v">
                <p:oleObj spid="_x0000_s13366" name="Photo Editor Photo" r:id="rId4" imgW="5200000" imgH="2980952" progId="MSPhotoEd.3">
                  <p:embed/>
                </p:oleObj>
              </mc:Choice>
              <mc:Fallback>
                <p:oleObj name="Photo Editor Photo" r:id="rId4" imgW="5200000" imgH="2980952"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13" y="1878013"/>
                        <a:ext cx="7805737" cy="4475162"/>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69211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Final Test Set Results</a:t>
            </a:r>
          </a:p>
        </p:txBody>
      </p:sp>
      <p:sp>
        <p:nvSpPr>
          <p:cNvPr id="125954" name="Rectangle 3"/>
          <p:cNvSpPr>
            <a:spLocks noGrp="1" noChangeArrowheads="1"/>
          </p:cNvSpPr>
          <p:nvPr>
            <p:ph type="body" idx="1"/>
          </p:nvPr>
        </p:nvSpPr>
        <p:spPr>
          <a:xfrm>
            <a:off x="785813" y="5638800"/>
            <a:ext cx="7772400" cy="533401"/>
          </a:xfrm>
        </p:spPr>
        <p:txBody>
          <a:bodyPr/>
          <a:lstStyle/>
          <a:p>
            <a:pPr eaLnBrk="1" hangingPunct="1"/>
            <a:r>
              <a:rPr lang="en-US" dirty="0">
                <a:ea typeface="ＭＳ Ｐゴシック" charset="0"/>
                <a:cs typeface="ＭＳ Ｐゴシック" charset="0"/>
              </a:rPr>
              <a:t>Beats </a:t>
            </a:r>
            <a:r>
              <a:rPr lang="en-US" dirty="0" smtClean="0">
                <a:ea typeface="ＭＳ Ｐゴシック" charset="0"/>
                <a:cs typeface="ＭＳ Ｐゴシック" charset="0"/>
              </a:rPr>
              <a:t>“</a:t>
            </a:r>
            <a:r>
              <a:rPr lang="en-US" altLang="ja-JP" dirty="0" smtClean="0">
                <a:ea typeface="ＭＳ Ｐゴシック" charset="0"/>
                <a:cs typeface="ＭＳ Ｐゴシック" charset="0"/>
              </a:rPr>
              <a:t>first generation” </a:t>
            </a:r>
            <a:r>
              <a:rPr lang="en-US" altLang="ja-JP" dirty="0">
                <a:ea typeface="ＭＳ Ｐゴシック" charset="0"/>
                <a:cs typeface="ＭＳ Ｐゴシック" charset="0"/>
              </a:rPr>
              <a:t>lexicalized </a:t>
            </a:r>
            <a:r>
              <a:rPr lang="en-US" altLang="ja-JP" dirty="0" smtClean="0">
                <a:ea typeface="ＭＳ Ｐゴシック" charset="0"/>
                <a:cs typeface="ＭＳ Ｐゴシック" charset="0"/>
              </a:rPr>
              <a:t>parsers</a:t>
            </a:r>
            <a:endParaRPr lang="en-US" altLang="ja-JP" dirty="0">
              <a:ea typeface="ＭＳ Ｐゴシック" charset="0"/>
              <a:cs typeface="ＭＳ Ｐゴシック" charset="0"/>
            </a:endParaRPr>
          </a:p>
        </p:txBody>
      </p:sp>
      <p:graphicFrame>
        <p:nvGraphicFramePr>
          <p:cNvPr id="582660" name="Group 4"/>
          <p:cNvGraphicFramePr>
            <a:graphicFrameLocks noGrp="1"/>
          </p:cNvGraphicFramePr>
          <p:nvPr>
            <p:extLst>
              <p:ext uri="{D42A27DB-BD31-4B8C-83A1-F6EECF244321}">
                <p14:modId xmlns:p14="http://schemas.microsoft.com/office/powerpoint/2010/main" val="1086000733"/>
              </p:ext>
            </p:extLst>
          </p:nvPr>
        </p:nvGraphicFramePr>
        <p:xfrm>
          <a:off x="1447800" y="1981201"/>
          <a:ext cx="6400799" cy="3352802"/>
        </p:xfrm>
        <a:graphic>
          <a:graphicData uri="http://schemas.openxmlformats.org/drawingml/2006/table">
            <a:tbl>
              <a:tblPr/>
              <a:tblGrid>
                <a:gridCol w="2876442"/>
                <a:gridCol w="1192624"/>
                <a:gridCol w="1068393"/>
                <a:gridCol w="1263340"/>
              </a:tblGrid>
              <a:tr h="55907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dirty="0">
                          <a:ln>
                            <a:noFill/>
                          </a:ln>
                          <a:solidFill>
                            <a:schemeClr val="tx1"/>
                          </a:solidFill>
                          <a:effectLst/>
                          <a:latin typeface="+mn-lt"/>
                        </a:rPr>
                        <a:t>Parser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LP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LR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a:ln>
                            <a:noFill/>
                          </a:ln>
                          <a:solidFill>
                            <a:schemeClr val="tx1"/>
                          </a:solidFill>
                          <a:effectLst/>
                          <a:latin typeface="+mn-lt"/>
                        </a:rPr>
                        <a:t>F1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744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Magerman 95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84.9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dirty="0">
                          <a:ln>
                            <a:noFill/>
                          </a:ln>
                          <a:solidFill>
                            <a:schemeClr val="tx1"/>
                          </a:solidFill>
                          <a:effectLst/>
                          <a:latin typeface="+mn-lt"/>
                        </a:rPr>
                        <a:t>84.6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a:ln>
                            <a:noFill/>
                          </a:ln>
                          <a:solidFill>
                            <a:schemeClr val="tx1"/>
                          </a:solidFill>
                          <a:effectLst/>
                          <a:latin typeface="+mn-lt"/>
                        </a:rPr>
                        <a:t>84.7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70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dirty="0">
                          <a:ln>
                            <a:noFill/>
                          </a:ln>
                          <a:solidFill>
                            <a:schemeClr val="tx1"/>
                          </a:solidFill>
                          <a:effectLst/>
                          <a:latin typeface="+mn-lt"/>
                        </a:rPr>
                        <a:t>Collins 96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dirty="0">
                          <a:ln>
                            <a:noFill/>
                          </a:ln>
                          <a:solidFill>
                            <a:schemeClr val="tx1"/>
                          </a:solidFill>
                          <a:effectLst/>
                          <a:latin typeface="+mn-lt"/>
                        </a:rPr>
                        <a:t>86.3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85.8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a:ln>
                            <a:noFill/>
                          </a:ln>
                          <a:solidFill>
                            <a:schemeClr val="tx1"/>
                          </a:solidFill>
                          <a:effectLst/>
                          <a:latin typeface="+mn-lt"/>
                        </a:rPr>
                        <a:t>86.0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907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dirty="0">
                          <a:ln>
                            <a:noFill/>
                          </a:ln>
                          <a:solidFill>
                            <a:srgbClr val="CC0000"/>
                          </a:solidFill>
                          <a:effectLst/>
                          <a:latin typeface="+mn-lt"/>
                        </a:rPr>
                        <a:t>Klein &amp; </a:t>
                      </a:r>
                      <a:r>
                        <a:rPr kumimoji="0" lang="en-US" sz="2400" b="0" i="0" u="none" strike="noStrike" cap="none" normalizeH="0" baseline="0" dirty="0" smtClean="0">
                          <a:ln>
                            <a:noFill/>
                          </a:ln>
                          <a:solidFill>
                            <a:srgbClr val="CC0000"/>
                          </a:solidFill>
                          <a:effectLst/>
                          <a:latin typeface="+mn-lt"/>
                        </a:rPr>
                        <a:t>Manning </a:t>
                      </a:r>
                      <a:r>
                        <a:rPr kumimoji="0" lang="en-US" sz="2400" b="0" i="0" u="none" strike="noStrike" cap="none" normalizeH="0" baseline="0" dirty="0">
                          <a:ln>
                            <a:noFill/>
                          </a:ln>
                          <a:solidFill>
                            <a:srgbClr val="CC0000"/>
                          </a:solidFill>
                          <a:effectLst/>
                          <a:latin typeface="+mn-lt"/>
                        </a:rPr>
                        <a:t>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rgbClr val="CC0000"/>
                          </a:solidFill>
                          <a:effectLst/>
                          <a:latin typeface="+mn-lt"/>
                        </a:rPr>
                        <a:t>86.9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rgbClr val="CC0000"/>
                          </a:solidFill>
                          <a:effectLst/>
                          <a:latin typeface="+mn-lt"/>
                        </a:rPr>
                        <a:t>85.7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a:ln>
                            <a:noFill/>
                          </a:ln>
                          <a:solidFill>
                            <a:srgbClr val="CC0000"/>
                          </a:solidFill>
                          <a:effectLst/>
                          <a:latin typeface="+mn-lt"/>
                        </a:rPr>
                        <a:t>86.3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744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Charniak 97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a:ln>
                            <a:noFill/>
                          </a:ln>
                          <a:solidFill>
                            <a:schemeClr val="tx1"/>
                          </a:solidFill>
                          <a:effectLst/>
                          <a:latin typeface="+mn-lt"/>
                        </a:rPr>
                        <a:t>87.4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9072">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Collins 99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0" i="0" u="none" strike="noStrike" cap="none" normalizeH="0" baseline="0">
                          <a:ln>
                            <a:noFill/>
                          </a:ln>
                          <a:solidFill>
                            <a:schemeClr val="tx1"/>
                          </a:solidFill>
                          <a:effectLst/>
                          <a:latin typeface="+mn-lt"/>
                        </a:rPr>
                        <a:t>88.6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400" b="1" i="0" u="none" strike="noStrike" cap="none" normalizeH="0" baseline="0" dirty="0">
                          <a:ln>
                            <a:noFill/>
                          </a:ln>
                          <a:solidFill>
                            <a:schemeClr val="tx1"/>
                          </a:solidFill>
                          <a:effectLst/>
                          <a:latin typeface="+mn-lt"/>
                        </a:rPr>
                        <a:t>88.6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6101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The Return of </a:t>
            </a:r>
            <a:r>
              <a:rPr lang="en-US" dirty="0" err="1" smtClean="0">
                <a:ea typeface="ＭＳ Ｐゴシック" charset="0"/>
                <a:cs typeface="ＭＳ Ｐゴシック" charset="0"/>
              </a:rPr>
              <a:t>Unlexicalized</a:t>
            </a:r>
            <a:r>
              <a:rPr lang="en-US" dirty="0" smtClean="0">
                <a:ea typeface="ＭＳ Ｐゴシック" charset="0"/>
                <a:cs typeface="ＭＳ Ｐゴシック" charset="0"/>
              </a:rPr>
              <a:t>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0841429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Latent Variable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dirty="0" smtClean="0">
                <a:ea typeface="ＭＳ Ｐゴシック" charset="0"/>
                <a:cs typeface="ＭＳ Ｐゴシック" charset="0"/>
              </a:rPr>
              <a:t>Extending the idea to induced </a:t>
            </a:r>
            <a:r>
              <a:rPr lang="en-US" dirty="0" err="1" smtClean="0">
                <a:ea typeface="ＭＳ Ｐゴシック" charset="0"/>
                <a:cs typeface="ＭＳ Ｐゴシック" charset="0"/>
              </a:rPr>
              <a:t>syntactico</a:t>
            </a:r>
            <a:r>
              <a:rPr lang="en-US" dirty="0" smtClean="0">
                <a:ea typeface="ＭＳ Ｐゴシック" charset="0"/>
                <a:cs typeface="ＭＳ Ｐゴシック" charset="0"/>
              </a:rPr>
              <a:t>-semantic classes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30841429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1" name="Group 2"/>
          <p:cNvGrpSpPr>
            <a:grpSpLocks/>
          </p:cNvGrpSpPr>
          <p:nvPr/>
        </p:nvGrpSpPr>
        <p:grpSpPr bwMode="auto">
          <a:xfrm>
            <a:off x="5562600" y="1600200"/>
            <a:ext cx="3352800" cy="4419600"/>
            <a:chOff x="3504" y="1008"/>
            <a:chExt cx="2112" cy="2784"/>
          </a:xfrm>
        </p:grpSpPr>
        <p:sp>
          <p:nvSpPr>
            <p:cNvPr id="71718" name="AutoShape 3"/>
            <p:cNvSpPr>
              <a:spLocks noChangeArrowheads="1"/>
            </p:cNvSpPr>
            <p:nvPr/>
          </p:nvSpPr>
          <p:spPr bwMode="auto">
            <a:xfrm flipV="1">
              <a:off x="3504" y="1440"/>
              <a:ext cx="2112" cy="48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098 w 21600"/>
                <a:gd name="T13" fmla="*/ 7110 h 21600"/>
                <a:gd name="T14" fmla="*/ 14502 w 21600"/>
                <a:gd name="T15" fmla="*/ 14490 h 21600"/>
              </a:gdLst>
              <a:ahLst/>
              <a:cxnLst>
                <a:cxn ang="T8">
                  <a:pos x="T0" y="T1"/>
                </a:cxn>
                <a:cxn ang="T9">
                  <a:pos x="T2" y="T3"/>
                </a:cxn>
                <a:cxn ang="T10">
                  <a:pos x="T4" y="T5"/>
                </a:cxn>
                <a:cxn ang="T11">
                  <a:pos x="T6" y="T7"/>
                </a:cxn>
              </a:cxnLst>
              <a:rect l="T12" t="T13" r="T14" b="T15"/>
              <a:pathLst>
                <a:path w="21600" h="21600">
                  <a:moveTo>
                    <a:pt x="0" y="0"/>
                  </a:moveTo>
                  <a:lnTo>
                    <a:pt x="10589" y="21600"/>
                  </a:lnTo>
                  <a:lnTo>
                    <a:pt x="11011" y="21600"/>
                  </a:lnTo>
                  <a:lnTo>
                    <a:pt x="21600" y="0"/>
                  </a:lnTo>
                  <a:lnTo>
                    <a:pt x="0" y="0"/>
                  </a:lnTo>
                  <a:close/>
                </a:path>
              </a:pathLst>
            </a:cu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19" name="Text Box 4"/>
            <p:cNvSpPr txBox="1">
              <a:spLocks noChangeArrowheads="1"/>
            </p:cNvSpPr>
            <p:nvPr/>
          </p:nvSpPr>
          <p:spPr bwMode="auto">
            <a:xfrm>
              <a:off x="4032" y="1008"/>
              <a:ext cx="9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2800" b="1">
                  <a:solidFill>
                    <a:srgbClr val="FF0000"/>
                  </a:solidFill>
                  <a:latin typeface="Arial" charset="0"/>
                </a:rPr>
                <a:t>Outside</a:t>
              </a:r>
            </a:p>
          </p:txBody>
        </p:sp>
        <p:sp>
          <p:nvSpPr>
            <p:cNvPr id="71720" name="Line 5"/>
            <p:cNvSpPr>
              <a:spLocks noChangeShapeType="1"/>
            </p:cNvSpPr>
            <p:nvPr/>
          </p:nvSpPr>
          <p:spPr bwMode="auto">
            <a:xfrm>
              <a:off x="4560" y="1296"/>
              <a:ext cx="864" cy="384"/>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21" name="Line 6"/>
            <p:cNvSpPr>
              <a:spLocks noChangeShapeType="1"/>
            </p:cNvSpPr>
            <p:nvPr/>
          </p:nvSpPr>
          <p:spPr bwMode="auto">
            <a:xfrm flipH="1">
              <a:off x="3648" y="1296"/>
              <a:ext cx="864" cy="384"/>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22" name="Rectangle 7"/>
            <p:cNvSpPr>
              <a:spLocks noChangeArrowheads="1"/>
            </p:cNvSpPr>
            <p:nvPr/>
          </p:nvSpPr>
          <p:spPr bwMode="auto">
            <a:xfrm>
              <a:off x="3504" y="1920"/>
              <a:ext cx="2112" cy="67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3" name="Rectangle 8"/>
            <p:cNvSpPr>
              <a:spLocks noChangeArrowheads="1"/>
            </p:cNvSpPr>
            <p:nvPr/>
          </p:nvSpPr>
          <p:spPr bwMode="auto">
            <a:xfrm>
              <a:off x="3504" y="2592"/>
              <a:ext cx="480" cy="1200"/>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4" name="Rectangle 9"/>
            <p:cNvSpPr>
              <a:spLocks noChangeArrowheads="1"/>
            </p:cNvSpPr>
            <p:nvPr/>
          </p:nvSpPr>
          <p:spPr bwMode="auto">
            <a:xfrm>
              <a:off x="5136" y="2592"/>
              <a:ext cx="480" cy="816"/>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1682" name="Rectangle 10"/>
          <p:cNvSpPr>
            <a:spLocks noGrp="1" noChangeArrowheads="1"/>
          </p:cNvSpPr>
          <p:nvPr>
            <p:ph type="title"/>
          </p:nvPr>
        </p:nvSpPr>
        <p:spPr/>
        <p:txBody>
          <a:bodyPr/>
          <a:lstStyle/>
          <a:p>
            <a:r>
              <a:rPr lang="en-US" dirty="0" smtClean="0">
                <a:ea typeface="ＭＳ Ｐゴシック" charset="0"/>
                <a:cs typeface="ＭＳ Ｐゴシック" charset="0"/>
              </a:rPr>
              <a:t>Learning </a:t>
            </a:r>
            <a:r>
              <a:rPr lang="en-US" dirty="0">
                <a:ea typeface="ＭＳ Ｐゴシック" charset="0"/>
                <a:cs typeface="ＭＳ Ｐゴシック" charset="0"/>
              </a:rPr>
              <a:t>Latent Annotations</a:t>
            </a:r>
            <a:br>
              <a:rPr lang="en-US" dirty="0">
                <a:ea typeface="ＭＳ Ｐゴシック" charset="0"/>
                <a:cs typeface="ＭＳ Ｐゴシック" charset="0"/>
              </a:rPr>
            </a:br>
            <a:r>
              <a:rPr lang="en-US" sz="2400" b="0" dirty="0" smtClean="0">
                <a:solidFill>
                  <a:schemeClr val="accent4"/>
                </a:solidFill>
                <a:ea typeface="ＭＳ Ｐゴシック" charset="0"/>
                <a:cs typeface="ＭＳ Ｐゴシック" charset="0"/>
              </a:rPr>
              <a:t>[</a:t>
            </a:r>
            <a:r>
              <a:rPr lang="en-US" sz="2400" b="0" dirty="0" err="1" smtClean="0">
                <a:solidFill>
                  <a:schemeClr val="accent4"/>
                </a:solidFill>
                <a:ea typeface="ＭＳ Ｐゴシック" charset="0"/>
                <a:cs typeface="ＭＳ Ｐゴシック" charset="0"/>
              </a:rPr>
              <a:t>Petrov</a:t>
            </a:r>
            <a:r>
              <a:rPr lang="en-US" sz="2400" b="0" dirty="0" smtClean="0">
                <a:solidFill>
                  <a:schemeClr val="accent4"/>
                </a:solidFill>
                <a:ea typeface="ＭＳ Ｐゴシック" charset="0"/>
                <a:cs typeface="ＭＳ Ｐゴシック" charset="0"/>
              </a:rPr>
              <a:t> </a:t>
            </a:r>
            <a:r>
              <a:rPr lang="en-US" sz="2400" b="0" dirty="0">
                <a:solidFill>
                  <a:schemeClr val="accent4"/>
                </a:solidFill>
                <a:ea typeface="ＭＳ Ｐゴシック" charset="0"/>
                <a:cs typeface="ＭＳ Ｐゴシック" charset="0"/>
              </a:rPr>
              <a:t>and Klein </a:t>
            </a:r>
            <a:r>
              <a:rPr lang="en-US" sz="2400" b="0" dirty="0" smtClean="0">
                <a:solidFill>
                  <a:schemeClr val="accent4"/>
                </a:solidFill>
                <a:ea typeface="ＭＳ Ｐゴシック" charset="0"/>
                <a:cs typeface="ＭＳ Ｐゴシック" charset="0"/>
              </a:rPr>
              <a:t>2006, 2007</a:t>
            </a:r>
            <a:r>
              <a:rPr lang="en-US" sz="2400" b="0" dirty="0">
                <a:solidFill>
                  <a:schemeClr val="accent4"/>
                </a:solidFill>
                <a:ea typeface="ＭＳ Ｐゴシック" charset="0"/>
                <a:cs typeface="ＭＳ Ｐゴシック" charset="0"/>
              </a:rPr>
              <a:t>]</a:t>
            </a:r>
            <a:endParaRPr lang="en-US" b="0" dirty="0">
              <a:solidFill>
                <a:schemeClr val="accent4"/>
              </a:solidFill>
              <a:ea typeface="ＭＳ Ｐゴシック" charset="0"/>
              <a:cs typeface="ＭＳ Ｐゴシック" charset="0"/>
            </a:endParaRPr>
          </a:p>
        </p:txBody>
      </p:sp>
      <p:sp>
        <p:nvSpPr>
          <p:cNvPr id="71683" name="Rectangle 11"/>
          <p:cNvSpPr>
            <a:spLocks noGrp="1" noChangeArrowheads="1"/>
          </p:cNvSpPr>
          <p:nvPr>
            <p:ph type="body" idx="1"/>
          </p:nvPr>
        </p:nvSpPr>
        <p:spPr>
          <a:xfrm>
            <a:off x="381000" y="1727200"/>
            <a:ext cx="8458200" cy="711200"/>
          </a:xfrm>
        </p:spPr>
        <p:txBody>
          <a:bodyPr/>
          <a:lstStyle/>
          <a:p>
            <a:pPr>
              <a:lnSpc>
                <a:spcPct val="90000"/>
              </a:lnSpc>
              <a:buFont typeface="Times" charset="0"/>
              <a:buNone/>
            </a:pPr>
            <a:r>
              <a:rPr lang="en-US" sz="1800" dirty="0">
                <a:ea typeface="ＭＳ Ｐゴシック" charset="0"/>
                <a:cs typeface="ＭＳ Ｐゴシック" charset="0"/>
              </a:rPr>
              <a:t>Can you automatically find good symbols?</a:t>
            </a:r>
          </a:p>
          <a:p>
            <a:pPr>
              <a:lnSpc>
                <a:spcPct val="90000"/>
              </a:lnSpc>
              <a:buFont typeface="Times" charset="0"/>
              <a:buNone/>
            </a:pPr>
            <a:r>
              <a:rPr lang="en-US" sz="1800" dirty="0">
                <a:ea typeface="ＭＳ Ｐゴシック" charset="0"/>
                <a:cs typeface="ＭＳ Ｐゴシック" charset="0"/>
              </a:rPr>
              <a:t>	</a:t>
            </a:r>
          </a:p>
          <a:p>
            <a:pPr>
              <a:lnSpc>
                <a:spcPct val="90000"/>
              </a:lnSpc>
              <a:buFont typeface="Times" charset="0"/>
              <a:buNone/>
            </a:pPr>
            <a:endParaRPr lang="en-US" sz="1800" dirty="0">
              <a:ea typeface="ＭＳ Ｐゴシック" charset="0"/>
              <a:cs typeface="ＭＳ Ｐゴシック" charset="0"/>
            </a:endParaRPr>
          </a:p>
        </p:txBody>
      </p:sp>
      <p:pic>
        <p:nvPicPr>
          <p:cNvPr id="71684" name="Picture 12" descr="TP_tmp"/>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96875" y="3622675"/>
            <a:ext cx="3954463"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5" name="Group 13"/>
          <p:cNvGrpSpPr>
            <a:grpSpLocks/>
          </p:cNvGrpSpPr>
          <p:nvPr/>
        </p:nvGrpSpPr>
        <p:grpSpPr bwMode="auto">
          <a:xfrm>
            <a:off x="5715000" y="2590800"/>
            <a:ext cx="3048000" cy="3429000"/>
            <a:chOff x="3600" y="1632"/>
            <a:chExt cx="1920" cy="2160"/>
          </a:xfrm>
        </p:grpSpPr>
        <p:sp>
          <p:nvSpPr>
            <p:cNvPr id="71693" name="Oval 14"/>
            <p:cNvSpPr>
              <a:spLocks noChangeArrowheads="1"/>
            </p:cNvSpPr>
            <p:nvPr/>
          </p:nvSpPr>
          <p:spPr bwMode="auto">
            <a:xfrm>
              <a:off x="4368" y="1632"/>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1</a:t>
              </a:r>
            </a:p>
          </p:txBody>
        </p:sp>
        <p:sp>
          <p:nvSpPr>
            <p:cNvPr id="71694" name="Oval 15"/>
            <p:cNvSpPr>
              <a:spLocks noChangeArrowheads="1"/>
            </p:cNvSpPr>
            <p:nvPr/>
          </p:nvSpPr>
          <p:spPr bwMode="auto">
            <a:xfrm>
              <a:off x="3600" y="220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2</a:t>
              </a:r>
            </a:p>
          </p:txBody>
        </p:sp>
        <p:sp>
          <p:nvSpPr>
            <p:cNvPr id="71695" name="Oval 16"/>
            <p:cNvSpPr>
              <a:spLocks noChangeArrowheads="1"/>
            </p:cNvSpPr>
            <p:nvPr/>
          </p:nvSpPr>
          <p:spPr bwMode="auto">
            <a:xfrm>
              <a:off x="5175" y="2160"/>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7</a:t>
              </a:r>
            </a:p>
          </p:txBody>
        </p:sp>
        <p:sp>
          <p:nvSpPr>
            <p:cNvPr id="71696" name="Oval 17"/>
            <p:cNvSpPr>
              <a:spLocks noChangeArrowheads="1"/>
            </p:cNvSpPr>
            <p:nvPr/>
          </p:nvSpPr>
          <p:spPr bwMode="auto">
            <a:xfrm>
              <a:off x="4368" y="220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4</a:t>
              </a:r>
            </a:p>
          </p:txBody>
        </p:sp>
        <p:sp>
          <p:nvSpPr>
            <p:cNvPr id="71697" name="Oval 18"/>
            <p:cNvSpPr>
              <a:spLocks noChangeArrowheads="1"/>
            </p:cNvSpPr>
            <p:nvPr/>
          </p:nvSpPr>
          <p:spPr bwMode="auto">
            <a:xfrm>
              <a:off x="4128"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5</a:t>
              </a:r>
            </a:p>
          </p:txBody>
        </p:sp>
        <p:sp>
          <p:nvSpPr>
            <p:cNvPr id="71698" name="Oval 19"/>
            <p:cNvSpPr>
              <a:spLocks noChangeArrowheads="1"/>
            </p:cNvSpPr>
            <p:nvPr/>
          </p:nvSpPr>
          <p:spPr bwMode="auto">
            <a:xfrm>
              <a:off x="4656"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6</a:t>
              </a:r>
            </a:p>
          </p:txBody>
        </p:sp>
        <p:sp>
          <p:nvSpPr>
            <p:cNvPr id="71699" name="Oval 20"/>
            <p:cNvSpPr>
              <a:spLocks noChangeArrowheads="1"/>
            </p:cNvSpPr>
            <p:nvPr/>
          </p:nvSpPr>
          <p:spPr bwMode="auto">
            <a:xfrm>
              <a:off x="3600"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3</a:t>
              </a:r>
            </a:p>
          </p:txBody>
        </p:sp>
        <p:sp>
          <p:nvSpPr>
            <p:cNvPr id="71700" name="Oval 21"/>
            <p:cNvSpPr>
              <a:spLocks noChangeArrowheads="1"/>
            </p:cNvSpPr>
            <p:nvPr/>
          </p:nvSpPr>
          <p:spPr bwMode="auto">
            <a:xfrm>
              <a:off x="3600"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1" name="Oval 22"/>
            <p:cNvSpPr>
              <a:spLocks noChangeArrowheads="1"/>
            </p:cNvSpPr>
            <p:nvPr/>
          </p:nvSpPr>
          <p:spPr bwMode="auto">
            <a:xfrm>
              <a:off x="4128"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2" name="Oval 23"/>
            <p:cNvSpPr>
              <a:spLocks noChangeArrowheads="1"/>
            </p:cNvSpPr>
            <p:nvPr/>
          </p:nvSpPr>
          <p:spPr bwMode="auto">
            <a:xfrm>
              <a:off x="4656"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3" name="Oval 24"/>
            <p:cNvSpPr>
              <a:spLocks noChangeArrowheads="1"/>
            </p:cNvSpPr>
            <p:nvPr/>
          </p:nvSpPr>
          <p:spPr bwMode="auto">
            <a:xfrm>
              <a:off x="5175" y="268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cxnSp>
          <p:nvCxnSpPr>
            <p:cNvPr id="71704" name="AutoShape 25"/>
            <p:cNvCxnSpPr>
              <a:cxnSpLocks noChangeShapeType="1"/>
              <a:stCxn id="71701" idx="0"/>
              <a:endCxn id="71697" idx="4"/>
            </p:cNvCxnSpPr>
            <p:nvPr/>
          </p:nvCxnSpPr>
          <p:spPr bwMode="auto">
            <a:xfrm flipV="1">
              <a:off x="4301"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5" name="AutoShape 26"/>
            <p:cNvCxnSpPr>
              <a:cxnSpLocks noChangeShapeType="1"/>
              <a:stCxn id="71702" idx="0"/>
              <a:endCxn id="71698" idx="4"/>
            </p:cNvCxnSpPr>
            <p:nvPr/>
          </p:nvCxnSpPr>
          <p:spPr bwMode="auto">
            <a:xfrm flipV="1">
              <a:off x="4829"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6" name="AutoShape 27"/>
            <p:cNvCxnSpPr>
              <a:cxnSpLocks noChangeShapeType="1"/>
              <a:stCxn id="71698" idx="0"/>
              <a:endCxn id="71696" idx="4"/>
            </p:cNvCxnSpPr>
            <p:nvPr/>
          </p:nvCxnSpPr>
          <p:spPr bwMode="auto">
            <a:xfrm flipH="1" flipV="1">
              <a:off x="4541" y="2553"/>
              <a:ext cx="288"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7" name="AutoShape 28"/>
            <p:cNvCxnSpPr>
              <a:cxnSpLocks noChangeShapeType="1"/>
              <a:stCxn id="71697" idx="0"/>
              <a:endCxn id="71696" idx="4"/>
            </p:cNvCxnSpPr>
            <p:nvPr/>
          </p:nvCxnSpPr>
          <p:spPr bwMode="auto">
            <a:xfrm flipV="1">
              <a:off x="4301" y="2553"/>
              <a:ext cx="24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8" name="AutoShape 29"/>
            <p:cNvCxnSpPr>
              <a:cxnSpLocks noChangeShapeType="1"/>
              <a:stCxn id="71699" idx="0"/>
              <a:endCxn id="71694" idx="4"/>
            </p:cNvCxnSpPr>
            <p:nvPr/>
          </p:nvCxnSpPr>
          <p:spPr bwMode="auto">
            <a:xfrm flipV="1">
              <a:off x="3773" y="255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9" name="AutoShape 30"/>
            <p:cNvCxnSpPr>
              <a:cxnSpLocks noChangeShapeType="1"/>
              <a:stCxn id="71700" idx="0"/>
              <a:endCxn id="71699" idx="4"/>
            </p:cNvCxnSpPr>
            <p:nvPr/>
          </p:nvCxnSpPr>
          <p:spPr bwMode="auto">
            <a:xfrm flipV="1">
              <a:off x="3773"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0" name="AutoShape 31"/>
            <p:cNvCxnSpPr>
              <a:cxnSpLocks noChangeShapeType="1"/>
              <a:stCxn id="71694" idx="0"/>
              <a:endCxn id="71693" idx="4"/>
            </p:cNvCxnSpPr>
            <p:nvPr/>
          </p:nvCxnSpPr>
          <p:spPr bwMode="auto">
            <a:xfrm flipV="1">
              <a:off x="3773" y="1977"/>
              <a:ext cx="768" cy="231"/>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1" name="AutoShape 32"/>
            <p:cNvCxnSpPr>
              <a:cxnSpLocks noChangeShapeType="1"/>
              <a:stCxn id="71703" idx="0"/>
              <a:endCxn id="71695" idx="4"/>
            </p:cNvCxnSpPr>
            <p:nvPr/>
          </p:nvCxnSpPr>
          <p:spPr bwMode="auto">
            <a:xfrm flipV="1">
              <a:off x="5348" y="2505"/>
              <a:ext cx="0" cy="183"/>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2" name="AutoShape 33"/>
            <p:cNvCxnSpPr>
              <a:cxnSpLocks noChangeShapeType="1"/>
              <a:stCxn id="71693" idx="4"/>
              <a:endCxn id="71695" idx="0"/>
            </p:cNvCxnSpPr>
            <p:nvPr/>
          </p:nvCxnSpPr>
          <p:spPr bwMode="auto">
            <a:xfrm>
              <a:off x="4541" y="1977"/>
              <a:ext cx="807" cy="18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713" name="AutoShape 34"/>
            <p:cNvCxnSpPr>
              <a:cxnSpLocks noChangeShapeType="1"/>
              <a:stCxn id="71696" idx="0"/>
              <a:endCxn id="71693" idx="4"/>
            </p:cNvCxnSpPr>
            <p:nvPr/>
          </p:nvCxnSpPr>
          <p:spPr bwMode="auto">
            <a:xfrm flipV="1">
              <a:off x="4541" y="1977"/>
              <a:ext cx="0" cy="231"/>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71714" name="Text Box 35"/>
            <p:cNvSpPr txBox="1">
              <a:spLocks noChangeArrowheads="1"/>
            </p:cNvSpPr>
            <p:nvPr/>
          </p:nvSpPr>
          <p:spPr bwMode="auto">
            <a:xfrm>
              <a:off x="3600" y="350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He</a:t>
              </a:r>
            </a:p>
          </p:txBody>
        </p:sp>
        <p:sp>
          <p:nvSpPr>
            <p:cNvPr id="71715" name="Text Box 36"/>
            <p:cNvSpPr txBox="1">
              <a:spLocks noChangeArrowheads="1"/>
            </p:cNvSpPr>
            <p:nvPr/>
          </p:nvSpPr>
          <p:spPr bwMode="auto">
            <a:xfrm>
              <a:off x="4097" y="3504"/>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was</a:t>
              </a:r>
            </a:p>
          </p:txBody>
        </p:sp>
        <p:sp>
          <p:nvSpPr>
            <p:cNvPr id="71716" name="Text Box 37"/>
            <p:cNvSpPr txBox="1">
              <a:spLocks noChangeArrowheads="1"/>
            </p:cNvSpPr>
            <p:nvPr/>
          </p:nvSpPr>
          <p:spPr bwMode="auto">
            <a:xfrm>
              <a:off x="4608" y="350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right</a:t>
              </a:r>
            </a:p>
          </p:txBody>
        </p:sp>
        <p:sp>
          <p:nvSpPr>
            <p:cNvPr id="71717" name="Text Box 38"/>
            <p:cNvSpPr txBox="1">
              <a:spLocks noChangeArrowheads="1"/>
            </p:cNvSpPr>
            <p:nvPr/>
          </p:nvSpPr>
          <p:spPr bwMode="auto">
            <a:xfrm>
              <a:off x="5280" y="307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a:t>
              </a:r>
            </a:p>
          </p:txBody>
        </p:sp>
      </p:grpSp>
      <p:sp>
        <p:nvSpPr>
          <p:cNvPr id="71686" name="AutoShape 39"/>
          <p:cNvSpPr>
            <a:spLocks noChangeArrowheads="1"/>
          </p:cNvSpPr>
          <p:nvPr/>
        </p:nvSpPr>
        <p:spPr bwMode="auto">
          <a:xfrm rot="-5400000">
            <a:off x="4800601" y="4194175"/>
            <a:ext cx="381000" cy="657225"/>
          </a:xfrm>
          <a:prstGeom prst="downArrow">
            <a:avLst>
              <a:gd name="adj1" fmla="val 50000"/>
              <a:gd name="adj2" fmla="val 43125"/>
            </a:avLst>
          </a:prstGeom>
          <a:solidFill>
            <a:srgbClr val="3333CC"/>
          </a:solidFill>
          <a:ln w="9525">
            <a:solidFill>
              <a:schemeClr val="tx1"/>
            </a:solidFill>
            <a:miter lim="800000"/>
            <a:headEnd/>
            <a:tailEnd/>
          </a:ln>
        </p:spPr>
        <p:txBody>
          <a:bodyPr wrap="none" anchor="ctr"/>
          <a:lstStyle/>
          <a:p>
            <a:endParaRPr lang="en-US"/>
          </a:p>
        </p:txBody>
      </p:sp>
      <p:sp>
        <p:nvSpPr>
          <p:cNvPr id="71687" name="Rectangle 40"/>
          <p:cNvSpPr>
            <a:spLocks noChangeArrowheads="1"/>
          </p:cNvSpPr>
          <p:nvPr/>
        </p:nvSpPr>
        <p:spPr bwMode="auto">
          <a:xfrm>
            <a:off x="279400" y="2112963"/>
            <a:ext cx="4019049" cy="126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lgn="l">
              <a:lnSpc>
                <a:spcPct val="90000"/>
              </a:lnSpc>
              <a:spcBef>
                <a:spcPct val="20000"/>
              </a:spcBef>
              <a:buFont typeface="Wingdings" charset="0"/>
              <a:buChar char="§"/>
            </a:pPr>
            <a:r>
              <a:rPr lang="en-US" sz="1800" dirty="0">
                <a:latin typeface="+mn-lt"/>
              </a:rPr>
              <a:t> Brackets are known</a:t>
            </a:r>
          </a:p>
          <a:p>
            <a:pPr lvl="1" algn="l">
              <a:lnSpc>
                <a:spcPct val="90000"/>
              </a:lnSpc>
              <a:spcBef>
                <a:spcPct val="20000"/>
              </a:spcBef>
              <a:buFont typeface="Wingdings" charset="0"/>
              <a:buChar char="§"/>
            </a:pPr>
            <a:r>
              <a:rPr lang="en-US" sz="1800" dirty="0">
                <a:latin typeface="+mn-lt"/>
              </a:rPr>
              <a:t> Base categories are known</a:t>
            </a:r>
          </a:p>
          <a:p>
            <a:pPr lvl="1" algn="l">
              <a:lnSpc>
                <a:spcPct val="90000"/>
              </a:lnSpc>
              <a:spcBef>
                <a:spcPct val="20000"/>
              </a:spcBef>
              <a:buFont typeface="Wingdings" charset="0"/>
              <a:buChar char="§"/>
            </a:pPr>
            <a:r>
              <a:rPr lang="en-US" sz="1800" dirty="0">
                <a:latin typeface="+mn-lt"/>
              </a:rPr>
              <a:t> Induce subcategories</a:t>
            </a:r>
          </a:p>
          <a:p>
            <a:pPr lvl="1" algn="l">
              <a:lnSpc>
                <a:spcPct val="90000"/>
              </a:lnSpc>
              <a:spcBef>
                <a:spcPct val="20000"/>
              </a:spcBef>
              <a:buFont typeface="Wingdings" charset="0"/>
              <a:buChar char="§"/>
            </a:pPr>
            <a:r>
              <a:rPr lang="en-US" sz="1800" dirty="0">
                <a:latin typeface="+mn-lt"/>
              </a:rPr>
              <a:t> Clever split/merge category refinement</a:t>
            </a:r>
          </a:p>
        </p:txBody>
      </p:sp>
      <p:sp>
        <p:nvSpPr>
          <p:cNvPr id="71688" name="Rectangle 41"/>
          <p:cNvSpPr>
            <a:spLocks noChangeArrowheads="1"/>
          </p:cNvSpPr>
          <p:nvPr/>
        </p:nvSpPr>
        <p:spPr bwMode="auto">
          <a:xfrm>
            <a:off x="484188" y="5746750"/>
            <a:ext cx="445293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 lvl="1" algn="l">
              <a:lnSpc>
                <a:spcPct val="90000"/>
              </a:lnSpc>
              <a:spcBef>
                <a:spcPct val="20000"/>
              </a:spcBef>
              <a:buFont typeface="Wingdings" charset="0"/>
              <a:buNone/>
            </a:pPr>
            <a:r>
              <a:rPr lang="en-US" sz="1800" dirty="0">
                <a:solidFill>
                  <a:srgbClr val="3333CC"/>
                </a:solidFill>
                <a:latin typeface="Arial" charset="0"/>
              </a:rPr>
              <a:t>EM algorithm, like Forward-Backward for HMMs, but constrained by </a:t>
            </a:r>
            <a:r>
              <a:rPr lang="en-US" sz="1800" dirty="0" smtClean="0">
                <a:solidFill>
                  <a:srgbClr val="3333CC"/>
                </a:solidFill>
                <a:latin typeface="Arial" charset="0"/>
              </a:rPr>
              <a:t>tree</a:t>
            </a:r>
            <a:endParaRPr lang="en-US" b="1" dirty="0">
              <a:solidFill>
                <a:srgbClr val="3333CC"/>
              </a:solidFill>
              <a:latin typeface="Arial" charset="0"/>
            </a:endParaRPr>
          </a:p>
        </p:txBody>
      </p:sp>
      <p:sp>
        <p:nvSpPr>
          <p:cNvPr id="71689" name="Rectangle 43"/>
          <p:cNvSpPr>
            <a:spLocks noChangeArrowheads="1"/>
          </p:cNvSpPr>
          <p:nvPr/>
        </p:nvSpPr>
        <p:spPr bwMode="auto">
          <a:xfrm>
            <a:off x="6324600" y="4097338"/>
            <a:ext cx="1828800" cy="1905000"/>
          </a:xfrm>
          <a:prstGeom prst="rect">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690" name="AutoShape 44"/>
          <p:cNvSpPr>
            <a:spLocks noChangeArrowheads="1"/>
          </p:cNvSpPr>
          <p:nvPr/>
        </p:nvSpPr>
        <p:spPr bwMode="auto">
          <a:xfrm>
            <a:off x="6324600" y="3259138"/>
            <a:ext cx="1828800" cy="838200"/>
          </a:xfrm>
          <a:prstGeom prst="triangle">
            <a:avLst>
              <a:gd name="adj" fmla="val 47917"/>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691" name="Text Box 45"/>
          <p:cNvSpPr txBox="1">
            <a:spLocks noChangeArrowheads="1"/>
          </p:cNvSpPr>
          <p:nvPr/>
        </p:nvSpPr>
        <p:spPr bwMode="auto">
          <a:xfrm>
            <a:off x="6718300" y="6078538"/>
            <a:ext cx="1211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2800" b="1">
                <a:solidFill>
                  <a:srgbClr val="0000FF"/>
                </a:solidFill>
                <a:latin typeface="Arial" charset="0"/>
              </a:rPr>
              <a:t>Inside</a:t>
            </a:r>
          </a:p>
        </p:txBody>
      </p:sp>
      <p:sp>
        <p:nvSpPr>
          <p:cNvPr id="71692" name="Line 46"/>
          <p:cNvSpPr>
            <a:spLocks noChangeShapeType="1"/>
          </p:cNvSpPr>
          <p:nvPr/>
        </p:nvSpPr>
        <p:spPr bwMode="auto">
          <a:xfrm flipH="1" flipV="1">
            <a:off x="7239000" y="4235450"/>
            <a:ext cx="0" cy="1843088"/>
          </a:xfrm>
          <a:prstGeom prst="line">
            <a:avLst/>
          </a:prstGeom>
          <a:noFill/>
          <a:ln w="381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46377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(Head) Lexicalization of PCFGs</a:t>
            </a:r>
            <a:br>
              <a:rPr lang="en-US" dirty="0">
                <a:ea typeface="ＭＳ Ｐゴシック" charset="0"/>
                <a:cs typeface="ＭＳ Ｐゴシック" charset="0"/>
              </a:rPr>
            </a:br>
            <a:r>
              <a:rPr lang="en-US" sz="2400" b="0" dirty="0">
                <a:solidFill>
                  <a:schemeClr val="accent4"/>
                </a:solidFill>
                <a:ea typeface="ＭＳ Ｐゴシック" charset="0"/>
                <a:cs typeface="ＭＳ Ｐゴシック" charset="0"/>
              </a:rPr>
              <a:t>[</a:t>
            </a:r>
            <a:r>
              <a:rPr lang="en-US" sz="2400" b="0" dirty="0" err="1">
                <a:solidFill>
                  <a:schemeClr val="accent4"/>
                </a:solidFill>
                <a:ea typeface="ＭＳ Ｐゴシック" charset="0"/>
                <a:cs typeface="ＭＳ Ｐゴシック" charset="0"/>
              </a:rPr>
              <a:t>Magerman</a:t>
            </a:r>
            <a:r>
              <a:rPr lang="en-US" sz="2400" b="0" dirty="0">
                <a:solidFill>
                  <a:schemeClr val="accent4"/>
                </a:solidFill>
                <a:ea typeface="ＭＳ Ｐゴシック" charset="0"/>
                <a:cs typeface="ＭＳ Ｐゴシック" charset="0"/>
              </a:rPr>
              <a:t> 1995, Collins 1997; </a:t>
            </a:r>
            <a:r>
              <a:rPr lang="en-US" sz="2400" b="0" dirty="0" err="1">
                <a:solidFill>
                  <a:schemeClr val="accent4"/>
                </a:solidFill>
                <a:ea typeface="ＭＳ Ｐゴシック" charset="0"/>
                <a:cs typeface="ＭＳ Ｐゴシック" charset="0"/>
              </a:rPr>
              <a:t>Charniak</a:t>
            </a:r>
            <a:r>
              <a:rPr lang="en-US" sz="2400" b="0" dirty="0">
                <a:solidFill>
                  <a:schemeClr val="accent4"/>
                </a:solidFill>
                <a:ea typeface="ＭＳ Ｐゴシック" charset="0"/>
                <a:cs typeface="ＭＳ Ｐゴシック" charset="0"/>
              </a:rPr>
              <a:t> 1997]</a:t>
            </a:r>
            <a:endParaRPr lang="en-US" b="0" dirty="0">
              <a:solidFill>
                <a:schemeClr val="accent4"/>
              </a:solidFill>
              <a:ea typeface="ＭＳ Ｐゴシック" charset="0"/>
              <a:cs typeface="ＭＳ Ｐゴシック" charset="0"/>
            </a:endParaRPr>
          </a:p>
        </p:txBody>
      </p:sp>
      <p:sp>
        <p:nvSpPr>
          <p:cNvPr id="17410" name="Rectangle 3"/>
          <p:cNvSpPr>
            <a:spLocks noGrp="1" noChangeArrowheads="1"/>
          </p:cNvSpPr>
          <p:nvPr>
            <p:ph type="body" idx="1"/>
          </p:nvPr>
        </p:nvSpPr>
        <p:spPr/>
        <p:txBody>
          <a:bodyPr/>
          <a:lstStyle/>
          <a:p>
            <a:pPr eaLnBrk="1" hangingPunct="1"/>
            <a:r>
              <a:rPr lang="en-US" dirty="0">
                <a:ea typeface="ＭＳ Ｐゴシック" charset="0"/>
                <a:cs typeface="ＭＳ Ｐゴシック" charset="0"/>
              </a:rPr>
              <a:t>The head word of a phrase gives a good </a:t>
            </a:r>
            <a:r>
              <a:rPr lang="en-US" dirty="0" smtClean="0">
                <a:ea typeface="ＭＳ Ｐゴシック" charset="0"/>
                <a:cs typeface="ＭＳ Ｐゴシック" charset="0"/>
              </a:rPr>
              <a:t>representation </a:t>
            </a:r>
            <a:r>
              <a:rPr lang="en-US" dirty="0">
                <a:ea typeface="ＭＳ Ｐゴシック" charset="0"/>
                <a:cs typeface="ＭＳ Ｐゴシック" charset="0"/>
              </a:rPr>
              <a:t>of the phrase</a:t>
            </a:r>
            <a:r>
              <a:rPr lang="en-US" dirty="0">
                <a:ea typeface="ヒラギノ角ゴ Pro W3" charset="0"/>
                <a:cs typeface="ヒラギノ角ゴ Pro W3" charset="0"/>
              </a:rPr>
              <a:t>’</a:t>
            </a:r>
            <a:r>
              <a:rPr lang="en-US" altLang="ja-JP" dirty="0">
                <a:ea typeface="ＭＳ Ｐゴシック" charset="0"/>
                <a:cs typeface="ＭＳ Ｐゴシック" charset="0"/>
              </a:rPr>
              <a:t>s structure and meaning</a:t>
            </a:r>
          </a:p>
          <a:p>
            <a:pPr eaLnBrk="1" hangingPunct="1"/>
            <a:r>
              <a:rPr lang="en-US" dirty="0">
                <a:ea typeface="ＭＳ Ｐゴシック" charset="0"/>
                <a:cs typeface="ＭＳ Ｐゴシック" charset="0"/>
              </a:rPr>
              <a:t>Puts the properties of words back into a PCFG</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559175"/>
            <a:ext cx="52101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421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1279525" y="536575"/>
            <a:ext cx="7178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endParaRPr lang="en-US" sz="4000">
              <a:solidFill>
                <a:schemeClr val="accent2"/>
              </a:solidFill>
              <a:latin typeface="Arial" charset="0"/>
            </a:endParaRPr>
          </a:p>
        </p:txBody>
      </p:sp>
      <p:sp>
        <p:nvSpPr>
          <p:cNvPr id="75778" name="Rectangle 3"/>
          <p:cNvSpPr>
            <a:spLocks noChangeArrowheads="1"/>
          </p:cNvSpPr>
          <p:nvPr/>
        </p:nvSpPr>
        <p:spPr bwMode="auto">
          <a:xfrm>
            <a:off x="685800" y="1651000"/>
            <a:ext cx="7983538"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charset="0"/>
              <a:buChar char="§"/>
            </a:pPr>
            <a:r>
              <a:rPr lang="en-US">
                <a:latin typeface="Arial" charset="0"/>
              </a:rPr>
              <a:t>Proper Nouns (NNP):</a:t>
            </a:r>
          </a:p>
          <a:p>
            <a:pPr marL="742950" lvl="1" indent="-285750" algn="l">
              <a:spcBef>
                <a:spcPct val="20000"/>
              </a:spcBef>
              <a:buFont typeface="Wingdings" charset="0"/>
              <a:buChar char="§"/>
            </a:pPr>
            <a:endParaRPr lang="en-US">
              <a:latin typeface="Arial" charset="0"/>
            </a:endParaRPr>
          </a:p>
          <a:p>
            <a:pPr marL="742950" lvl="1" indent="-285750" algn="l">
              <a:spcBef>
                <a:spcPct val="20000"/>
              </a:spcBef>
              <a:buFont typeface="Wingdings" charset="0"/>
              <a:buChar char="§"/>
            </a:pPr>
            <a:endParaRPr lang="en-US">
              <a:latin typeface="Arial" charset="0"/>
            </a:endParaRPr>
          </a:p>
          <a:p>
            <a:pPr marL="742950" lvl="1" indent="-285750" algn="l">
              <a:spcBef>
                <a:spcPct val="20000"/>
              </a:spcBef>
              <a:buFont typeface="Wingdings" charset="0"/>
              <a:buChar char="§"/>
            </a:pPr>
            <a:endParaRPr lang="en-US" sz="2800">
              <a:latin typeface="Arial" charset="0"/>
            </a:endParaRPr>
          </a:p>
          <a:p>
            <a:pPr marL="742950" lvl="1" indent="-285750" algn="l">
              <a:spcBef>
                <a:spcPct val="20000"/>
              </a:spcBef>
              <a:buFont typeface="Wingdings" charset="0"/>
              <a:buChar char="§"/>
            </a:pPr>
            <a:endParaRPr lang="en-US">
              <a:latin typeface="Arial" charset="0"/>
            </a:endParaRPr>
          </a:p>
          <a:p>
            <a:pPr marL="342900" indent="-342900" algn="l">
              <a:spcBef>
                <a:spcPct val="20000"/>
              </a:spcBef>
              <a:buFont typeface="Wingdings" charset="0"/>
              <a:buChar char="§"/>
            </a:pPr>
            <a:endParaRPr lang="en-US" sz="2000">
              <a:latin typeface="Arial" charset="0"/>
            </a:endParaRPr>
          </a:p>
          <a:p>
            <a:pPr marL="342900" indent="-342900" algn="l">
              <a:spcBef>
                <a:spcPct val="20000"/>
              </a:spcBef>
              <a:buFont typeface="Wingdings" charset="0"/>
              <a:buChar char="§"/>
            </a:pPr>
            <a:endParaRPr lang="en-US" sz="2800">
              <a:latin typeface="Arial" charset="0"/>
            </a:endParaRPr>
          </a:p>
          <a:p>
            <a:pPr marL="342900" indent="-342900" algn="l">
              <a:spcBef>
                <a:spcPct val="20000"/>
              </a:spcBef>
              <a:buFont typeface="Wingdings" charset="0"/>
              <a:buChar char="§"/>
            </a:pPr>
            <a:r>
              <a:rPr lang="en-US">
                <a:latin typeface="Arial" charset="0"/>
              </a:rPr>
              <a:t>Personal pronouns (PRP):</a:t>
            </a:r>
          </a:p>
          <a:p>
            <a:pPr marL="342900" indent="-342900" algn="l">
              <a:spcBef>
                <a:spcPct val="20000"/>
              </a:spcBef>
              <a:buFont typeface="Wingdings" charset="0"/>
              <a:buChar char="§"/>
            </a:pPr>
            <a:endParaRPr lang="en-US" sz="2000">
              <a:latin typeface="Arial" charset="0"/>
            </a:endParaRPr>
          </a:p>
        </p:txBody>
      </p:sp>
      <p:graphicFrame>
        <p:nvGraphicFramePr>
          <p:cNvPr id="863287" name="Group 55"/>
          <p:cNvGraphicFramePr>
            <a:graphicFrameLocks noGrp="1"/>
          </p:cNvGraphicFramePr>
          <p:nvPr/>
        </p:nvGraphicFramePr>
        <p:xfrm>
          <a:off x="1517650" y="2171700"/>
          <a:ext cx="5835650" cy="2419360"/>
        </p:xfrm>
        <a:graphic>
          <a:graphicData uri="http://schemas.openxmlformats.org/drawingml/2006/table">
            <a:tbl>
              <a:tblPr/>
              <a:tblGrid>
                <a:gridCol w="1458913"/>
                <a:gridCol w="1458912"/>
                <a:gridCol w="1539875"/>
                <a:gridCol w="1377950"/>
              </a:tblGrid>
              <a:tr h="41104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NNP-14</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Oct.</a:t>
                      </a:r>
                    </a:p>
                  </a:txBody>
                  <a:tcPr marT="45707" marB="45707"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Nov.</a:t>
                      </a:r>
                    </a:p>
                  </a:txBody>
                  <a:tcPr marT="45707" marB="45707"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Sept.</a:t>
                      </a:r>
                    </a:p>
                  </a:txBody>
                  <a:tcPr marT="45707" marB="45707"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41263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NNP-12</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John</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Robert</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James</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0945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NNP-2</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E.</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L.</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1104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Bush</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Noriega</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Peters</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0945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NNP-15</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New</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San</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Wall</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572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NNP-3</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York</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Francisco</a:t>
                      </a:r>
                    </a:p>
                  </a:txBody>
                  <a:tcPr marT="45707" marB="45707"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Street</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3286" name="Group 54"/>
          <p:cNvGraphicFramePr>
            <a:graphicFrameLocks noGrp="1"/>
          </p:cNvGraphicFramePr>
          <p:nvPr/>
        </p:nvGraphicFramePr>
        <p:xfrm>
          <a:off x="1517650" y="5327650"/>
          <a:ext cx="5835650" cy="1163638"/>
        </p:xfrm>
        <a:graphic>
          <a:graphicData uri="http://schemas.openxmlformats.org/drawingml/2006/table">
            <a:tbl>
              <a:tblPr/>
              <a:tblGrid>
                <a:gridCol w="1458913"/>
                <a:gridCol w="1458912"/>
                <a:gridCol w="1539875"/>
                <a:gridCol w="1377950"/>
              </a:tblGrid>
              <a:tr h="38735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He</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a:t>
                      </a:r>
                    </a:p>
                  </a:txBody>
                  <a:tcPr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he</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they</a:t>
                      </a:r>
                    </a:p>
                  </a:txBody>
                  <a:tcPr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them</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him</a:t>
                      </a:r>
                    </a:p>
                  </a:txBody>
                  <a:tcPr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27" name="Rectangle 53"/>
          <p:cNvSpPr>
            <a:spLocks noGrp="1" noChangeArrowheads="1"/>
          </p:cNvSpPr>
          <p:nvPr>
            <p:ph type="title"/>
          </p:nvPr>
        </p:nvSpPr>
        <p:spPr/>
        <p:txBody>
          <a:bodyPr/>
          <a:lstStyle/>
          <a:p>
            <a:r>
              <a:rPr lang="en-US" sz="3200" dirty="0">
                <a:ea typeface="ＭＳ Ｐゴシック" charset="0"/>
                <a:cs typeface="ＭＳ Ｐゴシック" charset="0"/>
              </a:rPr>
              <a:t>POS tag splits’ commonest words: effectively a </a:t>
            </a:r>
            <a:r>
              <a:rPr lang="en-US" sz="3200" dirty="0" smtClean="0">
                <a:ea typeface="ＭＳ Ｐゴシック" charset="0"/>
                <a:cs typeface="ＭＳ Ｐゴシック" charset="0"/>
              </a:rPr>
              <a:t>semantic class</a:t>
            </a:r>
            <a:r>
              <a:rPr lang="en-US" sz="3200" dirty="0">
                <a:ea typeface="ＭＳ Ｐゴシック" charset="0"/>
                <a:cs typeface="ＭＳ Ｐゴシック" charset="0"/>
              </a:rPr>
              <a:t>-based model</a:t>
            </a:r>
          </a:p>
        </p:txBody>
      </p:sp>
    </p:spTree>
    <p:extLst>
      <p:ext uri="{BB962C8B-B14F-4D97-AF65-F5344CB8AC3E}">
        <p14:creationId xmlns:p14="http://schemas.microsoft.com/office/powerpoint/2010/main" val="3226422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304800" y="1525588"/>
          <a:ext cx="8483600" cy="4948237"/>
        </p:xfrm>
        <a:graphic>
          <a:graphicData uri="http://schemas.openxmlformats.org/presentationml/2006/ole">
            <mc:AlternateContent xmlns:mc="http://schemas.openxmlformats.org/markup-compatibility/2006">
              <mc:Choice xmlns:v="urn:schemas-microsoft-com:vml" Requires="v">
                <p:oleObj spid="_x0000_s42037" name="Chart" r:id="rId5" imgW="4203700" imgH="2451100" progId="Excel.Chart.8">
                  <p:embed/>
                </p:oleObj>
              </mc:Choice>
              <mc:Fallback>
                <p:oleObj name="Chart" r:id="rId5" imgW="4203700" imgH="2451100"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525588"/>
                        <a:ext cx="8483600" cy="494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3730" name="Rectangle 5"/>
          <p:cNvSpPr>
            <a:spLocks noGrp="1" noChangeArrowheads="1"/>
          </p:cNvSpPr>
          <p:nvPr>
            <p:ph type="title"/>
          </p:nvPr>
        </p:nvSpPr>
        <p:spPr/>
        <p:txBody>
          <a:bodyPr/>
          <a:lstStyle/>
          <a:p>
            <a:r>
              <a:rPr lang="en-US" dirty="0">
                <a:ea typeface="ＭＳ Ｐゴシック" charset="0"/>
                <a:cs typeface="ＭＳ Ｐゴシック" charset="0"/>
              </a:rPr>
              <a:t>Number of phrasal subcategories</a:t>
            </a:r>
          </a:p>
        </p:txBody>
      </p:sp>
    </p:spTree>
    <p:extLst>
      <p:ext uri="{BB962C8B-B14F-4D97-AF65-F5344CB8AC3E}">
        <p14:creationId xmlns:p14="http://schemas.microsoft.com/office/powerpoint/2010/main" val="4231429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1187" name="Group 3"/>
          <p:cNvGraphicFramePr>
            <a:graphicFrameLocks noGrp="1"/>
          </p:cNvGraphicFramePr>
          <p:nvPr>
            <p:extLst>
              <p:ext uri="{D42A27DB-BD31-4B8C-83A1-F6EECF244321}">
                <p14:modId xmlns:p14="http://schemas.microsoft.com/office/powerpoint/2010/main" val="2694232024"/>
              </p:ext>
            </p:extLst>
          </p:nvPr>
        </p:nvGraphicFramePr>
        <p:xfrm>
          <a:off x="1103313" y="1371600"/>
          <a:ext cx="7216775" cy="5399756"/>
        </p:xfrm>
        <a:graphic>
          <a:graphicData uri="http://schemas.openxmlformats.org/drawingml/2006/table">
            <a:tbl>
              <a:tblPr/>
              <a:tblGrid>
                <a:gridCol w="3736975"/>
                <a:gridCol w="1792287"/>
                <a:gridCol w="1687513"/>
              </a:tblGrid>
              <a:tr h="61068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smtClean="0">
                          <a:ln>
                            <a:noFill/>
                          </a:ln>
                          <a:solidFill>
                            <a:schemeClr val="tx1"/>
                          </a:solidFill>
                          <a:effectLst/>
                          <a:latin typeface="+mn-lt"/>
                          <a:ea typeface="ＭＳ Ｐゴシック" charset="0"/>
                          <a:cs typeface="ＭＳ Ｐゴシック" charset="0"/>
                        </a:rPr>
                        <a:t>F1</a:t>
                      </a: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1" i="1" u="none" strike="noStrike" cap="none" normalizeH="0" baseline="0" dirty="0">
                          <a:ln>
                            <a:noFill/>
                          </a:ln>
                          <a:solidFill>
                            <a:schemeClr val="tx1"/>
                          </a:solidFill>
                          <a:effectLst/>
                          <a:latin typeface="+mn-lt"/>
                          <a:ea typeface="ＭＳ Ｐゴシック" charset="0"/>
                          <a:cs typeface="Times New Roman" charset="0"/>
                        </a:rPr>
                        <a:t>≤ </a:t>
                      </a:r>
                      <a:r>
                        <a:rPr kumimoji="0" lang="en-US" sz="2000" b="0" i="1" u="none" strike="noStrike" cap="none" normalizeH="0" baseline="0" dirty="0">
                          <a:ln>
                            <a:noFill/>
                          </a:ln>
                          <a:solidFill>
                            <a:schemeClr val="tx1"/>
                          </a:solidFill>
                          <a:effectLst/>
                          <a:latin typeface="+mn-lt"/>
                          <a:ea typeface="Times New Roman" charset="0"/>
                          <a:cs typeface="Times New Roman" charset="0"/>
                        </a:rPr>
                        <a:t>40 words</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smtClean="0">
                          <a:ln>
                            <a:noFill/>
                          </a:ln>
                          <a:solidFill>
                            <a:schemeClr val="tx1"/>
                          </a:solidFill>
                          <a:effectLst/>
                          <a:latin typeface="+mn-lt"/>
                          <a:ea typeface="ＭＳ Ｐゴシック" charset="0"/>
                          <a:cs typeface="ＭＳ Ｐゴシック" charset="0"/>
                        </a:rPr>
                        <a:t>F1</a:t>
                      </a: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a:ln>
                            <a:noFill/>
                          </a:ln>
                          <a:solidFill>
                            <a:schemeClr val="tx1"/>
                          </a:solidFill>
                          <a:effectLst/>
                          <a:latin typeface="+mn-lt"/>
                          <a:ea typeface="ＭＳ Ｐゴシック" charset="0"/>
                          <a:cs typeface="ＭＳ Ｐゴシック" charset="0"/>
                        </a:rPr>
                        <a:t>all words</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068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a:ln>
                            <a:noFill/>
                          </a:ln>
                          <a:solidFill>
                            <a:schemeClr val="tx1"/>
                          </a:solidFill>
                          <a:effectLst/>
                          <a:latin typeface="+mn-lt"/>
                          <a:ea typeface="ＭＳ Ｐゴシック" charset="0"/>
                          <a:cs typeface="ＭＳ Ｐゴシック" charset="0"/>
                        </a:rPr>
                        <a:t>Parser</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Klein &amp; Manning unlexicalized 2003</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86.3</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85.7</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Matsuzaki</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et al. simple EM latent states 2005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86.7</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86.1</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Charniak generative, lexicalized (</a:t>
                      </a:r>
                      <a:r>
                        <a:rPr kumimoji="0" lang="ja-JP" altLang="en-US" sz="2000" b="0" i="0" u="none" strike="noStrike" cap="none" normalizeH="0" baseline="0">
                          <a:ln>
                            <a:noFill/>
                          </a:ln>
                          <a:solidFill>
                            <a:schemeClr val="tx1"/>
                          </a:solidFill>
                          <a:effectLst/>
                          <a:latin typeface="+mn-lt"/>
                          <a:ea typeface="ＭＳ Ｐゴシック" charset="0"/>
                          <a:cs typeface="ＭＳ Ｐゴシック" charset="0"/>
                        </a:rPr>
                        <a:t>“</a:t>
                      </a:r>
                      <a:r>
                        <a:rPr kumimoji="0" lang="en-US" sz="2000" b="0" i="0" u="none" strike="noStrike" cap="none" normalizeH="0" baseline="0">
                          <a:ln>
                            <a:noFill/>
                          </a:ln>
                          <a:solidFill>
                            <a:schemeClr val="tx1"/>
                          </a:solidFill>
                          <a:effectLst/>
                          <a:latin typeface="+mn-lt"/>
                          <a:ea typeface="ＭＳ Ｐゴシック" charset="0"/>
                          <a:cs typeface="ＭＳ Ｐゴシック" charset="0"/>
                        </a:rPr>
                        <a:t>maxent inspired</a:t>
                      </a:r>
                      <a:r>
                        <a:rPr kumimoji="0" lang="ja-JP" altLang="en-US" sz="2000" b="0" i="0" u="none" strike="noStrike" cap="none" normalizeH="0" baseline="0">
                          <a:ln>
                            <a:noFill/>
                          </a:ln>
                          <a:solidFill>
                            <a:schemeClr val="tx1"/>
                          </a:solidFill>
                          <a:effectLst/>
                          <a:latin typeface="+mn-lt"/>
                          <a:ea typeface="ＭＳ Ｐゴシック" charset="0"/>
                          <a:cs typeface="ＭＳ Ｐゴシック" charset="0"/>
                        </a:rPr>
                        <a:t>”</a:t>
                      </a:r>
                      <a:r>
                        <a:rPr kumimoji="0" lang="en-US" sz="2000" b="0" i="0" u="none" strike="noStrike" cap="none" normalizeH="0" baseline="0">
                          <a:ln>
                            <a:noFill/>
                          </a:ln>
                          <a:solidFill>
                            <a:schemeClr val="tx1"/>
                          </a:solidFill>
                          <a:effectLst/>
                          <a:latin typeface="+mn-lt"/>
                          <a:ea typeface="ＭＳ Ｐゴシック" charset="0"/>
                          <a:cs typeface="ＭＳ Ｐゴシック" charset="0"/>
                        </a:rPr>
                        <a:t>) 2000</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90.1</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89.5</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12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Petrov and Klein NAACL 2007</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90.6</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90.1</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Charniak</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&amp; Johnson discriminative </a:t>
                      </a: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reranker</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2005</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92.0</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91.4</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11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smtClean="0">
                          <a:ln>
                            <a:noFill/>
                          </a:ln>
                          <a:solidFill>
                            <a:schemeClr val="tx1"/>
                          </a:solidFill>
                          <a:effectLst/>
                          <a:latin typeface="+mn-lt"/>
                          <a:ea typeface="ＭＳ Ｐゴシック" charset="0"/>
                          <a:cs typeface="ＭＳ Ｐゴシック" charset="0"/>
                        </a:rPr>
                        <a:t>Fossum</a:t>
                      </a:r>
                      <a:r>
                        <a:rPr kumimoji="0" lang="en-US" sz="2000" b="0" i="0" u="none" strike="noStrike" cap="none" normalizeH="0" baseline="0" dirty="0" smtClean="0">
                          <a:ln>
                            <a:noFill/>
                          </a:ln>
                          <a:solidFill>
                            <a:schemeClr val="tx1"/>
                          </a:solidFill>
                          <a:effectLst/>
                          <a:latin typeface="+mn-lt"/>
                          <a:ea typeface="ＭＳ Ｐゴシック" charset="0"/>
                          <a:cs typeface="ＭＳ Ｐゴシック" charset="0"/>
                        </a:rPr>
                        <a:t> &amp; Knight 2009</a:t>
                      </a:r>
                    </a:p>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smtClean="0">
                          <a:ln>
                            <a:noFill/>
                          </a:ln>
                          <a:solidFill>
                            <a:schemeClr val="tx1"/>
                          </a:solidFill>
                          <a:effectLst/>
                          <a:latin typeface="+mn-lt"/>
                          <a:ea typeface="ＭＳ Ｐゴシック" charset="0"/>
                          <a:cs typeface="ＭＳ Ｐゴシック" charset="0"/>
                        </a:rPr>
                        <a:t>combining constituent parsers</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1" i="0" u="none" strike="noStrike" cap="none" normalizeH="0" baseline="0" dirty="0" smtClean="0">
                          <a:ln>
                            <a:noFill/>
                          </a:ln>
                          <a:solidFill>
                            <a:srgbClr val="FF0000"/>
                          </a:solidFill>
                          <a:effectLst/>
                          <a:latin typeface="+mn-lt"/>
                          <a:ea typeface="ＭＳ Ｐゴシック" charset="0"/>
                          <a:cs typeface="ＭＳ Ｐゴシック" charset="0"/>
                        </a:rPr>
                        <a:t>92.4</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62" name="Rectangle 39"/>
          <p:cNvSpPr>
            <a:spLocks noGrp="1" noChangeArrowheads="1"/>
          </p:cNvSpPr>
          <p:nvPr>
            <p:ph type="title"/>
          </p:nvPr>
        </p:nvSpPr>
        <p:spPr/>
        <p:txBody>
          <a:bodyPr/>
          <a:lstStyle/>
          <a:p>
            <a:r>
              <a:rPr lang="en-US" dirty="0">
                <a:ea typeface="ＭＳ Ｐゴシック" charset="0"/>
                <a:cs typeface="ＭＳ Ｐゴシック" charset="0"/>
              </a:rPr>
              <a:t>The Latest Parsing Results</a:t>
            </a:r>
            <a:r>
              <a:rPr lang="en-US" dirty="0" smtClean="0">
                <a:ea typeface="ＭＳ Ｐゴシック" charset="0"/>
                <a:cs typeface="ＭＳ Ｐゴシック" charset="0"/>
              </a:rPr>
              <a:t>… </a:t>
            </a:r>
            <a:r>
              <a:rPr lang="en-US" sz="1200" b="0" dirty="0" smtClean="0">
                <a:ea typeface="ＭＳ Ｐゴシック" charset="0"/>
                <a:cs typeface="ＭＳ Ｐゴシック" charset="0"/>
              </a:rPr>
              <a:t>(English PTB3 WSJ train 2-21, test 23)</a:t>
            </a:r>
            <a:endParaRPr lang="en-US" sz="1400" b="0" dirty="0">
              <a:ea typeface="ＭＳ Ｐゴシック" charset="0"/>
              <a:cs typeface="ＭＳ Ｐゴシック" charset="0"/>
            </a:endParaRPr>
          </a:p>
        </p:txBody>
      </p:sp>
    </p:spTree>
    <p:extLst>
      <p:ext uri="{BB962C8B-B14F-4D97-AF65-F5344CB8AC3E}">
        <p14:creationId xmlns:p14="http://schemas.microsoft.com/office/powerpoint/2010/main" val="3228202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Latent Variable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dirty="0" smtClean="0">
                <a:ea typeface="ＭＳ Ｐゴシック" charset="0"/>
                <a:cs typeface="ＭＳ Ｐゴシック" charset="0"/>
              </a:rPr>
              <a:t>Extending the idea to induced </a:t>
            </a:r>
            <a:r>
              <a:rPr lang="en-US" dirty="0" err="1" smtClean="0">
                <a:ea typeface="ＭＳ Ｐゴシック" charset="0"/>
                <a:cs typeface="ＭＳ Ｐゴシック" charset="0"/>
              </a:rPr>
              <a:t>syntactico</a:t>
            </a:r>
            <a:r>
              <a:rPr lang="en-US" dirty="0" smtClean="0">
                <a:ea typeface="ＭＳ Ｐゴシック" charset="0"/>
                <a:cs typeface="ＭＳ Ｐゴシック" charset="0"/>
              </a:rPr>
              <a:t>-semantic classes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4040925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dirty="0" smtClean="0"/>
              <a:t>(Head) Lexicalization of PCFGs</a:t>
            </a:r>
            <a:br>
              <a:rPr lang="en-US" dirty="0" smtClean="0"/>
            </a:br>
            <a:r>
              <a:rPr lang="en-US" sz="2400" b="0" dirty="0" smtClean="0">
                <a:solidFill>
                  <a:schemeClr val="accent4"/>
                </a:solidFill>
              </a:rPr>
              <a:t>[</a:t>
            </a:r>
            <a:r>
              <a:rPr lang="en-US" sz="2400" b="0" dirty="0" err="1" smtClean="0">
                <a:solidFill>
                  <a:schemeClr val="accent4"/>
                </a:solidFill>
              </a:rPr>
              <a:t>Magerman</a:t>
            </a:r>
            <a:r>
              <a:rPr lang="en-US" sz="2400" b="0" dirty="0" smtClean="0">
                <a:solidFill>
                  <a:schemeClr val="accent4"/>
                </a:solidFill>
              </a:rPr>
              <a:t> 1995, Collins 1997; </a:t>
            </a:r>
            <a:r>
              <a:rPr lang="en-US" sz="2400" b="0" dirty="0" err="1" smtClean="0">
                <a:solidFill>
                  <a:schemeClr val="accent4"/>
                </a:solidFill>
              </a:rPr>
              <a:t>Charniak</a:t>
            </a:r>
            <a:r>
              <a:rPr lang="en-US" sz="2400" b="0" dirty="0" smtClean="0">
                <a:solidFill>
                  <a:schemeClr val="accent4"/>
                </a:solidFill>
              </a:rPr>
              <a:t> 1997]</a:t>
            </a:r>
            <a:endParaRPr lang="en-US" sz="2400" b="0" dirty="0">
              <a:solidFill>
                <a:schemeClr val="accent4"/>
              </a:solidFill>
            </a:endParaRPr>
          </a:p>
        </p:txBody>
      </p:sp>
      <p:sp>
        <p:nvSpPr>
          <p:cNvPr id="19458" name="Rectangle 3"/>
          <p:cNvSpPr>
            <a:spLocks noGrp="1" noChangeArrowheads="1"/>
          </p:cNvSpPr>
          <p:nvPr>
            <p:ph type="body" idx="1"/>
          </p:nvPr>
        </p:nvSpPr>
        <p:spPr/>
        <p:txBody>
          <a:bodyPr/>
          <a:lstStyle/>
          <a:p>
            <a:r>
              <a:rPr lang="en-US" dirty="0" smtClean="0"/>
              <a:t>Word-to-word affinities are useful for certain ambiguities</a:t>
            </a:r>
          </a:p>
          <a:p>
            <a:pPr lvl="1"/>
            <a:r>
              <a:rPr lang="en-US" dirty="0" smtClean="0"/>
              <a:t>PP attachment is now (partly) captured in a local PCFG rule. </a:t>
            </a:r>
          </a:p>
          <a:p>
            <a:pPr lvl="2"/>
            <a:r>
              <a:rPr lang="en-US" dirty="0" smtClean="0"/>
              <a:t>Think about: What useful information isn’t captured?</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r>
              <a:rPr lang="en-US" dirty="0" smtClean="0"/>
              <a:t>Also useful for: coordination scope, verb complement patterns</a:t>
            </a:r>
          </a:p>
          <a:p>
            <a:endParaRPr lang="en-US" dirty="0"/>
          </a:p>
        </p:txBody>
      </p:sp>
      <p:grpSp>
        <p:nvGrpSpPr>
          <p:cNvPr id="19459" name="Group 4"/>
          <p:cNvGrpSpPr>
            <a:grpSpLocks/>
          </p:cNvGrpSpPr>
          <p:nvPr/>
        </p:nvGrpSpPr>
        <p:grpSpPr bwMode="auto">
          <a:xfrm>
            <a:off x="414338" y="3276600"/>
            <a:ext cx="4191000" cy="1949450"/>
            <a:chOff x="384" y="1584"/>
            <a:chExt cx="2064" cy="960"/>
          </a:xfrm>
        </p:grpSpPr>
        <p:sp>
          <p:nvSpPr>
            <p:cNvPr id="19474" name="Text Box 5"/>
            <p:cNvSpPr txBox="1">
              <a:spLocks noChangeArrowheads="1"/>
            </p:cNvSpPr>
            <p:nvPr/>
          </p:nvSpPr>
          <p:spPr bwMode="auto">
            <a:xfrm>
              <a:off x="384" y="2349"/>
              <a:ext cx="206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000" b="1">
                  <a:solidFill>
                    <a:schemeClr val="folHlink"/>
                  </a:solidFill>
                  <a:latin typeface="Times New Roman" charset="0"/>
                </a:rPr>
                <a:t>announce</a:t>
              </a:r>
              <a:r>
                <a:rPr lang="en-US" sz="2000" b="1">
                  <a:latin typeface="Times New Roman" charset="0"/>
                </a:rPr>
                <a:t>  </a:t>
              </a:r>
              <a:r>
                <a:rPr lang="en-US" sz="2000" b="1">
                  <a:solidFill>
                    <a:srgbClr val="A50021"/>
                  </a:solidFill>
                  <a:latin typeface="Times New Roman" charset="0"/>
                </a:rPr>
                <a:t>RATES   FOR    January</a:t>
              </a:r>
            </a:p>
          </p:txBody>
        </p:sp>
        <p:sp>
          <p:nvSpPr>
            <p:cNvPr id="19475" name="Text Box 6"/>
            <p:cNvSpPr txBox="1">
              <a:spLocks noChangeArrowheads="1"/>
            </p:cNvSpPr>
            <p:nvPr/>
          </p:nvSpPr>
          <p:spPr bwMode="auto">
            <a:xfrm>
              <a:off x="1728" y="2016"/>
              <a:ext cx="3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rgbClr val="A50021"/>
                  </a:solidFill>
                  <a:latin typeface="Times New Roman" charset="0"/>
                </a:rPr>
                <a:t>PP</a:t>
              </a:r>
            </a:p>
          </p:txBody>
        </p:sp>
        <p:sp>
          <p:nvSpPr>
            <p:cNvPr id="19476" name="Line 7"/>
            <p:cNvSpPr>
              <a:spLocks noChangeShapeType="1"/>
            </p:cNvSpPr>
            <p:nvPr/>
          </p:nvSpPr>
          <p:spPr bwMode="auto">
            <a:xfrm flipH="1">
              <a:off x="1632" y="2208"/>
              <a:ext cx="240" cy="144"/>
            </a:xfrm>
            <a:prstGeom prst="line">
              <a:avLst/>
            </a:prstGeom>
            <a:noFill/>
            <a:ln w="38100">
              <a:solidFill>
                <a:srgbClr val="A5002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77" name="Line 8"/>
            <p:cNvSpPr>
              <a:spLocks noChangeShapeType="1"/>
            </p:cNvSpPr>
            <p:nvPr/>
          </p:nvSpPr>
          <p:spPr bwMode="auto">
            <a:xfrm>
              <a:off x="1872" y="2208"/>
              <a:ext cx="288" cy="144"/>
            </a:xfrm>
            <a:prstGeom prst="line">
              <a:avLst/>
            </a:prstGeom>
            <a:noFill/>
            <a:ln w="38100">
              <a:solidFill>
                <a:srgbClr val="A5002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78" name="Text Box 9"/>
            <p:cNvSpPr txBox="1">
              <a:spLocks noChangeArrowheads="1"/>
            </p:cNvSpPr>
            <p:nvPr/>
          </p:nvSpPr>
          <p:spPr bwMode="auto">
            <a:xfrm>
              <a:off x="1392" y="1824"/>
              <a:ext cx="33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rgbClr val="A50021"/>
                  </a:solidFill>
                  <a:latin typeface="Times New Roman" charset="0"/>
                </a:rPr>
                <a:t>NP</a:t>
              </a:r>
            </a:p>
          </p:txBody>
        </p:sp>
        <p:sp>
          <p:nvSpPr>
            <p:cNvPr id="19479" name="Line 10"/>
            <p:cNvSpPr>
              <a:spLocks noChangeShapeType="1"/>
            </p:cNvSpPr>
            <p:nvPr/>
          </p:nvSpPr>
          <p:spPr bwMode="auto">
            <a:xfrm flipH="1">
              <a:off x="1200" y="2016"/>
              <a:ext cx="336" cy="336"/>
            </a:xfrm>
            <a:prstGeom prst="line">
              <a:avLst/>
            </a:prstGeom>
            <a:noFill/>
            <a:ln w="38100">
              <a:solidFill>
                <a:srgbClr val="A5002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80" name="Line 11"/>
            <p:cNvSpPr>
              <a:spLocks noChangeShapeType="1"/>
            </p:cNvSpPr>
            <p:nvPr/>
          </p:nvSpPr>
          <p:spPr bwMode="auto">
            <a:xfrm>
              <a:off x="1536" y="2016"/>
              <a:ext cx="192" cy="48"/>
            </a:xfrm>
            <a:prstGeom prst="line">
              <a:avLst/>
            </a:prstGeom>
            <a:noFill/>
            <a:ln w="38100">
              <a:solidFill>
                <a:srgbClr val="A5002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81" name="Text Box 12"/>
            <p:cNvSpPr txBox="1">
              <a:spLocks noChangeArrowheads="1"/>
            </p:cNvSpPr>
            <p:nvPr/>
          </p:nvSpPr>
          <p:spPr bwMode="auto">
            <a:xfrm>
              <a:off x="1152" y="1584"/>
              <a:ext cx="4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chemeClr val="folHlink"/>
                  </a:solidFill>
                  <a:latin typeface="Times New Roman" charset="0"/>
                </a:rPr>
                <a:t>VP</a:t>
              </a:r>
            </a:p>
          </p:txBody>
        </p:sp>
        <p:sp>
          <p:nvSpPr>
            <p:cNvPr id="19482" name="Line 13"/>
            <p:cNvSpPr>
              <a:spLocks noChangeShapeType="1"/>
            </p:cNvSpPr>
            <p:nvPr/>
          </p:nvSpPr>
          <p:spPr bwMode="auto">
            <a:xfrm flipH="1">
              <a:off x="768" y="1776"/>
              <a:ext cx="528" cy="576"/>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83" name="Line 14"/>
            <p:cNvSpPr>
              <a:spLocks noChangeShapeType="1"/>
            </p:cNvSpPr>
            <p:nvPr/>
          </p:nvSpPr>
          <p:spPr bwMode="auto">
            <a:xfrm>
              <a:off x="1296" y="1776"/>
              <a:ext cx="192" cy="48"/>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9460" name="Group 15"/>
          <p:cNvGrpSpPr>
            <a:grpSpLocks/>
          </p:cNvGrpSpPr>
          <p:nvPr/>
        </p:nvGrpSpPr>
        <p:grpSpPr bwMode="auto">
          <a:xfrm>
            <a:off x="4833938" y="3471863"/>
            <a:ext cx="3898900" cy="1754187"/>
            <a:chOff x="432" y="2832"/>
            <a:chExt cx="1920" cy="864"/>
          </a:xfrm>
        </p:grpSpPr>
        <p:sp>
          <p:nvSpPr>
            <p:cNvPr id="19464" name="Text Box 16"/>
            <p:cNvSpPr txBox="1">
              <a:spLocks noChangeArrowheads="1"/>
            </p:cNvSpPr>
            <p:nvPr/>
          </p:nvSpPr>
          <p:spPr bwMode="auto">
            <a:xfrm>
              <a:off x="432" y="3501"/>
              <a:ext cx="192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sz="2000" b="1">
                  <a:solidFill>
                    <a:schemeClr val="folHlink"/>
                  </a:solidFill>
                  <a:latin typeface="Times New Roman" charset="0"/>
                </a:rPr>
                <a:t>ANNOUNCE</a:t>
              </a:r>
              <a:r>
                <a:rPr lang="en-US" sz="2000" b="1">
                  <a:latin typeface="Times New Roman" charset="0"/>
                </a:rPr>
                <a:t>  </a:t>
              </a:r>
              <a:r>
                <a:rPr lang="en-US" sz="2000" b="1">
                  <a:solidFill>
                    <a:srgbClr val="A50021"/>
                  </a:solidFill>
                  <a:latin typeface="Times New Roman" charset="0"/>
                </a:rPr>
                <a:t>rates  </a:t>
              </a:r>
              <a:r>
                <a:rPr lang="en-US" sz="2000" b="1">
                  <a:solidFill>
                    <a:schemeClr val="folHlink"/>
                  </a:solidFill>
                  <a:latin typeface="Times New Roman" charset="0"/>
                </a:rPr>
                <a:t>IN   January</a:t>
              </a:r>
            </a:p>
          </p:txBody>
        </p:sp>
        <p:sp>
          <p:nvSpPr>
            <p:cNvPr id="19465" name="Text Box 17"/>
            <p:cNvSpPr txBox="1">
              <a:spLocks noChangeArrowheads="1"/>
            </p:cNvSpPr>
            <p:nvPr/>
          </p:nvSpPr>
          <p:spPr bwMode="auto">
            <a:xfrm>
              <a:off x="1776" y="3168"/>
              <a:ext cx="3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chemeClr val="folHlink"/>
                  </a:solidFill>
                  <a:latin typeface="Times New Roman" charset="0"/>
                </a:rPr>
                <a:t>PP</a:t>
              </a:r>
            </a:p>
          </p:txBody>
        </p:sp>
        <p:sp>
          <p:nvSpPr>
            <p:cNvPr id="19466" name="Line 18"/>
            <p:cNvSpPr>
              <a:spLocks noChangeShapeType="1"/>
            </p:cNvSpPr>
            <p:nvPr/>
          </p:nvSpPr>
          <p:spPr bwMode="auto">
            <a:xfrm flipH="1">
              <a:off x="1680" y="3360"/>
              <a:ext cx="240" cy="144"/>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7" name="Line 19"/>
            <p:cNvSpPr>
              <a:spLocks noChangeShapeType="1"/>
            </p:cNvSpPr>
            <p:nvPr/>
          </p:nvSpPr>
          <p:spPr bwMode="auto">
            <a:xfrm>
              <a:off x="1920" y="3360"/>
              <a:ext cx="192" cy="144"/>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8" name="Text Box 20"/>
            <p:cNvSpPr txBox="1">
              <a:spLocks noChangeArrowheads="1"/>
            </p:cNvSpPr>
            <p:nvPr/>
          </p:nvSpPr>
          <p:spPr bwMode="auto">
            <a:xfrm>
              <a:off x="1248" y="3168"/>
              <a:ext cx="33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rgbClr val="A50021"/>
                  </a:solidFill>
                  <a:latin typeface="Times New Roman" charset="0"/>
                </a:rPr>
                <a:t>NP</a:t>
              </a:r>
            </a:p>
          </p:txBody>
        </p:sp>
        <p:sp>
          <p:nvSpPr>
            <p:cNvPr id="19469" name="Line 21"/>
            <p:cNvSpPr>
              <a:spLocks noChangeShapeType="1"/>
            </p:cNvSpPr>
            <p:nvPr/>
          </p:nvSpPr>
          <p:spPr bwMode="auto">
            <a:xfrm flipH="1">
              <a:off x="1392" y="3401"/>
              <a:ext cx="0" cy="103"/>
            </a:xfrm>
            <a:prstGeom prst="line">
              <a:avLst/>
            </a:prstGeom>
            <a:noFill/>
            <a:ln w="38100">
              <a:solidFill>
                <a:srgbClr val="A5002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70" name="Text Box 22"/>
            <p:cNvSpPr txBox="1">
              <a:spLocks noChangeArrowheads="1"/>
            </p:cNvSpPr>
            <p:nvPr/>
          </p:nvSpPr>
          <p:spPr bwMode="auto">
            <a:xfrm>
              <a:off x="1296" y="2832"/>
              <a:ext cx="45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spcBef>
                  <a:spcPct val="50000"/>
                </a:spcBef>
              </a:pPr>
              <a:r>
                <a:rPr lang="en-US" b="1">
                  <a:solidFill>
                    <a:schemeClr val="folHlink"/>
                  </a:solidFill>
                  <a:latin typeface="Times New Roman" charset="0"/>
                </a:rPr>
                <a:t>VP</a:t>
              </a:r>
            </a:p>
          </p:txBody>
        </p:sp>
        <p:sp>
          <p:nvSpPr>
            <p:cNvPr id="19471" name="Line 23"/>
            <p:cNvSpPr>
              <a:spLocks noChangeShapeType="1"/>
            </p:cNvSpPr>
            <p:nvPr/>
          </p:nvSpPr>
          <p:spPr bwMode="auto">
            <a:xfrm flipH="1">
              <a:off x="816" y="3024"/>
              <a:ext cx="624" cy="480"/>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72" name="Line 24"/>
            <p:cNvSpPr>
              <a:spLocks noChangeShapeType="1"/>
            </p:cNvSpPr>
            <p:nvPr/>
          </p:nvSpPr>
          <p:spPr bwMode="auto">
            <a:xfrm>
              <a:off x="1440" y="3024"/>
              <a:ext cx="432" cy="144"/>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73" name="Line 25"/>
            <p:cNvSpPr>
              <a:spLocks noChangeShapeType="1"/>
            </p:cNvSpPr>
            <p:nvPr/>
          </p:nvSpPr>
          <p:spPr bwMode="auto">
            <a:xfrm flipH="1">
              <a:off x="1440" y="3024"/>
              <a:ext cx="0" cy="137"/>
            </a:xfrm>
            <a:prstGeom prst="line">
              <a:avLst/>
            </a:prstGeom>
            <a:noFill/>
            <a:ln w="381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9461" name="Rectangle 26"/>
          <p:cNvSpPr>
            <a:spLocks noChangeArrowheads="1"/>
          </p:cNvSpPr>
          <p:nvPr/>
        </p:nvSpPr>
        <p:spPr bwMode="auto">
          <a:xfrm>
            <a:off x="261938" y="3200400"/>
            <a:ext cx="8610600" cy="205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19462" name="Object 2"/>
          <p:cNvGraphicFramePr>
            <a:graphicFrameLocks noChangeAspect="1"/>
          </p:cNvGraphicFramePr>
          <p:nvPr>
            <p:extLst>
              <p:ext uri="{D42A27DB-BD31-4B8C-83A1-F6EECF244321}">
                <p14:modId xmlns:p14="http://schemas.microsoft.com/office/powerpoint/2010/main" val="305978746"/>
              </p:ext>
            </p:extLst>
          </p:nvPr>
        </p:nvGraphicFramePr>
        <p:xfrm>
          <a:off x="1027113" y="3200400"/>
          <a:ext cx="3048000" cy="2003425"/>
        </p:xfrm>
        <a:graphic>
          <a:graphicData uri="http://schemas.openxmlformats.org/presentationml/2006/ole">
            <mc:AlternateContent xmlns:mc="http://schemas.openxmlformats.org/markup-compatibility/2006">
              <mc:Choice xmlns:v="urn:schemas-microsoft-com:vml" Requires="v">
                <p:oleObj spid="_x0000_s18530" name="Photo Editor Photo" r:id="rId4" imgW="2723810" imgH="1790476" progId="MSPhotoEd.3">
                  <p:embed/>
                </p:oleObj>
              </mc:Choice>
              <mc:Fallback>
                <p:oleObj name="Photo Editor Photo" r:id="rId4" imgW="2723810" imgH="1790476"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113" y="3200400"/>
                        <a:ext cx="3048000" cy="20034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9463" name="Object 3"/>
          <p:cNvGraphicFramePr>
            <a:graphicFrameLocks noChangeAspect="1"/>
          </p:cNvGraphicFramePr>
          <p:nvPr>
            <p:extLst>
              <p:ext uri="{D42A27DB-BD31-4B8C-83A1-F6EECF244321}">
                <p14:modId xmlns:p14="http://schemas.microsoft.com/office/powerpoint/2010/main" val="3214085620"/>
              </p:ext>
            </p:extLst>
          </p:nvPr>
        </p:nvGraphicFramePr>
        <p:xfrm>
          <a:off x="4986338" y="3276600"/>
          <a:ext cx="3124200" cy="1449388"/>
        </p:xfrm>
        <a:graphic>
          <a:graphicData uri="http://schemas.openxmlformats.org/presentationml/2006/ole">
            <mc:AlternateContent xmlns:mc="http://schemas.openxmlformats.org/markup-compatibility/2006">
              <mc:Choice xmlns:v="urn:schemas-microsoft-com:vml" Requires="v">
                <p:oleObj spid="_x0000_s18531" name="Photo Editor Photo" r:id="rId6" imgW="2790476" imgH="1295238" progId="MSPhotoEd.3">
                  <p:embed/>
                </p:oleObj>
              </mc:Choice>
              <mc:Fallback>
                <p:oleObj name="Photo Editor Photo" r:id="rId6" imgW="2790476" imgH="1295238"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6338" y="3276600"/>
                        <a:ext cx="3124200" cy="144938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489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Lexicalized parsing was seen as </a:t>
            </a:r>
            <a:r>
              <a:rPr lang="en-US" i="1" dirty="0">
                <a:ea typeface="ＭＳ Ｐゴシック" charset="0"/>
                <a:cs typeface="ＭＳ Ｐゴシック" charset="0"/>
              </a:rPr>
              <a:t>the</a:t>
            </a:r>
            <a:r>
              <a:rPr lang="en-US" dirty="0">
                <a:ea typeface="ＭＳ Ｐゴシック" charset="0"/>
                <a:cs typeface="ＭＳ Ｐゴシック" charset="0"/>
              </a:rPr>
              <a:t> </a:t>
            </a:r>
            <a:r>
              <a:rPr lang="en-US" dirty="0" smtClean="0">
                <a:ea typeface="ＭＳ Ｐゴシック" charset="0"/>
                <a:cs typeface="ＭＳ Ｐゴシック" charset="0"/>
              </a:rPr>
              <a:t>parsing breakthrough </a:t>
            </a:r>
            <a:r>
              <a:rPr lang="en-US" dirty="0">
                <a:ea typeface="ＭＳ Ｐゴシック" charset="0"/>
                <a:cs typeface="ＭＳ Ｐゴシック" charset="0"/>
              </a:rPr>
              <a:t>of the late </a:t>
            </a:r>
            <a:r>
              <a:rPr lang="en-US" dirty="0" smtClean="0">
                <a:ea typeface="ＭＳ Ｐゴシック" charset="0"/>
                <a:cs typeface="ＭＳ Ｐゴシック" charset="0"/>
              </a:rPr>
              <a:t>1990s</a:t>
            </a:r>
            <a:endParaRPr lang="en-US" dirty="0">
              <a:ea typeface="ＭＳ Ｐゴシック" charset="0"/>
              <a:cs typeface="ＭＳ Ｐゴシック" charset="0"/>
            </a:endParaRPr>
          </a:p>
        </p:txBody>
      </p:sp>
      <p:sp>
        <p:nvSpPr>
          <p:cNvPr id="21506" name="Rectangle 3"/>
          <p:cNvSpPr>
            <a:spLocks noGrp="1" noChangeArrowheads="1"/>
          </p:cNvSpPr>
          <p:nvPr>
            <p:ph type="body" idx="1"/>
          </p:nvPr>
        </p:nvSpPr>
        <p:spPr/>
        <p:txBody>
          <a:bodyPr/>
          <a:lstStyle/>
          <a:p>
            <a:pPr eaLnBrk="1" hangingPunct="1"/>
            <a:r>
              <a:rPr lang="en-US" dirty="0">
                <a:ea typeface="ＭＳ Ｐゴシック" charset="0"/>
                <a:cs typeface="ＭＳ Ｐゴシック" charset="0"/>
              </a:rPr>
              <a:t>Eugene </a:t>
            </a:r>
            <a:r>
              <a:rPr lang="en-US" dirty="0" err="1">
                <a:ea typeface="ＭＳ Ｐゴシック" charset="0"/>
                <a:cs typeface="ＭＳ Ｐゴシック" charset="0"/>
              </a:rPr>
              <a:t>Charniak</a:t>
            </a:r>
            <a:r>
              <a:rPr lang="en-US" dirty="0">
                <a:ea typeface="ＭＳ Ｐゴシック" charset="0"/>
                <a:cs typeface="ＭＳ Ｐゴシック" charset="0"/>
              </a:rPr>
              <a:t>, 2000 JHU workshop: </a:t>
            </a:r>
            <a:r>
              <a:rPr lang="en-US" altLang="ja-JP" dirty="0">
                <a:ea typeface="ＭＳ Ｐゴシック" charset="0"/>
                <a:cs typeface="ＭＳ Ｐゴシック" charset="0"/>
              </a:rPr>
              <a:t>“To do better, it is necessary to condition probabilities on the actual words of the sentence.  This makes the probabilities much tighter:</a:t>
            </a:r>
          </a:p>
          <a:p>
            <a:pPr eaLnBrk="1" hangingPunct="1"/>
            <a:endParaRPr lang="en-US" sz="1200" dirty="0">
              <a:ea typeface="ＭＳ Ｐゴシック" charset="0"/>
              <a:cs typeface="ＭＳ Ｐゴシック" charset="0"/>
            </a:endParaRPr>
          </a:p>
          <a:p>
            <a:pPr lvl="1" eaLnBrk="1" hangingPunct="1"/>
            <a:r>
              <a:rPr lang="en-US" i="1" dirty="0">
                <a:ea typeface="ＭＳ Ｐゴシック" charset="0"/>
              </a:rPr>
              <a:t>p</a:t>
            </a:r>
            <a:r>
              <a:rPr lang="en-US" dirty="0">
                <a:ea typeface="ＭＳ Ｐゴシック" charset="0"/>
              </a:rPr>
              <a:t>(VP  </a:t>
            </a:r>
            <a:r>
              <a:rPr lang="en-US" dirty="0">
                <a:ea typeface="ＭＳ Ｐゴシック" charset="0"/>
                <a:sym typeface="Symbol" charset="0"/>
              </a:rPr>
              <a:t></a:t>
            </a:r>
            <a:r>
              <a:rPr lang="en-US" dirty="0">
                <a:ea typeface="ＭＳ Ｐゴシック" charset="0"/>
              </a:rPr>
              <a:t>  V NP NP) 	</a:t>
            </a:r>
            <a:r>
              <a:rPr lang="en-US" dirty="0" smtClean="0">
                <a:ea typeface="ＭＳ Ｐゴシック" charset="0"/>
              </a:rPr>
              <a:t>	= </a:t>
            </a:r>
            <a:r>
              <a:rPr lang="en-US" dirty="0">
                <a:ea typeface="ＭＳ Ｐゴシック" charset="0"/>
              </a:rPr>
              <a:t>0.00151</a:t>
            </a:r>
          </a:p>
          <a:p>
            <a:pPr lvl="1" eaLnBrk="1" hangingPunct="1"/>
            <a:r>
              <a:rPr lang="en-US" i="1" dirty="0">
                <a:ea typeface="ＭＳ Ｐゴシック" charset="0"/>
              </a:rPr>
              <a:t>p</a:t>
            </a:r>
            <a:r>
              <a:rPr lang="en-US" dirty="0">
                <a:ea typeface="ＭＳ Ｐゴシック" charset="0"/>
              </a:rPr>
              <a:t>(VP </a:t>
            </a:r>
            <a:r>
              <a:rPr lang="en-US" dirty="0">
                <a:ea typeface="ＭＳ Ｐゴシック" charset="0"/>
                <a:sym typeface="Symbol" charset="0"/>
              </a:rPr>
              <a:t></a:t>
            </a:r>
            <a:r>
              <a:rPr lang="en-US" dirty="0">
                <a:ea typeface="ＭＳ Ｐゴシック" charset="0"/>
              </a:rPr>
              <a:t> V NP NP | said) 	= 0.00001</a:t>
            </a:r>
          </a:p>
          <a:p>
            <a:pPr lvl="1" eaLnBrk="1" hangingPunct="1"/>
            <a:r>
              <a:rPr lang="en-US" i="1" dirty="0">
                <a:ea typeface="ＭＳ Ｐゴシック" charset="0"/>
              </a:rPr>
              <a:t>p</a:t>
            </a:r>
            <a:r>
              <a:rPr lang="en-US" dirty="0">
                <a:ea typeface="ＭＳ Ｐゴシック" charset="0"/>
              </a:rPr>
              <a:t>(VP </a:t>
            </a:r>
            <a:r>
              <a:rPr lang="en-US" dirty="0">
                <a:ea typeface="ＭＳ Ｐゴシック" charset="0"/>
                <a:sym typeface="Symbol" charset="0"/>
              </a:rPr>
              <a:t></a:t>
            </a:r>
            <a:r>
              <a:rPr lang="en-US" dirty="0">
                <a:ea typeface="ＭＳ Ｐゴシック" charset="0"/>
              </a:rPr>
              <a:t> V NP NP | gave) 	= 0.01980	”</a:t>
            </a:r>
            <a:endParaRPr lang="en-US" altLang="ja-JP" dirty="0">
              <a:ea typeface="ＭＳ Ｐゴシック" charset="0"/>
            </a:endParaRPr>
          </a:p>
          <a:p>
            <a:pPr lvl="1" eaLnBrk="1" hangingPunct="1"/>
            <a:endParaRPr lang="en-US" dirty="0">
              <a:ea typeface="ＭＳ Ｐゴシック" charset="0"/>
            </a:endParaRPr>
          </a:p>
          <a:p>
            <a:pPr eaLnBrk="1" hangingPunct="1"/>
            <a:r>
              <a:rPr lang="en-US" dirty="0">
                <a:ea typeface="ＭＳ Ｐゴシック" charset="0"/>
                <a:cs typeface="ＭＳ Ｐゴシック" charset="0"/>
              </a:rPr>
              <a:t>Michael Collins, 2003 COLT tutorial: </a:t>
            </a:r>
            <a:r>
              <a:rPr lang="en-US" altLang="ja-JP" dirty="0">
                <a:ea typeface="ＭＳ Ｐゴシック" charset="0"/>
                <a:cs typeface="ＭＳ Ｐゴシック" charset="0"/>
              </a:rPr>
              <a:t>“Lexicalized Probabilistic Context-Free Grammars … perform vastly better than PCFGs (88% vs. 73% accuracy)”</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591967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charset="0"/>
                <a:cs typeface="ＭＳ Ｐゴシック" charset="0"/>
              </a:rPr>
              <a:t>Lexicalization of PCFGs</a:t>
            </a:r>
            <a:endParaRPr lang="en-US" dirty="0">
              <a:ea typeface="ＭＳ Ｐゴシック" charset="0"/>
              <a:cs typeface="ＭＳ Ｐゴシック" charset="0"/>
            </a:endParaRP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latin typeface="+mj-lt"/>
                <a:ea typeface="ＭＳ Ｐゴシック" charset="0"/>
                <a:cs typeface="ＭＳ Ｐゴシック" charset="0"/>
              </a:rPr>
              <a:t>Introduction</a:t>
            </a:r>
          </a:p>
          <a:p>
            <a:pPr eaLnBrk="1" hangingPunct="1">
              <a:buFont typeface="Times" charset="0"/>
              <a:buNone/>
            </a:pPr>
            <a:endParaRPr lang="en-US" dirty="0">
              <a:latin typeface="+mj-lt"/>
              <a:ea typeface="ＭＳ Ｐゴシック" charset="0"/>
              <a:cs typeface="ＭＳ Ｐゴシック" charset="0"/>
            </a:endParaRPr>
          </a:p>
          <a:p>
            <a:pPr eaLnBrk="1" hangingPunct="1">
              <a:buFont typeface="Times" charset="0"/>
              <a:buNone/>
            </a:pPr>
            <a:r>
              <a:rPr lang="en-US" dirty="0" smtClean="0">
                <a:latin typeface="+mj-lt"/>
                <a:ea typeface="ＭＳ Ｐゴシック" charset="0"/>
                <a:cs typeface="ＭＳ Ｐゴシック" charset="0"/>
              </a:rPr>
              <a:t>Christopher Manning</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95400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charset="0"/>
                <a:cs typeface="ＭＳ Ｐゴシック" charset="0"/>
              </a:rPr>
              <a:t>Lexicalization of PCFGs</a:t>
            </a:r>
            <a:endParaRPr lang="en-US" dirty="0">
              <a:ea typeface="ＭＳ Ｐゴシック" charset="0"/>
              <a:cs typeface="ＭＳ Ｐゴシック" charset="0"/>
            </a:endParaRP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latin typeface="+mj-lt"/>
                <a:ea typeface="ＭＳ Ｐゴシック" charset="0"/>
                <a:cs typeface="ＭＳ Ｐゴシック" charset="0"/>
              </a:rPr>
              <a:t>The model of </a:t>
            </a:r>
            <a:r>
              <a:rPr lang="en-US" dirty="0" err="1" smtClean="0">
                <a:latin typeface="+mj-lt"/>
                <a:ea typeface="ＭＳ Ｐゴシック" charset="0"/>
                <a:cs typeface="ＭＳ Ｐゴシック" charset="0"/>
              </a:rPr>
              <a:t>Charniak</a:t>
            </a:r>
            <a:r>
              <a:rPr lang="en-US" dirty="0" smtClean="0">
                <a:latin typeface="+mj-lt"/>
                <a:ea typeface="ＭＳ Ｐゴシック" charset="0"/>
                <a:cs typeface="ＭＳ Ｐゴシック" charset="0"/>
              </a:rPr>
              <a:t> (1997)</a:t>
            </a:r>
          </a:p>
        </p:txBody>
      </p:sp>
    </p:spTree>
    <p:extLst>
      <p:ext uri="{BB962C8B-B14F-4D97-AF65-F5344CB8AC3E}">
        <p14:creationId xmlns:p14="http://schemas.microsoft.com/office/powerpoint/2010/main" val="2721146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dirty="0" err="1" smtClean="0">
                <a:ea typeface="ＭＳ Ｐゴシック" charset="0"/>
                <a:cs typeface="ＭＳ Ｐゴシック" charset="0"/>
              </a:rPr>
              <a:t>Charniak</a:t>
            </a:r>
            <a:r>
              <a:rPr lang="en-US" dirty="0" smtClean="0">
                <a:ea typeface="ＭＳ Ｐゴシック" charset="0"/>
                <a:cs typeface="ＭＳ Ｐゴシック" charset="0"/>
              </a:rPr>
              <a:t> </a:t>
            </a:r>
            <a:r>
              <a:rPr lang="en-US" dirty="0">
                <a:ea typeface="ＭＳ Ｐゴシック" charset="0"/>
                <a:cs typeface="ＭＳ Ｐゴシック" charset="0"/>
              </a:rPr>
              <a:t>(1997) </a:t>
            </a:r>
          </a:p>
        </p:txBody>
      </p:sp>
      <p:sp>
        <p:nvSpPr>
          <p:cNvPr id="23554" name="Rectangle 3"/>
          <p:cNvSpPr>
            <a:spLocks noGrp="1" noChangeArrowheads="1"/>
          </p:cNvSpPr>
          <p:nvPr>
            <p:ph type="body" idx="1"/>
          </p:nvPr>
        </p:nvSpPr>
        <p:spPr/>
        <p:txBody>
          <a:bodyPr/>
          <a:lstStyle/>
          <a:p>
            <a:pPr eaLnBrk="1" hangingPunct="1"/>
            <a:r>
              <a:rPr lang="en-US" dirty="0">
                <a:ea typeface="ＭＳ Ｐゴシック" charset="0"/>
                <a:cs typeface="ＭＳ Ｐゴシック" charset="0"/>
              </a:rPr>
              <a:t>A very </a:t>
            </a:r>
            <a:r>
              <a:rPr lang="en-US" dirty="0" smtClean="0">
                <a:ea typeface="ＭＳ Ｐゴシック" charset="0"/>
                <a:cs typeface="ＭＳ Ｐゴシック" charset="0"/>
              </a:rPr>
              <a:t>straightforward model </a:t>
            </a:r>
            <a:r>
              <a:rPr lang="en-US" dirty="0">
                <a:ea typeface="ＭＳ Ｐゴシック" charset="0"/>
                <a:cs typeface="ＭＳ Ｐゴシック" charset="0"/>
              </a:rPr>
              <a:t>of </a:t>
            </a:r>
            <a:r>
              <a:rPr lang="en-US" dirty="0" smtClean="0">
                <a:ea typeface="ＭＳ Ｐゴシック" charset="0"/>
                <a:cs typeface="ＭＳ Ｐゴシック" charset="0"/>
              </a:rPr>
              <a:t>a lexicalized </a:t>
            </a:r>
            <a:r>
              <a:rPr lang="en-US" dirty="0">
                <a:ea typeface="ＭＳ Ｐゴシック" charset="0"/>
                <a:cs typeface="ＭＳ Ｐゴシック" charset="0"/>
              </a:rPr>
              <a:t>PCFG  </a:t>
            </a:r>
          </a:p>
          <a:p>
            <a:pPr eaLnBrk="1" hangingPunct="1"/>
            <a:r>
              <a:rPr lang="en-US" dirty="0">
                <a:ea typeface="ＭＳ Ｐゴシック" charset="0"/>
                <a:cs typeface="ＭＳ Ｐゴシック" charset="0"/>
              </a:rPr>
              <a:t>Probabilistic conditioning is </a:t>
            </a:r>
            <a:r>
              <a:rPr lang="en-US" altLang="ja-JP" dirty="0">
                <a:ea typeface="ヒラギノ角ゴ Pro W3" charset="0"/>
                <a:cs typeface="ヒラギノ角ゴ Pro W3" charset="0"/>
              </a:rPr>
              <a:t>“</a:t>
            </a:r>
            <a:r>
              <a:rPr lang="en-US" altLang="ja-JP" dirty="0">
                <a:ea typeface="ＭＳ Ｐゴシック" charset="0"/>
                <a:cs typeface="ＭＳ Ｐゴシック" charset="0"/>
              </a:rPr>
              <a:t>top-down</a:t>
            </a:r>
            <a:r>
              <a:rPr lang="en-US" altLang="ja-JP" dirty="0">
                <a:ea typeface="ヒラギノ角ゴ Pro W3" charset="0"/>
                <a:cs typeface="ヒラギノ角ゴ Pro W3" charset="0"/>
              </a:rPr>
              <a:t>”</a:t>
            </a:r>
            <a:r>
              <a:rPr lang="en-US" altLang="ja-JP" dirty="0">
                <a:ea typeface="ＭＳ Ｐゴシック" charset="0"/>
                <a:cs typeface="ＭＳ Ｐゴシック" charset="0"/>
              </a:rPr>
              <a:t> like a regular </a:t>
            </a:r>
            <a:r>
              <a:rPr lang="en-US" altLang="ja-JP" dirty="0" smtClean="0">
                <a:ea typeface="ＭＳ Ｐゴシック" charset="0"/>
                <a:cs typeface="ＭＳ Ｐゴシック" charset="0"/>
              </a:rPr>
              <a:t>PCFG</a:t>
            </a:r>
          </a:p>
          <a:p>
            <a:pPr lvl="1"/>
            <a:r>
              <a:rPr lang="en-US" altLang="ja-JP" dirty="0" smtClean="0">
                <a:ea typeface="ＭＳ Ｐゴシック" charset="0"/>
                <a:cs typeface="ＭＳ Ｐゴシック" charset="0"/>
              </a:rPr>
              <a:t>But actual parsing </a:t>
            </a:r>
            <a:r>
              <a:rPr lang="en-US" altLang="ja-JP" dirty="0">
                <a:ea typeface="ＭＳ Ｐゴシック" charset="0"/>
                <a:cs typeface="ＭＳ Ｐゴシック" charset="0"/>
              </a:rPr>
              <a:t>is bottom-</a:t>
            </a:r>
            <a:r>
              <a:rPr lang="en-US" altLang="ja-JP" dirty="0" smtClean="0">
                <a:ea typeface="ＭＳ Ｐゴシック" charset="0"/>
                <a:cs typeface="ＭＳ Ｐゴシック" charset="0"/>
              </a:rPr>
              <a:t>up, somewhat like the CKY algorithm we saw </a:t>
            </a:r>
            <a:endParaRPr lang="en-US" dirty="0">
              <a:ea typeface="ＭＳ Ｐゴシック" charset="0"/>
              <a:cs typeface="ＭＳ Ｐゴシック" charset="0"/>
            </a:endParaRP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3430588"/>
            <a:ext cx="44831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836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OT2,OT1]{fontenc}&#10;%\usepackage[dvips]{graphicx}&#10;%\usepackage[dvips]{color}&#10;%\usepackage{amsmath,amsthm,amsfonts,amssymb,subfigure}&#10;&#10;\usepackage{trees}&#10;\usepackage{tree-dvips}&#10;\usepackage{pstricks}&#10;\sisterskip=1.0ex&#10;%\daughterskip=ex&#10;&#10;\begin{document}&#10;&#10;  \tree &#10;%  {\ntnode{z1}{ROOT},&#10;    {\ntnode{z2}{S{\color{blue}{[$X_1$]}}},&#10;      {\ntnode{z3}{NP{\color{blue}{[$X_2$]}}},&#10;        {\ntnode{z4}{PRP{\color{blue}{[$X_3$]}}},&#10;          {\tnode{z5}{He},{\tnode{z21}{}}&#10;      }}},&#10;      {\ntnode{z6}{VP{\color{blue}{[$X_4$]}}},&#10;        {\ntnode{z7}{VBD{\color{blue}{[$X_5$]}}},&#10;          {\tnode{z8}{was},{\tnode{z22}{}}&#10;        }},&#10;      {\ntnode{z9}{ADJP{\color{blue}{[$X_6$]}}},&#10;%        {\ntnode{z10}{JJ},&#10;          {\tnode{z11}{right},{\tnode{z23}{}}&#10;      }}},&#10;    {\ntnode{z12}{.{\color{blue}{[$X_7$]}}},&#10;      {\ntnode{z13}{.},{\tnode{z24}{}}&#10;  }}}&#10;%  \nodeconnect{z1}{z2}&#10;    \nodeconnect{z2}{z3}&#10;    \nodeconnect{z2}{z6}&#10;    \nodeconnect{z2}{z12}&#10;  \nodeconnect{z3}{z4}&#10;    \nodeconnect{z4}{z5}&#10;    \nodeconnect{z6}{z7}&#10;      \nodeconnect{z7}{z8}&#10;  \nodeconnect{z6}{z9}&#10;%  \nodeconnect{z9}{z10}&#10;  \nodetriangle{z9}{z11}&#10;  \nodeconnect{z12}{z13}&#10;\end{document}&#10;"/>
  <p:tag name="EXTERNALNAME" val="TP_tmp"/>
  <p:tag name="BLEND" val="0"/>
  <p:tag name="TRANSPARENT" val="0"/>
  <p:tag name="RESOLUTION" val="2400"/>
  <p:tag name="WORKAROUNDTRANSPARENCYBUG" val="0"/>
  <p:tag name="ALLOWFONTSUBSTITUTION" val="0"/>
  <p:tag name="BITMAPFORMAT" val="png256"/>
  <p:tag name="ORIGWIDTH" val="156"/>
  <p:tag name="PICTUREFILESIZE" val="73666"/>
</p:tagLst>
</file>

<file path=ppt/theme/theme1.xml><?xml version="1.0" encoding="utf-8"?>
<a:theme xmlns:a="http://schemas.openxmlformats.org/drawingml/2006/main" name="NLP3x4-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NLP3x4-class.potx</Template>
  <TotalTime>14547</TotalTime>
  <Words>2326</Words>
  <Application>Microsoft Office PowerPoint</Application>
  <PresentationFormat>On-screen Show (4:3)</PresentationFormat>
  <Paragraphs>539</Paragraphs>
  <Slides>43</Slides>
  <Notes>42</Notes>
  <HiddenSlides>5</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43</vt:i4>
      </vt:variant>
    </vt:vector>
  </HeadingPairs>
  <TitlesOfParts>
    <vt:vector size="47" baseType="lpstr">
      <vt:lpstr>NLP3x4-class</vt:lpstr>
      <vt:lpstr>Photo Editor Photo</vt:lpstr>
      <vt:lpstr>Chart</vt:lpstr>
      <vt:lpstr>Worksheet</vt:lpstr>
      <vt:lpstr>Lexicalization of PCFGs</vt:lpstr>
      <vt:lpstr>(Head) Lexicalization of PCFGs [Magerman 1995, Collins 1997; Charniak 1997]</vt:lpstr>
      <vt:lpstr>(Head) Lexicalization of PCFGs [Magerman 1995, Collins 1997; Charniak 1997]</vt:lpstr>
      <vt:lpstr>(Head) Lexicalization of PCFGs [Magerman 1995, Collins 1997; Charniak 1997]</vt:lpstr>
      <vt:lpstr>(Head) Lexicalization of PCFGs [Magerman 1995, Collins 1997; Charniak 1997]</vt:lpstr>
      <vt:lpstr>Lexicalized parsing was seen as the parsing breakthrough of the late 1990s</vt:lpstr>
      <vt:lpstr>Lexicalization of PCFGs</vt:lpstr>
      <vt:lpstr>Lexicalization of PCFGs</vt:lpstr>
      <vt:lpstr>Charniak (1997) </vt:lpstr>
      <vt:lpstr>Charniak (1997) example</vt:lpstr>
      <vt:lpstr>Lexicalization models argument selection by sharpening rule expansion probabilities</vt:lpstr>
      <vt:lpstr>Lexicalization sharpens probabilities: Predicting heads</vt:lpstr>
      <vt:lpstr>Charniak (1997) linear interpolation/shrinkage</vt:lpstr>
      <vt:lpstr>Charniak (1997) shrinkage example</vt:lpstr>
      <vt:lpstr>Lexicalization of PCFGs</vt:lpstr>
      <vt:lpstr>Sparseness &amp; the Penn Treebank</vt:lpstr>
      <vt:lpstr>Quiz question!</vt:lpstr>
      <vt:lpstr>Sparseness &amp; the Penn Treebank (2) </vt:lpstr>
      <vt:lpstr>PCFG Independence Assumptions</vt:lpstr>
      <vt:lpstr>PCFGs and Independence</vt:lpstr>
      <vt:lpstr>Non-Independence I</vt:lpstr>
      <vt:lpstr>Non-Independence II</vt:lpstr>
      <vt:lpstr>Refining the Grammar Symbols</vt:lpstr>
      <vt:lpstr>PCFG Independence Assumptions</vt:lpstr>
      <vt:lpstr>Annotations</vt:lpstr>
      <vt:lpstr>The Return of Unlexicalized PCFGs</vt:lpstr>
      <vt:lpstr>Accurate Unlexicalized Parsing [Klein and Manning 1993]</vt:lpstr>
      <vt:lpstr>Experimental Approach</vt:lpstr>
      <vt:lpstr>Horizontal Markovization</vt:lpstr>
      <vt:lpstr>Vertical Markovization</vt:lpstr>
      <vt:lpstr>Unary Splits</vt:lpstr>
      <vt:lpstr>Tag Splits</vt:lpstr>
      <vt:lpstr>Yield Splits</vt:lpstr>
      <vt:lpstr>Distance / Recursion Splits</vt:lpstr>
      <vt:lpstr>A Fully Annotated Tree</vt:lpstr>
      <vt:lpstr>Final Test Set Results</vt:lpstr>
      <vt:lpstr>The Return of Unlexicalized PCFGs</vt:lpstr>
      <vt:lpstr>Latent Variable PCFGs</vt:lpstr>
      <vt:lpstr>Learning Latent Annotations [Petrov and Klein 2006, 2007]</vt:lpstr>
      <vt:lpstr>POS tag splits’ commonest words: effectively a semantic class-based model</vt:lpstr>
      <vt:lpstr>Number of phrasal subcategories</vt:lpstr>
      <vt:lpstr>The Latest Parsing Results… (English PTB3 WSJ train 2-21, test 23)</vt:lpstr>
      <vt:lpstr>Latent Variable PCFGs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aotimme</cp:lastModifiedBy>
  <cp:revision>171</cp:revision>
  <cp:lastPrinted>2009-04-20T16:46:08Z</cp:lastPrinted>
  <dcterms:created xsi:type="dcterms:W3CDTF">2010-04-19T15:31:24Z</dcterms:created>
  <dcterms:modified xsi:type="dcterms:W3CDTF">2012-04-12T04:13:38Z</dcterms:modified>
</cp:coreProperties>
</file>