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Lst>
  <p:notesMasterIdLst>
    <p:notesMasterId r:id="rId29"/>
  </p:notesMasterIdLst>
  <p:handoutMasterIdLst>
    <p:handoutMasterId r:id="rId30"/>
  </p:handoutMasterIdLst>
  <p:sldIdLst>
    <p:sldId id="431" r:id="rId2"/>
    <p:sldId id="457" r:id="rId3"/>
    <p:sldId id="459" r:id="rId4"/>
    <p:sldId id="432" r:id="rId5"/>
    <p:sldId id="461" r:id="rId6"/>
    <p:sldId id="435" r:id="rId7"/>
    <p:sldId id="463" r:id="rId8"/>
    <p:sldId id="456" r:id="rId9"/>
    <p:sldId id="464" r:id="rId10"/>
    <p:sldId id="468" r:id="rId11"/>
    <p:sldId id="472" r:id="rId12"/>
    <p:sldId id="477" r:id="rId13"/>
    <p:sldId id="473" r:id="rId14"/>
    <p:sldId id="474" r:id="rId15"/>
    <p:sldId id="471" r:id="rId16"/>
    <p:sldId id="470" r:id="rId17"/>
    <p:sldId id="469" r:id="rId18"/>
    <p:sldId id="467" r:id="rId19"/>
    <p:sldId id="475" r:id="rId20"/>
    <p:sldId id="465" r:id="rId21"/>
    <p:sldId id="430" r:id="rId22"/>
    <p:sldId id="426" r:id="rId23"/>
    <p:sldId id="425" r:id="rId24"/>
    <p:sldId id="427" r:id="rId25"/>
    <p:sldId id="479" r:id="rId26"/>
    <p:sldId id="476" r:id="rId27"/>
    <p:sldId id="478" r:id="rId28"/>
  </p:sldIdLst>
  <p:sldSz cx="9144000" cy="6858000" type="screen4x3"/>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21" autoAdjust="0"/>
    <p:restoredTop sz="91942" autoAdjust="0"/>
  </p:normalViewPr>
  <p:slideViewPr>
    <p:cSldViewPr>
      <p:cViewPr varScale="1">
        <p:scale>
          <a:sx n="68" d="100"/>
          <a:sy n="68" d="100"/>
        </p:scale>
        <p:origin x="-131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Dependency distance</c:v>
                </c:pt>
              </c:strCache>
            </c:strRef>
          </c:tx>
          <c:invertIfNegative val="0"/>
          <c:cat>
            <c:strRef>
              <c:f>Sheet1!$A$2:$A$13</c:f>
              <c:strCache>
                <c:ptCount val="12"/>
                <c:pt idx="0">
                  <c:v>0</c:v>
                </c:pt>
                <c:pt idx="1">
                  <c:v>1</c:v>
                </c:pt>
                <c:pt idx="2">
                  <c:v>2</c:v>
                </c:pt>
                <c:pt idx="3">
                  <c:v>3</c:v>
                </c:pt>
                <c:pt idx="4">
                  <c:v>4</c:v>
                </c:pt>
                <c:pt idx="5">
                  <c:v>5</c:v>
                </c:pt>
                <c:pt idx="6">
                  <c:v>6</c:v>
                </c:pt>
                <c:pt idx="7">
                  <c:v>7</c:v>
                </c:pt>
                <c:pt idx="8">
                  <c:v>8</c:v>
                </c:pt>
                <c:pt idx="9">
                  <c:v>9</c:v>
                </c:pt>
                <c:pt idx="10">
                  <c:v>10</c:v>
                </c:pt>
                <c:pt idx="11">
                  <c:v>&gt;10</c:v>
                </c:pt>
              </c:strCache>
            </c:strRef>
          </c:cat>
          <c:val>
            <c:numRef>
              <c:f>Sheet1!$B$2:$B$13</c:f>
              <c:numCache>
                <c:formatCode>General</c:formatCode>
                <c:ptCount val="12"/>
                <c:pt idx="0">
                  <c:v>1.5</c:v>
                </c:pt>
                <c:pt idx="1">
                  <c:v>47</c:v>
                </c:pt>
                <c:pt idx="2">
                  <c:v>29</c:v>
                </c:pt>
                <c:pt idx="3">
                  <c:v>12.85</c:v>
                </c:pt>
                <c:pt idx="4">
                  <c:v>5</c:v>
                </c:pt>
                <c:pt idx="5">
                  <c:v>2</c:v>
                </c:pt>
                <c:pt idx="6">
                  <c:v>1</c:v>
                </c:pt>
                <c:pt idx="7">
                  <c:v>0.5</c:v>
                </c:pt>
                <c:pt idx="8">
                  <c:v>0.05</c:v>
                </c:pt>
                <c:pt idx="9">
                  <c:v>0.05</c:v>
                </c:pt>
                <c:pt idx="10">
                  <c:v>0.05</c:v>
                </c:pt>
                <c:pt idx="11">
                  <c:v>1</c:v>
                </c:pt>
              </c:numCache>
            </c:numRef>
          </c:val>
        </c:ser>
        <c:ser>
          <c:idx val="1"/>
          <c:order val="1"/>
          <c:tx>
            <c:strRef>
              <c:f>Sheet1!$C$1</c:f>
              <c:strCache>
                <c:ptCount val="1"/>
                <c:pt idx="0">
                  <c:v>Linear distance</c:v>
                </c:pt>
              </c:strCache>
            </c:strRef>
          </c:tx>
          <c:invertIfNegative val="0"/>
          <c:cat>
            <c:strRef>
              <c:f>Sheet1!$A$2:$A$13</c:f>
              <c:strCache>
                <c:ptCount val="12"/>
                <c:pt idx="0">
                  <c:v>0</c:v>
                </c:pt>
                <c:pt idx="1">
                  <c:v>1</c:v>
                </c:pt>
                <c:pt idx="2">
                  <c:v>2</c:v>
                </c:pt>
                <c:pt idx="3">
                  <c:v>3</c:v>
                </c:pt>
                <c:pt idx="4">
                  <c:v>4</c:v>
                </c:pt>
                <c:pt idx="5">
                  <c:v>5</c:v>
                </c:pt>
                <c:pt idx="6">
                  <c:v>6</c:v>
                </c:pt>
                <c:pt idx="7">
                  <c:v>7</c:v>
                </c:pt>
                <c:pt idx="8">
                  <c:v>8</c:v>
                </c:pt>
                <c:pt idx="9">
                  <c:v>9</c:v>
                </c:pt>
                <c:pt idx="10">
                  <c:v>10</c:v>
                </c:pt>
                <c:pt idx="11">
                  <c:v>&gt;10</c:v>
                </c:pt>
              </c:strCache>
            </c:strRef>
          </c:cat>
          <c:val>
            <c:numRef>
              <c:f>Sheet1!$C$2:$C$13</c:f>
              <c:numCache>
                <c:formatCode>General</c:formatCode>
                <c:ptCount val="12"/>
                <c:pt idx="0">
                  <c:v>1.5</c:v>
                </c:pt>
                <c:pt idx="1">
                  <c:v>15</c:v>
                </c:pt>
                <c:pt idx="2">
                  <c:v>21</c:v>
                </c:pt>
                <c:pt idx="3">
                  <c:v>13</c:v>
                </c:pt>
                <c:pt idx="4">
                  <c:v>10</c:v>
                </c:pt>
                <c:pt idx="5">
                  <c:v>7</c:v>
                </c:pt>
                <c:pt idx="6">
                  <c:v>5.5</c:v>
                </c:pt>
                <c:pt idx="7">
                  <c:v>5</c:v>
                </c:pt>
                <c:pt idx="8">
                  <c:v>3.5</c:v>
                </c:pt>
                <c:pt idx="9">
                  <c:v>2.75</c:v>
                </c:pt>
                <c:pt idx="10">
                  <c:v>2.25</c:v>
                </c:pt>
                <c:pt idx="11">
                  <c:v>13.5</c:v>
                </c:pt>
              </c:numCache>
            </c:numRef>
          </c:val>
        </c:ser>
        <c:dLbls>
          <c:showLegendKey val="0"/>
          <c:showVal val="0"/>
          <c:showCatName val="0"/>
          <c:showSerName val="0"/>
          <c:showPercent val="0"/>
          <c:showBubbleSize val="0"/>
        </c:dLbls>
        <c:gapWidth val="150"/>
        <c:axId val="114110464"/>
        <c:axId val="114112000"/>
      </c:barChart>
      <c:catAx>
        <c:axId val="114110464"/>
        <c:scaling>
          <c:orientation val="minMax"/>
        </c:scaling>
        <c:delete val="0"/>
        <c:axPos val="b"/>
        <c:numFmt formatCode="General" sourceLinked="1"/>
        <c:majorTickMark val="out"/>
        <c:minorTickMark val="none"/>
        <c:tickLblPos val="nextTo"/>
        <c:crossAx val="114112000"/>
        <c:crosses val="autoZero"/>
        <c:auto val="1"/>
        <c:lblAlgn val="ctr"/>
        <c:lblOffset val="100"/>
        <c:noMultiLvlLbl val="0"/>
      </c:catAx>
      <c:valAx>
        <c:axId val="114112000"/>
        <c:scaling>
          <c:orientation val="minMax"/>
        </c:scaling>
        <c:delete val="0"/>
        <c:axPos val="l"/>
        <c:majorGridlines/>
        <c:numFmt formatCode="General" sourceLinked="1"/>
        <c:majorTickMark val="out"/>
        <c:minorTickMark val="none"/>
        <c:tickLblPos val="nextTo"/>
        <c:crossAx val="11411046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073150" y="704850"/>
            <a:ext cx="4699000" cy="3524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Ready to record!</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1</a:t>
            </a:fld>
            <a:endParaRPr lang="en-US"/>
          </a:p>
        </p:txBody>
      </p:sp>
    </p:spTree>
    <p:extLst>
      <p:ext uri="{BB962C8B-B14F-4D97-AF65-F5344CB8AC3E}">
        <p14:creationId xmlns:p14="http://schemas.microsoft.com/office/powerpoint/2010/main" val="2927191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most constructions are projective</a:t>
            </a:r>
            <a:r>
              <a:rPr lang="en-US" baseline="0" dirty="0" smtClean="0"/>
              <a:t> though!</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18</a:t>
            </a:fld>
            <a:endParaRPr lang="en-US"/>
          </a:p>
        </p:txBody>
      </p:sp>
    </p:spTree>
    <p:extLst>
      <p:ext uri="{BB962C8B-B14F-4D97-AF65-F5344CB8AC3E}">
        <p14:creationId xmlns:p14="http://schemas.microsoft.com/office/powerpoint/2010/main" val="360622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111F6BF1-1592-A746-A4BF-8FEA24EBA551}" type="slidenum">
              <a:rPr lang="en-US" sz="1200"/>
              <a:pPr eaLnBrk="1" hangingPunct="1"/>
              <a:t>22</a:t>
            </a:fld>
            <a:endParaRPr lang="en-US" sz="1200"/>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ea typeface="ＭＳ Ｐゴシック" charset="0"/>
                <a:cs typeface="ＭＳ Ｐゴシック" charset="0"/>
              </a:rPr>
              <a:t>Dependencies extracted</a:t>
            </a:r>
          </a:p>
          <a:p>
            <a:r>
              <a:rPr lang="en-US">
                <a:latin typeface="Times New Roman" charset="0"/>
                <a:ea typeface="ＭＳ Ｐゴシック" charset="0"/>
                <a:cs typeface="ＭＳ Ｐゴシック" charset="0"/>
              </a:rPr>
              <a:t>Positive and negative examples</a:t>
            </a:r>
          </a:p>
          <a:p>
            <a:r>
              <a:rPr lang="en-US">
                <a:latin typeface="Times New Roman" charset="0"/>
                <a:ea typeface="ＭＳ Ｐゴシック" charset="0"/>
                <a:cs typeface="ＭＳ Ｐゴシック" charset="0"/>
              </a:rPr>
              <a:t>Define a similarity measure, and used semi-supervised machine learning algorithms</a:t>
            </a:r>
          </a:p>
          <a:p>
            <a:r>
              <a:rPr lang="en-US">
                <a:latin typeface="Times New Roman" charset="0"/>
                <a:ea typeface="ＭＳ Ｐゴシック" charset="0"/>
                <a:cs typeface="ＭＳ Ｐゴシック" charset="0"/>
              </a:rPr>
              <a:t>Very good results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5470B4AB-AE3F-EF4E-A5CA-CB853EA71522}" type="slidenum">
              <a:rPr lang="en-US" sz="1200"/>
              <a:pPr eaLnBrk="1" hangingPunct="1"/>
              <a:t>23</a:t>
            </a:fld>
            <a:endParaRPr lang="en-US" sz="1200"/>
          </a:p>
        </p:txBody>
      </p:sp>
      <p:sp>
        <p:nvSpPr>
          <p:cNvPr id="103426" name="Rectangle 2"/>
          <p:cNvSpPr>
            <a:spLocks noGrp="1" noRot="1" noChangeAspect="1" noChangeArrowheads="1"/>
          </p:cNvSpPr>
          <p:nvPr>
            <p:ph type="sldImg"/>
          </p:nvPr>
        </p:nvSpPr>
        <p:spPr>
          <a:solidFill>
            <a:srgbClr val="FFFFFF"/>
          </a:solidFill>
          <a:ln/>
        </p:spPr>
      </p:sp>
      <p:sp>
        <p:nvSpPr>
          <p:cNvPr id="10342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5564C5AF-D117-4241-8C55-E1BEF36EE944}" type="slidenum">
              <a:rPr lang="en-US" sz="1200">
                <a:latin typeface="Arial" charset="0"/>
              </a:rPr>
              <a:pPr eaLnBrk="1" hangingPunct="1"/>
              <a:t>24</a:t>
            </a:fld>
            <a:endParaRPr lang="en-US" sz="1200">
              <a:latin typeface="Arial" charset="0"/>
            </a:endParaRP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fr-FR">
              <a:latin typeface="Times New Roman"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5564C5AF-D117-4241-8C55-E1BEF36EE944}" type="slidenum">
              <a:rPr lang="en-US" sz="1200">
                <a:latin typeface="Arial" charset="0"/>
              </a:rPr>
              <a:pPr eaLnBrk="1" hangingPunct="1"/>
              <a:t>25</a:t>
            </a:fld>
            <a:endParaRPr lang="en-US" sz="1200">
              <a:latin typeface="Arial" charset="0"/>
            </a:endParaRP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latin typeface="Arial" charset="0"/>
                <a:ea typeface="ＭＳ Ｐゴシック" charset="0"/>
                <a:cs typeface="ＭＳ Ｐゴシック" charset="0"/>
              </a:rPr>
              <a:t>Relations between content words, not function words</a:t>
            </a:r>
          </a:p>
          <a:p>
            <a:pPr eaLnBrk="1" hangingPunct="1">
              <a:spcBef>
                <a:spcPct val="0"/>
              </a:spcBef>
            </a:pPr>
            <a:endParaRPr lang="fr-FR" dirty="0">
              <a:latin typeface="Times New Roman"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2</a:t>
            </a:fld>
            <a:endParaRPr lang="en-US"/>
          </a:p>
        </p:txBody>
      </p:sp>
    </p:spTree>
    <p:extLst>
      <p:ext uri="{BB962C8B-B14F-4D97-AF65-F5344CB8AC3E}">
        <p14:creationId xmlns:p14="http://schemas.microsoft.com/office/powerpoint/2010/main" val="3736756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arrows may be drawn in either direction.</a:t>
            </a:r>
          </a:p>
          <a:p>
            <a:r>
              <a:rPr lang="en-US" baseline="0" dirty="0" smtClean="0"/>
              <a:t>If tree height is used to show governor, then you don’t need arrows at all.</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Mention ROOT and draw it in.</a:t>
            </a:r>
          </a:p>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3</a:t>
            </a:fld>
            <a:endParaRPr lang="en-US"/>
          </a:p>
        </p:txBody>
      </p:sp>
    </p:spTree>
    <p:extLst>
      <p:ext uri="{BB962C8B-B14F-4D97-AF65-F5344CB8AC3E}">
        <p14:creationId xmlns:p14="http://schemas.microsoft.com/office/powerpoint/2010/main" val="3736756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37827AB3-E9AC-FC4B-9C31-F7EB0A37DBB1}" type="slidenum">
              <a:rPr lang="en-US" sz="1200"/>
              <a:pPr eaLnBrk="1" hangingPunct="1"/>
              <a:t>4</a:t>
            </a:fld>
            <a:endParaRPr lang="en-US" sz="120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C2D0CE13-BCBE-0549-AC90-904433816C07}" type="slidenum">
              <a:rPr lang="en-US" sz="1200"/>
              <a:pPr eaLnBrk="1" hangingPunct="1"/>
              <a:t>6</a:t>
            </a:fld>
            <a:endParaRPr lang="en-US" sz="1200"/>
          </a:p>
        </p:txBody>
      </p:sp>
      <p:sp>
        <p:nvSpPr>
          <p:cNvPr id="86018" name="Rectangle 2"/>
          <p:cNvSpPr>
            <a:spLocks noGrp="1" noRot="1" noChangeAspect="1" noChangeArrowheads="1"/>
          </p:cNvSpPr>
          <p:nvPr>
            <p:ph type="sldImg"/>
          </p:nvPr>
        </p:nvSpPr>
        <p:spPr>
          <a:solidFill>
            <a:srgbClr val="FFFFFF"/>
          </a:solidFill>
          <a:ln/>
        </p:spPr>
      </p:sp>
      <p:sp>
        <p:nvSpPr>
          <p:cNvPr id="8601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r>
              <a:rPr lang="en-US" dirty="0" smtClean="0">
                <a:latin typeface="Times New Roman" charset="0"/>
                <a:ea typeface="ＭＳ Ｐゴシック" charset="0"/>
                <a:cs typeface="ＭＳ Ｐゴシック" charset="0"/>
              </a:rPr>
              <a:t>Add a ROOT or</a:t>
            </a:r>
            <a:r>
              <a:rPr lang="en-US" baseline="0" dirty="0" smtClean="0">
                <a:latin typeface="Times New Roman" charset="0"/>
                <a:ea typeface="ＭＳ Ｐゴシック" charset="0"/>
                <a:cs typeface="ＭＳ Ｐゴシック" charset="0"/>
              </a:rPr>
              <a:t> WALL at one end, and then every word is the dependent of one word in the sentence</a:t>
            </a:r>
            <a:endParaRPr lang="en-US" dirty="0">
              <a:latin typeface="Times New Roman"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sym typeface="Wingdings"/>
              </a:rPr>
              <a:t>Notes:</a:t>
            </a:r>
          </a:p>
          <a:p>
            <a:r>
              <a:rPr lang="en-US" dirty="0" smtClean="0">
                <a:sym typeface="Wingdings"/>
              </a:rPr>
              <a:t>Unlike the regular presentation of a CFG reduce step, dependencies combine one thing from each of stack and buffer</a:t>
            </a:r>
            <a:endParaRPr lang="en-US" dirty="0" smtClean="0"/>
          </a:p>
          <a:p>
            <a:endParaRPr lang="en-US" dirty="0" smtClean="0"/>
          </a:p>
          <a:p>
            <a:r>
              <a:rPr lang="en-US" dirty="0" smtClean="0"/>
              <a:t>The</a:t>
            </a:r>
            <a:r>
              <a:rPr lang="en-US" baseline="0" dirty="0" smtClean="0"/>
              <a:t> simplest form of a shift-reduce dependency parser has 3 actions: shift, and then a left-arc and a right-arc operation.  They are like reductions: They introduce a new dependency arc and reduce the number of items present in the stack or buffer.</a:t>
            </a:r>
          </a:p>
          <a:p>
            <a:r>
              <a:rPr lang="en-US" baseline="0" dirty="0" smtClean="0"/>
              <a:t>If you’ve seen CFG shift-reduce parsers, note that the odd thing here is that the left-arc and right-arc create a dependency from one thing on the stack and one thing at the head of the buffer, rather than from only things on the stack. This simplifies the definition, and has become standard.</a:t>
            </a:r>
          </a:p>
          <a:p>
            <a:r>
              <a:rPr lang="en-US" baseline="0" dirty="0" smtClean="0"/>
              <a:t>This version isn’t the simplest version, but the most widely used version, the so-called “arc-eager” version. In a regular shift reduce parser, a head has to have found all its dependents before it can be attached. In this form, a left head can immediately take a a word as a dependent in the and have it shift onto the stack. It’s dependents will be found later, and then it will be removed with the operation called “reduce”</a:t>
            </a:r>
          </a:p>
          <a:p>
            <a:r>
              <a:rPr lang="en-US" baseline="0" dirty="0" smtClean="0"/>
              <a:t>This version complicates things (the Left-Arc needs a precondition, so you can’t make a dependent of something that is already a dependent of something. But being able to make attachment decisions in both directions immediately like this keeps the stack small and has generally been found to work best in systems that use machine learning classifiers to choose between actions.</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11</a:t>
            </a:fld>
            <a:endParaRPr lang="en-US"/>
          </a:p>
        </p:txBody>
      </p:sp>
    </p:spTree>
    <p:extLst>
      <p:ext uri="{BB962C8B-B14F-4D97-AF65-F5344CB8AC3E}">
        <p14:creationId xmlns:p14="http://schemas.microsoft.com/office/powerpoint/2010/main" val="3617485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simplest form of a shift-reduce dependency parser has 3 actions: shift, and then a left-arc and a right-arc operation.  They are like reductions: They introduce a new dependency arc and reduce the number of items present in the stack or buffer.</a:t>
            </a:r>
          </a:p>
          <a:p>
            <a:r>
              <a:rPr lang="en-US" baseline="0" dirty="0" smtClean="0"/>
              <a:t>If you’ve seen CFG shift-reduce parsers, note that the odd thing here is that the left-arc and right-arc create a dependency from one thing on the stack and one thing at the head of the buffer, rather than from only things on the stack. This simplifies the definition, and has become standard.</a:t>
            </a:r>
          </a:p>
          <a:p>
            <a:r>
              <a:rPr lang="en-US" baseline="0" dirty="0" smtClean="0"/>
              <a:t>This version isn’t the simplest version, but the most widely used version, the so-called “arc-eager” version. In a regular shift reduce parser, a head has to have found all its dependents before it can be attached. In this form, a left head can immediately take a a word as a dependent in the and have it shift onto the stack. It’s dependents will be found later, and then it will be removed with the operation called “reduce”</a:t>
            </a:r>
          </a:p>
          <a:p>
            <a:r>
              <a:rPr lang="en-US" baseline="0" dirty="0" smtClean="0"/>
              <a:t>This version complicates things (the Left-Arc needs a precondition, so you can’t make a dependent of something that is already a dependent of something. But being able to make attachment decisions in both directions immediately like this keeps the stack small and has generally been found to work best in systems that use machine learning classifiers to choose between actions.</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12</a:t>
            </a:fld>
            <a:endParaRPr lang="en-US"/>
          </a:p>
        </p:txBody>
      </p:sp>
    </p:spTree>
    <p:extLst>
      <p:ext uri="{BB962C8B-B14F-4D97-AF65-F5344CB8AC3E}">
        <p14:creationId xmlns:p14="http://schemas.microsoft.com/office/powerpoint/2010/main" val="3617485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other</a:t>
            </a:r>
            <a:r>
              <a:rPr lang="en-US" baseline="0" dirty="0" smtClean="0"/>
              <a:t> features for distance, number of dependents, second thing on buffer, </a:t>
            </a:r>
            <a:r>
              <a:rPr lang="en-US" baseline="0" dirty="0" err="1" smtClean="0"/>
              <a:t>etc</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15</a:t>
            </a:fld>
            <a:endParaRPr lang="en-US"/>
          </a:p>
        </p:txBody>
      </p:sp>
    </p:spTree>
    <p:extLst>
      <p:ext uri="{BB962C8B-B14F-4D97-AF65-F5344CB8AC3E}">
        <p14:creationId xmlns:p14="http://schemas.microsoft.com/office/powerpoint/2010/main" val="1809402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49C5A33C-31B5-4B4E-8A38-BBEE10BCA31F}" type="slidenum">
              <a:rPr lang="en-US" sz="1200"/>
              <a:pPr eaLnBrk="1" hangingPunct="1"/>
              <a:t>16</a:t>
            </a:fld>
            <a:endParaRPr lang="en-US" sz="1200"/>
          </a:p>
        </p:txBody>
      </p:sp>
      <p:sp>
        <p:nvSpPr>
          <p:cNvPr id="98306" name="Rectangle 2"/>
          <p:cNvSpPr>
            <a:spLocks noGrp="1" noRot="1" noChangeAspect="1" noChangeArrowheads="1"/>
          </p:cNvSpPr>
          <p:nvPr>
            <p:ph type="sldImg"/>
          </p:nvPr>
        </p:nvSpPr>
        <p:spPr>
          <a:solidFill>
            <a:srgbClr val="FFFFFF"/>
          </a:solidFill>
          <a:ln/>
        </p:spPr>
      </p:sp>
      <p:sp>
        <p:nvSpPr>
          <p:cNvPr id="9830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681037"/>
            <a:ext cx="3890964" cy="1731963"/>
          </a:xfrm>
        </p:spPr>
        <p:txBody>
          <a:bodyPr/>
          <a:lstStyle>
            <a:lvl1pPr algn="ctr">
              <a:defRPr sz="4000" b="1"/>
            </a:lvl1pPr>
          </a:lstStyle>
          <a:p>
            <a:r>
              <a:rPr lang="en-US" smtClean="0"/>
              <a:t>Click to edit Master title style</a:t>
            </a:r>
            <a:endParaRPr lang="en-US" dirty="0"/>
          </a:p>
        </p:txBody>
      </p:sp>
      <p:sp>
        <p:nvSpPr>
          <p:cNvPr id="205827" name="Rectangle 3"/>
          <p:cNvSpPr>
            <a:spLocks noGrp="1" noChangeArrowheads="1"/>
          </p:cNvSpPr>
          <p:nvPr>
            <p:ph type="subTitle" idx="1"/>
          </p:nvPr>
        </p:nvSpPr>
        <p:spPr>
          <a:xfrm>
            <a:off x="4572000" y="3835400"/>
            <a:ext cx="3886200" cy="2235200"/>
          </a:xfrm>
        </p:spPr>
        <p:txBody>
          <a:bodyPr/>
          <a:lstStyle>
            <a:lvl1pPr marL="0" indent="0" algn="ctr">
              <a:spcBef>
                <a:spcPts val="900"/>
              </a:spcBef>
              <a:buFont typeface="Times" pitchFamily="-65" charset="0"/>
              <a:buNone/>
              <a:defRPr sz="3600">
                <a:solidFill>
                  <a:srgbClr val="A50021"/>
                </a:solidFill>
              </a:defRPr>
            </a:lvl1pPr>
          </a:lstStyle>
          <a:p>
            <a:r>
              <a:rPr lang="en-US" smtClean="0"/>
              <a:t>Click to edit Master subtitle style</a:t>
            </a:r>
            <a:endParaRPr lang="en-US" dirty="0"/>
          </a:p>
        </p:txBody>
      </p:sp>
      <p:sp>
        <p:nvSpPr>
          <p:cNvPr id="5" name="Rectangle 4"/>
          <p:cNvSpPr>
            <a:spLocks noGrp="1" noChangeArrowheads="1"/>
          </p:cNvSpPr>
          <p:nvPr>
            <p:ph type="dt" sz="half" idx="10"/>
          </p:nvPr>
        </p:nvSpPr>
        <p:spPr>
          <a:xfrm>
            <a:off x="7239000" y="6273800"/>
            <a:ext cx="1219200" cy="4572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6273800"/>
            <a:ext cx="1905000" cy="457200"/>
          </a:xfrm>
        </p:spPr>
        <p:txBody>
          <a:bodyPr anchor="b"/>
          <a:lstStyle>
            <a:lvl1pPr>
              <a:defRPr>
                <a:solidFill>
                  <a:schemeClr val="bg2"/>
                </a:solidFill>
              </a:defRPr>
            </a:lvl1pPr>
          </a:lstStyle>
          <a:p>
            <a:pPr>
              <a:defRPr/>
            </a:pPr>
            <a:endParaRPr lang="en-US" dirty="0"/>
          </a:p>
        </p:txBody>
      </p:sp>
      <p:pic>
        <p:nvPicPr>
          <p:cNvPr id="9" name="Picture 8" descr="wordcloud2.jpg"/>
          <p:cNvPicPr>
            <a:picLocks noChangeAspect="1"/>
          </p:cNvPicPr>
          <p:nvPr userDrawn="1"/>
        </p:nvPicPr>
        <p:blipFill rotWithShape="1">
          <a:blip r:embed="rId2"/>
          <a:srcRect l="19740" t="8415" r="20308" b="8153"/>
          <a:stretch/>
        </p:blipFill>
        <p:spPr>
          <a:xfrm>
            <a:off x="260136" y="304800"/>
            <a:ext cx="3473664" cy="6255910"/>
          </a:xfrm>
          <a:prstGeom prst="rect">
            <a:avLst/>
          </a:prstGeom>
        </p:spPr>
      </p:pic>
      <p:sp>
        <p:nvSpPr>
          <p:cNvPr id="11" name="Rectangle 6"/>
          <p:cNvSpPr>
            <a:spLocks noGrp="1" noChangeArrowheads="1"/>
          </p:cNvSpPr>
          <p:nvPr>
            <p:ph type="sldNum" sz="quarter" idx="12"/>
          </p:nvPr>
        </p:nvSpPr>
        <p:spPr>
          <a:xfrm>
            <a:off x="4572000" y="6273800"/>
            <a:ext cx="765174" cy="4572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381000"/>
            <a:ext cx="211455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0"/>
            <a:ext cx="61912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752601"/>
            <a:ext cx="85344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4076701"/>
            <a:ext cx="85344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04800"/>
            <a:ext cx="7467600" cy="9906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5" name="Rectangle 2"/>
          <p:cNvSpPr>
            <a:spLocks noChangeArrowheads="1"/>
          </p:cNvSpPr>
          <p:nvPr/>
        </p:nvSpPr>
        <p:spPr bwMode="auto">
          <a:xfrm>
            <a:off x="757238" y="1370013"/>
            <a:ext cx="8080375" cy="155575"/>
          </a:xfrm>
          <a:prstGeom prst="rect">
            <a:avLst/>
          </a:prstGeom>
          <a:gradFill rotWithShape="0">
            <a:gsLst>
              <a:gs pos="0">
                <a:srgbClr val="CC0000"/>
              </a:gs>
              <a:gs pos="100000">
                <a:schemeClr val="tx1"/>
              </a:gs>
            </a:gsLst>
            <a:lin ang="0" scaled="1"/>
          </a:gradFill>
          <a:ln w="9525">
            <a:solidFill>
              <a:schemeClr val="tx1"/>
            </a:solidFill>
            <a:miter lim="800000"/>
            <a:headEnd/>
            <a:tailEnd/>
          </a:ln>
        </p:spPr>
        <p:txBody>
          <a:bodyPr wrap="none" anchor="ctr"/>
          <a:lstStyle/>
          <a:p>
            <a:pPr algn="ctr"/>
            <a:endParaRPr lang="en-US">
              <a:solidFill>
                <a:srgbClr val="A50021"/>
              </a:solidFill>
            </a:endParaRPr>
          </a:p>
        </p:txBody>
      </p:sp>
      <p:graphicFrame>
        <p:nvGraphicFramePr>
          <p:cNvPr id="6" name="Object 3"/>
          <p:cNvGraphicFramePr>
            <a:graphicFrameLocks noChangeAspect="1"/>
          </p:cNvGraphicFramePr>
          <p:nvPr/>
        </p:nvGraphicFramePr>
        <p:xfrm>
          <a:off x="173038" y="514350"/>
          <a:ext cx="1050925" cy="1028700"/>
        </p:xfrm>
        <a:graphic>
          <a:graphicData uri="http://schemas.openxmlformats.org/presentationml/2006/ole">
            <mc:AlternateContent xmlns:mc="http://schemas.openxmlformats.org/markup-compatibility/2006">
              <mc:Choice xmlns:v="urn:schemas-microsoft-com:vml" Requires="v">
                <p:oleObj spid="_x0000_s93219" name="Photo Editor Photo" r:id="rId3" imgW="7380952" imgH="7228571" progId="MSPhotoEd.3">
                  <p:embed/>
                </p:oleObj>
              </mc:Choice>
              <mc:Fallback>
                <p:oleObj name="Photo Editor Photo" r:id="rId3" imgW="7380952" imgH="7228571"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038" y="514350"/>
                        <a:ext cx="1050925" cy="1028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Title 1"/>
          <p:cNvSpPr>
            <a:spLocks noGrp="1"/>
          </p:cNvSpPr>
          <p:nvPr>
            <p:ph type="title"/>
          </p:nvPr>
        </p:nvSpPr>
        <p:spPr>
          <a:xfrm>
            <a:off x="1371600" y="381000"/>
            <a:ext cx="77724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526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46C4427D-BE88-4845-9C74-731D4B50836A}" type="slidenum">
              <a:rPr lang="en-US"/>
              <a:pPr>
                <a:defRPr/>
              </a:pPr>
              <a:t>‹#›</a:t>
            </a:fld>
            <a:endParaRPr lang="en-US"/>
          </a:p>
        </p:txBody>
      </p:sp>
    </p:spTree>
    <p:extLst>
      <p:ext uri="{BB962C8B-B14F-4D97-AF65-F5344CB8AC3E}">
        <p14:creationId xmlns:p14="http://schemas.microsoft.com/office/powerpoint/2010/main" val="387202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803400"/>
            <a:ext cx="8534400" cy="444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6858000" y="6324600"/>
            <a:ext cx="1981200" cy="4572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6324600"/>
            <a:ext cx="2895600" cy="4572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xfrm>
            <a:off x="304800" y="6324600"/>
            <a:ext cx="1981200" cy="457200"/>
          </a:xfrm>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3406143" y="3406142"/>
            <a:ext cx="6858001" cy="45719"/>
          </a:xfrm>
          <a:prstGeom prst="rect">
            <a:avLst/>
          </a:prstGeom>
          <a:solidFill>
            <a:srgbClr val="A4001D"/>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752600"/>
            <a:ext cx="3886200" cy="449580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53000" y="1752600"/>
            <a:ext cx="3886200" cy="449580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
          <p:cNvSpPr>
            <a:spLocks noGrp="1" noChangeArrowheads="1"/>
          </p:cNvSpPr>
          <p:nvPr>
            <p:ph type="dt" sz="half" idx="10"/>
          </p:nvPr>
        </p:nvSpPr>
        <p:spPr>
          <a:xfrm>
            <a:off x="6858000" y="6324600"/>
            <a:ext cx="1981200" cy="4572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819400" y="6324600"/>
            <a:ext cx="3429000" cy="457200"/>
          </a:xfrm>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xfrm>
            <a:off x="304800" y="6324600"/>
            <a:ext cx="1981200" cy="457200"/>
          </a:xfrm>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671637"/>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2311400"/>
            <a:ext cx="4040188" cy="39624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425" y="1671637"/>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97425" y="2311400"/>
            <a:ext cx="4041775" cy="39624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
          <p:cNvSpPr>
            <a:spLocks noGrp="1" noChangeArrowheads="1"/>
          </p:cNvSpPr>
          <p:nvPr>
            <p:ph type="dt" sz="half" idx="10"/>
          </p:nvPr>
        </p:nvSpPr>
        <p:spPr>
          <a:xfrm>
            <a:off x="6858000" y="6324600"/>
            <a:ext cx="1981200" cy="457200"/>
          </a:xfrm>
          <a:ln/>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124200" y="6324600"/>
            <a:ext cx="2895600" cy="4572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304800" y="6324600"/>
            <a:ext cx="1981200" cy="457200"/>
          </a:xfrm>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04800"/>
            <a:ext cx="7467600" cy="9906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905000"/>
            <a:ext cx="3008313" cy="1162051"/>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3124201"/>
            <a:ext cx="3008313" cy="30019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447800" y="304800"/>
            <a:ext cx="7391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29" name="Rectangle 4"/>
          <p:cNvSpPr>
            <a:spLocks noGrp="1" noChangeArrowheads="1"/>
          </p:cNvSpPr>
          <p:nvPr>
            <p:ph type="body" idx="1"/>
          </p:nvPr>
        </p:nvSpPr>
        <p:spPr bwMode="auto">
          <a:xfrm>
            <a:off x="304800" y="1752600"/>
            <a:ext cx="8534400"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4805" name="Rectangle 5"/>
          <p:cNvSpPr>
            <a:spLocks noGrp="1" noChangeArrowheads="1"/>
          </p:cNvSpPr>
          <p:nvPr>
            <p:ph type="dt" sz="half" idx="2"/>
          </p:nvPr>
        </p:nvSpPr>
        <p:spPr bwMode="auto">
          <a:xfrm>
            <a:off x="6858000" y="6248400"/>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2667000" y="6248400"/>
            <a:ext cx="3886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6248400"/>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pic>
        <p:nvPicPr>
          <p:cNvPr id="10" name="Picture 9"/>
          <p:cNvPicPr>
            <a:picLocks noChangeAspect="1"/>
          </p:cNvPicPr>
          <p:nvPr/>
        </p:nvPicPr>
        <p:blipFill>
          <a:blip r:embed="rId16"/>
          <a:stretch>
            <a:fillRect/>
          </a:stretch>
        </p:blipFill>
        <p:spPr>
          <a:xfrm>
            <a:off x="155195" y="304800"/>
            <a:ext cx="1059656" cy="1066800"/>
          </a:xfrm>
          <a:prstGeom prst="rect">
            <a:avLst/>
          </a:prstGeom>
        </p:spPr>
      </p:pic>
      <p:sp>
        <p:nvSpPr>
          <p:cNvPr id="8" name="TextBox 7"/>
          <p:cNvSpPr txBox="1"/>
          <p:nvPr/>
        </p:nvSpPr>
        <p:spPr>
          <a:xfrm>
            <a:off x="37323" y="11667"/>
            <a:ext cx="1295400" cy="261610"/>
          </a:xfrm>
          <a:prstGeom prst="rect">
            <a:avLst/>
          </a:prstGeom>
          <a:noFill/>
        </p:spPr>
        <p:txBody>
          <a:bodyPr wrap="square" lIns="0" rIns="0" rtlCol="0">
            <a:spAutoFit/>
          </a:bodyPr>
          <a:lstStyle/>
          <a:p>
            <a:pPr algn="ctr"/>
            <a:r>
              <a:rPr lang="en-US" sz="1100" dirty="0" smtClean="0">
                <a:solidFill>
                  <a:srgbClr val="A4001D"/>
                </a:solidFill>
                <a:latin typeface="+mn-lt"/>
              </a:rPr>
              <a:t>Christopher Manning</a:t>
            </a:r>
            <a:endParaRPr lang="en-US" sz="1100" dirty="0">
              <a:solidFill>
                <a:srgbClr val="A4001D"/>
              </a:solidFill>
              <a:latin typeface="+mn-lt"/>
            </a:endParaRPr>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2" r:id="rId13"/>
    <p:sldLayoutId id="2147483713" r:id="rId14"/>
  </p:sldLayoutIdLst>
  <p:timing>
    <p:tnLst>
      <p:par>
        <p:cTn id="1" dur="indefinite" restart="never" nodeType="tmRoot"/>
      </p:par>
    </p:tnLst>
  </p:timing>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Dependency Parsing</a:t>
            </a:r>
            <a:endParaRPr lang="en-US" dirty="0"/>
          </a:p>
        </p:txBody>
      </p:sp>
      <p:sp>
        <p:nvSpPr>
          <p:cNvPr id="5" name="Subtitle 4"/>
          <p:cNvSpPr>
            <a:spLocks noGrp="1"/>
          </p:cNvSpPr>
          <p:nvPr>
            <p:ph type="subTitle" idx="1"/>
          </p:nvPr>
        </p:nvSpPr>
        <p:spPr/>
        <p:txBody>
          <a:bodyPr/>
          <a:lstStyle/>
          <a:p>
            <a:r>
              <a:rPr lang="en-US" dirty="0" smtClean="0"/>
              <a:t>Introduction</a:t>
            </a:r>
            <a:endParaRPr lang="en-US" dirty="0"/>
          </a:p>
        </p:txBody>
      </p:sp>
    </p:spTree>
    <p:extLst>
      <p:ext uri="{BB962C8B-B14F-4D97-AF65-F5344CB8AC3E}">
        <p14:creationId xmlns:p14="http://schemas.microsoft.com/office/powerpoint/2010/main" val="2689025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p:cNvSpPr>
            <a:spLocks noGrp="1"/>
          </p:cNvSpPr>
          <p:nvPr>
            <p:ph type="title"/>
          </p:nvPr>
        </p:nvSpPr>
        <p:spPr/>
        <p:txBody>
          <a:bodyPr/>
          <a:lstStyle/>
          <a:p>
            <a:r>
              <a:rPr lang="en-US" dirty="0" err="1" smtClean="0">
                <a:ea typeface="ＭＳ Ｐゴシック" charset="0"/>
                <a:cs typeface="ＭＳ Ｐゴシック" charset="0"/>
              </a:rPr>
              <a:t>MaltParser</a:t>
            </a:r>
            <a:r>
              <a:rPr lang="en-US" dirty="0" smtClean="0">
                <a:ea typeface="ＭＳ Ｐゴシック" charset="0"/>
                <a:cs typeface="ＭＳ Ｐゴシック" charset="0"/>
              </a:rPr>
              <a:t/>
            </a:r>
            <a:br>
              <a:rPr lang="en-US" dirty="0" smtClean="0">
                <a:ea typeface="ＭＳ Ｐゴシック" charset="0"/>
                <a:cs typeface="ＭＳ Ｐゴシック" charset="0"/>
              </a:rPr>
            </a:br>
            <a:r>
              <a:rPr lang="en-US" sz="2800" b="0" dirty="0" smtClean="0">
                <a:solidFill>
                  <a:schemeClr val="accent4"/>
                </a:solidFill>
                <a:ea typeface="ＭＳ Ｐゴシック" charset="0"/>
                <a:cs typeface="ＭＳ Ｐゴシック" charset="0"/>
              </a:rPr>
              <a:t>[</a:t>
            </a:r>
            <a:r>
              <a:rPr lang="en-US" sz="2800" b="0" dirty="0" err="1" smtClean="0">
                <a:solidFill>
                  <a:schemeClr val="accent4"/>
                </a:solidFill>
                <a:ea typeface="ＭＳ Ｐゴシック" charset="0"/>
                <a:cs typeface="ＭＳ Ｐゴシック" charset="0"/>
              </a:rPr>
              <a:t>Nivre</a:t>
            </a:r>
            <a:r>
              <a:rPr lang="en-US" sz="2800" b="0" dirty="0" smtClean="0">
                <a:solidFill>
                  <a:schemeClr val="accent4"/>
                </a:solidFill>
                <a:ea typeface="ＭＳ Ｐゴシック" charset="0"/>
                <a:cs typeface="ＭＳ Ｐゴシック" charset="0"/>
              </a:rPr>
              <a:t> et al. 2008]</a:t>
            </a:r>
            <a:endParaRPr lang="en-US" sz="2800" b="0" dirty="0">
              <a:solidFill>
                <a:schemeClr val="accent4"/>
              </a:solidFill>
              <a:ea typeface="ＭＳ Ｐゴシック" charset="0"/>
              <a:cs typeface="ＭＳ Ｐゴシック" charset="0"/>
            </a:endParaRPr>
          </a:p>
        </p:txBody>
      </p:sp>
      <p:sp>
        <p:nvSpPr>
          <p:cNvPr id="134146" name="Content Placeholder 2"/>
          <p:cNvSpPr>
            <a:spLocks noGrp="1"/>
          </p:cNvSpPr>
          <p:nvPr>
            <p:ph idx="1"/>
          </p:nvPr>
        </p:nvSpPr>
        <p:spPr/>
        <p:txBody>
          <a:bodyPr/>
          <a:lstStyle/>
          <a:p>
            <a:r>
              <a:rPr lang="en-US" dirty="0">
                <a:ea typeface="ＭＳ Ｐゴシック" charset="0"/>
                <a:cs typeface="ＭＳ Ｐゴシック" charset="0"/>
              </a:rPr>
              <a:t>A </a:t>
            </a:r>
            <a:r>
              <a:rPr lang="en-US" dirty="0" smtClean="0">
                <a:ea typeface="ＭＳ Ｐゴシック" charset="0"/>
                <a:cs typeface="ＭＳ Ｐゴシック" charset="0"/>
              </a:rPr>
              <a:t>simple </a:t>
            </a:r>
            <a:r>
              <a:rPr lang="en-US" dirty="0">
                <a:ea typeface="ＭＳ Ｐゴシック" charset="0"/>
                <a:cs typeface="ＭＳ Ｐゴシック" charset="0"/>
              </a:rPr>
              <a:t>form </a:t>
            </a:r>
            <a:r>
              <a:rPr lang="en-US" dirty="0" smtClean="0">
                <a:ea typeface="ＭＳ Ｐゴシック" charset="0"/>
                <a:cs typeface="ＭＳ Ｐゴシック" charset="0"/>
              </a:rPr>
              <a:t>of greedy </a:t>
            </a:r>
            <a:r>
              <a:rPr lang="en-US" dirty="0">
                <a:ea typeface="ＭＳ Ｐゴシック" charset="0"/>
                <a:cs typeface="ＭＳ Ｐゴシック" charset="0"/>
              </a:rPr>
              <a:t>discriminative dependency </a:t>
            </a:r>
            <a:r>
              <a:rPr lang="en-US" dirty="0" smtClean="0">
                <a:ea typeface="ＭＳ Ｐゴシック" charset="0"/>
                <a:cs typeface="ＭＳ Ｐゴシック" charset="0"/>
              </a:rPr>
              <a:t>parser</a:t>
            </a:r>
            <a:endParaRPr lang="en-US" dirty="0">
              <a:ea typeface="ＭＳ Ｐゴシック" charset="0"/>
              <a:cs typeface="ＭＳ Ｐゴシック" charset="0"/>
            </a:endParaRPr>
          </a:p>
          <a:p>
            <a:r>
              <a:rPr lang="en-US" dirty="0" smtClean="0">
                <a:ea typeface="ＭＳ Ｐゴシック" charset="0"/>
                <a:cs typeface="ＭＳ Ｐゴシック" charset="0"/>
              </a:rPr>
              <a:t>The parser </a:t>
            </a:r>
            <a:r>
              <a:rPr lang="en-US" dirty="0">
                <a:ea typeface="ＭＳ Ｐゴシック" charset="0"/>
                <a:cs typeface="ＭＳ Ｐゴシック" charset="0"/>
              </a:rPr>
              <a:t>does a sequence of bottom up actions</a:t>
            </a:r>
          </a:p>
          <a:p>
            <a:pPr lvl="1"/>
            <a:r>
              <a:rPr lang="en-US" dirty="0">
                <a:ea typeface="ＭＳ Ｐゴシック" charset="0"/>
              </a:rPr>
              <a:t>Roughly </a:t>
            </a:r>
            <a:r>
              <a:rPr lang="en-US" dirty="0" smtClean="0">
                <a:ea typeface="ＭＳ Ｐゴシック" charset="0"/>
              </a:rPr>
              <a:t>like “</a:t>
            </a:r>
            <a:r>
              <a:rPr lang="en-US" dirty="0">
                <a:ea typeface="ＭＳ Ｐゴシック" charset="0"/>
              </a:rPr>
              <a:t>shift” or “reduce” </a:t>
            </a:r>
            <a:r>
              <a:rPr lang="en-US" dirty="0" smtClean="0">
                <a:ea typeface="ＭＳ Ｐゴシック" charset="0"/>
              </a:rPr>
              <a:t>in a shift-reduce parser, but </a:t>
            </a:r>
            <a:r>
              <a:rPr lang="en-US" dirty="0">
                <a:ea typeface="ＭＳ Ｐゴシック" charset="0"/>
              </a:rPr>
              <a:t>the “reduce” actions are specialized to </a:t>
            </a:r>
            <a:r>
              <a:rPr lang="en-US" dirty="0" smtClean="0">
                <a:ea typeface="ＭＳ Ｐゴシック" charset="0"/>
              </a:rPr>
              <a:t>create dependencies </a:t>
            </a:r>
            <a:r>
              <a:rPr lang="en-US" dirty="0">
                <a:ea typeface="ＭＳ Ｐゴシック" charset="0"/>
              </a:rPr>
              <a:t>with head on left or </a:t>
            </a:r>
            <a:r>
              <a:rPr lang="en-US" dirty="0" smtClean="0">
                <a:ea typeface="ＭＳ Ｐゴシック" charset="0"/>
              </a:rPr>
              <a:t>right</a:t>
            </a:r>
          </a:p>
          <a:p>
            <a:r>
              <a:rPr lang="en-US" dirty="0" smtClean="0">
                <a:ea typeface="ＭＳ Ｐゴシック" charset="0"/>
              </a:rPr>
              <a:t>The parser has:</a:t>
            </a:r>
          </a:p>
          <a:p>
            <a:pPr lvl="1"/>
            <a:r>
              <a:rPr lang="en-US" dirty="0" smtClean="0">
                <a:ea typeface="ＭＳ Ｐゴシック" charset="0"/>
              </a:rPr>
              <a:t>a stack </a:t>
            </a:r>
            <a:r>
              <a:rPr lang="en-US" dirty="0" err="1" smtClean="0">
                <a:ea typeface="ＭＳ Ｐゴシック" charset="0"/>
              </a:rPr>
              <a:t>σ</a:t>
            </a:r>
            <a:r>
              <a:rPr lang="en-US" dirty="0" smtClean="0">
                <a:ea typeface="ＭＳ Ｐゴシック" charset="0"/>
              </a:rPr>
              <a:t>, written with top to the right</a:t>
            </a:r>
          </a:p>
          <a:p>
            <a:pPr lvl="2"/>
            <a:r>
              <a:rPr lang="en-US" dirty="0" smtClean="0">
                <a:ea typeface="ＭＳ Ｐゴシック" charset="0"/>
              </a:rPr>
              <a:t>which starts with the ROOT symbol</a:t>
            </a:r>
          </a:p>
          <a:p>
            <a:pPr lvl="1"/>
            <a:r>
              <a:rPr lang="en-US" dirty="0" smtClean="0">
                <a:ea typeface="ＭＳ Ｐゴシック" charset="0"/>
              </a:rPr>
              <a:t>a buffer β, written with top to the left</a:t>
            </a:r>
          </a:p>
          <a:p>
            <a:pPr lvl="2"/>
            <a:r>
              <a:rPr lang="en-US" dirty="0" smtClean="0">
                <a:ea typeface="ＭＳ Ｐゴシック" charset="0"/>
              </a:rPr>
              <a:t>which starts with the input sentence</a:t>
            </a:r>
          </a:p>
          <a:p>
            <a:pPr lvl="1"/>
            <a:r>
              <a:rPr lang="en-US" dirty="0" smtClean="0">
                <a:ea typeface="ＭＳ Ｐゴシック" charset="0"/>
              </a:rPr>
              <a:t>a set of dependency arcs A</a:t>
            </a:r>
          </a:p>
          <a:p>
            <a:pPr lvl="2"/>
            <a:r>
              <a:rPr lang="en-US" dirty="0" smtClean="0">
                <a:ea typeface="ＭＳ Ｐゴシック" charset="0"/>
              </a:rPr>
              <a:t>which starts off empty</a:t>
            </a:r>
          </a:p>
          <a:p>
            <a:pPr lvl="1"/>
            <a:r>
              <a:rPr lang="en-US" dirty="0" smtClean="0">
                <a:ea typeface="ＭＳ Ｐゴシック" charset="0"/>
              </a:rPr>
              <a:t>a set of actions</a:t>
            </a:r>
          </a:p>
        </p:txBody>
      </p:sp>
    </p:spTree>
    <p:extLst>
      <p:ext uri="{BB962C8B-B14F-4D97-AF65-F5344CB8AC3E}">
        <p14:creationId xmlns:p14="http://schemas.microsoft.com/office/powerpoint/2010/main" val="2212183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transition-based dependency parser</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accent1"/>
                </a:solidFill>
              </a:rPr>
              <a:t>Start: </a:t>
            </a:r>
            <a:r>
              <a:rPr lang="en-US" dirty="0" smtClean="0"/>
              <a:t> </a:t>
            </a:r>
            <a:r>
              <a:rPr lang="en-US" dirty="0" err="1" smtClean="0"/>
              <a:t>σ</a:t>
            </a:r>
            <a:r>
              <a:rPr lang="en-US" dirty="0" smtClean="0"/>
              <a:t> = [ROOT], β = </a:t>
            </a:r>
            <a:r>
              <a:rPr lang="en-US" i="1" dirty="0" smtClean="0"/>
              <a:t>w</a:t>
            </a:r>
            <a:r>
              <a:rPr lang="en-US" baseline="-25000" dirty="0" smtClean="0"/>
              <a:t>1</a:t>
            </a:r>
            <a:r>
              <a:rPr lang="en-US" dirty="0" smtClean="0"/>
              <a:t>, …, </a:t>
            </a:r>
            <a:r>
              <a:rPr lang="en-US" i="1" dirty="0" err="1" smtClean="0"/>
              <a:t>w</a:t>
            </a:r>
            <a:r>
              <a:rPr lang="en-US" i="1" baseline="-25000" dirty="0" err="1" smtClean="0"/>
              <a:t>n</a:t>
            </a:r>
            <a:r>
              <a:rPr lang="en-US" i="1" baseline="-25000" dirty="0" smtClean="0"/>
              <a:t> </a:t>
            </a:r>
            <a:r>
              <a:rPr lang="en-US" dirty="0" smtClean="0"/>
              <a:t>, A = </a:t>
            </a:r>
            <a:r>
              <a:rPr lang="en-US" dirty="0"/>
              <a:t>∅</a:t>
            </a:r>
            <a:r>
              <a:rPr lang="en-US" i="1" baseline="-25000" dirty="0" smtClean="0"/>
              <a:t> </a:t>
            </a:r>
            <a:endParaRPr lang="en-US" dirty="0" smtClean="0"/>
          </a:p>
          <a:p>
            <a:pPr marL="457200" indent="-457200">
              <a:buFont typeface="+mj-lt"/>
              <a:buAutoNum type="arabicPeriod"/>
            </a:pPr>
            <a:r>
              <a:rPr lang="en-US" dirty="0" smtClean="0">
                <a:sym typeface="Wingdings"/>
              </a:rPr>
              <a:t>Shift              </a:t>
            </a:r>
            <a:r>
              <a:rPr lang="en-US" dirty="0" err="1" smtClean="0"/>
              <a:t>σ</a:t>
            </a:r>
            <a:r>
              <a:rPr lang="en-US" dirty="0" smtClean="0"/>
              <a:t>, </a:t>
            </a:r>
            <a:r>
              <a:rPr lang="en-US" i="1" dirty="0" err="1" smtClean="0"/>
              <a:t>w</a:t>
            </a:r>
            <a:r>
              <a:rPr lang="en-US" i="1" baseline="-25000" dirty="0" err="1" smtClean="0"/>
              <a:t>i</a:t>
            </a:r>
            <a:r>
              <a:rPr lang="en-US" dirty="0" smtClean="0"/>
              <a:t>|β, A </a:t>
            </a:r>
            <a:r>
              <a:rPr lang="en-US" dirty="0" smtClean="0">
                <a:latin typeface="Wingdings"/>
                <a:ea typeface="Wingdings"/>
                <a:cs typeface="Wingdings"/>
                <a:sym typeface="Wingdings"/>
              </a:rPr>
              <a:t></a:t>
            </a:r>
            <a:r>
              <a:rPr lang="en-US" dirty="0" smtClean="0">
                <a:sym typeface="Wingdings"/>
              </a:rPr>
              <a:t> </a:t>
            </a:r>
            <a:r>
              <a:rPr lang="en-US" dirty="0" err="1" smtClean="0">
                <a:sym typeface="Wingdings"/>
              </a:rPr>
              <a:t>σ|</a:t>
            </a:r>
            <a:r>
              <a:rPr lang="en-US" i="1" dirty="0" err="1" smtClean="0"/>
              <a:t>w</a:t>
            </a:r>
            <a:r>
              <a:rPr lang="en-US" i="1" baseline="-25000" dirty="0" err="1" smtClean="0"/>
              <a:t>i</a:t>
            </a:r>
            <a:r>
              <a:rPr lang="en-US" dirty="0" smtClean="0">
                <a:sym typeface="Wingdings"/>
              </a:rPr>
              <a:t>, β, A</a:t>
            </a:r>
          </a:p>
          <a:p>
            <a:pPr marL="457200" indent="-457200">
              <a:buFont typeface="+mj-lt"/>
              <a:buAutoNum type="arabicPeriod"/>
            </a:pPr>
            <a:r>
              <a:rPr lang="en-US" dirty="0" smtClean="0"/>
              <a:t>Left-</a:t>
            </a:r>
            <a:r>
              <a:rPr lang="en-US" dirty="0" err="1" smtClean="0"/>
              <a:t>Arc</a:t>
            </a:r>
            <a:r>
              <a:rPr lang="en-US" i="1" baseline="-25000" dirty="0" err="1" smtClean="0"/>
              <a:t>r</a:t>
            </a:r>
            <a:r>
              <a:rPr lang="en-US" dirty="0" smtClean="0"/>
              <a:t>      </a:t>
            </a:r>
            <a:r>
              <a:rPr lang="en-US" dirty="0" err="1" smtClean="0"/>
              <a:t>σ|</a:t>
            </a:r>
            <a:r>
              <a:rPr lang="en-US" i="1" dirty="0" err="1" smtClean="0"/>
              <a:t>w</a:t>
            </a:r>
            <a:r>
              <a:rPr lang="en-US" i="1" baseline="-25000" dirty="0" err="1" smtClean="0"/>
              <a:t>i</a:t>
            </a:r>
            <a:r>
              <a:rPr lang="en-US" dirty="0" smtClean="0"/>
              <a:t>, </a:t>
            </a:r>
            <a:r>
              <a:rPr lang="en-US" i="1" dirty="0" err="1" smtClean="0"/>
              <a:t>w</a:t>
            </a:r>
            <a:r>
              <a:rPr lang="en-US" i="1" baseline="-25000" dirty="0" err="1" smtClean="0"/>
              <a:t>j</a:t>
            </a:r>
            <a:r>
              <a:rPr lang="en-US" dirty="0" smtClean="0"/>
              <a:t>|β, A </a:t>
            </a:r>
            <a:r>
              <a:rPr lang="en-US" dirty="0" smtClean="0">
                <a:latin typeface="Wingdings"/>
                <a:ea typeface="Wingdings"/>
                <a:cs typeface="Wingdings"/>
                <a:sym typeface="Wingdings"/>
              </a:rPr>
              <a:t></a:t>
            </a:r>
            <a:r>
              <a:rPr lang="en-US" dirty="0">
                <a:sym typeface="Wingdings"/>
              </a:rPr>
              <a:t> </a:t>
            </a:r>
            <a:r>
              <a:rPr lang="en-US" dirty="0" err="1" smtClean="0">
                <a:sym typeface="Wingdings"/>
              </a:rPr>
              <a:t>σ</a:t>
            </a:r>
            <a:r>
              <a:rPr lang="en-US" dirty="0" smtClean="0">
                <a:sym typeface="Wingdings"/>
              </a:rPr>
              <a:t>, </a:t>
            </a:r>
            <a:r>
              <a:rPr lang="en-US" i="1" dirty="0" err="1" smtClean="0">
                <a:sym typeface="Wingdings"/>
              </a:rPr>
              <a:t>w</a:t>
            </a:r>
            <a:r>
              <a:rPr lang="en-US" i="1" baseline="-25000" dirty="0" err="1" smtClean="0">
                <a:sym typeface="Wingdings"/>
              </a:rPr>
              <a:t>j</a:t>
            </a:r>
            <a:r>
              <a:rPr lang="en-US" dirty="0" smtClean="0">
                <a:sym typeface="Wingdings"/>
              </a:rPr>
              <a:t>|β, A∪{</a:t>
            </a:r>
            <a:r>
              <a:rPr lang="en-US" i="1" dirty="0" smtClean="0">
                <a:sym typeface="Wingdings"/>
              </a:rPr>
              <a:t>r</a:t>
            </a:r>
            <a:r>
              <a:rPr lang="en-US" dirty="0" smtClean="0">
                <a:sym typeface="Wingdings"/>
              </a:rPr>
              <a:t>(</a:t>
            </a:r>
            <a:r>
              <a:rPr lang="en-US" i="1" dirty="0" err="1" smtClean="0">
                <a:sym typeface="Wingdings"/>
              </a:rPr>
              <a:t>w</a:t>
            </a:r>
            <a:r>
              <a:rPr lang="en-US" i="1" baseline="-25000" dirty="0" err="1" smtClean="0">
                <a:sym typeface="Wingdings"/>
              </a:rPr>
              <a:t>j</a:t>
            </a:r>
            <a:r>
              <a:rPr lang="en-US" dirty="0" err="1" smtClean="0">
                <a:sym typeface="Wingdings"/>
              </a:rPr>
              <a:t>,</a:t>
            </a:r>
            <a:r>
              <a:rPr lang="en-US" i="1" dirty="0" err="1" smtClean="0">
                <a:sym typeface="Wingdings"/>
              </a:rPr>
              <a:t>w</a:t>
            </a:r>
            <a:r>
              <a:rPr lang="en-US" i="1" baseline="-25000" dirty="0" err="1" smtClean="0">
                <a:sym typeface="Wingdings"/>
              </a:rPr>
              <a:t>i</a:t>
            </a:r>
            <a:r>
              <a:rPr lang="en-US" dirty="0" smtClean="0">
                <a:sym typeface="Wingdings"/>
              </a:rPr>
              <a:t>)} </a:t>
            </a:r>
          </a:p>
          <a:p>
            <a:pPr marL="457200" indent="-457200">
              <a:buFont typeface="+mj-lt"/>
              <a:buAutoNum type="arabicPeriod"/>
            </a:pPr>
            <a:r>
              <a:rPr lang="en-US" dirty="0" smtClean="0">
                <a:sym typeface="Wingdings"/>
              </a:rPr>
              <a:t>Right-</a:t>
            </a:r>
            <a:r>
              <a:rPr lang="en-US" dirty="0" err="1" smtClean="0">
                <a:sym typeface="Wingdings"/>
              </a:rPr>
              <a:t>Arc</a:t>
            </a:r>
            <a:r>
              <a:rPr lang="en-US" i="1" baseline="-25000" dirty="0" err="1" smtClean="0">
                <a:sym typeface="Wingdings"/>
              </a:rPr>
              <a:t>r</a:t>
            </a:r>
            <a:r>
              <a:rPr lang="en-US" dirty="0" smtClean="0">
                <a:sym typeface="Wingdings"/>
              </a:rPr>
              <a:t>    </a:t>
            </a:r>
            <a:r>
              <a:rPr lang="en-US" dirty="0" err="1"/>
              <a:t>σ|</a:t>
            </a:r>
            <a:r>
              <a:rPr lang="en-US" i="1" dirty="0" err="1"/>
              <a:t>w</a:t>
            </a:r>
            <a:r>
              <a:rPr lang="en-US" i="1" baseline="-25000" dirty="0" err="1"/>
              <a:t>i</a:t>
            </a:r>
            <a:r>
              <a:rPr lang="en-US" dirty="0"/>
              <a:t>, </a:t>
            </a:r>
            <a:r>
              <a:rPr lang="en-US" i="1" dirty="0" err="1"/>
              <a:t>w</a:t>
            </a:r>
            <a:r>
              <a:rPr lang="en-US" i="1" baseline="-25000" dirty="0" err="1"/>
              <a:t>j</a:t>
            </a:r>
            <a:r>
              <a:rPr lang="en-US" dirty="0"/>
              <a:t>|β, </a:t>
            </a:r>
            <a:r>
              <a:rPr lang="en-US" dirty="0" smtClean="0"/>
              <a:t>A </a:t>
            </a:r>
            <a:r>
              <a:rPr lang="en-US" dirty="0">
                <a:latin typeface="Wingdings"/>
                <a:ea typeface="Wingdings"/>
                <a:cs typeface="Wingdings"/>
                <a:sym typeface="Wingdings"/>
              </a:rPr>
              <a:t></a:t>
            </a:r>
            <a:r>
              <a:rPr lang="en-US" dirty="0">
                <a:sym typeface="Wingdings"/>
              </a:rPr>
              <a:t> </a:t>
            </a:r>
            <a:r>
              <a:rPr lang="en-US" dirty="0" err="1" smtClean="0">
                <a:sym typeface="Wingdings"/>
              </a:rPr>
              <a:t>σ</a:t>
            </a:r>
            <a:r>
              <a:rPr lang="en-US" dirty="0" smtClean="0">
                <a:sym typeface="Wingdings"/>
              </a:rPr>
              <a:t>, </a:t>
            </a:r>
            <a:r>
              <a:rPr lang="en-US" i="1" dirty="0" err="1" smtClean="0"/>
              <a:t>w</a:t>
            </a:r>
            <a:r>
              <a:rPr lang="en-US" i="1" baseline="-25000" dirty="0" err="1" smtClean="0"/>
              <a:t>i</a:t>
            </a:r>
            <a:r>
              <a:rPr lang="en-US" dirty="0" smtClean="0"/>
              <a:t>|</a:t>
            </a:r>
            <a:r>
              <a:rPr lang="en-US" dirty="0" smtClean="0">
                <a:sym typeface="Wingdings"/>
              </a:rPr>
              <a:t>β, </a:t>
            </a:r>
            <a:r>
              <a:rPr lang="en-US" dirty="0">
                <a:sym typeface="Wingdings"/>
              </a:rPr>
              <a:t>A∪</a:t>
            </a:r>
            <a:r>
              <a:rPr lang="en-US" dirty="0" smtClean="0">
                <a:sym typeface="Wingdings"/>
              </a:rPr>
              <a:t>{</a:t>
            </a:r>
            <a:r>
              <a:rPr lang="en-US" i="1" dirty="0" smtClean="0">
                <a:sym typeface="Wingdings"/>
              </a:rPr>
              <a:t>r</a:t>
            </a:r>
            <a:r>
              <a:rPr lang="en-US" dirty="0" smtClean="0">
                <a:sym typeface="Wingdings"/>
              </a:rPr>
              <a:t>(</a:t>
            </a:r>
            <a:r>
              <a:rPr lang="en-US" i="1" dirty="0" err="1" smtClean="0">
                <a:sym typeface="Wingdings"/>
              </a:rPr>
              <a:t>w</a:t>
            </a:r>
            <a:r>
              <a:rPr lang="en-US" i="1" baseline="-25000" dirty="0" err="1" smtClean="0">
                <a:sym typeface="Wingdings"/>
              </a:rPr>
              <a:t>i</a:t>
            </a:r>
            <a:r>
              <a:rPr lang="en-US" dirty="0" err="1" smtClean="0">
                <a:sym typeface="Wingdings"/>
              </a:rPr>
              <a:t>,</a:t>
            </a:r>
            <a:r>
              <a:rPr lang="en-US" i="1" dirty="0" err="1" smtClean="0">
                <a:sym typeface="Wingdings"/>
              </a:rPr>
              <a:t>w</a:t>
            </a:r>
            <a:r>
              <a:rPr lang="en-US" i="1" baseline="-25000" dirty="0" err="1" smtClean="0">
                <a:sym typeface="Wingdings"/>
              </a:rPr>
              <a:t>j</a:t>
            </a:r>
            <a:r>
              <a:rPr lang="en-US" dirty="0" smtClean="0">
                <a:sym typeface="Wingdings"/>
              </a:rPr>
              <a:t>)}</a:t>
            </a:r>
          </a:p>
          <a:p>
            <a:pPr marL="0" indent="0">
              <a:buNone/>
            </a:pPr>
            <a:r>
              <a:rPr lang="en-US" dirty="0" smtClean="0">
                <a:solidFill>
                  <a:srgbClr val="A4001D"/>
                </a:solidFill>
                <a:sym typeface="Wingdings"/>
              </a:rPr>
              <a:t>Finish:  </a:t>
            </a:r>
            <a:r>
              <a:rPr lang="en-US" dirty="0" smtClean="0"/>
              <a:t>β </a:t>
            </a:r>
            <a:r>
              <a:rPr lang="en-US" dirty="0"/>
              <a:t>= ∅</a:t>
            </a:r>
            <a:r>
              <a:rPr lang="en-US" i="1" baseline="-25000" dirty="0"/>
              <a:t> </a:t>
            </a:r>
            <a:endParaRPr lang="en-US" dirty="0" smtClean="0">
              <a:sym typeface="Wingdings"/>
            </a:endParaRPr>
          </a:p>
          <a:p>
            <a:pPr marL="0" indent="0">
              <a:buNone/>
            </a:pPr>
            <a:endParaRPr lang="en-US" sz="1200" dirty="0">
              <a:sym typeface="Wingdings"/>
            </a:endParaRPr>
          </a:p>
          <a:p>
            <a:pPr marL="0" indent="0">
              <a:buNone/>
            </a:pPr>
            <a:r>
              <a:rPr lang="en-US" dirty="0" smtClean="0">
                <a:sym typeface="Wingdings"/>
              </a:rPr>
              <a:t>Notes:</a:t>
            </a:r>
          </a:p>
          <a:p>
            <a:r>
              <a:rPr lang="en-US" dirty="0" smtClean="0">
                <a:sym typeface="Wingdings"/>
              </a:rPr>
              <a:t>Unlike the regular presentation of the CFG reduce step, dependencies combine one thing from each of stack and buffer	</a:t>
            </a:r>
            <a:endParaRPr lang="en-US" dirty="0"/>
          </a:p>
        </p:txBody>
      </p:sp>
    </p:spTree>
    <p:extLst>
      <p:ext uri="{BB962C8B-B14F-4D97-AF65-F5344CB8AC3E}">
        <p14:creationId xmlns:p14="http://schemas.microsoft.com/office/powerpoint/2010/main" val="274404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 (“arc-eager” dependency parser)</a:t>
            </a:r>
            <a:endParaRPr lang="en-US" dirty="0"/>
          </a:p>
        </p:txBody>
      </p:sp>
      <p:sp>
        <p:nvSpPr>
          <p:cNvPr id="3" name="Content Placeholder 2"/>
          <p:cNvSpPr>
            <a:spLocks noGrp="1"/>
          </p:cNvSpPr>
          <p:nvPr>
            <p:ph idx="1"/>
          </p:nvPr>
        </p:nvSpPr>
        <p:spPr/>
        <p:txBody>
          <a:bodyPr/>
          <a:lstStyle/>
          <a:p>
            <a:pPr marL="0" indent="0">
              <a:buNone/>
            </a:pPr>
            <a:r>
              <a:rPr lang="en-US" dirty="0">
                <a:solidFill>
                  <a:schemeClr val="accent1"/>
                </a:solidFill>
              </a:rPr>
              <a:t>Start: </a:t>
            </a:r>
            <a:r>
              <a:rPr lang="en-US" dirty="0"/>
              <a:t> </a:t>
            </a:r>
            <a:r>
              <a:rPr lang="en-US" dirty="0" err="1"/>
              <a:t>σ</a:t>
            </a:r>
            <a:r>
              <a:rPr lang="en-US" dirty="0"/>
              <a:t> = [ROOT], β = </a:t>
            </a:r>
            <a:r>
              <a:rPr lang="en-US" i="1" dirty="0"/>
              <a:t>w</a:t>
            </a:r>
            <a:r>
              <a:rPr lang="en-US" baseline="-25000" dirty="0"/>
              <a:t>1</a:t>
            </a:r>
            <a:r>
              <a:rPr lang="en-US" dirty="0"/>
              <a:t>, …, </a:t>
            </a:r>
            <a:r>
              <a:rPr lang="en-US" i="1" dirty="0" err="1"/>
              <a:t>w</a:t>
            </a:r>
            <a:r>
              <a:rPr lang="en-US" i="1" baseline="-25000" dirty="0" err="1"/>
              <a:t>n</a:t>
            </a:r>
            <a:r>
              <a:rPr lang="en-US" i="1" baseline="-25000" dirty="0"/>
              <a:t> </a:t>
            </a:r>
            <a:r>
              <a:rPr lang="en-US" dirty="0"/>
              <a:t>, A = ∅</a:t>
            </a:r>
            <a:r>
              <a:rPr lang="en-US" i="1" baseline="-25000" dirty="0"/>
              <a:t> </a:t>
            </a:r>
            <a:endParaRPr lang="en-US" dirty="0" smtClean="0"/>
          </a:p>
          <a:p>
            <a:pPr marL="457200" indent="-457200">
              <a:buFont typeface="+mj-lt"/>
              <a:buAutoNum type="arabicPeriod"/>
            </a:pPr>
            <a:r>
              <a:rPr lang="en-US" dirty="0" smtClean="0"/>
              <a:t>Left-</a:t>
            </a:r>
            <a:r>
              <a:rPr lang="en-US" dirty="0" err="1" smtClean="0"/>
              <a:t>Arc</a:t>
            </a:r>
            <a:r>
              <a:rPr lang="en-US" i="1" baseline="-25000" dirty="0" err="1" smtClean="0"/>
              <a:t>r</a:t>
            </a:r>
            <a:r>
              <a:rPr lang="en-US" dirty="0" smtClean="0"/>
              <a:t>      </a:t>
            </a:r>
            <a:r>
              <a:rPr lang="en-US" dirty="0" err="1" smtClean="0"/>
              <a:t>σ|</a:t>
            </a:r>
            <a:r>
              <a:rPr lang="en-US" i="1" dirty="0" err="1" smtClean="0"/>
              <a:t>w</a:t>
            </a:r>
            <a:r>
              <a:rPr lang="en-US" i="1" baseline="-25000" dirty="0" err="1" smtClean="0"/>
              <a:t>i</a:t>
            </a:r>
            <a:r>
              <a:rPr lang="en-US" dirty="0" smtClean="0"/>
              <a:t>, </a:t>
            </a:r>
            <a:r>
              <a:rPr lang="en-US" i="1" dirty="0" err="1" smtClean="0"/>
              <a:t>w</a:t>
            </a:r>
            <a:r>
              <a:rPr lang="en-US" i="1" baseline="-25000" dirty="0" err="1" smtClean="0"/>
              <a:t>j</a:t>
            </a:r>
            <a:r>
              <a:rPr lang="en-US" dirty="0" smtClean="0"/>
              <a:t>|β, A </a:t>
            </a:r>
            <a:r>
              <a:rPr lang="en-US" dirty="0" smtClean="0">
                <a:latin typeface="Wingdings"/>
                <a:ea typeface="Wingdings"/>
                <a:cs typeface="Wingdings"/>
                <a:sym typeface="Wingdings"/>
              </a:rPr>
              <a:t></a:t>
            </a:r>
            <a:r>
              <a:rPr lang="en-US" dirty="0">
                <a:sym typeface="Wingdings"/>
              </a:rPr>
              <a:t> </a:t>
            </a:r>
            <a:r>
              <a:rPr lang="en-US" dirty="0" err="1" smtClean="0">
                <a:sym typeface="Wingdings"/>
              </a:rPr>
              <a:t>σ</a:t>
            </a:r>
            <a:r>
              <a:rPr lang="en-US" dirty="0" smtClean="0">
                <a:sym typeface="Wingdings"/>
              </a:rPr>
              <a:t>, </a:t>
            </a:r>
            <a:r>
              <a:rPr lang="en-US" i="1" dirty="0" err="1" smtClean="0">
                <a:sym typeface="Wingdings"/>
              </a:rPr>
              <a:t>w</a:t>
            </a:r>
            <a:r>
              <a:rPr lang="en-US" i="1" baseline="-25000" dirty="0" err="1" smtClean="0">
                <a:sym typeface="Wingdings"/>
              </a:rPr>
              <a:t>j</a:t>
            </a:r>
            <a:r>
              <a:rPr lang="en-US" dirty="0" smtClean="0">
                <a:sym typeface="Wingdings"/>
              </a:rPr>
              <a:t>|β, A∪{</a:t>
            </a:r>
            <a:r>
              <a:rPr lang="en-US" i="1" dirty="0" smtClean="0">
                <a:sym typeface="Wingdings"/>
              </a:rPr>
              <a:t>r</a:t>
            </a:r>
            <a:r>
              <a:rPr lang="en-US" dirty="0" smtClean="0">
                <a:sym typeface="Wingdings"/>
              </a:rPr>
              <a:t>(</a:t>
            </a:r>
            <a:r>
              <a:rPr lang="en-US" i="1" dirty="0" err="1" smtClean="0">
                <a:sym typeface="Wingdings"/>
              </a:rPr>
              <a:t>w</a:t>
            </a:r>
            <a:r>
              <a:rPr lang="en-US" i="1" baseline="-25000" dirty="0" err="1" smtClean="0">
                <a:sym typeface="Wingdings"/>
              </a:rPr>
              <a:t>j</a:t>
            </a:r>
            <a:r>
              <a:rPr lang="en-US" dirty="0" err="1" smtClean="0">
                <a:sym typeface="Wingdings"/>
              </a:rPr>
              <a:t>,</a:t>
            </a:r>
            <a:r>
              <a:rPr lang="en-US" i="1" dirty="0" err="1" smtClean="0">
                <a:sym typeface="Wingdings"/>
              </a:rPr>
              <a:t>w</a:t>
            </a:r>
            <a:r>
              <a:rPr lang="en-US" i="1" baseline="-25000" dirty="0" err="1" smtClean="0">
                <a:sym typeface="Wingdings"/>
              </a:rPr>
              <a:t>i</a:t>
            </a:r>
            <a:r>
              <a:rPr lang="en-US" dirty="0" smtClean="0">
                <a:sym typeface="Wingdings"/>
              </a:rPr>
              <a:t>)} </a:t>
            </a:r>
          </a:p>
          <a:p>
            <a:pPr marL="342900" lvl="1" indent="0">
              <a:buNone/>
            </a:pPr>
            <a:r>
              <a:rPr lang="en-US" dirty="0" smtClean="0">
                <a:sym typeface="Wingdings"/>
              </a:rPr>
              <a:t>Precondition: </a:t>
            </a:r>
            <a:r>
              <a:rPr lang="en-US" i="1" dirty="0">
                <a:sym typeface="Wingdings"/>
              </a:rPr>
              <a:t>r’ </a:t>
            </a:r>
            <a:r>
              <a:rPr lang="en-US" dirty="0" smtClean="0">
                <a:sym typeface="Wingdings"/>
              </a:rPr>
              <a:t>(</a:t>
            </a:r>
            <a:r>
              <a:rPr lang="en-US" i="1" dirty="0" err="1" smtClean="0">
                <a:sym typeface="Wingdings"/>
              </a:rPr>
              <a:t>w</a:t>
            </a:r>
            <a:r>
              <a:rPr lang="en-US" i="1" baseline="-25000" dirty="0" err="1" smtClean="0">
                <a:sym typeface="Wingdings"/>
              </a:rPr>
              <a:t>k</a:t>
            </a:r>
            <a:r>
              <a:rPr lang="en-US" dirty="0" smtClean="0">
                <a:sym typeface="Wingdings"/>
              </a:rPr>
              <a:t>, </a:t>
            </a:r>
            <a:r>
              <a:rPr lang="en-US" i="1" dirty="0" err="1" smtClean="0">
                <a:sym typeface="Wingdings"/>
              </a:rPr>
              <a:t>w</a:t>
            </a:r>
            <a:r>
              <a:rPr lang="en-US" i="1" baseline="-25000" dirty="0" err="1" smtClean="0">
                <a:sym typeface="Wingdings"/>
              </a:rPr>
              <a:t>i</a:t>
            </a:r>
            <a:r>
              <a:rPr lang="en-US" dirty="0" smtClean="0">
                <a:sym typeface="Wingdings"/>
              </a:rPr>
              <a:t>) ∉ A, </a:t>
            </a:r>
            <a:r>
              <a:rPr lang="en-US" i="1" dirty="0" err="1" smtClean="0">
                <a:sym typeface="Wingdings"/>
              </a:rPr>
              <a:t>w</a:t>
            </a:r>
            <a:r>
              <a:rPr lang="en-US" i="1" baseline="-25000" dirty="0" err="1" smtClean="0">
                <a:sym typeface="Wingdings"/>
              </a:rPr>
              <a:t>i</a:t>
            </a:r>
            <a:r>
              <a:rPr lang="en-US" i="1" dirty="0" smtClean="0">
                <a:sym typeface="Wingdings"/>
              </a:rPr>
              <a:t> </a:t>
            </a:r>
            <a:r>
              <a:rPr lang="en-US" dirty="0" smtClean="0">
                <a:sym typeface="Wingdings"/>
              </a:rPr>
              <a:t>≠ ROOT</a:t>
            </a:r>
          </a:p>
          <a:p>
            <a:pPr marL="457200" indent="-457200">
              <a:buFont typeface="+mj-lt"/>
              <a:buAutoNum type="arabicPeriod"/>
            </a:pPr>
            <a:r>
              <a:rPr lang="en-US" dirty="0" smtClean="0">
                <a:sym typeface="Wingdings"/>
              </a:rPr>
              <a:t>Right-</a:t>
            </a:r>
            <a:r>
              <a:rPr lang="en-US" dirty="0" err="1" smtClean="0">
                <a:sym typeface="Wingdings"/>
              </a:rPr>
              <a:t>Arc</a:t>
            </a:r>
            <a:r>
              <a:rPr lang="en-US" i="1" baseline="-25000" dirty="0" err="1" smtClean="0">
                <a:sym typeface="Wingdings"/>
              </a:rPr>
              <a:t>r</a:t>
            </a:r>
            <a:r>
              <a:rPr lang="en-US" dirty="0" smtClean="0">
                <a:sym typeface="Wingdings"/>
              </a:rPr>
              <a:t>    </a:t>
            </a:r>
            <a:r>
              <a:rPr lang="en-US" dirty="0" err="1"/>
              <a:t>σ|</a:t>
            </a:r>
            <a:r>
              <a:rPr lang="en-US" i="1" dirty="0" err="1"/>
              <a:t>w</a:t>
            </a:r>
            <a:r>
              <a:rPr lang="en-US" i="1" baseline="-25000" dirty="0" err="1"/>
              <a:t>i</a:t>
            </a:r>
            <a:r>
              <a:rPr lang="en-US" dirty="0"/>
              <a:t>, </a:t>
            </a:r>
            <a:r>
              <a:rPr lang="en-US" i="1" dirty="0" err="1"/>
              <a:t>w</a:t>
            </a:r>
            <a:r>
              <a:rPr lang="en-US" i="1" baseline="-25000" dirty="0" err="1"/>
              <a:t>j</a:t>
            </a:r>
            <a:r>
              <a:rPr lang="en-US" dirty="0"/>
              <a:t>|β, </a:t>
            </a:r>
            <a:r>
              <a:rPr lang="en-US" dirty="0" smtClean="0"/>
              <a:t>A </a:t>
            </a:r>
            <a:r>
              <a:rPr lang="en-US" dirty="0">
                <a:latin typeface="Wingdings"/>
                <a:ea typeface="Wingdings"/>
                <a:cs typeface="Wingdings"/>
                <a:sym typeface="Wingdings"/>
              </a:rPr>
              <a:t></a:t>
            </a:r>
            <a:r>
              <a:rPr lang="en-US" dirty="0">
                <a:sym typeface="Wingdings"/>
              </a:rPr>
              <a:t> </a:t>
            </a:r>
            <a:r>
              <a:rPr lang="en-US" dirty="0" err="1" smtClean="0">
                <a:sym typeface="Wingdings"/>
              </a:rPr>
              <a:t>σ|</a:t>
            </a:r>
            <a:r>
              <a:rPr lang="en-US" i="1" dirty="0" err="1" smtClean="0"/>
              <a:t>w</a:t>
            </a:r>
            <a:r>
              <a:rPr lang="en-US" i="1" baseline="-25000" dirty="0" err="1" smtClean="0"/>
              <a:t>i</a:t>
            </a:r>
            <a:r>
              <a:rPr lang="en-US" dirty="0" err="1" smtClean="0"/>
              <a:t>|</a:t>
            </a:r>
            <a:r>
              <a:rPr lang="en-US" i="1" dirty="0" err="1" smtClean="0">
                <a:sym typeface="Wingdings"/>
              </a:rPr>
              <a:t>w</a:t>
            </a:r>
            <a:r>
              <a:rPr lang="en-US" i="1" baseline="-25000" dirty="0" err="1" smtClean="0">
                <a:sym typeface="Wingdings"/>
              </a:rPr>
              <a:t>j</a:t>
            </a:r>
            <a:r>
              <a:rPr lang="en-US" dirty="0" smtClean="0">
                <a:sym typeface="Wingdings"/>
              </a:rPr>
              <a:t>, β, </a:t>
            </a:r>
            <a:r>
              <a:rPr lang="en-US" dirty="0">
                <a:sym typeface="Wingdings"/>
              </a:rPr>
              <a:t>A∪</a:t>
            </a:r>
            <a:r>
              <a:rPr lang="en-US" dirty="0" smtClean="0">
                <a:sym typeface="Wingdings"/>
              </a:rPr>
              <a:t>{</a:t>
            </a:r>
            <a:r>
              <a:rPr lang="en-US" i="1" dirty="0" smtClean="0">
                <a:sym typeface="Wingdings"/>
              </a:rPr>
              <a:t>r</a:t>
            </a:r>
            <a:r>
              <a:rPr lang="en-US" dirty="0" smtClean="0">
                <a:sym typeface="Wingdings"/>
              </a:rPr>
              <a:t>(</a:t>
            </a:r>
            <a:r>
              <a:rPr lang="en-US" i="1" dirty="0" err="1" smtClean="0">
                <a:sym typeface="Wingdings"/>
              </a:rPr>
              <a:t>w</a:t>
            </a:r>
            <a:r>
              <a:rPr lang="en-US" i="1" baseline="-25000" dirty="0" err="1" smtClean="0">
                <a:sym typeface="Wingdings"/>
              </a:rPr>
              <a:t>i</a:t>
            </a:r>
            <a:r>
              <a:rPr lang="en-US" dirty="0" err="1" smtClean="0">
                <a:sym typeface="Wingdings"/>
              </a:rPr>
              <a:t>,</a:t>
            </a:r>
            <a:r>
              <a:rPr lang="en-US" i="1" dirty="0" err="1" smtClean="0">
                <a:sym typeface="Wingdings"/>
              </a:rPr>
              <a:t>w</a:t>
            </a:r>
            <a:r>
              <a:rPr lang="en-US" i="1" baseline="-25000" dirty="0" err="1" smtClean="0">
                <a:sym typeface="Wingdings"/>
              </a:rPr>
              <a:t>j</a:t>
            </a:r>
            <a:r>
              <a:rPr lang="en-US" dirty="0" smtClean="0">
                <a:sym typeface="Wingdings"/>
              </a:rPr>
              <a:t>)}</a:t>
            </a:r>
          </a:p>
          <a:p>
            <a:pPr marL="457200" indent="-457200">
              <a:buFont typeface="+mj-lt"/>
              <a:buAutoNum type="arabicPeriod"/>
            </a:pPr>
            <a:r>
              <a:rPr lang="en-US" dirty="0" smtClean="0">
                <a:sym typeface="Wingdings"/>
              </a:rPr>
              <a:t>Reduce        </a:t>
            </a:r>
            <a:r>
              <a:rPr lang="en-US" dirty="0" err="1"/>
              <a:t>σ|</a:t>
            </a:r>
            <a:r>
              <a:rPr lang="en-US" i="1" dirty="0" err="1"/>
              <a:t>w</a:t>
            </a:r>
            <a:r>
              <a:rPr lang="en-US" i="1" baseline="-25000" dirty="0" err="1"/>
              <a:t>i</a:t>
            </a:r>
            <a:r>
              <a:rPr lang="en-US" dirty="0"/>
              <a:t>, </a:t>
            </a:r>
            <a:r>
              <a:rPr lang="en-US" dirty="0" smtClean="0"/>
              <a:t>β</a:t>
            </a:r>
            <a:r>
              <a:rPr lang="en-US" dirty="0"/>
              <a:t>, A </a:t>
            </a:r>
            <a:r>
              <a:rPr lang="en-US" dirty="0">
                <a:latin typeface="Wingdings"/>
                <a:ea typeface="Wingdings"/>
                <a:cs typeface="Wingdings"/>
                <a:sym typeface="Wingdings"/>
              </a:rPr>
              <a:t></a:t>
            </a:r>
            <a:r>
              <a:rPr lang="en-US" dirty="0">
                <a:sym typeface="Wingdings"/>
              </a:rPr>
              <a:t> </a:t>
            </a:r>
            <a:r>
              <a:rPr lang="en-US" dirty="0" err="1" smtClean="0">
                <a:sym typeface="Wingdings"/>
              </a:rPr>
              <a:t>σ</a:t>
            </a:r>
            <a:r>
              <a:rPr lang="en-US" dirty="0" smtClean="0">
                <a:sym typeface="Wingdings"/>
              </a:rPr>
              <a:t>, </a:t>
            </a:r>
            <a:r>
              <a:rPr lang="en-US" dirty="0">
                <a:sym typeface="Wingdings"/>
              </a:rPr>
              <a:t>β</a:t>
            </a:r>
            <a:r>
              <a:rPr lang="en-US" dirty="0" smtClean="0">
                <a:sym typeface="Wingdings"/>
              </a:rPr>
              <a:t>, A</a:t>
            </a:r>
          </a:p>
          <a:p>
            <a:pPr marL="342900" lvl="1" indent="0">
              <a:buNone/>
            </a:pPr>
            <a:r>
              <a:rPr lang="en-US" dirty="0" smtClean="0">
                <a:sym typeface="Wingdings"/>
              </a:rPr>
              <a:t>Precondition: </a:t>
            </a:r>
            <a:r>
              <a:rPr lang="en-US" i="1" dirty="0">
                <a:sym typeface="Wingdings"/>
              </a:rPr>
              <a:t>r’ </a:t>
            </a:r>
            <a:r>
              <a:rPr lang="en-US" dirty="0" smtClean="0">
                <a:sym typeface="Wingdings"/>
              </a:rPr>
              <a:t>(</a:t>
            </a:r>
            <a:r>
              <a:rPr lang="en-US" i="1" dirty="0" err="1">
                <a:sym typeface="Wingdings"/>
              </a:rPr>
              <a:t>w</a:t>
            </a:r>
            <a:r>
              <a:rPr lang="en-US" i="1" baseline="-25000" dirty="0" err="1">
                <a:sym typeface="Wingdings"/>
              </a:rPr>
              <a:t>k</a:t>
            </a:r>
            <a:r>
              <a:rPr lang="en-US" dirty="0" smtClean="0">
                <a:sym typeface="Wingdings"/>
              </a:rPr>
              <a:t>, </a:t>
            </a:r>
            <a:r>
              <a:rPr lang="en-US" i="1" dirty="0" err="1">
                <a:sym typeface="Wingdings"/>
              </a:rPr>
              <a:t>w</a:t>
            </a:r>
            <a:r>
              <a:rPr lang="en-US" i="1" baseline="-25000" dirty="0" err="1">
                <a:sym typeface="Wingdings"/>
              </a:rPr>
              <a:t>i</a:t>
            </a:r>
            <a:r>
              <a:rPr lang="en-US" dirty="0">
                <a:sym typeface="Wingdings"/>
              </a:rPr>
              <a:t>) </a:t>
            </a:r>
            <a:r>
              <a:rPr lang="en-US" dirty="0" smtClean="0">
                <a:sym typeface="Wingdings"/>
              </a:rPr>
              <a:t>∈ </a:t>
            </a:r>
            <a:r>
              <a:rPr lang="en-US" dirty="0">
                <a:sym typeface="Wingdings"/>
              </a:rPr>
              <a:t>A</a:t>
            </a:r>
            <a:endParaRPr lang="en-US" dirty="0" smtClean="0">
              <a:sym typeface="Wingdings"/>
            </a:endParaRPr>
          </a:p>
          <a:p>
            <a:pPr marL="457200" indent="-457200">
              <a:buFont typeface="+mj-lt"/>
              <a:buAutoNum type="arabicPeriod"/>
            </a:pPr>
            <a:r>
              <a:rPr lang="en-US" dirty="0" smtClean="0">
                <a:sym typeface="Wingdings"/>
              </a:rPr>
              <a:t>Shift              </a:t>
            </a:r>
            <a:r>
              <a:rPr lang="en-US" dirty="0" err="1" smtClean="0"/>
              <a:t>σ</a:t>
            </a:r>
            <a:r>
              <a:rPr lang="en-US" dirty="0" smtClean="0"/>
              <a:t>, </a:t>
            </a:r>
            <a:r>
              <a:rPr lang="en-US" i="1" dirty="0" err="1" smtClean="0"/>
              <a:t>w</a:t>
            </a:r>
            <a:r>
              <a:rPr lang="en-US" i="1" baseline="-25000" dirty="0" err="1" smtClean="0"/>
              <a:t>i</a:t>
            </a:r>
            <a:r>
              <a:rPr lang="en-US" dirty="0" smtClean="0"/>
              <a:t>|</a:t>
            </a:r>
            <a:r>
              <a:rPr lang="en-US" dirty="0"/>
              <a:t>β, A </a:t>
            </a:r>
            <a:r>
              <a:rPr lang="en-US" dirty="0">
                <a:latin typeface="Wingdings"/>
                <a:ea typeface="Wingdings"/>
                <a:cs typeface="Wingdings"/>
                <a:sym typeface="Wingdings"/>
              </a:rPr>
              <a:t></a:t>
            </a:r>
            <a:r>
              <a:rPr lang="en-US" dirty="0">
                <a:sym typeface="Wingdings"/>
              </a:rPr>
              <a:t> </a:t>
            </a:r>
            <a:r>
              <a:rPr lang="en-US" dirty="0" err="1" smtClean="0">
                <a:sym typeface="Wingdings"/>
              </a:rPr>
              <a:t>σ|</a:t>
            </a:r>
            <a:r>
              <a:rPr lang="en-US" i="1" dirty="0" err="1" smtClean="0"/>
              <a:t>w</a:t>
            </a:r>
            <a:r>
              <a:rPr lang="en-US" i="1" baseline="-25000" dirty="0" err="1"/>
              <a:t>i</a:t>
            </a:r>
            <a:r>
              <a:rPr lang="en-US" dirty="0" smtClean="0">
                <a:sym typeface="Wingdings"/>
              </a:rPr>
              <a:t>, β</a:t>
            </a:r>
            <a:r>
              <a:rPr lang="en-US" dirty="0">
                <a:sym typeface="Wingdings"/>
              </a:rPr>
              <a:t>, </a:t>
            </a:r>
            <a:r>
              <a:rPr lang="en-US" dirty="0" smtClean="0">
                <a:sym typeface="Wingdings"/>
              </a:rPr>
              <a:t>A</a:t>
            </a:r>
          </a:p>
          <a:p>
            <a:pPr marL="0" indent="0">
              <a:buNone/>
            </a:pPr>
            <a:r>
              <a:rPr lang="en-US" dirty="0">
                <a:solidFill>
                  <a:srgbClr val="A4001D"/>
                </a:solidFill>
                <a:sym typeface="Wingdings"/>
              </a:rPr>
              <a:t>Finish:  </a:t>
            </a:r>
            <a:r>
              <a:rPr lang="en-US" dirty="0"/>
              <a:t>β = ∅</a:t>
            </a:r>
            <a:r>
              <a:rPr lang="en-US" i="1" baseline="-25000" dirty="0"/>
              <a:t> </a:t>
            </a:r>
            <a:endParaRPr lang="en-US" dirty="0" smtClean="0">
              <a:sym typeface="Wingdings"/>
            </a:endParaRPr>
          </a:p>
          <a:p>
            <a:pPr marL="0" indent="0">
              <a:buNone/>
            </a:pPr>
            <a:endParaRPr lang="en-US" sz="1800" dirty="0" smtClean="0">
              <a:sym typeface="Wingdings"/>
            </a:endParaRPr>
          </a:p>
          <a:p>
            <a:pPr marL="0" indent="0">
              <a:buNone/>
            </a:pPr>
            <a:r>
              <a:rPr lang="en-US" dirty="0" smtClean="0">
                <a:sym typeface="Wingdings"/>
              </a:rPr>
              <a:t>This is the common “arc-eager” variant: a head can immediately take a right dependent, before </a:t>
            </a:r>
            <a:r>
              <a:rPr lang="en-US" i="1" dirty="0" smtClean="0">
                <a:sym typeface="Wingdings"/>
              </a:rPr>
              <a:t>its</a:t>
            </a:r>
            <a:r>
              <a:rPr lang="en-US" dirty="0" smtClean="0">
                <a:sym typeface="Wingdings"/>
              </a:rPr>
              <a:t> dependents are found	</a:t>
            </a:r>
            <a:endParaRPr lang="en-US" dirty="0"/>
          </a:p>
        </p:txBody>
      </p:sp>
    </p:spTree>
    <p:extLst>
      <p:ext uri="{BB962C8B-B14F-4D97-AF65-F5344CB8AC3E}">
        <p14:creationId xmlns:p14="http://schemas.microsoft.com/office/powerpoint/2010/main" val="8966460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76200" y="1803400"/>
            <a:ext cx="8991600" cy="4597400"/>
          </a:xfrm>
        </p:spPr>
        <p:txBody>
          <a:bodyPr/>
          <a:lstStyle/>
          <a:p>
            <a:pPr marL="0" indent="0">
              <a:buNone/>
            </a:pPr>
            <a:r>
              <a:rPr lang="en-US" i="1" dirty="0" smtClean="0"/>
              <a:t>Happy children like to play with their friends .</a:t>
            </a:r>
          </a:p>
          <a:p>
            <a:pPr marL="0" indent="0">
              <a:buNone/>
            </a:pPr>
            <a:endParaRPr lang="en-US" dirty="0" smtClean="0"/>
          </a:p>
          <a:p>
            <a:pPr marL="0" indent="0">
              <a:buNone/>
            </a:pPr>
            <a:r>
              <a:rPr lang="en-US" sz="2000" dirty="0"/>
              <a:t>	</a:t>
            </a:r>
            <a:r>
              <a:rPr lang="en-US" sz="2000" dirty="0" smtClean="0"/>
              <a:t>[ROOT]		[Happy, children, …]	∅</a:t>
            </a:r>
          </a:p>
          <a:p>
            <a:pPr marL="0" indent="0">
              <a:buNone/>
            </a:pPr>
            <a:r>
              <a:rPr lang="en-US" sz="2000" dirty="0" smtClean="0"/>
              <a:t>Shift	[ROOT, Happy]	[children, like, …]		∅</a:t>
            </a:r>
          </a:p>
          <a:p>
            <a:pPr marL="0" indent="0">
              <a:buNone/>
            </a:pPr>
            <a:r>
              <a:rPr lang="en-US" sz="2000" dirty="0" err="1" smtClean="0"/>
              <a:t>LA</a:t>
            </a:r>
            <a:r>
              <a:rPr lang="en-US" sz="2000" i="1" baseline="-25000" dirty="0" err="1" smtClean="0"/>
              <a:t>amod</a:t>
            </a:r>
            <a:r>
              <a:rPr lang="en-US" sz="2000" baseline="-25000" dirty="0" smtClean="0"/>
              <a:t>	</a:t>
            </a:r>
            <a:r>
              <a:rPr lang="en-US" sz="2000" dirty="0" smtClean="0"/>
              <a:t>[ROOT]		[children, like, …]		{</a:t>
            </a:r>
            <a:r>
              <a:rPr lang="en-US" sz="2000" dirty="0" err="1" smtClean="0"/>
              <a:t>amod</a:t>
            </a:r>
            <a:r>
              <a:rPr lang="en-US" sz="2000" dirty="0" smtClean="0"/>
              <a:t>(children, happy)} = A</a:t>
            </a:r>
            <a:r>
              <a:rPr lang="en-US" sz="2000" baseline="-25000" dirty="0" smtClean="0"/>
              <a:t>1</a:t>
            </a:r>
          </a:p>
          <a:p>
            <a:pPr marL="0" indent="0">
              <a:buNone/>
            </a:pPr>
            <a:r>
              <a:rPr lang="en-US" sz="2000" dirty="0" smtClean="0"/>
              <a:t>Shift	[ROOT, children]	[like, to, …]		A</a:t>
            </a:r>
            <a:r>
              <a:rPr lang="en-US" sz="2000" baseline="-25000" dirty="0"/>
              <a:t>1</a:t>
            </a:r>
          </a:p>
          <a:p>
            <a:pPr marL="0" indent="0">
              <a:buNone/>
            </a:pPr>
            <a:r>
              <a:rPr lang="en-US" sz="2000" dirty="0" err="1" smtClean="0"/>
              <a:t>LA</a:t>
            </a:r>
            <a:r>
              <a:rPr lang="en-US" sz="2000" i="1" baseline="-25000" dirty="0" err="1" smtClean="0"/>
              <a:t>nsubj</a:t>
            </a:r>
            <a:r>
              <a:rPr lang="en-US" sz="2000" i="1" baseline="-25000" dirty="0" smtClean="0"/>
              <a:t>	</a:t>
            </a:r>
            <a:r>
              <a:rPr lang="en-US" sz="2000" dirty="0" smtClean="0"/>
              <a:t>[ROOT]		[like, to, …]		A</a:t>
            </a:r>
            <a:r>
              <a:rPr lang="en-US" sz="2000" baseline="-25000" dirty="0" smtClean="0"/>
              <a:t>1</a:t>
            </a:r>
            <a:r>
              <a:rPr lang="en-US" sz="2000" dirty="0" smtClean="0"/>
              <a:t> ∪ {</a:t>
            </a:r>
            <a:r>
              <a:rPr lang="en-US" sz="2000" dirty="0" err="1" smtClean="0"/>
              <a:t>nsubj</a:t>
            </a:r>
            <a:r>
              <a:rPr lang="en-US" sz="2000" dirty="0" smtClean="0"/>
              <a:t>(like, children)} = A</a:t>
            </a:r>
            <a:r>
              <a:rPr lang="en-US" sz="2000" baseline="-25000" dirty="0" smtClean="0"/>
              <a:t>2</a:t>
            </a:r>
          </a:p>
          <a:p>
            <a:pPr marL="0" indent="0">
              <a:buNone/>
            </a:pPr>
            <a:r>
              <a:rPr lang="en-US" sz="2000" dirty="0" err="1" smtClean="0"/>
              <a:t>RA</a:t>
            </a:r>
            <a:r>
              <a:rPr lang="en-US" sz="2000" i="1" baseline="-25000" dirty="0" err="1" smtClean="0"/>
              <a:t>root</a:t>
            </a:r>
            <a:r>
              <a:rPr lang="en-US" sz="2000" dirty="0" smtClean="0"/>
              <a:t>	[ROOT, like]	[to, play, …]		A</a:t>
            </a:r>
            <a:r>
              <a:rPr lang="en-US" sz="2000" baseline="-25000" dirty="0" smtClean="0"/>
              <a:t>2</a:t>
            </a:r>
            <a:r>
              <a:rPr lang="en-US" sz="2000" dirty="0" smtClean="0"/>
              <a:t> ∪{root(ROOT, like) = A</a:t>
            </a:r>
            <a:r>
              <a:rPr lang="en-US" sz="2000" baseline="-25000" dirty="0" smtClean="0"/>
              <a:t>3</a:t>
            </a:r>
          </a:p>
          <a:p>
            <a:pPr marL="0" indent="0">
              <a:buNone/>
            </a:pPr>
            <a:r>
              <a:rPr lang="en-US" sz="2000" dirty="0" smtClean="0"/>
              <a:t>Shift</a:t>
            </a:r>
            <a:r>
              <a:rPr lang="en-US" sz="2000" dirty="0"/>
              <a:t>	</a:t>
            </a:r>
            <a:r>
              <a:rPr lang="en-US" sz="2000" dirty="0" smtClean="0"/>
              <a:t>[ROOT, like, to]	[play, with, …]		A</a:t>
            </a:r>
            <a:r>
              <a:rPr lang="en-US" sz="2000" baseline="-25000" dirty="0" smtClean="0"/>
              <a:t>3</a:t>
            </a:r>
          </a:p>
          <a:p>
            <a:pPr marL="0" indent="0">
              <a:buNone/>
            </a:pPr>
            <a:r>
              <a:rPr lang="en-US" sz="2000" dirty="0" err="1" smtClean="0"/>
              <a:t>LA</a:t>
            </a:r>
            <a:r>
              <a:rPr lang="en-US" sz="2000" i="1" baseline="-25000" dirty="0" err="1" smtClean="0"/>
              <a:t>aux</a:t>
            </a:r>
            <a:r>
              <a:rPr lang="en-US" sz="2000" dirty="0" smtClean="0"/>
              <a:t>	[ROOT, like]	[play, with, …]		A</a:t>
            </a:r>
            <a:r>
              <a:rPr lang="en-US" sz="2000" baseline="-25000" dirty="0" smtClean="0"/>
              <a:t>3</a:t>
            </a:r>
            <a:r>
              <a:rPr lang="en-US" sz="2000" dirty="0"/>
              <a:t>∪</a:t>
            </a:r>
            <a:r>
              <a:rPr lang="en-US" sz="2000" dirty="0" smtClean="0"/>
              <a:t>{aux(play, to) </a:t>
            </a:r>
            <a:r>
              <a:rPr lang="en-US" sz="2000" dirty="0"/>
              <a:t>= </a:t>
            </a:r>
            <a:r>
              <a:rPr lang="en-US" sz="2000" dirty="0" smtClean="0"/>
              <a:t>A</a:t>
            </a:r>
            <a:r>
              <a:rPr lang="en-US" sz="2000" baseline="-25000" dirty="0" smtClean="0"/>
              <a:t>4</a:t>
            </a:r>
            <a:endParaRPr lang="en-US" sz="2000" baseline="-25000" dirty="0"/>
          </a:p>
          <a:p>
            <a:pPr marL="0" indent="0">
              <a:buNone/>
            </a:pPr>
            <a:r>
              <a:rPr lang="en-US" sz="2000" i="1" baseline="-25000" dirty="0" smtClean="0"/>
              <a:t> </a:t>
            </a:r>
            <a:r>
              <a:rPr lang="en-US" sz="2000" dirty="0" err="1" smtClean="0"/>
              <a:t>RA</a:t>
            </a:r>
            <a:r>
              <a:rPr lang="en-US" sz="2000" i="1" baseline="-25000" dirty="0" err="1" smtClean="0"/>
              <a:t>xcomp</a:t>
            </a:r>
            <a:r>
              <a:rPr lang="en-US" sz="2000" i="1" baseline="-25000" dirty="0" smtClean="0"/>
              <a:t>	</a:t>
            </a:r>
            <a:r>
              <a:rPr lang="en-US" sz="2000" dirty="0" smtClean="0"/>
              <a:t>[ROOT, like, play]	[with their, …]		A</a:t>
            </a:r>
            <a:r>
              <a:rPr lang="en-US" sz="2000" baseline="-25000" dirty="0" smtClean="0"/>
              <a:t>4</a:t>
            </a:r>
            <a:r>
              <a:rPr lang="en-US" sz="2000" dirty="0"/>
              <a:t>∪</a:t>
            </a:r>
            <a:r>
              <a:rPr lang="en-US" sz="2000" dirty="0" smtClean="0"/>
              <a:t>{</a:t>
            </a:r>
            <a:r>
              <a:rPr lang="en-US" sz="2000" dirty="0" err="1" smtClean="0"/>
              <a:t>xcomp</a:t>
            </a:r>
            <a:r>
              <a:rPr lang="en-US" sz="2000" dirty="0" smtClean="0"/>
              <a:t>(like, play) </a:t>
            </a:r>
            <a:r>
              <a:rPr lang="en-US" sz="2000" dirty="0"/>
              <a:t>= </a:t>
            </a:r>
            <a:r>
              <a:rPr lang="en-US" sz="2000" dirty="0" smtClean="0"/>
              <a:t>A</a:t>
            </a:r>
            <a:r>
              <a:rPr lang="en-US" sz="2000" baseline="-25000" dirty="0" smtClean="0"/>
              <a:t>5</a:t>
            </a:r>
          </a:p>
          <a:p>
            <a:pPr marL="0" indent="0">
              <a:buNone/>
            </a:pPr>
            <a:endParaRPr lang="en-US" sz="2000" baseline="-25000" dirty="0"/>
          </a:p>
          <a:p>
            <a:pPr marL="0" indent="0">
              <a:buNone/>
            </a:pPr>
            <a:endParaRPr lang="en-US" sz="2000" i="1" baseline="-25000" dirty="0" smtClean="0"/>
          </a:p>
        </p:txBody>
      </p:sp>
      <p:sp>
        <p:nvSpPr>
          <p:cNvPr id="5" name="TextBox 4"/>
          <p:cNvSpPr txBox="1"/>
          <p:nvPr/>
        </p:nvSpPr>
        <p:spPr>
          <a:xfrm>
            <a:off x="4332838" y="304800"/>
            <a:ext cx="4506362" cy="1384995"/>
          </a:xfrm>
          <a:prstGeom prst="rect">
            <a:avLst/>
          </a:prstGeom>
          <a:solidFill>
            <a:schemeClr val="accent5">
              <a:lumMod val="40000"/>
              <a:lumOff val="60000"/>
            </a:schemeClr>
          </a:solidFill>
        </p:spPr>
        <p:txBody>
          <a:bodyPr wrap="none" rtlCol="0">
            <a:spAutoFit/>
          </a:bodyPr>
          <a:lstStyle/>
          <a:p>
            <a:pPr marL="457200" indent="-457200">
              <a:buFont typeface="+mj-lt"/>
              <a:buAutoNum type="arabicPeriod"/>
            </a:pPr>
            <a:r>
              <a:rPr lang="en-US" sz="1400" dirty="0">
                <a:latin typeface="+mn-lt"/>
              </a:rPr>
              <a:t>Left-</a:t>
            </a:r>
            <a:r>
              <a:rPr lang="en-US" sz="1400" dirty="0" err="1">
                <a:latin typeface="+mn-lt"/>
              </a:rPr>
              <a:t>Arc</a:t>
            </a:r>
            <a:r>
              <a:rPr lang="en-US" sz="1400" i="1" baseline="-25000" dirty="0" err="1">
                <a:latin typeface="+mn-lt"/>
              </a:rPr>
              <a:t>r</a:t>
            </a:r>
            <a:r>
              <a:rPr lang="en-US" sz="1400" dirty="0">
                <a:latin typeface="+mn-lt"/>
              </a:rPr>
              <a:t>      </a:t>
            </a:r>
            <a:r>
              <a:rPr lang="en-US" sz="1400" dirty="0" err="1">
                <a:latin typeface="+mn-lt"/>
              </a:rPr>
              <a:t>σ|</a:t>
            </a:r>
            <a:r>
              <a:rPr lang="en-US" sz="1400" i="1" dirty="0" err="1">
                <a:latin typeface="+mn-lt"/>
              </a:rPr>
              <a:t>w</a:t>
            </a:r>
            <a:r>
              <a:rPr lang="en-US" sz="1400" i="1" baseline="-25000" dirty="0" err="1">
                <a:latin typeface="+mn-lt"/>
              </a:rPr>
              <a:t>i</a:t>
            </a:r>
            <a:r>
              <a:rPr lang="en-US" sz="1400" dirty="0">
                <a:latin typeface="+mn-lt"/>
              </a:rPr>
              <a:t>, </a:t>
            </a:r>
            <a:r>
              <a:rPr lang="en-US" sz="1400" i="1" dirty="0" err="1">
                <a:latin typeface="+mn-lt"/>
              </a:rPr>
              <a:t>w</a:t>
            </a:r>
            <a:r>
              <a:rPr lang="en-US" sz="1400" i="1" baseline="-25000" dirty="0" err="1">
                <a:latin typeface="+mn-lt"/>
              </a:rPr>
              <a:t>j</a:t>
            </a:r>
            <a:r>
              <a:rPr lang="en-US" sz="1400" dirty="0">
                <a:latin typeface="+mn-lt"/>
              </a:rPr>
              <a:t>|β, A </a:t>
            </a:r>
            <a:r>
              <a:rPr lang="en-US" sz="1400" dirty="0">
                <a:latin typeface="+mn-lt"/>
                <a:ea typeface="Wingdings"/>
                <a:cs typeface="Wingdings"/>
                <a:sym typeface="Wingdings"/>
              </a:rPr>
              <a:t></a:t>
            </a:r>
            <a:r>
              <a:rPr lang="en-US" sz="1400" dirty="0">
                <a:latin typeface="+mn-lt"/>
                <a:sym typeface="Wingdings"/>
              </a:rPr>
              <a:t> </a:t>
            </a:r>
            <a:r>
              <a:rPr lang="en-US" sz="1400" dirty="0" err="1">
                <a:latin typeface="+mn-lt"/>
                <a:sym typeface="Wingdings"/>
              </a:rPr>
              <a:t>σ</a:t>
            </a:r>
            <a:r>
              <a:rPr lang="en-US" sz="1400" dirty="0">
                <a:latin typeface="+mn-lt"/>
                <a:sym typeface="Wingdings"/>
              </a:rPr>
              <a:t>, </a:t>
            </a:r>
            <a:r>
              <a:rPr lang="en-US" sz="1400" i="1" dirty="0" err="1">
                <a:latin typeface="+mn-lt"/>
                <a:sym typeface="Wingdings"/>
              </a:rPr>
              <a:t>w</a:t>
            </a:r>
            <a:r>
              <a:rPr lang="en-US" sz="1400" i="1" baseline="-25000" dirty="0" err="1">
                <a:latin typeface="+mn-lt"/>
                <a:sym typeface="Wingdings"/>
              </a:rPr>
              <a:t>j</a:t>
            </a:r>
            <a:r>
              <a:rPr lang="en-US" sz="1400" dirty="0">
                <a:latin typeface="+mn-lt"/>
                <a:sym typeface="Wingdings"/>
              </a:rPr>
              <a:t>|β, A∪{</a:t>
            </a:r>
            <a:r>
              <a:rPr lang="en-US" sz="1400" i="1" dirty="0">
                <a:latin typeface="+mn-lt"/>
                <a:sym typeface="Wingdings"/>
              </a:rPr>
              <a:t>r</a:t>
            </a:r>
            <a:r>
              <a:rPr lang="en-US" sz="1400" dirty="0">
                <a:latin typeface="+mn-lt"/>
                <a:sym typeface="Wingdings"/>
              </a:rPr>
              <a:t>(</a:t>
            </a:r>
            <a:r>
              <a:rPr lang="en-US" sz="1400" i="1" dirty="0" err="1">
                <a:latin typeface="+mn-lt"/>
                <a:sym typeface="Wingdings"/>
              </a:rPr>
              <a:t>w</a:t>
            </a:r>
            <a:r>
              <a:rPr lang="en-US" sz="1400" i="1" baseline="-25000" dirty="0" err="1">
                <a:latin typeface="+mn-lt"/>
                <a:sym typeface="Wingdings"/>
              </a:rPr>
              <a:t>j</a:t>
            </a:r>
            <a:r>
              <a:rPr lang="en-US" sz="1400" dirty="0" err="1">
                <a:latin typeface="+mn-lt"/>
                <a:sym typeface="Wingdings"/>
              </a:rPr>
              <a:t>,</a:t>
            </a:r>
            <a:r>
              <a:rPr lang="en-US" sz="1400" i="1" dirty="0" err="1">
                <a:latin typeface="+mn-lt"/>
                <a:sym typeface="Wingdings"/>
              </a:rPr>
              <a:t>w</a:t>
            </a:r>
            <a:r>
              <a:rPr lang="en-US" sz="1400" i="1" baseline="-25000" dirty="0" err="1">
                <a:latin typeface="+mn-lt"/>
                <a:sym typeface="Wingdings"/>
              </a:rPr>
              <a:t>i</a:t>
            </a:r>
            <a:r>
              <a:rPr lang="en-US" sz="1400" dirty="0">
                <a:latin typeface="+mn-lt"/>
                <a:sym typeface="Wingdings"/>
              </a:rPr>
              <a:t>)} </a:t>
            </a:r>
          </a:p>
          <a:p>
            <a:pPr marL="342900" lvl="1" indent="0">
              <a:buNone/>
            </a:pPr>
            <a:r>
              <a:rPr lang="en-US" sz="1400" dirty="0">
                <a:latin typeface="+mn-lt"/>
                <a:sym typeface="Wingdings"/>
              </a:rPr>
              <a:t>Precondition: (</a:t>
            </a:r>
            <a:r>
              <a:rPr lang="en-US" sz="1400" i="1" dirty="0" err="1">
                <a:latin typeface="+mn-lt"/>
                <a:sym typeface="Wingdings"/>
              </a:rPr>
              <a:t>w</a:t>
            </a:r>
            <a:r>
              <a:rPr lang="en-US" sz="1400" i="1" baseline="-25000" dirty="0" err="1">
                <a:latin typeface="+mn-lt"/>
                <a:sym typeface="Wingdings"/>
              </a:rPr>
              <a:t>k</a:t>
            </a:r>
            <a:r>
              <a:rPr lang="en-US" sz="1400" dirty="0">
                <a:latin typeface="+mn-lt"/>
                <a:sym typeface="Wingdings"/>
              </a:rPr>
              <a:t>, </a:t>
            </a:r>
            <a:r>
              <a:rPr lang="en-US" sz="1400" i="1" dirty="0">
                <a:latin typeface="+mn-lt"/>
                <a:sym typeface="Wingdings"/>
              </a:rPr>
              <a:t>r’</a:t>
            </a:r>
            <a:r>
              <a:rPr lang="en-US" sz="1400" dirty="0">
                <a:latin typeface="+mn-lt"/>
                <a:sym typeface="Wingdings"/>
              </a:rPr>
              <a:t>, </a:t>
            </a:r>
            <a:r>
              <a:rPr lang="en-US" sz="1400" i="1" dirty="0" err="1">
                <a:latin typeface="+mn-lt"/>
                <a:sym typeface="Wingdings"/>
              </a:rPr>
              <a:t>w</a:t>
            </a:r>
            <a:r>
              <a:rPr lang="en-US" sz="1400" i="1" baseline="-25000" dirty="0" err="1">
                <a:latin typeface="+mn-lt"/>
                <a:sym typeface="Wingdings"/>
              </a:rPr>
              <a:t>i</a:t>
            </a:r>
            <a:r>
              <a:rPr lang="en-US" sz="1400" dirty="0">
                <a:latin typeface="+mn-lt"/>
                <a:sym typeface="Wingdings"/>
              </a:rPr>
              <a:t>) ∉ A, </a:t>
            </a:r>
            <a:r>
              <a:rPr lang="en-US" sz="1400" i="1" dirty="0" err="1">
                <a:latin typeface="+mn-lt"/>
                <a:sym typeface="Wingdings"/>
              </a:rPr>
              <a:t>w</a:t>
            </a:r>
            <a:r>
              <a:rPr lang="en-US" sz="1400" i="1" baseline="-25000" dirty="0" err="1">
                <a:latin typeface="+mn-lt"/>
                <a:sym typeface="Wingdings"/>
              </a:rPr>
              <a:t>i</a:t>
            </a:r>
            <a:r>
              <a:rPr lang="en-US" sz="1400" i="1" dirty="0">
                <a:latin typeface="+mn-lt"/>
                <a:sym typeface="Wingdings"/>
              </a:rPr>
              <a:t> </a:t>
            </a:r>
            <a:r>
              <a:rPr lang="en-US" sz="1400" dirty="0">
                <a:latin typeface="+mn-lt"/>
                <a:sym typeface="Wingdings"/>
              </a:rPr>
              <a:t>≠ ROOT</a:t>
            </a:r>
          </a:p>
          <a:p>
            <a:pPr marL="457200" indent="-457200">
              <a:buFont typeface="+mj-lt"/>
              <a:buAutoNum type="arabicPeriod"/>
            </a:pPr>
            <a:r>
              <a:rPr lang="en-US" sz="1400" dirty="0">
                <a:latin typeface="+mn-lt"/>
                <a:sym typeface="Wingdings"/>
              </a:rPr>
              <a:t>Right-</a:t>
            </a:r>
            <a:r>
              <a:rPr lang="en-US" sz="1400" dirty="0" err="1">
                <a:latin typeface="+mn-lt"/>
                <a:sym typeface="Wingdings"/>
              </a:rPr>
              <a:t>Arc</a:t>
            </a:r>
            <a:r>
              <a:rPr lang="en-US" sz="1400" i="1" baseline="-25000" dirty="0" err="1">
                <a:latin typeface="+mn-lt"/>
                <a:sym typeface="Wingdings"/>
              </a:rPr>
              <a:t>r</a:t>
            </a:r>
            <a:r>
              <a:rPr lang="en-US" sz="1400" dirty="0">
                <a:latin typeface="+mn-lt"/>
                <a:sym typeface="Wingdings"/>
              </a:rPr>
              <a:t>    </a:t>
            </a:r>
            <a:r>
              <a:rPr lang="en-US" sz="1400" dirty="0" err="1">
                <a:latin typeface="+mn-lt"/>
              </a:rPr>
              <a:t>σ|</a:t>
            </a:r>
            <a:r>
              <a:rPr lang="en-US" sz="1400" i="1" dirty="0" err="1">
                <a:latin typeface="+mn-lt"/>
              </a:rPr>
              <a:t>w</a:t>
            </a:r>
            <a:r>
              <a:rPr lang="en-US" sz="1400" i="1" baseline="-25000" dirty="0" err="1">
                <a:latin typeface="+mn-lt"/>
              </a:rPr>
              <a:t>i</a:t>
            </a:r>
            <a:r>
              <a:rPr lang="en-US" sz="1400" dirty="0">
                <a:latin typeface="+mn-lt"/>
              </a:rPr>
              <a:t>, </a:t>
            </a:r>
            <a:r>
              <a:rPr lang="en-US" sz="1400" i="1" dirty="0" err="1">
                <a:latin typeface="+mn-lt"/>
              </a:rPr>
              <a:t>w</a:t>
            </a:r>
            <a:r>
              <a:rPr lang="en-US" sz="1400" i="1" baseline="-25000" dirty="0" err="1">
                <a:latin typeface="+mn-lt"/>
              </a:rPr>
              <a:t>j</a:t>
            </a:r>
            <a:r>
              <a:rPr lang="en-US" sz="1400" dirty="0">
                <a:latin typeface="+mn-lt"/>
              </a:rPr>
              <a:t>|β, A </a:t>
            </a:r>
            <a:r>
              <a:rPr lang="en-US" sz="1400" dirty="0">
                <a:latin typeface="+mn-lt"/>
                <a:ea typeface="Wingdings"/>
                <a:cs typeface="Wingdings"/>
                <a:sym typeface="Wingdings"/>
              </a:rPr>
              <a:t></a:t>
            </a:r>
            <a:r>
              <a:rPr lang="en-US" sz="1400" dirty="0">
                <a:latin typeface="+mn-lt"/>
                <a:sym typeface="Wingdings"/>
              </a:rPr>
              <a:t> </a:t>
            </a:r>
            <a:r>
              <a:rPr lang="en-US" sz="1400" dirty="0" err="1">
                <a:latin typeface="+mn-lt"/>
                <a:sym typeface="Wingdings"/>
              </a:rPr>
              <a:t>σ|</a:t>
            </a:r>
            <a:r>
              <a:rPr lang="en-US" sz="1400" i="1" dirty="0" err="1">
                <a:latin typeface="+mn-lt"/>
              </a:rPr>
              <a:t>w</a:t>
            </a:r>
            <a:r>
              <a:rPr lang="en-US" sz="1400" i="1" baseline="-25000" dirty="0" err="1">
                <a:latin typeface="+mn-lt"/>
              </a:rPr>
              <a:t>i</a:t>
            </a:r>
            <a:r>
              <a:rPr lang="en-US" sz="1400" dirty="0" err="1">
                <a:latin typeface="+mn-lt"/>
              </a:rPr>
              <a:t>|</a:t>
            </a:r>
            <a:r>
              <a:rPr lang="en-US" sz="1400" i="1" dirty="0" err="1">
                <a:latin typeface="+mn-lt"/>
                <a:sym typeface="Wingdings"/>
              </a:rPr>
              <a:t>w</a:t>
            </a:r>
            <a:r>
              <a:rPr lang="en-US" sz="1400" i="1" baseline="-25000" dirty="0" err="1">
                <a:latin typeface="+mn-lt"/>
                <a:sym typeface="Wingdings"/>
              </a:rPr>
              <a:t>j</a:t>
            </a:r>
            <a:r>
              <a:rPr lang="en-US" sz="1400" dirty="0">
                <a:latin typeface="+mn-lt"/>
                <a:sym typeface="Wingdings"/>
              </a:rPr>
              <a:t>, β, A∪{</a:t>
            </a:r>
            <a:r>
              <a:rPr lang="en-US" sz="1400" i="1" dirty="0">
                <a:latin typeface="+mn-lt"/>
                <a:sym typeface="Wingdings"/>
              </a:rPr>
              <a:t>r</a:t>
            </a:r>
            <a:r>
              <a:rPr lang="en-US" sz="1400" dirty="0">
                <a:latin typeface="+mn-lt"/>
                <a:sym typeface="Wingdings"/>
              </a:rPr>
              <a:t>(</a:t>
            </a:r>
            <a:r>
              <a:rPr lang="en-US" sz="1400" i="1" dirty="0" err="1">
                <a:latin typeface="+mn-lt"/>
                <a:sym typeface="Wingdings"/>
              </a:rPr>
              <a:t>w</a:t>
            </a:r>
            <a:r>
              <a:rPr lang="en-US" sz="1400" i="1" baseline="-25000" dirty="0" err="1">
                <a:latin typeface="+mn-lt"/>
                <a:sym typeface="Wingdings"/>
              </a:rPr>
              <a:t>i</a:t>
            </a:r>
            <a:r>
              <a:rPr lang="en-US" sz="1400" dirty="0" err="1">
                <a:latin typeface="+mn-lt"/>
                <a:sym typeface="Wingdings"/>
              </a:rPr>
              <a:t>,</a:t>
            </a:r>
            <a:r>
              <a:rPr lang="en-US" sz="1400" i="1" dirty="0" err="1">
                <a:latin typeface="+mn-lt"/>
                <a:sym typeface="Wingdings"/>
              </a:rPr>
              <a:t>w</a:t>
            </a:r>
            <a:r>
              <a:rPr lang="en-US" sz="1400" i="1" baseline="-25000" dirty="0" err="1">
                <a:latin typeface="+mn-lt"/>
                <a:sym typeface="Wingdings"/>
              </a:rPr>
              <a:t>j</a:t>
            </a:r>
            <a:r>
              <a:rPr lang="en-US" sz="1400" dirty="0">
                <a:latin typeface="+mn-lt"/>
                <a:sym typeface="Wingdings"/>
              </a:rPr>
              <a:t>)}</a:t>
            </a:r>
          </a:p>
          <a:p>
            <a:pPr marL="457200" indent="-457200">
              <a:buFont typeface="+mj-lt"/>
              <a:buAutoNum type="arabicPeriod"/>
            </a:pPr>
            <a:r>
              <a:rPr lang="en-US" sz="1400" dirty="0">
                <a:latin typeface="+mn-lt"/>
                <a:sym typeface="Wingdings"/>
              </a:rPr>
              <a:t>Reduce        </a:t>
            </a:r>
            <a:r>
              <a:rPr lang="en-US" sz="1400" dirty="0" err="1">
                <a:latin typeface="+mn-lt"/>
              </a:rPr>
              <a:t>σ|</a:t>
            </a:r>
            <a:r>
              <a:rPr lang="en-US" sz="1400" i="1" dirty="0" err="1">
                <a:latin typeface="+mn-lt"/>
              </a:rPr>
              <a:t>w</a:t>
            </a:r>
            <a:r>
              <a:rPr lang="en-US" sz="1400" i="1" baseline="-25000" dirty="0" err="1">
                <a:latin typeface="+mn-lt"/>
              </a:rPr>
              <a:t>i</a:t>
            </a:r>
            <a:r>
              <a:rPr lang="en-US" sz="1400" dirty="0">
                <a:latin typeface="+mn-lt"/>
              </a:rPr>
              <a:t>, β, A </a:t>
            </a:r>
            <a:r>
              <a:rPr lang="en-US" sz="1400" dirty="0">
                <a:latin typeface="+mn-lt"/>
                <a:ea typeface="Wingdings"/>
                <a:cs typeface="Wingdings"/>
                <a:sym typeface="Wingdings"/>
              </a:rPr>
              <a:t></a:t>
            </a:r>
            <a:r>
              <a:rPr lang="en-US" sz="1400" dirty="0">
                <a:latin typeface="+mn-lt"/>
                <a:sym typeface="Wingdings"/>
              </a:rPr>
              <a:t> </a:t>
            </a:r>
            <a:r>
              <a:rPr lang="en-US" sz="1400" dirty="0" err="1">
                <a:latin typeface="+mn-lt"/>
                <a:sym typeface="Wingdings"/>
              </a:rPr>
              <a:t>σ</a:t>
            </a:r>
            <a:r>
              <a:rPr lang="en-US" sz="1400" dirty="0">
                <a:latin typeface="+mn-lt"/>
                <a:sym typeface="Wingdings"/>
              </a:rPr>
              <a:t>, β, A</a:t>
            </a:r>
          </a:p>
          <a:p>
            <a:pPr marL="342900" lvl="1" indent="0">
              <a:buNone/>
            </a:pPr>
            <a:r>
              <a:rPr lang="en-US" sz="1400" dirty="0">
                <a:latin typeface="+mn-lt"/>
                <a:sym typeface="Wingdings"/>
              </a:rPr>
              <a:t>Precondition: (</a:t>
            </a:r>
            <a:r>
              <a:rPr lang="en-US" sz="1400" i="1" dirty="0" err="1">
                <a:latin typeface="+mn-lt"/>
                <a:sym typeface="Wingdings"/>
              </a:rPr>
              <a:t>w</a:t>
            </a:r>
            <a:r>
              <a:rPr lang="en-US" sz="1400" i="1" baseline="-25000" dirty="0" err="1">
                <a:latin typeface="+mn-lt"/>
                <a:sym typeface="Wingdings"/>
              </a:rPr>
              <a:t>k</a:t>
            </a:r>
            <a:r>
              <a:rPr lang="en-US" sz="1400" dirty="0">
                <a:latin typeface="+mn-lt"/>
                <a:sym typeface="Wingdings"/>
              </a:rPr>
              <a:t>, </a:t>
            </a:r>
            <a:r>
              <a:rPr lang="en-US" sz="1400" i="1" dirty="0">
                <a:latin typeface="+mn-lt"/>
                <a:sym typeface="Wingdings"/>
              </a:rPr>
              <a:t>r’</a:t>
            </a:r>
            <a:r>
              <a:rPr lang="en-US" sz="1400" dirty="0">
                <a:latin typeface="+mn-lt"/>
                <a:sym typeface="Wingdings"/>
              </a:rPr>
              <a:t>, </a:t>
            </a:r>
            <a:r>
              <a:rPr lang="en-US" sz="1400" i="1" dirty="0" err="1">
                <a:latin typeface="+mn-lt"/>
                <a:sym typeface="Wingdings"/>
              </a:rPr>
              <a:t>w</a:t>
            </a:r>
            <a:r>
              <a:rPr lang="en-US" sz="1400" i="1" baseline="-25000" dirty="0" err="1">
                <a:latin typeface="+mn-lt"/>
                <a:sym typeface="Wingdings"/>
              </a:rPr>
              <a:t>i</a:t>
            </a:r>
            <a:r>
              <a:rPr lang="en-US" sz="1400" dirty="0">
                <a:latin typeface="+mn-lt"/>
                <a:sym typeface="Wingdings"/>
              </a:rPr>
              <a:t>) ∈ A</a:t>
            </a:r>
          </a:p>
          <a:p>
            <a:pPr marL="457200" indent="-457200">
              <a:buFont typeface="+mj-lt"/>
              <a:buAutoNum type="arabicPeriod"/>
            </a:pPr>
            <a:r>
              <a:rPr lang="en-US" sz="1400" dirty="0">
                <a:latin typeface="+mn-lt"/>
                <a:sym typeface="Wingdings"/>
              </a:rPr>
              <a:t>Shift              </a:t>
            </a:r>
            <a:r>
              <a:rPr lang="en-US" sz="1400" dirty="0" err="1">
                <a:latin typeface="+mn-lt"/>
              </a:rPr>
              <a:t>σ</a:t>
            </a:r>
            <a:r>
              <a:rPr lang="en-US" sz="1400" dirty="0">
                <a:latin typeface="+mn-lt"/>
              </a:rPr>
              <a:t>, </a:t>
            </a:r>
            <a:r>
              <a:rPr lang="en-US" sz="1400" i="1" dirty="0" err="1">
                <a:latin typeface="+mn-lt"/>
              </a:rPr>
              <a:t>w</a:t>
            </a:r>
            <a:r>
              <a:rPr lang="en-US" sz="1400" i="1" baseline="-25000" dirty="0" err="1">
                <a:latin typeface="+mn-lt"/>
              </a:rPr>
              <a:t>i</a:t>
            </a:r>
            <a:r>
              <a:rPr lang="en-US" sz="1400" dirty="0">
                <a:latin typeface="+mn-lt"/>
              </a:rPr>
              <a:t>|β, A </a:t>
            </a:r>
            <a:r>
              <a:rPr lang="en-US" sz="1400" dirty="0">
                <a:latin typeface="+mn-lt"/>
                <a:ea typeface="Wingdings"/>
                <a:cs typeface="Wingdings"/>
                <a:sym typeface="Wingdings"/>
              </a:rPr>
              <a:t></a:t>
            </a:r>
            <a:r>
              <a:rPr lang="en-US" sz="1400" dirty="0">
                <a:latin typeface="+mn-lt"/>
                <a:sym typeface="Wingdings"/>
              </a:rPr>
              <a:t> </a:t>
            </a:r>
            <a:r>
              <a:rPr lang="en-US" sz="1400" dirty="0" err="1">
                <a:latin typeface="+mn-lt"/>
                <a:sym typeface="Wingdings"/>
              </a:rPr>
              <a:t>σ|</a:t>
            </a:r>
            <a:r>
              <a:rPr lang="en-US" sz="1400" i="1" dirty="0" err="1">
                <a:latin typeface="+mn-lt"/>
              </a:rPr>
              <a:t>w</a:t>
            </a:r>
            <a:r>
              <a:rPr lang="en-US" sz="1400" i="1" baseline="-25000" dirty="0" err="1">
                <a:latin typeface="+mn-lt"/>
              </a:rPr>
              <a:t>i</a:t>
            </a:r>
            <a:r>
              <a:rPr lang="en-US" sz="1400" dirty="0">
                <a:latin typeface="+mn-lt"/>
                <a:sym typeface="Wingdings"/>
              </a:rPr>
              <a:t>, β, </a:t>
            </a:r>
            <a:r>
              <a:rPr lang="en-US" sz="1400" dirty="0" smtClean="0">
                <a:latin typeface="+mn-lt"/>
                <a:sym typeface="Wingdings"/>
              </a:rPr>
              <a:t>A</a:t>
            </a:r>
            <a:endParaRPr lang="en-US" sz="1400" dirty="0">
              <a:latin typeface="+mn-lt"/>
              <a:sym typeface="Wingdings"/>
            </a:endParaRPr>
          </a:p>
        </p:txBody>
      </p:sp>
    </p:spTree>
    <p:extLst>
      <p:ext uri="{BB962C8B-B14F-4D97-AF65-F5344CB8AC3E}">
        <p14:creationId xmlns:p14="http://schemas.microsoft.com/office/powerpoint/2010/main" val="301793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76200" y="1803400"/>
            <a:ext cx="8991600" cy="4597400"/>
          </a:xfrm>
        </p:spPr>
        <p:txBody>
          <a:bodyPr/>
          <a:lstStyle/>
          <a:p>
            <a:pPr marL="0" indent="0">
              <a:buNone/>
            </a:pPr>
            <a:r>
              <a:rPr lang="en-US" i="1" dirty="0" smtClean="0"/>
              <a:t>Happy children like to play with their friends .</a:t>
            </a:r>
          </a:p>
          <a:p>
            <a:pPr marL="0" indent="0">
              <a:buNone/>
            </a:pPr>
            <a:endParaRPr lang="en-US" dirty="0" smtClean="0"/>
          </a:p>
          <a:p>
            <a:pPr marL="0" indent="0">
              <a:buNone/>
            </a:pPr>
            <a:r>
              <a:rPr lang="en-US" sz="2000" dirty="0" err="1" smtClean="0"/>
              <a:t>RA</a:t>
            </a:r>
            <a:r>
              <a:rPr lang="en-US" sz="2000" i="1" baseline="-25000" dirty="0" err="1" smtClean="0"/>
              <a:t>xcomp</a:t>
            </a:r>
            <a:r>
              <a:rPr lang="en-US" sz="2000" i="1" baseline="-25000" dirty="0" smtClean="0"/>
              <a:t>	</a:t>
            </a:r>
            <a:r>
              <a:rPr lang="en-US" sz="2000" dirty="0" smtClean="0"/>
              <a:t>[ROOT, like, play]		[with their, …]	A</a:t>
            </a:r>
            <a:r>
              <a:rPr lang="en-US" sz="2000" baseline="-25000" dirty="0" smtClean="0"/>
              <a:t>4</a:t>
            </a:r>
            <a:r>
              <a:rPr lang="en-US" sz="2000" dirty="0"/>
              <a:t>∪</a:t>
            </a:r>
            <a:r>
              <a:rPr lang="en-US" sz="2000" dirty="0" smtClean="0"/>
              <a:t>{</a:t>
            </a:r>
            <a:r>
              <a:rPr lang="en-US" sz="2000" dirty="0" err="1" smtClean="0"/>
              <a:t>xcomp</a:t>
            </a:r>
            <a:r>
              <a:rPr lang="en-US" sz="2000" dirty="0" smtClean="0"/>
              <a:t>(like, play) </a:t>
            </a:r>
            <a:r>
              <a:rPr lang="en-US" sz="2000" dirty="0"/>
              <a:t>= </a:t>
            </a:r>
            <a:r>
              <a:rPr lang="en-US" sz="2000" dirty="0" smtClean="0"/>
              <a:t>A</a:t>
            </a:r>
            <a:r>
              <a:rPr lang="en-US" sz="2000" baseline="-25000" dirty="0" smtClean="0"/>
              <a:t>5</a:t>
            </a:r>
          </a:p>
          <a:p>
            <a:pPr marL="0" indent="0">
              <a:buNone/>
            </a:pPr>
            <a:r>
              <a:rPr lang="en-US" sz="2000" dirty="0" err="1" smtClean="0"/>
              <a:t>RA</a:t>
            </a:r>
            <a:r>
              <a:rPr lang="en-US" sz="2000" i="1" baseline="-25000" dirty="0" err="1" smtClean="0"/>
              <a:t>prep</a:t>
            </a:r>
            <a:r>
              <a:rPr lang="en-US" sz="2000" i="1" baseline="-25000" dirty="0"/>
              <a:t>	</a:t>
            </a:r>
            <a:r>
              <a:rPr lang="en-US" sz="2000" dirty="0"/>
              <a:t>[ROOT, like, </a:t>
            </a:r>
            <a:r>
              <a:rPr lang="en-US" sz="2000" dirty="0" smtClean="0"/>
              <a:t>play, with]</a:t>
            </a:r>
            <a:r>
              <a:rPr lang="en-US" sz="2000" dirty="0"/>
              <a:t>	</a:t>
            </a:r>
            <a:r>
              <a:rPr lang="en-US" sz="2000" dirty="0" smtClean="0"/>
              <a:t>[their</a:t>
            </a:r>
            <a:r>
              <a:rPr lang="en-US" sz="2000" dirty="0"/>
              <a:t>, </a:t>
            </a:r>
            <a:r>
              <a:rPr lang="en-US" sz="2000" dirty="0" smtClean="0"/>
              <a:t>friends, …]</a:t>
            </a:r>
            <a:r>
              <a:rPr lang="en-US" sz="2000" dirty="0"/>
              <a:t>	</a:t>
            </a:r>
            <a:r>
              <a:rPr lang="en-US" sz="2000" dirty="0" smtClean="0"/>
              <a:t>A</a:t>
            </a:r>
            <a:r>
              <a:rPr lang="en-US" sz="2000" baseline="-25000" dirty="0" smtClean="0"/>
              <a:t>5</a:t>
            </a:r>
            <a:r>
              <a:rPr lang="en-US" sz="2000" dirty="0" smtClean="0"/>
              <a:t>∪{prep(play, with) </a:t>
            </a:r>
            <a:r>
              <a:rPr lang="en-US" sz="2000" dirty="0"/>
              <a:t>= </a:t>
            </a:r>
            <a:r>
              <a:rPr lang="en-US" sz="2000" dirty="0" smtClean="0"/>
              <a:t>A</a:t>
            </a:r>
            <a:r>
              <a:rPr lang="en-US" sz="2000" baseline="-25000" dirty="0" smtClean="0"/>
              <a:t>6</a:t>
            </a:r>
          </a:p>
          <a:p>
            <a:pPr marL="0" indent="0">
              <a:buNone/>
            </a:pPr>
            <a:r>
              <a:rPr lang="en-US" sz="2000" dirty="0" smtClean="0"/>
              <a:t>Shift</a:t>
            </a:r>
            <a:r>
              <a:rPr lang="en-US" sz="2000" i="1" baseline="-25000" dirty="0"/>
              <a:t>	</a:t>
            </a:r>
            <a:r>
              <a:rPr lang="en-US" sz="2000" dirty="0"/>
              <a:t>[ROOT, like, play, </a:t>
            </a:r>
            <a:r>
              <a:rPr lang="en-US" sz="2000" dirty="0" smtClean="0"/>
              <a:t>with, their]</a:t>
            </a:r>
            <a:r>
              <a:rPr lang="en-US" sz="2000" dirty="0"/>
              <a:t>	</a:t>
            </a:r>
            <a:r>
              <a:rPr lang="en-US" sz="2000" dirty="0" smtClean="0"/>
              <a:t>[friends</a:t>
            </a:r>
            <a:r>
              <a:rPr lang="en-US" sz="2000" dirty="0"/>
              <a:t>, </a:t>
            </a:r>
            <a:r>
              <a:rPr lang="en-US" sz="2000" dirty="0" smtClean="0"/>
              <a:t>.]</a:t>
            </a:r>
            <a:r>
              <a:rPr lang="en-US" sz="2000" dirty="0"/>
              <a:t>	</a:t>
            </a:r>
            <a:r>
              <a:rPr lang="en-US" sz="2000" dirty="0" smtClean="0"/>
              <a:t>A</a:t>
            </a:r>
            <a:r>
              <a:rPr lang="en-US" sz="2000" baseline="-25000" dirty="0" smtClean="0"/>
              <a:t>6</a:t>
            </a:r>
            <a:endParaRPr lang="en-US" sz="2000" baseline="-25000" dirty="0"/>
          </a:p>
          <a:p>
            <a:pPr marL="0" indent="0">
              <a:buNone/>
            </a:pPr>
            <a:r>
              <a:rPr lang="en-US" sz="2000" dirty="0" err="1" smtClean="0"/>
              <a:t>LA</a:t>
            </a:r>
            <a:r>
              <a:rPr lang="en-US" sz="2000" i="1" baseline="-25000" dirty="0" err="1" smtClean="0"/>
              <a:t>poss</a:t>
            </a:r>
            <a:r>
              <a:rPr lang="en-US" sz="2000" dirty="0" smtClean="0"/>
              <a:t>	</a:t>
            </a:r>
            <a:r>
              <a:rPr lang="en-US" sz="2000" dirty="0"/>
              <a:t>[ROOT, like, play, with]	</a:t>
            </a:r>
            <a:r>
              <a:rPr lang="en-US" sz="2000" dirty="0" smtClean="0"/>
              <a:t>[friends</a:t>
            </a:r>
            <a:r>
              <a:rPr lang="en-US" sz="2000" dirty="0"/>
              <a:t>, </a:t>
            </a:r>
            <a:r>
              <a:rPr lang="en-US" sz="2000" dirty="0" smtClean="0"/>
              <a:t>.]</a:t>
            </a:r>
            <a:r>
              <a:rPr lang="en-US" sz="2000" dirty="0"/>
              <a:t>	</a:t>
            </a:r>
            <a:r>
              <a:rPr lang="en-US" sz="2000" dirty="0" smtClean="0"/>
              <a:t>A</a:t>
            </a:r>
            <a:r>
              <a:rPr lang="en-US" sz="2000" baseline="-25000" dirty="0" smtClean="0"/>
              <a:t>6</a:t>
            </a:r>
            <a:r>
              <a:rPr lang="en-US" sz="2000" dirty="0" smtClean="0"/>
              <a:t>∪{</a:t>
            </a:r>
            <a:r>
              <a:rPr lang="en-US" sz="2000" dirty="0" err="1" smtClean="0"/>
              <a:t>poss</a:t>
            </a:r>
            <a:r>
              <a:rPr lang="en-US" sz="2000" dirty="0" smtClean="0"/>
              <a:t>(friends, their) </a:t>
            </a:r>
            <a:r>
              <a:rPr lang="en-US" sz="2000" dirty="0"/>
              <a:t>= </a:t>
            </a:r>
            <a:r>
              <a:rPr lang="en-US" sz="2000" dirty="0" smtClean="0"/>
              <a:t>A</a:t>
            </a:r>
            <a:r>
              <a:rPr lang="en-US" sz="2000" baseline="-25000" dirty="0" smtClean="0"/>
              <a:t>7</a:t>
            </a:r>
          </a:p>
          <a:p>
            <a:pPr marL="0" indent="0">
              <a:buNone/>
            </a:pPr>
            <a:r>
              <a:rPr lang="en-US" sz="2000" dirty="0" err="1" smtClean="0"/>
              <a:t>RA</a:t>
            </a:r>
            <a:r>
              <a:rPr lang="en-US" sz="2000" i="1" baseline="-25000" dirty="0" err="1" smtClean="0"/>
              <a:t>pobj</a:t>
            </a:r>
            <a:r>
              <a:rPr lang="en-US" sz="2000" dirty="0"/>
              <a:t>	[ROOT, like, play, </a:t>
            </a:r>
            <a:r>
              <a:rPr lang="en-US" sz="2000" dirty="0" smtClean="0"/>
              <a:t>with, friends]</a:t>
            </a:r>
            <a:r>
              <a:rPr lang="en-US" sz="2000" dirty="0"/>
              <a:t>	</a:t>
            </a:r>
            <a:r>
              <a:rPr lang="en-US" sz="2000" dirty="0" smtClean="0"/>
              <a:t>[.</a:t>
            </a:r>
            <a:r>
              <a:rPr lang="en-US" sz="2000" dirty="0"/>
              <a:t>]	</a:t>
            </a:r>
            <a:r>
              <a:rPr lang="en-US" sz="2000" dirty="0" smtClean="0"/>
              <a:t>A</a:t>
            </a:r>
            <a:r>
              <a:rPr lang="en-US" sz="2000" baseline="-25000" dirty="0" smtClean="0"/>
              <a:t>7</a:t>
            </a:r>
            <a:r>
              <a:rPr lang="en-US" sz="2000" dirty="0" smtClean="0"/>
              <a:t>∪</a:t>
            </a:r>
            <a:r>
              <a:rPr lang="en-US" sz="2000" dirty="0"/>
              <a:t>{</a:t>
            </a:r>
            <a:r>
              <a:rPr lang="en-US" sz="2000" dirty="0" err="1" smtClean="0"/>
              <a:t>pobj</a:t>
            </a:r>
            <a:r>
              <a:rPr lang="en-US" sz="2000" dirty="0" smtClean="0"/>
              <a:t>(with, friends) </a:t>
            </a:r>
            <a:r>
              <a:rPr lang="en-US" sz="2000" dirty="0"/>
              <a:t>= </a:t>
            </a:r>
            <a:r>
              <a:rPr lang="en-US" sz="2000" dirty="0" smtClean="0"/>
              <a:t>A</a:t>
            </a:r>
            <a:r>
              <a:rPr lang="en-US" sz="2000" baseline="-25000" dirty="0" smtClean="0"/>
              <a:t>8</a:t>
            </a:r>
          </a:p>
          <a:p>
            <a:pPr marL="0" indent="0">
              <a:buNone/>
            </a:pPr>
            <a:r>
              <a:rPr lang="en-US" sz="2000" dirty="0" smtClean="0"/>
              <a:t>Reduce	</a:t>
            </a:r>
            <a:r>
              <a:rPr lang="en-US" sz="2000" dirty="0"/>
              <a:t>[ROOT, like, play, </a:t>
            </a:r>
            <a:r>
              <a:rPr lang="en-US" sz="2000" dirty="0" smtClean="0"/>
              <a:t>with]</a:t>
            </a:r>
            <a:r>
              <a:rPr lang="en-US" sz="2000" dirty="0"/>
              <a:t>	</a:t>
            </a:r>
            <a:r>
              <a:rPr lang="en-US" sz="2000" dirty="0" smtClean="0"/>
              <a:t>[</a:t>
            </a:r>
            <a:r>
              <a:rPr lang="en-US" sz="2000" dirty="0"/>
              <a:t>.]	</a:t>
            </a:r>
            <a:r>
              <a:rPr lang="en-US" sz="2000" dirty="0" smtClean="0"/>
              <a:t>	A</a:t>
            </a:r>
            <a:r>
              <a:rPr lang="en-US" sz="2000" baseline="-25000" dirty="0" smtClean="0"/>
              <a:t>8</a:t>
            </a:r>
            <a:endParaRPr lang="en-US" sz="2000" baseline="-25000" dirty="0"/>
          </a:p>
          <a:p>
            <a:pPr marL="0" indent="0">
              <a:buNone/>
            </a:pPr>
            <a:r>
              <a:rPr lang="en-US" sz="2000" dirty="0"/>
              <a:t>Reduce	[ROOT, like, </a:t>
            </a:r>
            <a:r>
              <a:rPr lang="en-US" sz="2000" dirty="0" smtClean="0"/>
              <a:t>play]	</a:t>
            </a:r>
            <a:r>
              <a:rPr lang="en-US" sz="2000" dirty="0"/>
              <a:t>	[.]		A</a:t>
            </a:r>
            <a:r>
              <a:rPr lang="en-US" sz="2000" baseline="-25000" dirty="0"/>
              <a:t>8</a:t>
            </a:r>
          </a:p>
          <a:p>
            <a:pPr marL="0" indent="0">
              <a:buNone/>
            </a:pPr>
            <a:r>
              <a:rPr lang="en-US" sz="2000" dirty="0"/>
              <a:t>Reduce	[ROOT, </a:t>
            </a:r>
            <a:r>
              <a:rPr lang="en-US" sz="2000" dirty="0" smtClean="0"/>
              <a:t>like]</a:t>
            </a:r>
            <a:r>
              <a:rPr lang="en-US" sz="2000" dirty="0"/>
              <a:t>		[.]		</a:t>
            </a:r>
            <a:r>
              <a:rPr lang="en-US" sz="2000" dirty="0" smtClean="0"/>
              <a:t>A</a:t>
            </a:r>
            <a:r>
              <a:rPr lang="en-US" sz="2000" baseline="-25000" dirty="0" smtClean="0"/>
              <a:t>8</a:t>
            </a:r>
          </a:p>
          <a:p>
            <a:pPr marL="0" indent="0">
              <a:buNone/>
            </a:pPr>
            <a:r>
              <a:rPr lang="en-US" sz="2000" dirty="0" err="1" smtClean="0"/>
              <a:t>RA</a:t>
            </a:r>
            <a:r>
              <a:rPr lang="en-US" sz="2000" i="1" baseline="-25000" dirty="0" err="1" smtClean="0"/>
              <a:t>punc</a:t>
            </a:r>
            <a:r>
              <a:rPr lang="en-US" sz="2000" dirty="0"/>
              <a:t>	[ROOT, like, </a:t>
            </a:r>
            <a:r>
              <a:rPr lang="en-US" sz="2000" dirty="0" smtClean="0"/>
              <a:t>.]	</a:t>
            </a:r>
            <a:r>
              <a:rPr lang="en-US" sz="2000" dirty="0"/>
              <a:t>	</a:t>
            </a:r>
            <a:r>
              <a:rPr lang="en-US" sz="2000" dirty="0" smtClean="0"/>
              <a:t>[]</a:t>
            </a:r>
            <a:r>
              <a:rPr lang="en-US" sz="2000" dirty="0"/>
              <a:t>	</a:t>
            </a:r>
            <a:r>
              <a:rPr lang="en-US" sz="2000" dirty="0" smtClean="0"/>
              <a:t>	A</a:t>
            </a:r>
            <a:r>
              <a:rPr lang="en-US" sz="2000" baseline="-25000" dirty="0" smtClean="0"/>
              <a:t>8</a:t>
            </a:r>
            <a:r>
              <a:rPr lang="en-US" sz="2000" dirty="0" smtClean="0"/>
              <a:t>∪{</a:t>
            </a:r>
            <a:r>
              <a:rPr lang="en-US" sz="2000" dirty="0" err="1" smtClean="0"/>
              <a:t>punc</a:t>
            </a:r>
            <a:r>
              <a:rPr lang="en-US" sz="2000" dirty="0" smtClean="0"/>
              <a:t>(like, .) </a:t>
            </a:r>
            <a:r>
              <a:rPr lang="en-US" sz="2000" dirty="0"/>
              <a:t>= </a:t>
            </a:r>
            <a:r>
              <a:rPr lang="en-US" sz="2000" dirty="0" smtClean="0"/>
              <a:t>A</a:t>
            </a:r>
            <a:r>
              <a:rPr lang="en-US" sz="2000" baseline="-25000" dirty="0" smtClean="0"/>
              <a:t>9</a:t>
            </a:r>
          </a:p>
          <a:p>
            <a:pPr marL="0" indent="0">
              <a:buNone/>
            </a:pPr>
            <a:r>
              <a:rPr lang="en-US" sz="2000" dirty="0" smtClean="0">
                <a:solidFill>
                  <a:srgbClr val="177245"/>
                </a:solidFill>
              </a:rPr>
              <a:t>You terminate as soon as the buffer is empty.  Dependencies = </a:t>
            </a:r>
            <a:r>
              <a:rPr lang="en-US" sz="2000" dirty="0">
                <a:solidFill>
                  <a:srgbClr val="177245"/>
                </a:solidFill>
              </a:rPr>
              <a:t>A</a:t>
            </a:r>
            <a:r>
              <a:rPr lang="en-US" sz="2000" baseline="-25000" dirty="0">
                <a:solidFill>
                  <a:srgbClr val="177245"/>
                </a:solidFill>
              </a:rPr>
              <a:t>9</a:t>
            </a:r>
          </a:p>
          <a:p>
            <a:pPr marL="0" indent="0">
              <a:buNone/>
            </a:pPr>
            <a:endParaRPr lang="en-US" sz="2000" dirty="0">
              <a:solidFill>
                <a:srgbClr val="177245"/>
              </a:solidFill>
            </a:endParaRPr>
          </a:p>
          <a:p>
            <a:pPr marL="0" indent="0">
              <a:buNone/>
            </a:pPr>
            <a:endParaRPr lang="en-US" sz="2000" baseline="-25000" dirty="0"/>
          </a:p>
          <a:p>
            <a:pPr marL="0" indent="0">
              <a:buNone/>
            </a:pPr>
            <a:endParaRPr lang="en-US" sz="2000" baseline="-25000" dirty="0" smtClean="0"/>
          </a:p>
          <a:p>
            <a:pPr marL="0" indent="0">
              <a:buNone/>
            </a:pPr>
            <a:endParaRPr lang="en-US" sz="2000" dirty="0"/>
          </a:p>
          <a:p>
            <a:pPr marL="0" indent="0">
              <a:buNone/>
            </a:pPr>
            <a:endParaRPr lang="en-US" sz="2000" dirty="0"/>
          </a:p>
          <a:p>
            <a:pPr marL="0" indent="0">
              <a:buNone/>
            </a:pPr>
            <a:endParaRPr lang="en-US" sz="2000" baseline="-25000" dirty="0"/>
          </a:p>
          <a:p>
            <a:pPr marL="0" indent="0">
              <a:buNone/>
            </a:pPr>
            <a:endParaRPr lang="en-US" sz="2000" i="1" baseline="-25000" dirty="0" smtClean="0"/>
          </a:p>
        </p:txBody>
      </p:sp>
      <p:sp>
        <p:nvSpPr>
          <p:cNvPr id="4" name="TextBox 3"/>
          <p:cNvSpPr txBox="1"/>
          <p:nvPr/>
        </p:nvSpPr>
        <p:spPr>
          <a:xfrm>
            <a:off x="4332838" y="304800"/>
            <a:ext cx="4506362" cy="1384995"/>
          </a:xfrm>
          <a:prstGeom prst="rect">
            <a:avLst/>
          </a:prstGeom>
          <a:solidFill>
            <a:schemeClr val="accent5">
              <a:lumMod val="40000"/>
              <a:lumOff val="60000"/>
            </a:schemeClr>
          </a:solidFill>
        </p:spPr>
        <p:txBody>
          <a:bodyPr wrap="none" rtlCol="0">
            <a:spAutoFit/>
          </a:bodyPr>
          <a:lstStyle/>
          <a:p>
            <a:pPr marL="457200" indent="-457200">
              <a:buFont typeface="+mj-lt"/>
              <a:buAutoNum type="arabicPeriod"/>
            </a:pPr>
            <a:r>
              <a:rPr lang="en-US" sz="1400" dirty="0">
                <a:latin typeface="+mn-lt"/>
              </a:rPr>
              <a:t>Left-</a:t>
            </a:r>
            <a:r>
              <a:rPr lang="en-US" sz="1400" dirty="0" err="1">
                <a:latin typeface="+mn-lt"/>
              </a:rPr>
              <a:t>Arc</a:t>
            </a:r>
            <a:r>
              <a:rPr lang="en-US" sz="1400" i="1" baseline="-25000" dirty="0" err="1">
                <a:latin typeface="+mn-lt"/>
              </a:rPr>
              <a:t>r</a:t>
            </a:r>
            <a:r>
              <a:rPr lang="en-US" sz="1400" dirty="0">
                <a:latin typeface="+mn-lt"/>
              </a:rPr>
              <a:t>      </a:t>
            </a:r>
            <a:r>
              <a:rPr lang="en-US" sz="1400" dirty="0" err="1">
                <a:latin typeface="+mn-lt"/>
              </a:rPr>
              <a:t>σ|</a:t>
            </a:r>
            <a:r>
              <a:rPr lang="en-US" sz="1400" i="1" dirty="0" err="1">
                <a:latin typeface="+mn-lt"/>
              </a:rPr>
              <a:t>w</a:t>
            </a:r>
            <a:r>
              <a:rPr lang="en-US" sz="1400" i="1" baseline="-25000" dirty="0" err="1">
                <a:latin typeface="+mn-lt"/>
              </a:rPr>
              <a:t>i</a:t>
            </a:r>
            <a:r>
              <a:rPr lang="en-US" sz="1400" dirty="0">
                <a:latin typeface="+mn-lt"/>
              </a:rPr>
              <a:t>, </a:t>
            </a:r>
            <a:r>
              <a:rPr lang="en-US" sz="1400" i="1" dirty="0" err="1">
                <a:latin typeface="+mn-lt"/>
              </a:rPr>
              <a:t>w</a:t>
            </a:r>
            <a:r>
              <a:rPr lang="en-US" sz="1400" i="1" baseline="-25000" dirty="0" err="1">
                <a:latin typeface="+mn-lt"/>
              </a:rPr>
              <a:t>j</a:t>
            </a:r>
            <a:r>
              <a:rPr lang="en-US" sz="1400" dirty="0">
                <a:latin typeface="+mn-lt"/>
              </a:rPr>
              <a:t>|β, A </a:t>
            </a:r>
            <a:r>
              <a:rPr lang="en-US" sz="1400" dirty="0">
                <a:latin typeface="+mn-lt"/>
                <a:ea typeface="Wingdings"/>
                <a:cs typeface="Wingdings"/>
                <a:sym typeface="Wingdings"/>
              </a:rPr>
              <a:t></a:t>
            </a:r>
            <a:r>
              <a:rPr lang="en-US" sz="1400" dirty="0">
                <a:latin typeface="+mn-lt"/>
                <a:sym typeface="Wingdings"/>
              </a:rPr>
              <a:t> </a:t>
            </a:r>
            <a:r>
              <a:rPr lang="en-US" sz="1400" dirty="0" err="1">
                <a:latin typeface="+mn-lt"/>
                <a:sym typeface="Wingdings"/>
              </a:rPr>
              <a:t>σ</a:t>
            </a:r>
            <a:r>
              <a:rPr lang="en-US" sz="1400" dirty="0">
                <a:latin typeface="+mn-lt"/>
                <a:sym typeface="Wingdings"/>
              </a:rPr>
              <a:t>, </a:t>
            </a:r>
            <a:r>
              <a:rPr lang="en-US" sz="1400" i="1" dirty="0" err="1">
                <a:latin typeface="+mn-lt"/>
                <a:sym typeface="Wingdings"/>
              </a:rPr>
              <a:t>w</a:t>
            </a:r>
            <a:r>
              <a:rPr lang="en-US" sz="1400" i="1" baseline="-25000" dirty="0" err="1">
                <a:latin typeface="+mn-lt"/>
                <a:sym typeface="Wingdings"/>
              </a:rPr>
              <a:t>j</a:t>
            </a:r>
            <a:r>
              <a:rPr lang="en-US" sz="1400" dirty="0">
                <a:latin typeface="+mn-lt"/>
                <a:sym typeface="Wingdings"/>
              </a:rPr>
              <a:t>|β, A∪{</a:t>
            </a:r>
            <a:r>
              <a:rPr lang="en-US" sz="1400" i="1" dirty="0">
                <a:latin typeface="+mn-lt"/>
                <a:sym typeface="Wingdings"/>
              </a:rPr>
              <a:t>r</a:t>
            </a:r>
            <a:r>
              <a:rPr lang="en-US" sz="1400" dirty="0">
                <a:latin typeface="+mn-lt"/>
                <a:sym typeface="Wingdings"/>
              </a:rPr>
              <a:t>(</a:t>
            </a:r>
            <a:r>
              <a:rPr lang="en-US" sz="1400" i="1" dirty="0" err="1">
                <a:latin typeface="+mn-lt"/>
                <a:sym typeface="Wingdings"/>
              </a:rPr>
              <a:t>w</a:t>
            </a:r>
            <a:r>
              <a:rPr lang="en-US" sz="1400" i="1" baseline="-25000" dirty="0" err="1">
                <a:latin typeface="+mn-lt"/>
                <a:sym typeface="Wingdings"/>
              </a:rPr>
              <a:t>j</a:t>
            </a:r>
            <a:r>
              <a:rPr lang="en-US" sz="1400" dirty="0" err="1">
                <a:latin typeface="+mn-lt"/>
                <a:sym typeface="Wingdings"/>
              </a:rPr>
              <a:t>,</a:t>
            </a:r>
            <a:r>
              <a:rPr lang="en-US" sz="1400" i="1" dirty="0" err="1">
                <a:latin typeface="+mn-lt"/>
                <a:sym typeface="Wingdings"/>
              </a:rPr>
              <a:t>w</a:t>
            </a:r>
            <a:r>
              <a:rPr lang="en-US" sz="1400" i="1" baseline="-25000" dirty="0" err="1">
                <a:latin typeface="+mn-lt"/>
                <a:sym typeface="Wingdings"/>
              </a:rPr>
              <a:t>i</a:t>
            </a:r>
            <a:r>
              <a:rPr lang="en-US" sz="1400" dirty="0">
                <a:latin typeface="+mn-lt"/>
                <a:sym typeface="Wingdings"/>
              </a:rPr>
              <a:t>)} </a:t>
            </a:r>
          </a:p>
          <a:p>
            <a:pPr marL="342900" lvl="1" indent="0">
              <a:buNone/>
            </a:pPr>
            <a:r>
              <a:rPr lang="en-US" sz="1400" dirty="0">
                <a:latin typeface="+mn-lt"/>
                <a:sym typeface="Wingdings"/>
              </a:rPr>
              <a:t>Precondition: (</a:t>
            </a:r>
            <a:r>
              <a:rPr lang="en-US" sz="1400" i="1" dirty="0" err="1">
                <a:latin typeface="+mn-lt"/>
                <a:sym typeface="Wingdings"/>
              </a:rPr>
              <a:t>w</a:t>
            </a:r>
            <a:r>
              <a:rPr lang="en-US" sz="1400" i="1" baseline="-25000" dirty="0" err="1">
                <a:latin typeface="+mn-lt"/>
                <a:sym typeface="Wingdings"/>
              </a:rPr>
              <a:t>k</a:t>
            </a:r>
            <a:r>
              <a:rPr lang="en-US" sz="1400" dirty="0">
                <a:latin typeface="+mn-lt"/>
                <a:sym typeface="Wingdings"/>
              </a:rPr>
              <a:t>, </a:t>
            </a:r>
            <a:r>
              <a:rPr lang="en-US" sz="1400" i="1" dirty="0">
                <a:latin typeface="+mn-lt"/>
                <a:sym typeface="Wingdings"/>
              </a:rPr>
              <a:t>r’</a:t>
            </a:r>
            <a:r>
              <a:rPr lang="en-US" sz="1400" dirty="0">
                <a:latin typeface="+mn-lt"/>
                <a:sym typeface="Wingdings"/>
              </a:rPr>
              <a:t>, </a:t>
            </a:r>
            <a:r>
              <a:rPr lang="en-US" sz="1400" i="1" dirty="0" err="1">
                <a:latin typeface="+mn-lt"/>
                <a:sym typeface="Wingdings"/>
              </a:rPr>
              <a:t>w</a:t>
            </a:r>
            <a:r>
              <a:rPr lang="en-US" sz="1400" i="1" baseline="-25000" dirty="0" err="1">
                <a:latin typeface="+mn-lt"/>
                <a:sym typeface="Wingdings"/>
              </a:rPr>
              <a:t>i</a:t>
            </a:r>
            <a:r>
              <a:rPr lang="en-US" sz="1400" dirty="0">
                <a:latin typeface="+mn-lt"/>
                <a:sym typeface="Wingdings"/>
              </a:rPr>
              <a:t>) ∉ A, </a:t>
            </a:r>
            <a:r>
              <a:rPr lang="en-US" sz="1400" i="1" dirty="0" err="1">
                <a:latin typeface="+mn-lt"/>
                <a:sym typeface="Wingdings"/>
              </a:rPr>
              <a:t>w</a:t>
            </a:r>
            <a:r>
              <a:rPr lang="en-US" sz="1400" i="1" baseline="-25000" dirty="0" err="1">
                <a:latin typeface="+mn-lt"/>
                <a:sym typeface="Wingdings"/>
              </a:rPr>
              <a:t>i</a:t>
            </a:r>
            <a:r>
              <a:rPr lang="en-US" sz="1400" i="1" dirty="0">
                <a:latin typeface="+mn-lt"/>
                <a:sym typeface="Wingdings"/>
              </a:rPr>
              <a:t> </a:t>
            </a:r>
            <a:r>
              <a:rPr lang="en-US" sz="1400" dirty="0">
                <a:latin typeface="+mn-lt"/>
                <a:sym typeface="Wingdings"/>
              </a:rPr>
              <a:t>≠ ROOT</a:t>
            </a:r>
          </a:p>
          <a:p>
            <a:pPr marL="457200" indent="-457200">
              <a:buFont typeface="+mj-lt"/>
              <a:buAutoNum type="arabicPeriod"/>
            </a:pPr>
            <a:r>
              <a:rPr lang="en-US" sz="1400" dirty="0">
                <a:latin typeface="+mn-lt"/>
                <a:sym typeface="Wingdings"/>
              </a:rPr>
              <a:t>Right-</a:t>
            </a:r>
            <a:r>
              <a:rPr lang="en-US" sz="1400" dirty="0" err="1">
                <a:latin typeface="+mn-lt"/>
                <a:sym typeface="Wingdings"/>
              </a:rPr>
              <a:t>Arc</a:t>
            </a:r>
            <a:r>
              <a:rPr lang="en-US" sz="1400" i="1" baseline="-25000" dirty="0" err="1">
                <a:latin typeface="+mn-lt"/>
                <a:sym typeface="Wingdings"/>
              </a:rPr>
              <a:t>r</a:t>
            </a:r>
            <a:r>
              <a:rPr lang="en-US" sz="1400" dirty="0">
                <a:latin typeface="+mn-lt"/>
                <a:sym typeface="Wingdings"/>
              </a:rPr>
              <a:t>    </a:t>
            </a:r>
            <a:r>
              <a:rPr lang="en-US" sz="1400" dirty="0" err="1">
                <a:latin typeface="+mn-lt"/>
              </a:rPr>
              <a:t>σ|</a:t>
            </a:r>
            <a:r>
              <a:rPr lang="en-US" sz="1400" i="1" dirty="0" err="1">
                <a:latin typeface="+mn-lt"/>
              </a:rPr>
              <a:t>w</a:t>
            </a:r>
            <a:r>
              <a:rPr lang="en-US" sz="1400" i="1" baseline="-25000" dirty="0" err="1">
                <a:latin typeface="+mn-lt"/>
              </a:rPr>
              <a:t>i</a:t>
            </a:r>
            <a:r>
              <a:rPr lang="en-US" sz="1400" dirty="0">
                <a:latin typeface="+mn-lt"/>
              </a:rPr>
              <a:t>, </a:t>
            </a:r>
            <a:r>
              <a:rPr lang="en-US" sz="1400" i="1" dirty="0" err="1">
                <a:latin typeface="+mn-lt"/>
              </a:rPr>
              <a:t>w</a:t>
            </a:r>
            <a:r>
              <a:rPr lang="en-US" sz="1400" i="1" baseline="-25000" dirty="0" err="1">
                <a:latin typeface="+mn-lt"/>
              </a:rPr>
              <a:t>j</a:t>
            </a:r>
            <a:r>
              <a:rPr lang="en-US" sz="1400" dirty="0">
                <a:latin typeface="+mn-lt"/>
              </a:rPr>
              <a:t>|β, A </a:t>
            </a:r>
            <a:r>
              <a:rPr lang="en-US" sz="1400" dirty="0">
                <a:latin typeface="+mn-lt"/>
                <a:ea typeface="Wingdings"/>
                <a:cs typeface="Wingdings"/>
                <a:sym typeface="Wingdings"/>
              </a:rPr>
              <a:t></a:t>
            </a:r>
            <a:r>
              <a:rPr lang="en-US" sz="1400" dirty="0">
                <a:latin typeface="+mn-lt"/>
                <a:sym typeface="Wingdings"/>
              </a:rPr>
              <a:t> </a:t>
            </a:r>
            <a:r>
              <a:rPr lang="en-US" sz="1400" dirty="0" err="1">
                <a:latin typeface="+mn-lt"/>
                <a:sym typeface="Wingdings"/>
              </a:rPr>
              <a:t>σ|</a:t>
            </a:r>
            <a:r>
              <a:rPr lang="en-US" sz="1400" i="1" dirty="0" err="1">
                <a:latin typeface="+mn-lt"/>
              </a:rPr>
              <a:t>w</a:t>
            </a:r>
            <a:r>
              <a:rPr lang="en-US" sz="1400" i="1" baseline="-25000" dirty="0" err="1">
                <a:latin typeface="+mn-lt"/>
              </a:rPr>
              <a:t>i</a:t>
            </a:r>
            <a:r>
              <a:rPr lang="en-US" sz="1400" dirty="0" err="1">
                <a:latin typeface="+mn-lt"/>
              </a:rPr>
              <a:t>|</a:t>
            </a:r>
            <a:r>
              <a:rPr lang="en-US" sz="1400" i="1" dirty="0" err="1">
                <a:latin typeface="+mn-lt"/>
                <a:sym typeface="Wingdings"/>
              </a:rPr>
              <a:t>w</a:t>
            </a:r>
            <a:r>
              <a:rPr lang="en-US" sz="1400" i="1" baseline="-25000" dirty="0" err="1">
                <a:latin typeface="+mn-lt"/>
                <a:sym typeface="Wingdings"/>
              </a:rPr>
              <a:t>j</a:t>
            </a:r>
            <a:r>
              <a:rPr lang="en-US" sz="1400" dirty="0">
                <a:latin typeface="+mn-lt"/>
                <a:sym typeface="Wingdings"/>
              </a:rPr>
              <a:t>, β, A∪{</a:t>
            </a:r>
            <a:r>
              <a:rPr lang="en-US" sz="1400" i="1" dirty="0">
                <a:latin typeface="+mn-lt"/>
                <a:sym typeface="Wingdings"/>
              </a:rPr>
              <a:t>r</a:t>
            </a:r>
            <a:r>
              <a:rPr lang="en-US" sz="1400" dirty="0">
                <a:latin typeface="+mn-lt"/>
                <a:sym typeface="Wingdings"/>
              </a:rPr>
              <a:t>(</a:t>
            </a:r>
            <a:r>
              <a:rPr lang="en-US" sz="1400" i="1" dirty="0" err="1">
                <a:latin typeface="+mn-lt"/>
                <a:sym typeface="Wingdings"/>
              </a:rPr>
              <a:t>w</a:t>
            </a:r>
            <a:r>
              <a:rPr lang="en-US" sz="1400" i="1" baseline="-25000" dirty="0" err="1">
                <a:latin typeface="+mn-lt"/>
                <a:sym typeface="Wingdings"/>
              </a:rPr>
              <a:t>i</a:t>
            </a:r>
            <a:r>
              <a:rPr lang="en-US" sz="1400" dirty="0" err="1">
                <a:latin typeface="+mn-lt"/>
                <a:sym typeface="Wingdings"/>
              </a:rPr>
              <a:t>,</a:t>
            </a:r>
            <a:r>
              <a:rPr lang="en-US" sz="1400" i="1" dirty="0" err="1">
                <a:latin typeface="+mn-lt"/>
                <a:sym typeface="Wingdings"/>
              </a:rPr>
              <a:t>w</a:t>
            </a:r>
            <a:r>
              <a:rPr lang="en-US" sz="1400" i="1" baseline="-25000" dirty="0" err="1">
                <a:latin typeface="+mn-lt"/>
                <a:sym typeface="Wingdings"/>
              </a:rPr>
              <a:t>j</a:t>
            </a:r>
            <a:r>
              <a:rPr lang="en-US" sz="1400" dirty="0">
                <a:latin typeface="+mn-lt"/>
                <a:sym typeface="Wingdings"/>
              </a:rPr>
              <a:t>)}</a:t>
            </a:r>
          </a:p>
          <a:p>
            <a:pPr marL="457200" indent="-457200">
              <a:buFont typeface="+mj-lt"/>
              <a:buAutoNum type="arabicPeriod"/>
            </a:pPr>
            <a:r>
              <a:rPr lang="en-US" sz="1400" dirty="0">
                <a:latin typeface="+mn-lt"/>
                <a:sym typeface="Wingdings"/>
              </a:rPr>
              <a:t>Reduce        </a:t>
            </a:r>
            <a:r>
              <a:rPr lang="en-US" sz="1400" dirty="0" err="1">
                <a:latin typeface="+mn-lt"/>
              </a:rPr>
              <a:t>σ|</a:t>
            </a:r>
            <a:r>
              <a:rPr lang="en-US" sz="1400" i="1" dirty="0" err="1">
                <a:latin typeface="+mn-lt"/>
              </a:rPr>
              <a:t>w</a:t>
            </a:r>
            <a:r>
              <a:rPr lang="en-US" sz="1400" i="1" baseline="-25000" dirty="0" err="1">
                <a:latin typeface="+mn-lt"/>
              </a:rPr>
              <a:t>i</a:t>
            </a:r>
            <a:r>
              <a:rPr lang="en-US" sz="1400" dirty="0">
                <a:latin typeface="+mn-lt"/>
              </a:rPr>
              <a:t>, β, A </a:t>
            </a:r>
            <a:r>
              <a:rPr lang="en-US" sz="1400" dirty="0">
                <a:latin typeface="+mn-lt"/>
                <a:ea typeface="Wingdings"/>
                <a:cs typeface="Wingdings"/>
                <a:sym typeface="Wingdings"/>
              </a:rPr>
              <a:t></a:t>
            </a:r>
            <a:r>
              <a:rPr lang="en-US" sz="1400" dirty="0">
                <a:latin typeface="+mn-lt"/>
                <a:sym typeface="Wingdings"/>
              </a:rPr>
              <a:t> </a:t>
            </a:r>
            <a:r>
              <a:rPr lang="en-US" sz="1400" dirty="0" err="1">
                <a:latin typeface="+mn-lt"/>
                <a:sym typeface="Wingdings"/>
              </a:rPr>
              <a:t>σ</a:t>
            </a:r>
            <a:r>
              <a:rPr lang="en-US" sz="1400" dirty="0">
                <a:latin typeface="+mn-lt"/>
                <a:sym typeface="Wingdings"/>
              </a:rPr>
              <a:t>, β, A</a:t>
            </a:r>
          </a:p>
          <a:p>
            <a:pPr marL="342900" lvl="1" indent="0">
              <a:buNone/>
            </a:pPr>
            <a:r>
              <a:rPr lang="en-US" sz="1400" dirty="0">
                <a:latin typeface="+mn-lt"/>
                <a:sym typeface="Wingdings"/>
              </a:rPr>
              <a:t>Precondition: (</a:t>
            </a:r>
            <a:r>
              <a:rPr lang="en-US" sz="1400" i="1" dirty="0" err="1">
                <a:latin typeface="+mn-lt"/>
                <a:sym typeface="Wingdings"/>
              </a:rPr>
              <a:t>w</a:t>
            </a:r>
            <a:r>
              <a:rPr lang="en-US" sz="1400" i="1" baseline="-25000" dirty="0" err="1">
                <a:latin typeface="+mn-lt"/>
                <a:sym typeface="Wingdings"/>
              </a:rPr>
              <a:t>k</a:t>
            </a:r>
            <a:r>
              <a:rPr lang="en-US" sz="1400" dirty="0">
                <a:latin typeface="+mn-lt"/>
                <a:sym typeface="Wingdings"/>
              </a:rPr>
              <a:t>, </a:t>
            </a:r>
            <a:r>
              <a:rPr lang="en-US" sz="1400" i="1" dirty="0">
                <a:latin typeface="+mn-lt"/>
                <a:sym typeface="Wingdings"/>
              </a:rPr>
              <a:t>r’</a:t>
            </a:r>
            <a:r>
              <a:rPr lang="en-US" sz="1400" dirty="0">
                <a:latin typeface="+mn-lt"/>
                <a:sym typeface="Wingdings"/>
              </a:rPr>
              <a:t>, </a:t>
            </a:r>
            <a:r>
              <a:rPr lang="en-US" sz="1400" i="1" dirty="0" err="1">
                <a:latin typeface="+mn-lt"/>
                <a:sym typeface="Wingdings"/>
              </a:rPr>
              <a:t>w</a:t>
            </a:r>
            <a:r>
              <a:rPr lang="en-US" sz="1400" i="1" baseline="-25000" dirty="0" err="1">
                <a:latin typeface="+mn-lt"/>
                <a:sym typeface="Wingdings"/>
              </a:rPr>
              <a:t>i</a:t>
            </a:r>
            <a:r>
              <a:rPr lang="en-US" sz="1400" dirty="0">
                <a:latin typeface="+mn-lt"/>
                <a:sym typeface="Wingdings"/>
              </a:rPr>
              <a:t>) ∈ A</a:t>
            </a:r>
          </a:p>
          <a:p>
            <a:pPr marL="457200" indent="-457200">
              <a:buFont typeface="+mj-lt"/>
              <a:buAutoNum type="arabicPeriod"/>
            </a:pPr>
            <a:r>
              <a:rPr lang="en-US" sz="1400" dirty="0">
                <a:latin typeface="+mn-lt"/>
                <a:sym typeface="Wingdings"/>
              </a:rPr>
              <a:t>Shift              </a:t>
            </a:r>
            <a:r>
              <a:rPr lang="en-US" sz="1400" dirty="0" err="1">
                <a:latin typeface="+mn-lt"/>
              </a:rPr>
              <a:t>σ</a:t>
            </a:r>
            <a:r>
              <a:rPr lang="en-US" sz="1400" dirty="0">
                <a:latin typeface="+mn-lt"/>
              </a:rPr>
              <a:t>, </a:t>
            </a:r>
            <a:r>
              <a:rPr lang="en-US" sz="1400" i="1" dirty="0" err="1">
                <a:latin typeface="+mn-lt"/>
              </a:rPr>
              <a:t>w</a:t>
            </a:r>
            <a:r>
              <a:rPr lang="en-US" sz="1400" i="1" baseline="-25000" dirty="0" err="1">
                <a:latin typeface="+mn-lt"/>
              </a:rPr>
              <a:t>i</a:t>
            </a:r>
            <a:r>
              <a:rPr lang="en-US" sz="1400" dirty="0">
                <a:latin typeface="+mn-lt"/>
              </a:rPr>
              <a:t>|β, A </a:t>
            </a:r>
            <a:r>
              <a:rPr lang="en-US" sz="1400" dirty="0">
                <a:latin typeface="+mn-lt"/>
                <a:ea typeface="Wingdings"/>
                <a:cs typeface="Wingdings"/>
                <a:sym typeface="Wingdings"/>
              </a:rPr>
              <a:t></a:t>
            </a:r>
            <a:r>
              <a:rPr lang="en-US" sz="1400" dirty="0">
                <a:latin typeface="+mn-lt"/>
                <a:sym typeface="Wingdings"/>
              </a:rPr>
              <a:t> </a:t>
            </a:r>
            <a:r>
              <a:rPr lang="en-US" sz="1400" dirty="0" err="1">
                <a:latin typeface="+mn-lt"/>
                <a:sym typeface="Wingdings"/>
              </a:rPr>
              <a:t>σ|</a:t>
            </a:r>
            <a:r>
              <a:rPr lang="en-US" sz="1400" i="1" dirty="0" err="1">
                <a:latin typeface="+mn-lt"/>
              </a:rPr>
              <a:t>w</a:t>
            </a:r>
            <a:r>
              <a:rPr lang="en-US" sz="1400" i="1" baseline="-25000" dirty="0" err="1">
                <a:latin typeface="+mn-lt"/>
              </a:rPr>
              <a:t>i</a:t>
            </a:r>
            <a:r>
              <a:rPr lang="en-US" sz="1400" dirty="0">
                <a:latin typeface="+mn-lt"/>
                <a:sym typeface="Wingdings"/>
              </a:rPr>
              <a:t>, β, </a:t>
            </a:r>
            <a:r>
              <a:rPr lang="en-US" sz="1400" dirty="0" smtClean="0">
                <a:latin typeface="+mn-lt"/>
                <a:sym typeface="Wingdings"/>
              </a:rPr>
              <a:t>A</a:t>
            </a:r>
            <a:endParaRPr lang="en-US" sz="1400" dirty="0">
              <a:latin typeface="+mn-lt"/>
              <a:sym typeface="Wingdings"/>
            </a:endParaRPr>
          </a:p>
        </p:txBody>
      </p:sp>
    </p:spTree>
    <p:extLst>
      <p:ext uri="{BB962C8B-B14F-4D97-AF65-F5344CB8AC3E}">
        <p14:creationId xmlns:p14="http://schemas.microsoft.com/office/powerpoint/2010/main" val="118134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p:cNvSpPr>
            <a:spLocks noGrp="1"/>
          </p:cNvSpPr>
          <p:nvPr>
            <p:ph type="title"/>
          </p:nvPr>
        </p:nvSpPr>
        <p:spPr/>
        <p:txBody>
          <a:bodyPr/>
          <a:lstStyle/>
          <a:p>
            <a:r>
              <a:rPr lang="en-US" dirty="0" err="1" smtClean="0">
                <a:ea typeface="ＭＳ Ｐゴシック" charset="0"/>
                <a:cs typeface="ＭＳ Ｐゴシック" charset="0"/>
              </a:rPr>
              <a:t>MaltParser</a:t>
            </a:r>
            <a:r>
              <a:rPr lang="en-US" dirty="0" smtClean="0">
                <a:ea typeface="ＭＳ Ｐゴシック" charset="0"/>
                <a:cs typeface="ＭＳ Ｐゴシック" charset="0"/>
              </a:rPr>
              <a:t/>
            </a:r>
            <a:br>
              <a:rPr lang="en-US" dirty="0" smtClean="0">
                <a:ea typeface="ＭＳ Ｐゴシック" charset="0"/>
                <a:cs typeface="ＭＳ Ｐゴシック" charset="0"/>
              </a:rPr>
            </a:br>
            <a:r>
              <a:rPr lang="en-US" sz="2800" b="0" dirty="0" smtClean="0">
                <a:solidFill>
                  <a:schemeClr val="accent4"/>
                </a:solidFill>
                <a:ea typeface="ＭＳ Ｐゴシック" charset="0"/>
                <a:cs typeface="ＭＳ Ｐゴシック" charset="0"/>
              </a:rPr>
              <a:t>[</a:t>
            </a:r>
            <a:r>
              <a:rPr lang="en-US" sz="2800" b="0" dirty="0" err="1" smtClean="0">
                <a:solidFill>
                  <a:schemeClr val="accent4"/>
                </a:solidFill>
                <a:ea typeface="ＭＳ Ｐゴシック" charset="0"/>
                <a:cs typeface="ＭＳ Ｐゴシック" charset="0"/>
              </a:rPr>
              <a:t>Nivre</a:t>
            </a:r>
            <a:r>
              <a:rPr lang="en-US" sz="2800" b="0" dirty="0" smtClean="0">
                <a:solidFill>
                  <a:schemeClr val="accent4"/>
                </a:solidFill>
                <a:ea typeface="ＭＳ Ｐゴシック" charset="0"/>
                <a:cs typeface="ＭＳ Ｐゴシック" charset="0"/>
              </a:rPr>
              <a:t> et al. 2008]</a:t>
            </a:r>
            <a:endParaRPr lang="en-US" sz="2800" b="0" dirty="0">
              <a:solidFill>
                <a:schemeClr val="accent4"/>
              </a:solidFill>
              <a:ea typeface="ＭＳ Ｐゴシック" charset="0"/>
              <a:cs typeface="ＭＳ Ｐゴシック" charset="0"/>
            </a:endParaRPr>
          </a:p>
        </p:txBody>
      </p:sp>
      <p:sp>
        <p:nvSpPr>
          <p:cNvPr id="134146" name="Content Placeholder 2"/>
          <p:cNvSpPr>
            <a:spLocks noGrp="1"/>
          </p:cNvSpPr>
          <p:nvPr>
            <p:ph idx="1"/>
          </p:nvPr>
        </p:nvSpPr>
        <p:spPr/>
        <p:txBody>
          <a:bodyPr/>
          <a:lstStyle/>
          <a:p>
            <a:r>
              <a:rPr lang="en-US" dirty="0" smtClean="0">
                <a:ea typeface="ＭＳ Ｐゴシック" charset="0"/>
                <a:cs typeface="ＭＳ Ｐゴシック" charset="0"/>
              </a:rPr>
              <a:t>We have left to explain how we choose the next action</a:t>
            </a:r>
            <a:endParaRPr lang="en-US" dirty="0">
              <a:ea typeface="ＭＳ Ｐゴシック" charset="0"/>
            </a:endParaRPr>
          </a:p>
          <a:p>
            <a:r>
              <a:rPr lang="en-US" dirty="0">
                <a:ea typeface="ＭＳ Ｐゴシック" charset="0"/>
                <a:cs typeface="ＭＳ Ｐゴシック" charset="0"/>
              </a:rPr>
              <a:t>Each action is predicted by a discriminative classifier (often SVM, could be </a:t>
            </a:r>
            <a:r>
              <a:rPr lang="en-US" dirty="0" err="1">
                <a:ea typeface="ＭＳ Ｐゴシック" charset="0"/>
                <a:cs typeface="ＭＳ Ｐゴシック" charset="0"/>
              </a:rPr>
              <a:t>maxent</a:t>
            </a:r>
            <a:r>
              <a:rPr lang="en-US" dirty="0">
                <a:ea typeface="ＭＳ Ｐゴシック" charset="0"/>
                <a:cs typeface="ＭＳ Ｐゴシック" charset="0"/>
              </a:rPr>
              <a:t> classifier</a:t>
            </a:r>
            <a:r>
              <a:rPr lang="en-US" dirty="0" smtClean="0">
                <a:ea typeface="ＭＳ Ｐゴシック" charset="0"/>
                <a:cs typeface="ＭＳ Ｐゴシック" charset="0"/>
              </a:rPr>
              <a:t>) over each legal move</a:t>
            </a:r>
          </a:p>
          <a:p>
            <a:pPr lvl="1"/>
            <a:r>
              <a:rPr lang="en-US" dirty="0" smtClean="0">
                <a:ea typeface="ＭＳ Ｐゴシック" charset="0"/>
                <a:cs typeface="ＭＳ Ｐゴシック" charset="0"/>
              </a:rPr>
              <a:t>Max of 4 </a:t>
            </a:r>
            <a:r>
              <a:rPr lang="en-US" dirty="0" err="1" smtClean="0">
                <a:ea typeface="ＭＳ Ｐゴシック" charset="0"/>
                <a:cs typeface="ＭＳ Ｐゴシック" charset="0"/>
              </a:rPr>
              <a:t>untyped</a:t>
            </a:r>
            <a:r>
              <a:rPr lang="en-US" dirty="0" smtClean="0">
                <a:ea typeface="ＭＳ Ｐゴシック" charset="0"/>
                <a:cs typeface="ＭＳ Ｐゴシック" charset="0"/>
              </a:rPr>
              <a:t> choices, max of |R| × 2 + 2 when typed</a:t>
            </a:r>
          </a:p>
          <a:p>
            <a:pPr lvl="1"/>
            <a:r>
              <a:rPr lang="en-US" dirty="0" smtClean="0">
                <a:ea typeface="ＭＳ Ｐゴシック" charset="0"/>
                <a:cs typeface="ＭＳ Ｐゴシック" charset="0"/>
              </a:rPr>
              <a:t>Features: top of stack word, POS; first in buffer word, POS; etc.</a:t>
            </a:r>
            <a:endParaRPr lang="en-US" dirty="0">
              <a:ea typeface="ＭＳ Ｐゴシック" charset="0"/>
              <a:cs typeface="ＭＳ Ｐゴシック" charset="0"/>
            </a:endParaRPr>
          </a:p>
          <a:p>
            <a:r>
              <a:rPr lang="en-US" dirty="0" smtClean="0">
                <a:ea typeface="ＭＳ Ｐゴシック" charset="0"/>
                <a:cs typeface="ＭＳ Ｐゴシック" charset="0"/>
              </a:rPr>
              <a:t>There is NO </a:t>
            </a:r>
            <a:r>
              <a:rPr lang="en-US" dirty="0">
                <a:ea typeface="ＭＳ Ｐゴシック" charset="0"/>
                <a:cs typeface="ＭＳ Ｐゴシック" charset="0"/>
              </a:rPr>
              <a:t>search (in </a:t>
            </a:r>
            <a:r>
              <a:rPr lang="en-US" dirty="0" smtClean="0">
                <a:ea typeface="ＭＳ Ｐゴシック" charset="0"/>
                <a:cs typeface="ＭＳ Ｐゴシック" charset="0"/>
              </a:rPr>
              <a:t>the simplest and usual </a:t>
            </a:r>
            <a:r>
              <a:rPr lang="en-US" dirty="0">
                <a:ea typeface="ＭＳ Ｐゴシック" charset="0"/>
                <a:cs typeface="ＭＳ Ｐゴシック" charset="0"/>
              </a:rPr>
              <a:t>form</a:t>
            </a:r>
            <a:r>
              <a:rPr lang="en-US" dirty="0" smtClean="0">
                <a:ea typeface="ＭＳ Ｐゴシック" charset="0"/>
                <a:cs typeface="ＭＳ Ｐゴシック" charset="0"/>
              </a:rPr>
              <a:t>)</a:t>
            </a:r>
          </a:p>
          <a:p>
            <a:pPr lvl="1"/>
            <a:r>
              <a:rPr lang="en-US" dirty="0" smtClean="0">
                <a:ea typeface="ＭＳ Ｐゴシック" charset="0"/>
                <a:cs typeface="ＭＳ Ｐゴシック" charset="0"/>
              </a:rPr>
              <a:t>But you could do some kind of beam search if you wish</a:t>
            </a:r>
            <a:endParaRPr lang="en-US" dirty="0">
              <a:ea typeface="ＭＳ Ｐゴシック" charset="0"/>
              <a:cs typeface="ＭＳ Ｐゴシック" charset="0"/>
            </a:endParaRPr>
          </a:p>
          <a:p>
            <a:r>
              <a:rPr lang="en-US" dirty="0" smtClean="0">
                <a:ea typeface="ＭＳ Ｐゴシック" charset="0"/>
                <a:cs typeface="ＭＳ Ｐゴシック" charset="0"/>
              </a:rPr>
              <a:t>The model’s accuracy is </a:t>
            </a:r>
            <a:r>
              <a:rPr lang="en-US" i="1" dirty="0" smtClean="0">
                <a:ea typeface="ＭＳ Ｐゴシック" charset="0"/>
                <a:cs typeface="ＭＳ Ｐゴシック" charset="0"/>
              </a:rPr>
              <a:t>slightly</a:t>
            </a:r>
            <a:r>
              <a:rPr lang="en-US" dirty="0" smtClean="0">
                <a:ea typeface="ＭＳ Ｐゴシック" charset="0"/>
                <a:cs typeface="ＭＳ Ｐゴシック" charset="0"/>
              </a:rPr>
              <a:t> below the best LPCFGs (evaluated on dependencies), but</a:t>
            </a:r>
          </a:p>
          <a:p>
            <a:r>
              <a:rPr lang="en-US" dirty="0" smtClean="0">
                <a:ea typeface="ＭＳ Ｐゴシック" charset="0"/>
                <a:cs typeface="ＭＳ Ｐゴシック" charset="0"/>
              </a:rPr>
              <a:t>It provides close to state of the art parsing performance</a:t>
            </a:r>
          </a:p>
          <a:p>
            <a:r>
              <a:rPr lang="en-US" dirty="0" smtClean="0">
                <a:ea typeface="ＭＳ Ｐゴシック" charset="0"/>
                <a:cs typeface="ＭＳ Ｐゴシック" charset="0"/>
              </a:rPr>
              <a:t>It provides </a:t>
            </a:r>
            <a:r>
              <a:rPr lang="en-US" dirty="0" smtClean="0">
                <a:solidFill>
                  <a:schemeClr val="accent3"/>
                </a:solidFill>
                <a:ea typeface="ＭＳ Ｐゴシック" charset="0"/>
                <a:cs typeface="ＭＳ Ｐゴシック" charset="0"/>
              </a:rPr>
              <a:t>VERY</a:t>
            </a:r>
            <a:r>
              <a:rPr lang="en-US" dirty="0" smtClean="0">
                <a:ea typeface="ＭＳ Ｐゴシック" charset="0"/>
                <a:cs typeface="ＭＳ Ｐゴシック" charset="0"/>
              </a:rPr>
              <a:t> fast linear time parsing</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233400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14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14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414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14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414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414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414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4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r>
              <a:rPr lang="en-US" sz="2800" dirty="0">
                <a:ea typeface="ＭＳ Ｐゴシック" charset="0"/>
                <a:cs typeface="ＭＳ Ｐゴシック" charset="0"/>
              </a:rPr>
              <a:t>Evaluation of Dependency Parsing: </a:t>
            </a:r>
            <a:br>
              <a:rPr lang="en-US" sz="2800" dirty="0">
                <a:ea typeface="ＭＳ Ｐゴシック" charset="0"/>
                <a:cs typeface="ＭＳ Ｐゴシック" charset="0"/>
              </a:rPr>
            </a:br>
            <a:r>
              <a:rPr lang="en-US" sz="2800" dirty="0" smtClean="0">
                <a:ea typeface="ＭＳ Ｐゴシック" charset="0"/>
                <a:cs typeface="ＭＳ Ｐゴシック" charset="0"/>
              </a:rPr>
              <a:t>(</a:t>
            </a:r>
            <a:r>
              <a:rPr lang="en-US" sz="2800" dirty="0">
                <a:ea typeface="ＭＳ Ｐゴシック" charset="0"/>
                <a:cs typeface="ＭＳ Ｐゴシック" charset="0"/>
              </a:rPr>
              <a:t>labeled) dependency </a:t>
            </a:r>
            <a:r>
              <a:rPr lang="en-US" sz="2800" dirty="0" smtClean="0">
                <a:ea typeface="ＭＳ Ｐゴシック" charset="0"/>
                <a:cs typeface="ＭＳ Ｐゴシック" charset="0"/>
              </a:rPr>
              <a:t>accuracy</a:t>
            </a:r>
            <a:endParaRPr lang="en-US" sz="2800" dirty="0">
              <a:ea typeface="ＭＳ Ｐゴシック" charset="0"/>
              <a:cs typeface="ＭＳ Ｐゴシック" charset="0"/>
            </a:endParaRPr>
          </a:p>
        </p:txBody>
      </p:sp>
      <p:sp>
        <p:nvSpPr>
          <p:cNvPr id="957443" name="Rectangle 3"/>
          <p:cNvSpPr>
            <a:spLocks noGrp="1" noChangeArrowheads="1"/>
          </p:cNvSpPr>
          <p:nvPr>
            <p:ph idx="1"/>
          </p:nvPr>
        </p:nvSpPr>
        <p:spPr/>
        <p:txBody>
          <a:bodyPr/>
          <a:lstStyle/>
          <a:p>
            <a:pPr>
              <a:buFont typeface="Times" charset="0"/>
              <a:buNone/>
            </a:pPr>
            <a:endParaRPr lang="en-US" sz="2000" dirty="0" smtClean="0">
              <a:latin typeface="Lucida Sans" charset="0"/>
              <a:ea typeface="ＭＳ Ｐゴシック" charset="0"/>
              <a:cs typeface="ＭＳ Ｐゴシック" charset="0"/>
            </a:endParaRPr>
          </a:p>
          <a:p>
            <a:pPr>
              <a:buFont typeface="Times" charset="0"/>
              <a:buNone/>
            </a:pPr>
            <a:endParaRPr lang="en-US" sz="1200" dirty="0">
              <a:latin typeface="Lucida Sans" charset="0"/>
              <a:ea typeface="ＭＳ Ｐゴシック" charset="0"/>
              <a:cs typeface="ＭＳ Ｐゴシック" charset="0"/>
            </a:endParaRPr>
          </a:p>
          <a:p>
            <a:pPr>
              <a:buFont typeface="Times" charset="0"/>
              <a:buNone/>
            </a:pPr>
            <a:endParaRPr lang="en-US" sz="2000" dirty="0" smtClean="0">
              <a:latin typeface="Lucida Sans" charset="0"/>
              <a:ea typeface="ＭＳ Ｐゴシック" charset="0"/>
              <a:cs typeface="ＭＳ Ｐゴシック" charset="0"/>
            </a:endParaRPr>
          </a:p>
          <a:p>
            <a:pPr>
              <a:buFont typeface="Times" charset="0"/>
              <a:buNone/>
            </a:pPr>
            <a:r>
              <a:rPr lang="en-US" sz="2000" dirty="0" smtClean="0">
                <a:latin typeface="Lucida Sans" charset="0"/>
                <a:ea typeface="ＭＳ Ｐゴシック" charset="0"/>
                <a:cs typeface="ＭＳ Ｐゴシック" charset="0"/>
              </a:rPr>
              <a:t> ROOT   She  saw   the   video   lecture </a:t>
            </a:r>
          </a:p>
          <a:p>
            <a:pPr>
              <a:buFont typeface="Times" charset="0"/>
              <a:buNone/>
            </a:pPr>
            <a:r>
              <a:rPr lang="en-US" sz="1800" dirty="0" smtClean="0">
                <a:latin typeface="Lucida Sans" charset="0"/>
                <a:ea typeface="ＭＳ Ｐゴシック" charset="0"/>
                <a:cs typeface="ＭＳ Ｐゴシック" charset="0"/>
              </a:rPr>
              <a:t>     0         </a:t>
            </a:r>
            <a:r>
              <a:rPr lang="en-US" sz="1800" dirty="0">
                <a:latin typeface="Lucida Sans" charset="0"/>
                <a:ea typeface="ＭＳ Ｐゴシック" charset="0"/>
                <a:cs typeface="ＭＳ Ｐゴシック" charset="0"/>
              </a:rPr>
              <a:t>1      2    </a:t>
            </a:r>
            <a:r>
              <a:rPr lang="en-US" sz="1800" dirty="0" smtClean="0">
                <a:latin typeface="Lucida Sans" charset="0"/>
                <a:ea typeface="ＭＳ Ｐゴシック" charset="0"/>
                <a:cs typeface="ＭＳ Ｐゴシック" charset="0"/>
              </a:rPr>
              <a:t>   </a:t>
            </a:r>
            <a:r>
              <a:rPr lang="en-US" sz="1800" dirty="0">
                <a:latin typeface="Lucida Sans" charset="0"/>
                <a:ea typeface="ＭＳ Ｐゴシック" charset="0"/>
                <a:cs typeface="ＭＳ Ｐゴシック" charset="0"/>
              </a:rPr>
              <a:t>3       </a:t>
            </a:r>
            <a:r>
              <a:rPr lang="en-US" sz="1800" dirty="0" smtClean="0">
                <a:latin typeface="Lucida Sans" charset="0"/>
                <a:ea typeface="ＭＳ Ｐゴシック" charset="0"/>
                <a:cs typeface="ＭＳ Ｐゴシック" charset="0"/>
              </a:rPr>
              <a:t>  </a:t>
            </a:r>
            <a:r>
              <a:rPr lang="en-US" sz="1800" dirty="0">
                <a:latin typeface="Lucida Sans" charset="0"/>
                <a:ea typeface="ＭＳ Ｐゴシック" charset="0"/>
                <a:cs typeface="ＭＳ Ｐゴシック" charset="0"/>
              </a:rPr>
              <a:t>4    </a:t>
            </a:r>
            <a:r>
              <a:rPr lang="en-US" sz="1800" dirty="0" smtClean="0">
                <a:latin typeface="Lucida Sans" charset="0"/>
                <a:ea typeface="ＭＳ Ｐゴシック" charset="0"/>
                <a:cs typeface="ＭＳ Ｐゴシック" charset="0"/>
              </a:rPr>
              <a:t>        </a:t>
            </a:r>
            <a:r>
              <a:rPr lang="en-US" sz="1800" dirty="0">
                <a:latin typeface="Lucida Sans" charset="0"/>
                <a:ea typeface="ＭＳ Ｐゴシック" charset="0"/>
                <a:cs typeface="ＭＳ Ｐゴシック" charset="0"/>
              </a:rPr>
              <a:t>5</a:t>
            </a:r>
            <a:endParaRPr lang="en-US" sz="2000" dirty="0">
              <a:latin typeface="Lucida Sans" charset="0"/>
              <a:ea typeface="ＭＳ Ｐゴシック" charset="0"/>
              <a:cs typeface="ＭＳ Ｐゴシック" charset="0"/>
            </a:endParaRPr>
          </a:p>
        </p:txBody>
      </p:sp>
      <p:sp>
        <p:nvSpPr>
          <p:cNvPr id="957445" name="Text Box 5"/>
          <p:cNvSpPr txBox="1">
            <a:spLocks noChangeArrowheads="1"/>
          </p:cNvSpPr>
          <p:nvPr/>
        </p:nvSpPr>
        <p:spPr bwMode="auto">
          <a:xfrm>
            <a:off x="533400" y="3733800"/>
            <a:ext cx="3902075" cy="230832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marL="0" indent="0" algn="l" eaLnBrk="1" hangingPunct="1"/>
            <a:r>
              <a:rPr lang="en-US" dirty="0" smtClean="0">
                <a:latin typeface="Arial" charset="0"/>
              </a:rPr>
              <a:t>Gold</a:t>
            </a:r>
          </a:p>
          <a:p>
            <a:pPr algn="l" eaLnBrk="1" hangingPunct="1">
              <a:buFontTx/>
              <a:buAutoNum type="arabicPlain"/>
            </a:pPr>
            <a:r>
              <a:rPr lang="en-US" dirty="0" smtClean="0">
                <a:latin typeface="Arial" charset="0"/>
              </a:rPr>
              <a:t>  </a:t>
            </a:r>
            <a:r>
              <a:rPr lang="en-US" dirty="0">
                <a:latin typeface="Arial" charset="0"/>
              </a:rPr>
              <a:t>2	 </a:t>
            </a:r>
            <a:r>
              <a:rPr lang="en-US" dirty="0" smtClean="0">
                <a:latin typeface="Arial" charset="0"/>
              </a:rPr>
              <a:t>She</a:t>
            </a:r>
            <a:r>
              <a:rPr lang="en-US" dirty="0">
                <a:latin typeface="Arial" charset="0"/>
              </a:rPr>
              <a:t>	  	</a:t>
            </a:r>
            <a:r>
              <a:rPr lang="en-US" dirty="0" err="1" smtClean="0">
                <a:latin typeface="Arial" charset="0"/>
              </a:rPr>
              <a:t>nsubj</a:t>
            </a:r>
            <a:endParaRPr lang="en-US" dirty="0">
              <a:latin typeface="Arial" charset="0"/>
            </a:endParaRPr>
          </a:p>
          <a:p>
            <a:pPr algn="l" eaLnBrk="1" hangingPunct="1">
              <a:buFontTx/>
              <a:buAutoNum type="arabicPlain" startAt="2"/>
            </a:pPr>
            <a:r>
              <a:rPr lang="en-US" dirty="0">
                <a:latin typeface="Arial" charset="0"/>
              </a:rPr>
              <a:t>  0	 </a:t>
            </a:r>
            <a:r>
              <a:rPr lang="en-US" dirty="0" smtClean="0">
                <a:latin typeface="Arial" charset="0"/>
              </a:rPr>
              <a:t>saw</a:t>
            </a:r>
            <a:r>
              <a:rPr lang="en-US" dirty="0">
                <a:latin typeface="Arial" charset="0"/>
              </a:rPr>
              <a:t>	  	</a:t>
            </a:r>
            <a:r>
              <a:rPr lang="en-US" dirty="0" smtClean="0">
                <a:latin typeface="Arial" charset="0"/>
              </a:rPr>
              <a:t>root </a:t>
            </a:r>
            <a:endParaRPr lang="en-US" dirty="0">
              <a:latin typeface="Arial" charset="0"/>
            </a:endParaRPr>
          </a:p>
          <a:p>
            <a:pPr algn="l" eaLnBrk="1" hangingPunct="1">
              <a:buFontTx/>
              <a:buAutoNum type="arabicPlain" startAt="2"/>
            </a:pPr>
            <a:r>
              <a:rPr lang="en-US" dirty="0">
                <a:latin typeface="Arial" charset="0"/>
              </a:rPr>
              <a:t>  5	 </a:t>
            </a:r>
            <a:r>
              <a:rPr lang="en-US" dirty="0" smtClean="0">
                <a:latin typeface="Arial" charset="0"/>
              </a:rPr>
              <a:t>the</a:t>
            </a:r>
            <a:r>
              <a:rPr lang="en-US" dirty="0">
                <a:latin typeface="Arial" charset="0"/>
              </a:rPr>
              <a:t>	  	</a:t>
            </a:r>
            <a:r>
              <a:rPr lang="en-US" dirty="0" err="1" smtClean="0">
                <a:latin typeface="Arial" charset="0"/>
              </a:rPr>
              <a:t>det</a:t>
            </a:r>
            <a:endParaRPr lang="en-US" dirty="0">
              <a:latin typeface="Arial" charset="0"/>
            </a:endParaRPr>
          </a:p>
          <a:p>
            <a:pPr algn="l" eaLnBrk="1" hangingPunct="1">
              <a:buFontTx/>
              <a:buAutoNum type="arabicPlain" startAt="2"/>
            </a:pPr>
            <a:r>
              <a:rPr lang="en-US" dirty="0">
                <a:latin typeface="Arial" charset="0"/>
              </a:rPr>
              <a:t>  5	 </a:t>
            </a:r>
            <a:r>
              <a:rPr lang="en-US" dirty="0" smtClean="0">
                <a:latin typeface="Arial" charset="0"/>
              </a:rPr>
              <a:t>video	</a:t>
            </a:r>
            <a:r>
              <a:rPr lang="en-US" dirty="0">
                <a:latin typeface="Arial" charset="0"/>
              </a:rPr>
              <a:t>	</a:t>
            </a:r>
            <a:r>
              <a:rPr lang="en-US" dirty="0" err="1" smtClean="0">
                <a:latin typeface="Arial" charset="0"/>
              </a:rPr>
              <a:t>nn</a:t>
            </a:r>
            <a:endParaRPr lang="en-US" dirty="0">
              <a:latin typeface="Arial" charset="0"/>
            </a:endParaRPr>
          </a:p>
          <a:p>
            <a:pPr algn="l" eaLnBrk="1" hangingPunct="1">
              <a:buFontTx/>
              <a:buAutoNum type="arabicPlain" startAt="2"/>
            </a:pPr>
            <a:r>
              <a:rPr lang="en-US" dirty="0">
                <a:latin typeface="Arial" charset="0"/>
              </a:rPr>
              <a:t>  2    </a:t>
            </a:r>
            <a:r>
              <a:rPr lang="en-US" dirty="0" smtClean="0">
                <a:latin typeface="Arial" charset="0"/>
              </a:rPr>
              <a:t>lecture</a:t>
            </a:r>
            <a:r>
              <a:rPr lang="en-US" dirty="0">
                <a:latin typeface="Arial" charset="0"/>
              </a:rPr>
              <a:t>	</a:t>
            </a:r>
            <a:r>
              <a:rPr lang="en-US" dirty="0" err="1" smtClean="0">
                <a:latin typeface="Arial" charset="0"/>
              </a:rPr>
              <a:t>dobj</a:t>
            </a:r>
            <a:endParaRPr lang="en-US" dirty="0">
              <a:latin typeface="Arial" charset="0"/>
            </a:endParaRPr>
          </a:p>
        </p:txBody>
      </p:sp>
      <p:sp>
        <p:nvSpPr>
          <p:cNvPr id="957446" name="Text Box 6"/>
          <p:cNvSpPr txBox="1">
            <a:spLocks noChangeArrowheads="1"/>
          </p:cNvSpPr>
          <p:nvPr/>
        </p:nvSpPr>
        <p:spPr bwMode="auto">
          <a:xfrm>
            <a:off x="4800600" y="3733800"/>
            <a:ext cx="3902075" cy="2308324"/>
          </a:xfrm>
          <a:prstGeom prst="rect">
            <a:avLst/>
          </a:prstGeom>
          <a:noFill/>
          <a:ln w="9525">
            <a:solidFill>
              <a:srgbClr val="A4001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marL="0" indent="0" algn="l" eaLnBrk="1" hangingPunct="1"/>
            <a:r>
              <a:rPr lang="en-US" dirty="0" smtClean="0">
                <a:latin typeface="Arial" charset="0"/>
              </a:rPr>
              <a:t>Parsed</a:t>
            </a:r>
          </a:p>
          <a:p>
            <a:pPr algn="l" eaLnBrk="1" hangingPunct="1">
              <a:buFontTx/>
              <a:buAutoNum type="arabicPlain"/>
            </a:pPr>
            <a:r>
              <a:rPr lang="en-US" dirty="0" smtClean="0">
                <a:latin typeface="Arial" charset="0"/>
              </a:rPr>
              <a:t>  </a:t>
            </a:r>
            <a:r>
              <a:rPr lang="en-US" dirty="0">
                <a:latin typeface="Arial" charset="0"/>
              </a:rPr>
              <a:t>2	 </a:t>
            </a:r>
            <a:r>
              <a:rPr lang="en-US" dirty="0" smtClean="0">
                <a:latin typeface="Arial" charset="0"/>
              </a:rPr>
              <a:t>She</a:t>
            </a:r>
            <a:r>
              <a:rPr lang="en-US" dirty="0">
                <a:latin typeface="Arial" charset="0"/>
              </a:rPr>
              <a:t>	  	</a:t>
            </a:r>
            <a:r>
              <a:rPr lang="en-US" dirty="0" err="1" smtClean="0">
                <a:latin typeface="Arial" charset="0"/>
              </a:rPr>
              <a:t>nsubj</a:t>
            </a:r>
            <a:endParaRPr lang="en-US" dirty="0">
              <a:latin typeface="Arial" charset="0"/>
            </a:endParaRPr>
          </a:p>
          <a:p>
            <a:pPr algn="l" eaLnBrk="1" hangingPunct="1">
              <a:buFontTx/>
              <a:buAutoNum type="arabicPlain" startAt="2"/>
            </a:pPr>
            <a:r>
              <a:rPr lang="en-US" dirty="0">
                <a:latin typeface="Arial" charset="0"/>
              </a:rPr>
              <a:t>  0	 </a:t>
            </a:r>
            <a:r>
              <a:rPr lang="en-US" dirty="0" smtClean="0">
                <a:latin typeface="Arial" charset="0"/>
              </a:rPr>
              <a:t>saw</a:t>
            </a:r>
            <a:r>
              <a:rPr lang="en-US" dirty="0">
                <a:latin typeface="Arial" charset="0"/>
              </a:rPr>
              <a:t>	  	</a:t>
            </a:r>
            <a:r>
              <a:rPr lang="en-US" dirty="0" smtClean="0">
                <a:latin typeface="Arial" charset="0"/>
              </a:rPr>
              <a:t>root </a:t>
            </a:r>
            <a:endParaRPr lang="en-US" dirty="0">
              <a:latin typeface="Arial" charset="0"/>
            </a:endParaRPr>
          </a:p>
          <a:p>
            <a:pPr algn="l" eaLnBrk="1" hangingPunct="1">
              <a:buFontTx/>
              <a:buAutoNum type="arabicPlain" startAt="2"/>
            </a:pPr>
            <a:r>
              <a:rPr lang="en-US" dirty="0">
                <a:latin typeface="Arial" charset="0"/>
              </a:rPr>
              <a:t>  4	 </a:t>
            </a:r>
            <a:r>
              <a:rPr lang="en-US" dirty="0" smtClean="0">
                <a:latin typeface="Arial" charset="0"/>
              </a:rPr>
              <a:t>the</a:t>
            </a:r>
            <a:r>
              <a:rPr lang="en-US" dirty="0">
                <a:latin typeface="Arial" charset="0"/>
              </a:rPr>
              <a:t>	  	</a:t>
            </a:r>
            <a:r>
              <a:rPr lang="en-US" dirty="0" err="1" smtClean="0">
                <a:latin typeface="Arial" charset="0"/>
              </a:rPr>
              <a:t>det</a:t>
            </a:r>
            <a:endParaRPr lang="en-US" dirty="0">
              <a:latin typeface="Arial" charset="0"/>
            </a:endParaRPr>
          </a:p>
          <a:p>
            <a:pPr algn="l" eaLnBrk="1" hangingPunct="1">
              <a:buFontTx/>
              <a:buAutoNum type="arabicPlain" startAt="2"/>
            </a:pPr>
            <a:r>
              <a:rPr lang="en-US" dirty="0">
                <a:latin typeface="Arial" charset="0"/>
              </a:rPr>
              <a:t>  </a:t>
            </a:r>
            <a:r>
              <a:rPr lang="en-US" dirty="0" smtClean="0">
                <a:latin typeface="Arial" charset="0"/>
              </a:rPr>
              <a:t>5</a:t>
            </a:r>
            <a:r>
              <a:rPr lang="en-US" dirty="0">
                <a:latin typeface="Arial" charset="0"/>
              </a:rPr>
              <a:t>	 </a:t>
            </a:r>
            <a:r>
              <a:rPr lang="en-US" dirty="0" smtClean="0">
                <a:latin typeface="Arial" charset="0"/>
              </a:rPr>
              <a:t>video	</a:t>
            </a:r>
            <a:r>
              <a:rPr lang="en-US" dirty="0">
                <a:latin typeface="Arial" charset="0"/>
              </a:rPr>
              <a:t>	</a:t>
            </a:r>
            <a:r>
              <a:rPr lang="en-US" dirty="0" err="1" smtClean="0">
                <a:latin typeface="Arial" charset="0"/>
              </a:rPr>
              <a:t>nsubj</a:t>
            </a:r>
            <a:endParaRPr lang="en-US" dirty="0">
              <a:latin typeface="Arial" charset="0"/>
            </a:endParaRPr>
          </a:p>
          <a:p>
            <a:pPr algn="l" eaLnBrk="1" hangingPunct="1">
              <a:buFontTx/>
              <a:buAutoNum type="arabicPlain" startAt="2"/>
            </a:pPr>
            <a:r>
              <a:rPr lang="en-US" dirty="0">
                <a:latin typeface="Arial" charset="0"/>
              </a:rPr>
              <a:t>  2    </a:t>
            </a:r>
            <a:r>
              <a:rPr lang="en-US" dirty="0" smtClean="0">
                <a:latin typeface="Arial" charset="0"/>
              </a:rPr>
              <a:t>lecture	</a:t>
            </a:r>
            <a:r>
              <a:rPr lang="en-US" dirty="0" err="1">
                <a:latin typeface="Arial" charset="0"/>
              </a:rPr>
              <a:t>c</a:t>
            </a:r>
            <a:r>
              <a:rPr lang="en-US" dirty="0" err="1" smtClean="0">
                <a:latin typeface="Arial" charset="0"/>
              </a:rPr>
              <a:t>comp</a:t>
            </a:r>
            <a:r>
              <a:rPr lang="en-US" dirty="0">
                <a:latin typeface="Arial" charset="0"/>
              </a:rPr>
              <a:t>	</a:t>
            </a:r>
          </a:p>
        </p:txBody>
      </p:sp>
      <p:sp>
        <p:nvSpPr>
          <p:cNvPr id="957447" name="Text Box 7"/>
          <p:cNvSpPr txBox="1">
            <a:spLocks noChangeArrowheads="1"/>
          </p:cNvSpPr>
          <p:nvPr/>
        </p:nvSpPr>
        <p:spPr bwMode="auto">
          <a:xfrm>
            <a:off x="5715000" y="1524000"/>
            <a:ext cx="2971800" cy="1938992"/>
          </a:xfrm>
          <a:prstGeom prst="rect">
            <a:avLst/>
          </a:prstGeom>
          <a:solidFill>
            <a:srgbClr val="A8E4D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dirty="0" err="1" smtClean="0">
                <a:latin typeface="+mn-lt"/>
              </a:rPr>
              <a:t>Acc</a:t>
            </a:r>
            <a:r>
              <a:rPr lang="en-US" dirty="0" smtClean="0">
                <a:latin typeface="+mn-lt"/>
              </a:rPr>
              <a:t>  </a:t>
            </a:r>
            <a:r>
              <a:rPr lang="en-US" dirty="0">
                <a:latin typeface="+mn-lt"/>
              </a:rPr>
              <a:t>=  </a:t>
            </a:r>
            <a:r>
              <a:rPr lang="en-US" dirty="0" smtClean="0">
                <a:latin typeface="+mn-lt"/>
              </a:rPr>
              <a:t> # correct </a:t>
            </a:r>
            <a:r>
              <a:rPr lang="en-US" dirty="0" err="1" smtClean="0">
                <a:latin typeface="+mn-lt"/>
              </a:rPr>
              <a:t>deps</a:t>
            </a:r>
            <a:endParaRPr lang="en-US" dirty="0">
              <a:latin typeface="+mn-lt"/>
            </a:endParaRPr>
          </a:p>
          <a:p>
            <a:pPr algn="l" eaLnBrk="1" hangingPunct="1"/>
            <a:r>
              <a:rPr lang="en-US" dirty="0">
                <a:latin typeface="+mn-lt"/>
              </a:rPr>
              <a:t>	</a:t>
            </a:r>
            <a:r>
              <a:rPr lang="en-US" dirty="0" smtClean="0">
                <a:latin typeface="+mn-lt"/>
              </a:rPr>
              <a:t>    # </a:t>
            </a:r>
            <a:r>
              <a:rPr lang="en-US" dirty="0">
                <a:latin typeface="+mn-lt"/>
              </a:rPr>
              <a:t>of </a:t>
            </a:r>
            <a:r>
              <a:rPr lang="en-US" dirty="0" err="1" smtClean="0">
                <a:latin typeface="+mn-lt"/>
              </a:rPr>
              <a:t>deps</a:t>
            </a:r>
            <a:endParaRPr lang="en-US" dirty="0" smtClean="0">
              <a:latin typeface="+mn-lt"/>
            </a:endParaRPr>
          </a:p>
          <a:p>
            <a:pPr algn="l" eaLnBrk="1" hangingPunct="1"/>
            <a:endParaRPr lang="en-US" dirty="0">
              <a:latin typeface="+mn-lt"/>
            </a:endParaRPr>
          </a:p>
          <a:p>
            <a:pPr algn="l" eaLnBrk="1" hangingPunct="1"/>
            <a:endParaRPr lang="en-US" dirty="0" smtClean="0">
              <a:latin typeface="+mn-lt"/>
            </a:endParaRPr>
          </a:p>
          <a:p>
            <a:pPr algn="l" eaLnBrk="1" hangingPunct="1"/>
            <a:endParaRPr lang="en-US" dirty="0">
              <a:latin typeface="+mn-lt"/>
            </a:endParaRPr>
          </a:p>
        </p:txBody>
      </p:sp>
      <p:sp>
        <p:nvSpPr>
          <p:cNvPr id="957448" name="Line 8"/>
          <p:cNvSpPr>
            <a:spLocks noChangeShapeType="1"/>
          </p:cNvSpPr>
          <p:nvPr/>
        </p:nvSpPr>
        <p:spPr bwMode="auto">
          <a:xfrm>
            <a:off x="6705600" y="1981200"/>
            <a:ext cx="1870128" cy="0"/>
          </a:xfrm>
          <a:prstGeom prst="line">
            <a:avLst/>
          </a:prstGeom>
          <a:solidFill>
            <a:srgbClr val="A8E4DF"/>
          </a:solidFill>
          <a:ln w="22225">
            <a:solidFill>
              <a:schemeClr val="tx1"/>
            </a:solidFill>
            <a:round/>
            <a:headEnd/>
            <a:tailEnd/>
          </a:ln>
          <a:extLst/>
        </p:spPr>
        <p:txBody>
          <a:bodyPr/>
          <a:lstStyle/>
          <a:p>
            <a:endParaRPr lang="en-US"/>
          </a:p>
        </p:txBody>
      </p:sp>
      <p:sp>
        <p:nvSpPr>
          <p:cNvPr id="97288" name="Rectangle 9"/>
          <p:cNvSpPr>
            <a:spLocks noChangeArrowheads="1"/>
          </p:cNvSpPr>
          <p:nvPr/>
        </p:nvSpPr>
        <p:spPr bwMode="auto">
          <a:xfrm>
            <a:off x="10360025" y="49498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en-US">
              <a:latin typeface="Arial" charset="0"/>
            </a:endParaRPr>
          </a:p>
        </p:txBody>
      </p:sp>
      <p:sp>
        <p:nvSpPr>
          <p:cNvPr id="19" name="Freeform 7"/>
          <p:cNvSpPr>
            <a:spLocks/>
          </p:cNvSpPr>
          <p:nvPr/>
        </p:nvSpPr>
        <p:spPr bwMode="auto">
          <a:xfrm>
            <a:off x="2971800" y="2225040"/>
            <a:ext cx="1676400" cy="441960"/>
          </a:xfrm>
          <a:custGeom>
            <a:avLst/>
            <a:gdLst>
              <a:gd name="T0" fmla="*/ 2147483647 w 720"/>
              <a:gd name="T1" fmla="*/ 2147483647 h 192"/>
              <a:gd name="T2" fmla="*/ 2147483647 w 720"/>
              <a:gd name="T3" fmla="*/ 0 h 192"/>
              <a:gd name="T4" fmla="*/ 0 w 720"/>
              <a:gd name="T5" fmla="*/ 2147483647 h 192"/>
              <a:gd name="T6" fmla="*/ 0 60000 65536"/>
              <a:gd name="T7" fmla="*/ 0 60000 65536"/>
              <a:gd name="T8" fmla="*/ 0 60000 65536"/>
              <a:gd name="T9" fmla="*/ 0 w 720"/>
              <a:gd name="T10" fmla="*/ 0 h 192"/>
              <a:gd name="T11" fmla="*/ 720 w 720"/>
              <a:gd name="T12" fmla="*/ 192 h 192"/>
            </a:gdLst>
            <a:ahLst/>
            <a:cxnLst>
              <a:cxn ang="T6">
                <a:pos x="T0" y="T1"/>
              </a:cxn>
              <a:cxn ang="T7">
                <a:pos x="T2" y="T3"/>
              </a:cxn>
              <a:cxn ang="T8">
                <a:pos x="T4" y="T5"/>
              </a:cxn>
            </a:cxnLst>
            <a:rect l="T9" t="T10" r="T11" b="T12"/>
            <a:pathLst>
              <a:path w="720" h="192">
                <a:moveTo>
                  <a:pt x="720" y="192"/>
                </a:moveTo>
                <a:cubicBezTo>
                  <a:pt x="588" y="96"/>
                  <a:pt x="456" y="0"/>
                  <a:pt x="336" y="0"/>
                </a:cubicBezTo>
                <a:cubicBezTo>
                  <a:pt x="216" y="0"/>
                  <a:pt x="108" y="96"/>
                  <a:pt x="0" y="192"/>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22" name="Freeform 13"/>
          <p:cNvSpPr>
            <a:spLocks/>
          </p:cNvSpPr>
          <p:nvPr/>
        </p:nvSpPr>
        <p:spPr bwMode="auto">
          <a:xfrm>
            <a:off x="762000" y="1981200"/>
            <a:ext cx="1524000" cy="762000"/>
          </a:xfrm>
          <a:custGeom>
            <a:avLst/>
            <a:gdLst>
              <a:gd name="T0" fmla="*/ 0 w 624"/>
              <a:gd name="T1" fmla="*/ 2147483647 h 144"/>
              <a:gd name="T2" fmla="*/ 2147483647 w 624"/>
              <a:gd name="T3" fmla="*/ 0 h 144"/>
              <a:gd name="T4" fmla="*/ 2147483647 w 624"/>
              <a:gd name="T5" fmla="*/ 2147483647 h 144"/>
              <a:gd name="T6" fmla="*/ 0 60000 65536"/>
              <a:gd name="T7" fmla="*/ 0 60000 65536"/>
              <a:gd name="T8" fmla="*/ 0 60000 65536"/>
              <a:gd name="T9" fmla="*/ 0 w 624"/>
              <a:gd name="T10" fmla="*/ 0 h 144"/>
              <a:gd name="T11" fmla="*/ 624 w 624"/>
              <a:gd name="T12" fmla="*/ 144 h 144"/>
            </a:gdLst>
            <a:ahLst/>
            <a:cxnLst>
              <a:cxn ang="T6">
                <a:pos x="T0" y="T1"/>
              </a:cxn>
              <a:cxn ang="T7">
                <a:pos x="T2" y="T3"/>
              </a:cxn>
              <a:cxn ang="T8">
                <a:pos x="T4" y="T5"/>
              </a:cxn>
            </a:cxnLst>
            <a:rect l="T9" t="T10" r="T11" b="T12"/>
            <a:pathLst>
              <a:path w="624" h="144">
                <a:moveTo>
                  <a:pt x="0" y="144"/>
                </a:moveTo>
                <a:cubicBezTo>
                  <a:pt x="116" y="72"/>
                  <a:pt x="232" y="0"/>
                  <a:pt x="336" y="0"/>
                </a:cubicBezTo>
                <a:cubicBezTo>
                  <a:pt x="440" y="0"/>
                  <a:pt x="532" y="72"/>
                  <a:pt x="624" y="144"/>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25" name="Freeform 7"/>
          <p:cNvSpPr>
            <a:spLocks/>
          </p:cNvSpPr>
          <p:nvPr/>
        </p:nvSpPr>
        <p:spPr bwMode="auto">
          <a:xfrm>
            <a:off x="1600200" y="2438400"/>
            <a:ext cx="533400" cy="304800"/>
          </a:xfrm>
          <a:custGeom>
            <a:avLst/>
            <a:gdLst>
              <a:gd name="T0" fmla="*/ 2147483647 w 720"/>
              <a:gd name="T1" fmla="*/ 2147483647 h 192"/>
              <a:gd name="T2" fmla="*/ 2147483647 w 720"/>
              <a:gd name="T3" fmla="*/ 0 h 192"/>
              <a:gd name="T4" fmla="*/ 0 w 720"/>
              <a:gd name="T5" fmla="*/ 2147483647 h 192"/>
              <a:gd name="T6" fmla="*/ 0 60000 65536"/>
              <a:gd name="T7" fmla="*/ 0 60000 65536"/>
              <a:gd name="T8" fmla="*/ 0 60000 65536"/>
              <a:gd name="T9" fmla="*/ 0 w 720"/>
              <a:gd name="T10" fmla="*/ 0 h 192"/>
              <a:gd name="T11" fmla="*/ 720 w 720"/>
              <a:gd name="T12" fmla="*/ 192 h 192"/>
            </a:gdLst>
            <a:ahLst/>
            <a:cxnLst>
              <a:cxn ang="T6">
                <a:pos x="T0" y="T1"/>
              </a:cxn>
              <a:cxn ang="T7">
                <a:pos x="T2" y="T3"/>
              </a:cxn>
              <a:cxn ang="T8">
                <a:pos x="T4" y="T5"/>
              </a:cxn>
            </a:cxnLst>
            <a:rect l="T9" t="T10" r="T11" b="T12"/>
            <a:pathLst>
              <a:path w="720" h="192">
                <a:moveTo>
                  <a:pt x="720" y="192"/>
                </a:moveTo>
                <a:cubicBezTo>
                  <a:pt x="588" y="96"/>
                  <a:pt x="456" y="0"/>
                  <a:pt x="336" y="0"/>
                </a:cubicBezTo>
                <a:cubicBezTo>
                  <a:pt x="216" y="0"/>
                  <a:pt x="108" y="96"/>
                  <a:pt x="0" y="192"/>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27" name="Freeform 13"/>
          <p:cNvSpPr>
            <a:spLocks/>
          </p:cNvSpPr>
          <p:nvPr/>
        </p:nvSpPr>
        <p:spPr bwMode="auto">
          <a:xfrm>
            <a:off x="2438400" y="1905000"/>
            <a:ext cx="2438400" cy="762000"/>
          </a:xfrm>
          <a:custGeom>
            <a:avLst/>
            <a:gdLst>
              <a:gd name="T0" fmla="*/ 0 w 624"/>
              <a:gd name="T1" fmla="*/ 2147483647 h 144"/>
              <a:gd name="T2" fmla="*/ 2147483647 w 624"/>
              <a:gd name="T3" fmla="*/ 0 h 144"/>
              <a:gd name="T4" fmla="*/ 2147483647 w 624"/>
              <a:gd name="T5" fmla="*/ 2147483647 h 144"/>
              <a:gd name="T6" fmla="*/ 0 60000 65536"/>
              <a:gd name="T7" fmla="*/ 0 60000 65536"/>
              <a:gd name="T8" fmla="*/ 0 60000 65536"/>
              <a:gd name="T9" fmla="*/ 0 w 624"/>
              <a:gd name="T10" fmla="*/ 0 h 144"/>
              <a:gd name="T11" fmla="*/ 624 w 624"/>
              <a:gd name="T12" fmla="*/ 144 h 144"/>
            </a:gdLst>
            <a:ahLst/>
            <a:cxnLst>
              <a:cxn ang="T6">
                <a:pos x="T0" y="T1"/>
              </a:cxn>
              <a:cxn ang="T7">
                <a:pos x="T2" y="T3"/>
              </a:cxn>
              <a:cxn ang="T8">
                <a:pos x="T4" y="T5"/>
              </a:cxn>
            </a:cxnLst>
            <a:rect l="T9" t="T10" r="T11" b="T12"/>
            <a:pathLst>
              <a:path w="624" h="144">
                <a:moveTo>
                  <a:pt x="0" y="144"/>
                </a:moveTo>
                <a:cubicBezTo>
                  <a:pt x="116" y="72"/>
                  <a:pt x="232" y="0"/>
                  <a:pt x="336" y="0"/>
                </a:cubicBezTo>
                <a:cubicBezTo>
                  <a:pt x="440" y="0"/>
                  <a:pt x="532" y="72"/>
                  <a:pt x="624" y="144"/>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28" name="Freeform 7"/>
          <p:cNvSpPr>
            <a:spLocks/>
          </p:cNvSpPr>
          <p:nvPr/>
        </p:nvSpPr>
        <p:spPr bwMode="auto">
          <a:xfrm>
            <a:off x="3581400" y="2438400"/>
            <a:ext cx="838200" cy="228600"/>
          </a:xfrm>
          <a:custGeom>
            <a:avLst/>
            <a:gdLst>
              <a:gd name="T0" fmla="*/ 2147483647 w 720"/>
              <a:gd name="T1" fmla="*/ 2147483647 h 192"/>
              <a:gd name="T2" fmla="*/ 2147483647 w 720"/>
              <a:gd name="T3" fmla="*/ 0 h 192"/>
              <a:gd name="T4" fmla="*/ 0 w 720"/>
              <a:gd name="T5" fmla="*/ 2147483647 h 192"/>
              <a:gd name="T6" fmla="*/ 0 60000 65536"/>
              <a:gd name="T7" fmla="*/ 0 60000 65536"/>
              <a:gd name="T8" fmla="*/ 0 60000 65536"/>
              <a:gd name="T9" fmla="*/ 0 w 720"/>
              <a:gd name="T10" fmla="*/ 0 h 192"/>
              <a:gd name="T11" fmla="*/ 720 w 720"/>
              <a:gd name="T12" fmla="*/ 192 h 192"/>
            </a:gdLst>
            <a:ahLst/>
            <a:cxnLst>
              <a:cxn ang="T6">
                <a:pos x="T0" y="T1"/>
              </a:cxn>
              <a:cxn ang="T7">
                <a:pos x="T2" y="T3"/>
              </a:cxn>
              <a:cxn ang="T8">
                <a:pos x="T4" y="T5"/>
              </a:cxn>
            </a:cxnLst>
            <a:rect l="T9" t="T10" r="T11" b="T12"/>
            <a:pathLst>
              <a:path w="720" h="192">
                <a:moveTo>
                  <a:pt x="720" y="192"/>
                </a:moveTo>
                <a:cubicBezTo>
                  <a:pt x="588" y="96"/>
                  <a:pt x="456" y="0"/>
                  <a:pt x="336" y="0"/>
                </a:cubicBezTo>
                <a:cubicBezTo>
                  <a:pt x="216" y="0"/>
                  <a:pt x="108" y="96"/>
                  <a:pt x="0" y="192"/>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7" name="TextBox 6"/>
          <p:cNvSpPr txBox="1"/>
          <p:nvPr/>
        </p:nvSpPr>
        <p:spPr>
          <a:xfrm>
            <a:off x="5715000" y="2514600"/>
            <a:ext cx="2598788" cy="830997"/>
          </a:xfrm>
          <a:prstGeom prst="rect">
            <a:avLst/>
          </a:prstGeom>
          <a:noFill/>
        </p:spPr>
        <p:txBody>
          <a:bodyPr wrap="none" rtlCol="0">
            <a:spAutoFit/>
          </a:bodyPr>
          <a:lstStyle/>
          <a:p>
            <a:r>
              <a:rPr lang="en-US" dirty="0" smtClean="0">
                <a:latin typeface="+mn-lt"/>
              </a:rPr>
              <a:t>UAS </a:t>
            </a:r>
            <a:r>
              <a:rPr lang="en-US" dirty="0">
                <a:latin typeface="+mn-lt"/>
              </a:rPr>
              <a:t>=  4 / 5  =  80%</a:t>
            </a:r>
          </a:p>
          <a:p>
            <a:r>
              <a:rPr lang="en-US" dirty="0">
                <a:latin typeface="+mn-lt"/>
              </a:rPr>
              <a:t>LAS  =  2 / 5  =  40</a:t>
            </a:r>
            <a:r>
              <a:rPr lang="en-US" dirty="0" smtClean="0">
                <a:latin typeface="+mn-lt"/>
              </a:rPr>
              <a:t>%</a:t>
            </a:r>
            <a:endParaRPr lang="en-US" dirty="0">
              <a:latin typeface="+mn-lt"/>
            </a:endParaRPr>
          </a:p>
        </p:txBody>
      </p:sp>
    </p:spTree>
    <p:extLst>
      <p:ext uri="{BB962C8B-B14F-4D97-AF65-F5344CB8AC3E}">
        <p14:creationId xmlns:p14="http://schemas.microsoft.com/office/powerpoint/2010/main" val="163436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20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20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20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2000"/>
                                        <p:tgtEl>
                                          <p:spTgt spid="2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5744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5744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5744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5744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5744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5" grpId="0" animBg="1"/>
      <p:bldP spid="957446" grpId="0" animBg="1"/>
      <p:bldP spid="957447" grpId="0" animBg="1"/>
      <p:bldP spid="957448" grpId="0" animBg="1"/>
      <p:bldP spid="19" grpId="0" animBg="1"/>
      <p:bldP spid="22" grpId="0" animBg="1"/>
      <p:bldP spid="25" grpId="0" animBg="1"/>
      <p:bldP spid="27" grpId="0" animBg="1"/>
      <p:bldP spid="28" grpId="0" animBg="1"/>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Representative performance numbers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CoNLL</a:t>
            </a:r>
            <a:r>
              <a:rPr lang="en-US" dirty="0" smtClean="0"/>
              <a:t>-X (2006) shared task provides evaluation numbers for various dependency parsing approaches over 13 languages</a:t>
            </a:r>
          </a:p>
          <a:p>
            <a:pPr lvl="1"/>
            <a:r>
              <a:rPr lang="en-US" dirty="0" smtClean="0"/>
              <a:t>MALT: LAS scores from 65–92%, depending greatly on language/treebank</a:t>
            </a:r>
          </a:p>
          <a:p>
            <a:r>
              <a:rPr lang="en-US" dirty="0" smtClean="0"/>
              <a:t>Here we give a few UAS numbers for English to allow some comparison to constituency parsing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96852239"/>
              </p:ext>
            </p:extLst>
          </p:nvPr>
        </p:nvGraphicFramePr>
        <p:xfrm>
          <a:off x="838200" y="4038600"/>
          <a:ext cx="7696200" cy="2225040"/>
        </p:xfrm>
        <a:graphic>
          <a:graphicData uri="http://schemas.openxmlformats.org/drawingml/2006/table">
            <a:tbl>
              <a:tblPr firstRow="1" bandRow="1">
                <a:tableStyleId>{3C2FFA5D-87B4-456A-9821-1D502468CF0F}</a:tableStyleId>
              </a:tblPr>
              <a:tblGrid>
                <a:gridCol w="6629400"/>
                <a:gridCol w="1066800"/>
              </a:tblGrid>
              <a:tr h="370840">
                <a:tc>
                  <a:txBody>
                    <a:bodyPr/>
                    <a:lstStyle/>
                    <a:p>
                      <a:r>
                        <a:rPr lang="en-US" dirty="0" smtClean="0"/>
                        <a:t>Parser</a:t>
                      </a:r>
                      <a:endParaRPr lang="en-US" dirty="0"/>
                    </a:p>
                  </a:txBody>
                  <a:tcPr/>
                </a:tc>
                <a:tc>
                  <a:txBody>
                    <a:bodyPr/>
                    <a:lstStyle/>
                    <a:p>
                      <a:r>
                        <a:rPr lang="en-US" dirty="0" smtClean="0"/>
                        <a:t>UAS%</a:t>
                      </a:r>
                      <a:endParaRPr lang="en-US" dirty="0"/>
                    </a:p>
                  </a:txBody>
                  <a:tcPr/>
                </a:tc>
              </a:tr>
              <a:tr h="370840">
                <a:tc>
                  <a:txBody>
                    <a:bodyPr/>
                    <a:lstStyle/>
                    <a:p>
                      <a:r>
                        <a:rPr lang="en-US" dirty="0" err="1" smtClean="0"/>
                        <a:t>Sagae</a:t>
                      </a:r>
                      <a:r>
                        <a:rPr lang="en-US" baseline="0" dirty="0" smtClean="0"/>
                        <a:t> and </a:t>
                      </a:r>
                      <a:r>
                        <a:rPr lang="en-US" baseline="0" dirty="0" err="1" smtClean="0"/>
                        <a:t>Lavie</a:t>
                      </a:r>
                      <a:r>
                        <a:rPr lang="en-US" baseline="0" dirty="0" smtClean="0"/>
                        <a:t> (2006) ensemble of dependency parsers</a:t>
                      </a:r>
                      <a:endParaRPr lang="en-US" dirty="0"/>
                    </a:p>
                  </a:txBody>
                  <a:tcPr/>
                </a:tc>
                <a:tc>
                  <a:txBody>
                    <a:bodyPr/>
                    <a:lstStyle/>
                    <a:p>
                      <a:r>
                        <a:rPr lang="en-US" dirty="0" smtClean="0"/>
                        <a:t>92.7</a:t>
                      </a:r>
                      <a:endParaRPr lang="en-US" dirty="0"/>
                    </a:p>
                  </a:txBody>
                  <a:tcPr/>
                </a:tc>
              </a:tr>
              <a:tr h="370840">
                <a:tc>
                  <a:txBody>
                    <a:bodyPr/>
                    <a:lstStyle/>
                    <a:p>
                      <a:r>
                        <a:rPr lang="en-US" dirty="0" err="1" smtClean="0">
                          <a:solidFill>
                            <a:schemeClr val="accent4"/>
                          </a:solidFill>
                        </a:rPr>
                        <a:t>Charniak</a:t>
                      </a:r>
                      <a:r>
                        <a:rPr lang="en-US" dirty="0" smtClean="0">
                          <a:solidFill>
                            <a:schemeClr val="accent4"/>
                          </a:solidFill>
                        </a:rPr>
                        <a:t> (2000) generative, constituency</a:t>
                      </a:r>
                      <a:endParaRPr lang="en-US" dirty="0">
                        <a:solidFill>
                          <a:schemeClr val="accent4"/>
                        </a:solidFill>
                      </a:endParaRPr>
                    </a:p>
                  </a:txBody>
                  <a:tcPr/>
                </a:tc>
                <a:tc>
                  <a:txBody>
                    <a:bodyPr/>
                    <a:lstStyle/>
                    <a:p>
                      <a:r>
                        <a:rPr lang="en-US" dirty="0" smtClean="0">
                          <a:solidFill>
                            <a:schemeClr val="accent4"/>
                          </a:solidFill>
                        </a:rPr>
                        <a:t>92.2</a:t>
                      </a:r>
                      <a:endParaRPr lang="en-US" dirty="0">
                        <a:solidFill>
                          <a:schemeClr val="accent4"/>
                        </a:solidFill>
                      </a:endParaRPr>
                    </a:p>
                  </a:txBody>
                  <a:tcPr/>
                </a:tc>
              </a:tr>
              <a:tr h="370840">
                <a:tc>
                  <a:txBody>
                    <a:bodyPr/>
                    <a:lstStyle/>
                    <a:p>
                      <a:r>
                        <a:rPr lang="en-US" dirty="0" smtClean="0">
                          <a:solidFill>
                            <a:schemeClr val="accent4"/>
                          </a:solidFill>
                        </a:rPr>
                        <a:t>Collins (1999)</a:t>
                      </a:r>
                      <a:r>
                        <a:rPr lang="en-US" baseline="0" dirty="0" smtClean="0">
                          <a:solidFill>
                            <a:schemeClr val="accent4"/>
                          </a:solidFill>
                        </a:rPr>
                        <a:t> generative, constituency</a:t>
                      </a:r>
                      <a:endParaRPr lang="en-US" dirty="0">
                        <a:solidFill>
                          <a:schemeClr val="accent4"/>
                        </a:solidFill>
                      </a:endParaRPr>
                    </a:p>
                  </a:txBody>
                  <a:tcPr/>
                </a:tc>
                <a:tc>
                  <a:txBody>
                    <a:bodyPr/>
                    <a:lstStyle/>
                    <a:p>
                      <a:r>
                        <a:rPr lang="en-US" dirty="0" smtClean="0">
                          <a:solidFill>
                            <a:schemeClr val="accent4"/>
                          </a:solidFill>
                        </a:rPr>
                        <a:t>91.7</a:t>
                      </a:r>
                      <a:endParaRPr lang="en-US" dirty="0">
                        <a:solidFill>
                          <a:schemeClr val="accent4"/>
                        </a:solidFill>
                      </a:endParaRPr>
                    </a:p>
                  </a:txBody>
                  <a:tcPr/>
                </a:tc>
              </a:tr>
              <a:tr h="370840">
                <a:tc>
                  <a:txBody>
                    <a:bodyPr/>
                    <a:lstStyle/>
                    <a:p>
                      <a:r>
                        <a:rPr lang="en-US" dirty="0" smtClean="0"/>
                        <a:t>McDonald and Pereira (2005) – MST graph-based dependency</a:t>
                      </a:r>
                      <a:endParaRPr lang="en-US" dirty="0"/>
                    </a:p>
                  </a:txBody>
                  <a:tcPr/>
                </a:tc>
                <a:tc>
                  <a:txBody>
                    <a:bodyPr/>
                    <a:lstStyle/>
                    <a:p>
                      <a:r>
                        <a:rPr lang="en-US" dirty="0" smtClean="0"/>
                        <a:t>91.5</a:t>
                      </a:r>
                      <a:endParaRPr lang="en-US" dirty="0"/>
                    </a:p>
                  </a:txBody>
                  <a:tcPr/>
                </a:tc>
              </a:tr>
              <a:tr h="370840">
                <a:tc>
                  <a:txBody>
                    <a:bodyPr/>
                    <a:lstStyle/>
                    <a:p>
                      <a:r>
                        <a:rPr lang="en-US" dirty="0" smtClean="0"/>
                        <a:t>Yamada and Matsumoto (2003)</a:t>
                      </a:r>
                      <a:r>
                        <a:rPr lang="en-US" baseline="0" dirty="0" smtClean="0"/>
                        <a:t> – transition-based dependency</a:t>
                      </a:r>
                      <a:endParaRPr lang="en-US" dirty="0"/>
                    </a:p>
                  </a:txBody>
                  <a:tcPr/>
                </a:tc>
                <a:tc>
                  <a:txBody>
                    <a:bodyPr/>
                    <a:lstStyle/>
                    <a:p>
                      <a:r>
                        <a:rPr lang="en-US" dirty="0" smtClean="0"/>
                        <a:t>90.4</a:t>
                      </a:r>
                      <a:endParaRPr lang="en-US" dirty="0"/>
                    </a:p>
                  </a:txBody>
                  <a:tcPr/>
                </a:tc>
              </a:tr>
            </a:tbl>
          </a:graphicData>
        </a:graphic>
      </p:graphicFrame>
    </p:spTree>
    <p:extLst>
      <p:ext uri="{BB962C8B-B14F-4D97-AF65-F5344CB8AC3E}">
        <p14:creationId xmlns:p14="http://schemas.microsoft.com/office/powerpoint/2010/main" val="30049361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04800" y="1752600"/>
            <a:ext cx="8534400" cy="2438399"/>
          </a:xfrm>
        </p:spPr>
        <p:txBody>
          <a:bodyPr/>
          <a:lstStyle/>
          <a:p>
            <a:r>
              <a:rPr lang="en-US" dirty="0" smtClean="0"/>
              <a:t>Dependencies from a CFG tree using heads, must be </a:t>
            </a:r>
            <a:r>
              <a:rPr lang="en-US" dirty="0" smtClean="0">
                <a:solidFill>
                  <a:srgbClr val="35ACA2"/>
                </a:solidFill>
              </a:rPr>
              <a:t>projective</a:t>
            </a:r>
          </a:p>
          <a:p>
            <a:pPr lvl="1"/>
            <a:r>
              <a:rPr lang="en-US" dirty="0" smtClean="0"/>
              <a:t>There must not be any crossing dependency arcs when the words are laid out in their linear order, with all arcs above the words.</a:t>
            </a:r>
          </a:p>
          <a:p>
            <a:r>
              <a:rPr lang="en-US" dirty="0" smtClean="0"/>
              <a:t>But dependency theory normally does allow non-projective structures to account for displaced constituents</a:t>
            </a:r>
          </a:p>
          <a:p>
            <a:pPr lvl="1"/>
            <a:r>
              <a:rPr lang="en-US" dirty="0" smtClean="0"/>
              <a:t>You can’t easily get the semantics of certain constructions right without these </a:t>
            </a:r>
            <a:r>
              <a:rPr lang="en-US" dirty="0" err="1" smtClean="0"/>
              <a:t>nonprojective</a:t>
            </a:r>
            <a:r>
              <a:rPr lang="en-US" dirty="0" smtClean="0"/>
              <a:t> dependencies</a:t>
            </a:r>
            <a:endParaRPr lang="en-US" dirty="0"/>
          </a:p>
        </p:txBody>
      </p:sp>
      <p:sp>
        <p:nvSpPr>
          <p:cNvPr id="3" name="Text Placeholder 2"/>
          <p:cNvSpPr>
            <a:spLocks noGrp="1"/>
          </p:cNvSpPr>
          <p:nvPr>
            <p:ph type="body" sz="half" idx="2"/>
          </p:nvPr>
        </p:nvSpPr>
        <p:spPr>
          <a:xfrm>
            <a:off x="304800" y="5791200"/>
            <a:ext cx="8534400" cy="838200"/>
          </a:xfrm>
        </p:spPr>
        <p:txBody>
          <a:bodyPr/>
          <a:lstStyle/>
          <a:p>
            <a:pPr marL="0" indent="0">
              <a:buNone/>
            </a:pPr>
            <a:r>
              <a:rPr lang="en-US" sz="3600" dirty="0" smtClean="0"/>
              <a:t>Who did Bill buy the coffee from yesterday ?</a:t>
            </a:r>
            <a:endParaRPr lang="en-US" sz="3600" dirty="0"/>
          </a:p>
        </p:txBody>
      </p:sp>
      <p:sp>
        <p:nvSpPr>
          <p:cNvPr id="5" name="Title 4"/>
          <p:cNvSpPr>
            <a:spLocks noGrp="1"/>
          </p:cNvSpPr>
          <p:nvPr>
            <p:ph type="title"/>
          </p:nvPr>
        </p:nvSpPr>
        <p:spPr/>
        <p:txBody>
          <a:bodyPr/>
          <a:lstStyle/>
          <a:p>
            <a:r>
              <a:rPr lang="en-US" dirty="0" smtClean="0"/>
              <a:t>Projectivity</a:t>
            </a:r>
            <a:endParaRPr lang="en-US" dirty="0"/>
          </a:p>
        </p:txBody>
      </p:sp>
      <p:sp>
        <p:nvSpPr>
          <p:cNvPr id="7" name="Freeform 7"/>
          <p:cNvSpPr>
            <a:spLocks/>
          </p:cNvSpPr>
          <p:nvPr/>
        </p:nvSpPr>
        <p:spPr bwMode="auto">
          <a:xfrm>
            <a:off x="1752600" y="5334000"/>
            <a:ext cx="1143000" cy="621792"/>
          </a:xfrm>
          <a:custGeom>
            <a:avLst/>
            <a:gdLst>
              <a:gd name="T0" fmla="*/ 2147483647 w 720"/>
              <a:gd name="T1" fmla="*/ 2147483647 h 192"/>
              <a:gd name="T2" fmla="*/ 2147483647 w 720"/>
              <a:gd name="T3" fmla="*/ 0 h 192"/>
              <a:gd name="T4" fmla="*/ 0 w 720"/>
              <a:gd name="T5" fmla="*/ 2147483647 h 192"/>
              <a:gd name="T6" fmla="*/ 0 60000 65536"/>
              <a:gd name="T7" fmla="*/ 0 60000 65536"/>
              <a:gd name="T8" fmla="*/ 0 60000 65536"/>
              <a:gd name="T9" fmla="*/ 0 w 720"/>
              <a:gd name="T10" fmla="*/ 0 h 192"/>
              <a:gd name="T11" fmla="*/ 720 w 720"/>
              <a:gd name="T12" fmla="*/ 192 h 192"/>
            </a:gdLst>
            <a:ahLst/>
            <a:cxnLst>
              <a:cxn ang="T6">
                <a:pos x="T0" y="T1"/>
              </a:cxn>
              <a:cxn ang="T7">
                <a:pos x="T2" y="T3"/>
              </a:cxn>
              <a:cxn ang="T8">
                <a:pos x="T4" y="T5"/>
              </a:cxn>
            </a:cxnLst>
            <a:rect l="T9" t="T10" r="T11" b="T12"/>
            <a:pathLst>
              <a:path w="720" h="192">
                <a:moveTo>
                  <a:pt x="720" y="192"/>
                </a:moveTo>
                <a:cubicBezTo>
                  <a:pt x="588" y="96"/>
                  <a:pt x="456" y="0"/>
                  <a:pt x="336" y="0"/>
                </a:cubicBezTo>
                <a:cubicBezTo>
                  <a:pt x="216" y="0"/>
                  <a:pt x="108" y="96"/>
                  <a:pt x="0" y="192"/>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9" name="Freeform 7"/>
          <p:cNvSpPr>
            <a:spLocks/>
          </p:cNvSpPr>
          <p:nvPr/>
        </p:nvSpPr>
        <p:spPr bwMode="auto">
          <a:xfrm>
            <a:off x="2362200" y="5638800"/>
            <a:ext cx="381000" cy="304800"/>
          </a:xfrm>
          <a:custGeom>
            <a:avLst/>
            <a:gdLst>
              <a:gd name="T0" fmla="*/ 2147483647 w 720"/>
              <a:gd name="T1" fmla="*/ 2147483647 h 192"/>
              <a:gd name="T2" fmla="*/ 2147483647 w 720"/>
              <a:gd name="T3" fmla="*/ 0 h 192"/>
              <a:gd name="T4" fmla="*/ 0 w 720"/>
              <a:gd name="T5" fmla="*/ 2147483647 h 192"/>
              <a:gd name="T6" fmla="*/ 0 60000 65536"/>
              <a:gd name="T7" fmla="*/ 0 60000 65536"/>
              <a:gd name="T8" fmla="*/ 0 60000 65536"/>
              <a:gd name="T9" fmla="*/ 0 w 720"/>
              <a:gd name="T10" fmla="*/ 0 h 192"/>
              <a:gd name="T11" fmla="*/ 720 w 720"/>
              <a:gd name="T12" fmla="*/ 192 h 192"/>
            </a:gdLst>
            <a:ahLst/>
            <a:cxnLst>
              <a:cxn ang="T6">
                <a:pos x="T0" y="T1"/>
              </a:cxn>
              <a:cxn ang="T7">
                <a:pos x="T2" y="T3"/>
              </a:cxn>
              <a:cxn ang="T8">
                <a:pos x="T4" y="T5"/>
              </a:cxn>
            </a:cxnLst>
            <a:rect l="T9" t="T10" r="T11" b="T12"/>
            <a:pathLst>
              <a:path w="720" h="192">
                <a:moveTo>
                  <a:pt x="720" y="192"/>
                </a:moveTo>
                <a:cubicBezTo>
                  <a:pt x="588" y="96"/>
                  <a:pt x="456" y="0"/>
                  <a:pt x="336" y="0"/>
                </a:cubicBezTo>
                <a:cubicBezTo>
                  <a:pt x="216" y="0"/>
                  <a:pt x="108" y="96"/>
                  <a:pt x="0" y="192"/>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10" name="Freeform 13"/>
          <p:cNvSpPr>
            <a:spLocks/>
          </p:cNvSpPr>
          <p:nvPr/>
        </p:nvSpPr>
        <p:spPr bwMode="auto">
          <a:xfrm>
            <a:off x="3124200" y="4846320"/>
            <a:ext cx="4267200" cy="1097280"/>
          </a:xfrm>
          <a:custGeom>
            <a:avLst/>
            <a:gdLst>
              <a:gd name="T0" fmla="*/ 0 w 624"/>
              <a:gd name="T1" fmla="*/ 2147483647 h 144"/>
              <a:gd name="T2" fmla="*/ 2147483647 w 624"/>
              <a:gd name="T3" fmla="*/ 0 h 144"/>
              <a:gd name="T4" fmla="*/ 2147483647 w 624"/>
              <a:gd name="T5" fmla="*/ 2147483647 h 144"/>
              <a:gd name="T6" fmla="*/ 0 60000 65536"/>
              <a:gd name="T7" fmla="*/ 0 60000 65536"/>
              <a:gd name="T8" fmla="*/ 0 60000 65536"/>
              <a:gd name="T9" fmla="*/ 0 w 624"/>
              <a:gd name="T10" fmla="*/ 0 h 144"/>
              <a:gd name="T11" fmla="*/ 624 w 624"/>
              <a:gd name="T12" fmla="*/ 144 h 144"/>
            </a:gdLst>
            <a:ahLst/>
            <a:cxnLst>
              <a:cxn ang="T6">
                <a:pos x="T0" y="T1"/>
              </a:cxn>
              <a:cxn ang="T7">
                <a:pos x="T2" y="T3"/>
              </a:cxn>
              <a:cxn ang="T8">
                <a:pos x="T4" y="T5"/>
              </a:cxn>
            </a:cxnLst>
            <a:rect l="T9" t="T10" r="T11" b="T12"/>
            <a:pathLst>
              <a:path w="624" h="144">
                <a:moveTo>
                  <a:pt x="0" y="144"/>
                </a:moveTo>
                <a:cubicBezTo>
                  <a:pt x="116" y="72"/>
                  <a:pt x="232" y="0"/>
                  <a:pt x="336" y="0"/>
                </a:cubicBezTo>
                <a:cubicBezTo>
                  <a:pt x="440" y="0"/>
                  <a:pt x="532" y="72"/>
                  <a:pt x="624" y="144"/>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11" name="Freeform 7"/>
          <p:cNvSpPr>
            <a:spLocks/>
          </p:cNvSpPr>
          <p:nvPr/>
        </p:nvSpPr>
        <p:spPr bwMode="auto">
          <a:xfrm>
            <a:off x="3886200" y="5715000"/>
            <a:ext cx="838200" cy="228600"/>
          </a:xfrm>
          <a:custGeom>
            <a:avLst/>
            <a:gdLst>
              <a:gd name="T0" fmla="*/ 2147483647 w 720"/>
              <a:gd name="T1" fmla="*/ 2147483647 h 192"/>
              <a:gd name="T2" fmla="*/ 2147483647 w 720"/>
              <a:gd name="T3" fmla="*/ 0 h 192"/>
              <a:gd name="T4" fmla="*/ 0 w 720"/>
              <a:gd name="T5" fmla="*/ 2147483647 h 192"/>
              <a:gd name="T6" fmla="*/ 0 60000 65536"/>
              <a:gd name="T7" fmla="*/ 0 60000 65536"/>
              <a:gd name="T8" fmla="*/ 0 60000 65536"/>
              <a:gd name="T9" fmla="*/ 0 w 720"/>
              <a:gd name="T10" fmla="*/ 0 h 192"/>
              <a:gd name="T11" fmla="*/ 720 w 720"/>
              <a:gd name="T12" fmla="*/ 192 h 192"/>
            </a:gdLst>
            <a:ahLst/>
            <a:cxnLst>
              <a:cxn ang="T6">
                <a:pos x="T0" y="T1"/>
              </a:cxn>
              <a:cxn ang="T7">
                <a:pos x="T2" y="T3"/>
              </a:cxn>
              <a:cxn ang="T8">
                <a:pos x="T4" y="T5"/>
              </a:cxn>
            </a:cxnLst>
            <a:rect l="T9" t="T10" r="T11" b="T12"/>
            <a:pathLst>
              <a:path w="720" h="192">
                <a:moveTo>
                  <a:pt x="720" y="192"/>
                </a:moveTo>
                <a:cubicBezTo>
                  <a:pt x="588" y="96"/>
                  <a:pt x="456" y="0"/>
                  <a:pt x="336" y="0"/>
                </a:cubicBezTo>
                <a:cubicBezTo>
                  <a:pt x="216" y="0"/>
                  <a:pt x="108" y="96"/>
                  <a:pt x="0" y="192"/>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12" name="Freeform 13"/>
          <p:cNvSpPr>
            <a:spLocks/>
          </p:cNvSpPr>
          <p:nvPr/>
        </p:nvSpPr>
        <p:spPr bwMode="auto">
          <a:xfrm>
            <a:off x="3352800" y="5181600"/>
            <a:ext cx="2438400" cy="762000"/>
          </a:xfrm>
          <a:custGeom>
            <a:avLst/>
            <a:gdLst>
              <a:gd name="T0" fmla="*/ 0 w 624"/>
              <a:gd name="T1" fmla="*/ 2147483647 h 144"/>
              <a:gd name="T2" fmla="*/ 2147483647 w 624"/>
              <a:gd name="T3" fmla="*/ 0 h 144"/>
              <a:gd name="T4" fmla="*/ 2147483647 w 624"/>
              <a:gd name="T5" fmla="*/ 2147483647 h 144"/>
              <a:gd name="T6" fmla="*/ 0 60000 65536"/>
              <a:gd name="T7" fmla="*/ 0 60000 65536"/>
              <a:gd name="T8" fmla="*/ 0 60000 65536"/>
              <a:gd name="T9" fmla="*/ 0 w 624"/>
              <a:gd name="T10" fmla="*/ 0 h 144"/>
              <a:gd name="T11" fmla="*/ 624 w 624"/>
              <a:gd name="T12" fmla="*/ 144 h 144"/>
            </a:gdLst>
            <a:ahLst/>
            <a:cxnLst>
              <a:cxn ang="T6">
                <a:pos x="T0" y="T1"/>
              </a:cxn>
              <a:cxn ang="T7">
                <a:pos x="T2" y="T3"/>
              </a:cxn>
              <a:cxn ang="T8">
                <a:pos x="T4" y="T5"/>
              </a:cxn>
            </a:cxnLst>
            <a:rect l="T9" t="T10" r="T11" b="T12"/>
            <a:pathLst>
              <a:path w="624" h="144">
                <a:moveTo>
                  <a:pt x="0" y="144"/>
                </a:moveTo>
                <a:cubicBezTo>
                  <a:pt x="116" y="72"/>
                  <a:pt x="232" y="0"/>
                  <a:pt x="336" y="0"/>
                </a:cubicBezTo>
                <a:cubicBezTo>
                  <a:pt x="440" y="0"/>
                  <a:pt x="532" y="72"/>
                  <a:pt x="624" y="144"/>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13" name="Freeform 13"/>
          <p:cNvSpPr>
            <a:spLocks/>
          </p:cNvSpPr>
          <p:nvPr/>
        </p:nvSpPr>
        <p:spPr bwMode="auto">
          <a:xfrm>
            <a:off x="3505200" y="5486400"/>
            <a:ext cx="1447800" cy="429768"/>
          </a:xfrm>
          <a:custGeom>
            <a:avLst/>
            <a:gdLst>
              <a:gd name="T0" fmla="*/ 0 w 624"/>
              <a:gd name="T1" fmla="*/ 2147483647 h 144"/>
              <a:gd name="T2" fmla="*/ 2147483647 w 624"/>
              <a:gd name="T3" fmla="*/ 0 h 144"/>
              <a:gd name="T4" fmla="*/ 2147483647 w 624"/>
              <a:gd name="T5" fmla="*/ 2147483647 h 144"/>
              <a:gd name="T6" fmla="*/ 0 60000 65536"/>
              <a:gd name="T7" fmla="*/ 0 60000 65536"/>
              <a:gd name="T8" fmla="*/ 0 60000 65536"/>
              <a:gd name="T9" fmla="*/ 0 w 624"/>
              <a:gd name="T10" fmla="*/ 0 h 144"/>
              <a:gd name="T11" fmla="*/ 624 w 624"/>
              <a:gd name="T12" fmla="*/ 144 h 144"/>
            </a:gdLst>
            <a:ahLst/>
            <a:cxnLst>
              <a:cxn ang="T6">
                <a:pos x="T0" y="T1"/>
              </a:cxn>
              <a:cxn ang="T7">
                <a:pos x="T2" y="T3"/>
              </a:cxn>
              <a:cxn ang="T8">
                <a:pos x="T4" y="T5"/>
              </a:cxn>
            </a:cxnLst>
            <a:rect l="T9" t="T10" r="T11" b="T12"/>
            <a:pathLst>
              <a:path w="624" h="144">
                <a:moveTo>
                  <a:pt x="0" y="144"/>
                </a:moveTo>
                <a:cubicBezTo>
                  <a:pt x="116" y="72"/>
                  <a:pt x="232" y="0"/>
                  <a:pt x="336" y="0"/>
                </a:cubicBezTo>
                <a:cubicBezTo>
                  <a:pt x="440" y="0"/>
                  <a:pt x="532" y="72"/>
                  <a:pt x="624" y="144"/>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14" name="Freeform 7"/>
          <p:cNvSpPr>
            <a:spLocks/>
          </p:cNvSpPr>
          <p:nvPr/>
        </p:nvSpPr>
        <p:spPr bwMode="auto">
          <a:xfrm>
            <a:off x="914400" y="4572000"/>
            <a:ext cx="5257800" cy="1383792"/>
          </a:xfrm>
          <a:custGeom>
            <a:avLst/>
            <a:gdLst>
              <a:gd name="T0" fmla="*/ 2147483647 w 720"/>
              <a:gd name="T1" fmla="*/ 2147483647 h 192"/>
              <a:gd name="T2" fmla="*/ 2147483647 w 720"/>
              <a:gd name="T3" fmla="*/ 0 h 192"/>
              <a:gd name="T4" fmla="*/ 0 w 720"/>
              <a:gd name="T5" fmla="*/ 2147483647 h 192"/>
              <a:gd name="T6" fmla="*/ 0 60000 65536"/>
              <a:gd name="T7" fmla="*/ 0 60000 65536"/>
              <a:gd name="T8" fmla="*/ 0 60000 65536"/>
              <a:gd name="T9" fmla="*/ 0 w 720"/>
              <a:gd name="T10" fmla="*/ 0 h 192"/>
              <a:gd name="T11" fmla="*/ 720 w 720"/>
              <a:gd name="T12" fmla="*/ 192 h 192"/>
            </a:gdLst>
            <a:ahLst/>
            <a:cxnLst>
              <a:cxn ang="T6">
                <a:pos x="T0" y="T1"/>
              </a:cxn>
              <a:cxn ang="T7">
                <a:pos x="T2" y="T3"/>
              </a:cxn>
              <a:cxn ang="T8">
                <a:pos x="T4" y="T5"/>
              </a:cxn>
            </a:cxnLst>
            <a:rect l="T9" t="T10" r="T11" b="T12"/>
            <a:pathLst>
              <a:path w="720" h="192">
                <a:moveTo>
                  <a:pt x="720" y="192"/>
                </a:moveTo>
                <a:cubicBezTo>
                  <a:pt x="588" y="96"/>
                  <a:pt x="456" y="0"/>
                  <a:pt x="336" y="0"/>
                </a:cubicBezTo>
                <a:cubicBezTo>
                  <a:pt x="216" y="0"/>
                  <a:pt x="108" y="96"/>
                  <a:pt x="0" y="192"/>
                </a:cubicBezTo>
              </a:path>
            </a:pathLst>
          </a:custGeom>
          <a:noFill/>
          <a:ln w="28575" cmpd="sng">
            <a:solidFill>
              <a:srgbClr val="A4001D"/>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15" name="Freeform 13"/>
          <p:cNvSpPr>
            <a:spLocks/>
          </p:cNvSpPr>
          <p:nvPr/>
        </p:nvSpPr>
        <p:spPr bwMode="auto">
          <a:xfrm>
            <a:off x="2971800" y="4495800"/>
            <a:ext cx="5562600" cy="1447800"/>
          </a:xfrm>
          <a:custGeom>
            <a:avLst/>
            <a:gdLst>
              <a:gd name="T0" fmla="*/ 0 w 624"/>
              <a:gd name="T1" fmla="*/ 2147483647 h 144"/>
              <a:gd name="T2" fmla="*/ 2147483647 w 624"/>
              <a:gd name="T3" fmla="*/ 0 h 144"/>
              <a:gd name="T4" fmla="*/ 2147483647 w 624"/>
              <a:gd name="T5" fmla="*/ 2147483647 h 144"/>
              <a:gd name="T6" fmla="*/ 0 60000 65536"/>
              <a:gd name="T7" fmla="*/ 0 60000 65536"/>
              <a:gd name="T8" fmla="*/ 0 60000 65536"/>
              <a:gd name="T9" fmla="*/ 0 w 624"/>
              <a:gd name="T10" fmla="*/ 0 h 144"/>
              <a:gd name="T11" fmla="*/ 624 w 624"/>
              <a:gd name="T12" fmla="*/ 144 h 144"/>
            </a:gdLst>
            <a:ahLst/>
            <a:cxnLst>
              <a:cxn ang="T6">
                <a:pos x="T0" y="T1"/>
              </a:cxn>
              <a:cxn ang="T7">
                <a:pos x="T2" y="T3"/>
              </a:cxn>
              <a:cxn ang="T8">
                <a:pos x="T4" y="T5"/>
              </a:cxn>
            </a:cxnLst>
            <a:rect l="T9" t="T10" r="T11" b="T12"/>
            <a:pathLst>
              <a:path w="624" h="144">
                <a:moveTo>
                  <a:pt x="0" y="144"/>
                </a:moveTo>
                <a:cubicBezTo>
                  <a:pt x="116" y="72"/>
                  <a:pt x="232" y="0"/>
                  <a:pt x="336" y="0"/>
                </a:cubicBezTo>
                <a:cubicBezTo>
                  <a:pt x="440" y="0"/>
                  <a:pt x="532" y="72"/>
                  <a:pt x="624" y="144"/>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Tree>
    <p:extLst>
      <p:ext uri="{BB962C8B-B14F-4D97-AF65-F5344CB8AC3E}">
        <p14:creationId xmlns:p14="http://schemas.microsoft.com/office/powerpoint/2010/main" val="194885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0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20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0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20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20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Handling non-projectivity</a:t>
            </a:r>
            <a:endParaRPr lang="en-US" dirty="0"/>
          </a:p>
        </p:txBody>
      </p:sp>
      <p:sp>
        <p:nvSpPr>
          <p:cNvPr id="6" name="Content Placeholder 5"/>
          <p:cNvSpPr>
            <a:spLocks noGrp="1"/>
          </p:cNvSpPr>
          <p:nvPr>
            <p:ph idx="1"/>
          </p:nvPr>
        </p:nvSpPr>
        <p:spPr/>
        <p:txBody>
          <a:bodyPr/>
          <a:lstStyle/>
          <a:p>
            <a:r>
              <a:rPr lang="en-US" dirty="0" smtClean="0"/>
              <a:t>The arc-eager algorithm we presented only builds projective dependency trees</a:t>
            </a:r>
          </a:p>
          <a:p>
            <a:r>
              <a:rPr lang="en-US" dirty="0" smtClean="0"/>
              <a:t>Possible directions to head:</a:t>
            </a:r>
          </a:p>
          <a:p>
            <a:pPr marL="914400" lvl="1" indent="-457200">
              <a:buFont typeface="+mj-lt"/>
              <a:buAutoNum type="arabicPeriod"/>
            </a:pPr>
            <a:r>
              <a:rPr lang="en-US" dirty="0" smtClean="0"/>
              <a:t>Just declare defeat on </a:t>
            </a:r>
            <a:r>
              <a:rPr lang="en-US" dirty="0" err="1" smtClean="0"/>
              <a:t>nonprojective</a:t>
            </a:r>
            <a:r>
              <a:rPr lang="en-US" dirty="0" smtClean="0"/>
              <a:t> arcs</a:t>
            </a:r>
          </a:p>
          <a:p>
            <a:pPr marL="914400" lvl="1" indent="-457200">
              <a:buFont typeface="+mj-lt"/>
              <a:buAutoNum type="arabicPeriod"/>
            </a:pPr>
            <a:r>
              <a:rPr lang="en-US" dirty="0" smtClean="0"/>
              <a:t>Use a dependency formalism which only admits projective representations (a CFG doesn’t represent such structures…)</a:t>
            </a:r>
          </a:p>
          <a:p>
            <a:pPr marL="914400" lvl="1" indent="-457200">
              <a:buFont typeface="+mj-lt"/>
              <a:buAutoNum type="arabicPeriod"/>
            </a:pPr>
            <a:r>
              <a:rPr lang="en-US" dirty="0" smtClean="0"/>
              <a:t>Use a postprocessor to a projective dependency parsing algorithm to identify and resolve </a:t>
            </a:r>
            <a:r>
              <a:rPr lang="en-US" dirty="0" err="1" smtClean="0"/>
              <a:t>nonprojective</a:t>
            </a:r>
            <a:r>
              <a:rPr lang="en-US" dirty="0" smtClean="0"/>
              <a:t> links</a:t>
            </a:r>
          </a:p>
          <a:p>
            <a:pPr marL="914400" lvl="1" indent="-457200">
              <a:buFont typeface="+mj-lt"/>
              <a:buAutoNum type="arabicPeriod"/>
            </a:pPr>
            <a:r>
              <a:rPr lang="en-US" dirty="0" smtClean="0"/>
              <a:t>Add extra types of transitions that can model at least most non-projective structures</a:t>
            </a:r>
          </a:p>
          <a:p>
            <a:pPr marL="914400" lvl="1" indent="-457200">
              <a:buFont typeface="+mj-lt"/>
              <a:buAutoNum type="arabicPeriod"/>
            </a:pPr>
            <a:r>
              <a:rPr lang="en-US" dirty="0" smtClean="0"/>
              <a:t>Move to a parsing mechanism that does not use or require any constraints on projectivity (e.g., the graph-based </a:t>
            </a:r>
            <a:r>
              <a:rPr lang="en-US" dirty="0" err="1" smtClean="0"/>
              <a:t>MSTParser</a:t>
            </a:r>
            <a:r>
              <a:rPr lang="en-US" dirty="0"/>
              <a:t>)</a:t>
            </a:r>
            <a:endParaRPr lang="en-US" dirty="0" smtClean="0"/>
          </a:p>
          <a:p>
            <a:pPr marL="914400" lvl="1" indent="-457200">
              <a:buFont typeface="+mj-lt"/>
              <a:buAutoNum type="arabicPeriod"/>
            </a:pPr>
            <a:endParaRPr lang="en-US" dirty="0"/>
          </a:p>
        </p:txBody>
      </p:sp>
    </p:spTree>
    <p:extLst>
      <p:ext uri="{BB962C8B-B14F-4D97-AF65-F5344CB8AC3E}">
        <p14:creationId xmlns:p14="http://schemas.microsoft.com/office/powerpoint/2010/main" val="3014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752601"/>
            <a:ext cx="8458200" cy="1219199"/>
          </a:xfrm>
        </p:spPr>
        <p:txBody>
          <a:bodyPr/>
          <a:lstStyle/>
          <a:p>
            <a:pPr marL="0" indent="0">
              <a:buNone/>
            </a:pPr>
            <a:r>
              <a:rPr lang="en-US" dirty="0" smtClean="0"/>
              <a:t>Dependency syntax postulates that syntactic structure consists of lexical items linked by binary asymmetric relations (“arrows”) called dependencies</a:t>
            </a:r>
            <a:endParaRPr lang="en-US" dirty="0"/>
          </a:p>
        </p:txBody>
      </p:sp>
      <p:sp>
        <p:nvSpPr>
          <p:cNvPr id="92" name="Text Placeholder 91"/>
          <p:cNvSpPr>
            <a:spLocks noGrp="1"/>
          </p:cNvSpPr>
          <p:nvPr>
            <p:ph type="body" sz="half" idx="2"/>
          </p:nvPr>
        </p:nvSpPr>
        <p:spPr>
          <a:xfrm>
            <a:off x="304800" y="3581400"/>
            <a:ext cx="2743200" cy="2667001"/>
          </a:xfrm>
        </p:spPr>
        <p:txBody>
          <a:bodyPr/>
          <a:lstStyle/>
          <a:p>
            <a:pPr marL="0" indent="0">
              <a:buNone/>
            </a:pPr>
            <a:r>
              <a:rPr lang="en-US" dirty="0" smtClean="0"/>
              <a:t>The arrows are commonly </a:t>
            </a:r>
            <a:r>
              <a:rPr lang="en-US" dirty="0" smtClean="0">
                <a:solidFill>
                  <a:srgbClr val="35ACA2"/>
                </a:solidFill>
              </a:rPr>
              <a:t>typed </a:t>
            </a:r>
            <a:r>
              <a:rPr lang="en-US" dirty="0" smtClean="0"/>
              <a:t>with the name of grammatical relations (subject, prepositional object, apposition, etc.)</a:t>
            </a:r>
            <a:endParaRPr lang="en-US" dirty="0"/>
          </a:p>
        </p:txBody>
      </p:sp>
      <p:sp>
        <p:nvSpPr>
          <p:cNvPr id="2" name="Title 1"/>
          <p:cNvSpPr>
            <a:spLocks noGrp="1"/>
          </p:cNvSpPr>
          <p:nvPr>
            <p:ph type="title"/>
          </p:nvPr>
        </p:nvSpPr>
        <p:spPr/>
        <p:txBody>
          <a:bodyPr/>
          <a:lstStyle/>
          <a:p>
            <a:r>
              <a:rPr lang="en-US" dirty="0" smtClean="0"/>
              <a:t>Dependency Grammar and </a:t>
            </a:r>
            <a:br>
              <a:rPr lang="en-US" dirty="0" smtClean="0"/>
            </a:br>
            <a:r>
              <a:rPr lang="en-US" dirty="0" smtClean="0"/>
              <a:t>Dependency Structure</a:t>
            </a:r>
            <a:endParaRPr lang="en-US" dirty="0"/>
          </a:p>
        </p:txBody>
      </p:sp>
      <p:grpSp>
        <p:nvGrpSpPr>
          <p:cNvPr id="91" name="Group 90"/>
          <p:cNvGrpSpPr/>
          <p:nvPr/>
        </p:nvGrpSpPr>
        <p:grpSpPr>
          <a:xfrm>
            <a:off x="3429000" y="2895600"/>
            <a:ext cx="5411788" cy="3646488"/>
            <a:chOff x="1708150" y="2703513"/>
            <a:chExt cx="5608638" cy="3990975"/>
          </a:xfrm>
        </p:grpSpPr>
        <p:sp>
          <p:nvSpPr>
            <p:cNvPr id="50" name="Line 15"/>
            <p:cNvSpPr>
              <a:spLocks noChangeShapeType="1"/>
            </p:cNvSpPr>
            <p:nvPr/>
          </p:nvSpPr>
          <p:spPr bwMode="auto">
            <a:xfrm>
              <a:off x="3992563" y="3051176"/>
              <a:ext cx="0" cy="62230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51" name="Text Box 16"/>
            <p:cNvSpPr txBox="1">
              <a:spLocks noChangeArrowheads="1"/>
            </p:cNvSpPr>
            <p:nvPr/>
          </p:nvSpPr>
          <p:spPr bwMode="auto">
            <a:xfrm>
              <a:off x="3338513" y="2703513"/>
              <a:ext cx="1555750" cy="396875"/>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smtClean="0">
                  <a:ln>
                    <a:noFill/>
                  </a:ln>
                  <a:solidFill>
                    <a:srgbClr val="3333CC"/>
                  </a:solidFill>
                  <a:effectLst/>
                  <a:uLnTx/>
                  <a:uFillTx/>
                  <a:latin typeface="Courier" charset="0"/>
                </a:rPr>
                <a:t>submitted</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52" name="Text Box 17"/>
            <p:cNvSpPr txBox="1">
              <a:spLocks noChangeArrowheads="1"/>
            </p:cNvSpPr>
            <p:nvPr/>
          </p:nvSpPr>
          <p:spPr bwMode="auto">
            <a:xfrm>
              <a:off x="2087563" y="3551238"/>
              <a:ext cx="946150" cy="396875"/>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smtClean="0">
                  <a:ln>
                    <a:noFill/>
                  </a:ln>
                  <a:solidFill>
                    <a:srgbClr val="3333CC"/>
                  </a:solidFill>
                  <a:effectLst/>
                  <a:uLnTx/>
                  <a:uFillTx/>
                  <a:latin typeface="Courier" charset="0"/>
                </a:rPr>
                <a:t>Bills</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53" name="Text Box 18"/>
            <p:cNvSpPr txBox="1">
              <a:spLocks noChangeArrowheads="1"/>
            </p:cNvSpPr>
            <p:nvPr/>
          </p:nvSpPr>
          <p:spPr bwMode="auto">
            <a:xfrm>
              <a:off x="3636963" y="3567113"/>
              <a:ext cx="793750" cy="396875"/>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smtClean="0">
                  <a:ln>
                    <a:noFill/>
                  </a:ln>
                  <a:solidFill>
                    <a:srgbClr val="3333CC"/>
                  </a:solidFill>
                  <a:effectLst/>
                  <a:uLnTx/>
                  <a:uFillTx/>
                  <a:latin typeface="Courier" charset="0"/>
                </a:rPr>
                <a:t>were</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54" name="Text Box 19"/>
            <p:cNvSpPr txBox="1">
              <a:spLocks noChangeArrowheads="1"/>
            </p:cNvSpPr>
            <p:nvPr/>
          </p:nvSpPr>
          <p:spPr bwMode="auto">
            <a:xfrm>
              <a:off x="4900613" y="4294188"/>
              <a:ext cx="1555750" cy="396875"/>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smtClean="0">
                  <a:ln>
                    <a:noFill/>
                  </a:ln>
                  <a:solidFill>
                    <a:srgbClr val="3333CC"/>
                  </a:solidFill>
                  <a:effectLst/>
                  <a:uLnTx/>
                  <a:uFillTx/>
                  <a:latin typeface="Courier" charset="0"/>
                </a:rPr>
                <a:t>Brownback</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55" name="Text Box 20"/>
            <p:cNvSpPr txBox="1">
              <a:spLocks noChangeArrowheads="1"/>
            </p:cNvSpPr>
            <p:nvPr/>
          </p:nvSpPr>
          <p:spPr bwMode="auto">
            <a:xfrm>
              <a:off x="4092575" y="4979988"/>
              <a:ext cx="1331913" cy="396875"/>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smtClean="0">
                  <a:ln>
                    <a:noFill/>
                  </a:ln>
                  <a:solidFill>
                    <a:srgbClr val="3333CC"/>
                  </a:solidFill>
                  <a:effectLst/>
                  <a:uLnTx/>
                  <a:uFillTx/>
                  <a:latin typeface="Lucida Sans" charset="0"/>
                </a:rPr>
                <a:t> </a:t>
              </a:r>
              <a:r>
                <a:rPr kumimoji="0" lang="en-US" sz="2000" b="0" i="0" u="none" strike="noStrike" kern="0" cap="none" spc="0" normalizeH="0" baseline="0" noProof="0" smtClean="0">
                  <a:ln>
                    <a:noFill/>
                  </a:ln>
                  <a:solidFill>
                    <a:srgbClr val="3333CC"/>
                  </a:solidFill>
                  <a:effectLst/>
                  <a:uLnTx/>
                  <a:uFillTx/>
                  <a:latin typeface="Courier" charset="0"/>
                </a:rPr>
                <a:t>Senator</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56" name="Text Box 21"/>
            <p:cNvSpPr txBox="1">
              <a:spLocks noChangeArrowheads="1"/>
            </p:cNvSpPr>
            <p:nvPr/>
          </p:nvSpPr>
          <p:spPr bwMode="auto">
            <a:xfrm>
              <a:off x="1881188" y="3090863"/>
              <a:ext cx="1295400"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smtClean="0">
                  <a:ln>
                    <a:noFill/>
                  </a:ln>
                  <a:solidFill>
                    <a:sysClr val="windowText" lastClr="000000"/>
                  </a:solidFill>
                  <a:effectLst/>
                  <a:uLnTx/>
                  <a:uFillTx/>
                  <a:latin typeface="Lucida Sans" charset="0"/>
                </a:rPr>
                <a:t>nsubjpass</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57" name="Text Box 22"/>
            <p:cNvSpPr txBox="1">
              <a:spLocks noChangeArrowheads="1"/>
            </p:cNvSpPr>
            <p:nvPr/>
          </p:nvSpPr>
          <p:spPr bwMode="auto">
            <a:xfrm>
              <a:off x="3924300" y="3098801"/>
              <a:ext cx="1090613"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smtClean="0">
                  <a:ln>
                    <a:noFill/>
                  </a:ln>
                  <a:solidFill>
                    <a:sysClr val="windowText" lastClr="000000"/>
                  </a:solidFill>
                  <a:effectLst/>
                  <a:uLnTx/>
                  <a:uFillTx/>
                  <a:latin typeface="Lucida Sans" charset="0"/>
                </a:rPr>
                <a:t>auxpass</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58" name="Text Box 23"/>
            <p:cNvSpPr txBox="1">
              <a:spLocks noChangeArrowheads="1"/>
            </p:cNvSpPr>
            <p:nvPr/>
          </p:nvSpPr>
          <p:spPr bwMode="auto">
            <a:xfrm>
              <a:off x="5264150" y="3049588"/>
              <a:ext cx="692150"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smtClean="0">
                  <a:ln>
                    <a:noFill/>
                  </a:ln>
                  <a:solidFill>
                    <a:sysClr val="windowText" lastClr="000000"/>
                  </a:solidFill>
                  <a:effectLst/>
                  <a:uLnTx/>
                  <a:uFillTx/>
                  <a:latin typeface="Lucida Sans" charset="0"/>
                </a:rPr>
                <a:t>prep</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59" name="Text Box 24"/>
            <p:cNvSpPr txBox="1">
              <a:spLocks noChangeArrowheads="1"/>
            </p:cNvSpPr>
            <p:nvPr/>
          </p:nvSpPr>
          <p:spPr bwMode="auto">
            <a:xfrm>
              <a:off x="4910138" y="4568826"/>
              <a:ext cx="468313"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1" u="none" strike="noStrike" kern="0" cap="none" spc="0" normalizeH="0" baseline="0" noProof="0" smtClean="0">
                  <a:ln>
                    <a:noFill/>
                  </a:ln>
                  <a:solidFill>
                    <a:sysClr val="windowText" lastClr="000000"/>
                  </a:solidFill>
                  <a:effectLst/>
                  <a:uLnTx/>
                  <a:uFillTx/>
                  <a:latin typeface="Lucida Sans" charset="0"/>
                  <a:cs typeface="ＭＳ Ｐゴシック" charset="0"/>
                </a:rPr>
                <a:t>nn</a:t>
              </a:r>
              <a:endParaRPr kumimoji="0" lang="en-US" sz="1800" b="0" i="0" u="none" strike="noStrike" kern="0" cap="none" spc="0" normalizeH="0" baseline="0" noProof="0" smtClean="0">
                <a:ln>
                  <a:noFill/>
                </a:ln>
                <a:solidFill>
                  <a:sysClr val="windowText" lastClr="000000"/>
                </a:solidFill>
                <a:effectLst/>
                <a:uLnTx/>
                <a:uFillTx/>
                <a:latin typeface="Lucida Sans" charset="0"/>
                <a:cs typeface="ＭＳ Ｐゴシック" charset="0"/>
              </a:endParaRPr>
            </a:p>
          </p:txBody>
        </p:sp>
        <p:sp>
          <p:nvSpPr>
            <p:cNvPr id="60" name="Line 29"/>
            <p:cNvSpPr>
              <a:spLocks noChangeShapeType="1"/>
            </p:cNvSpPr>
            <p:nvPr/>
          </p:nvSpPr>
          <p:spPr bwMode="auto">
            <a:xfrm flipH="1">
              <a:off x="2684463" y="3089276"/>
              <a:ext cx="927100" cy="53340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1" name="Line 30"/>
            <p:cNvSpPr>
              <a:spLocks noChangeShapeType="1"/>
            </p:cNvSpPr>
            <p:nvPr/>
          </p:nvSpPr>
          <p:spPr bwMode="auto">
            <a:xfrm>
              <a:off x="4788047" y="3081997"/>
              <a:ext cx="850900" cy="62230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62" name="Group 39"/>
            <p:cNvGrpSpPr>
              <a:grpSpLocks/>
            </p:cNvGrpSpPr>
            <p:nvPr/>
          </p:nvGrpSpPr>
          <p:grpSpPr bwMode="auto">
            <a:xfrm>
              <a:off x="2544763" y="5202238"/>
              <a:ext cx="1968500" cy="755650"/>
              <a:chOff x="969" y="2714"/>
              <a:chExt cx="1240" cy="476"/>
            </a:xfrm>
          </p:grpSpPr>
          <p:sp>
            <p:nvSpPr>
              <p:cNvPr id="88" name="Text Box 27"/>
              <p:cNvSpPr txBox="1">
                <a:spLocks noChangeArrowheads="1"/>
              </p:cNvSpPr>
              <p:nvPr/>
            </p:nvSpPr>
            <p:spPr bwMode="auto">
              <a:xfrm>
                <a:off x="1037" y="2940"/>
                <a:ext cx="1172" cy="250"/>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smtClean="0">
                    <a:ln>
                      <a:noFill/>
                    </a:ln>
                    <a:solidFill>
                      <a:srgbClr val="3333CC"/>
                    </a:solidFill>
                    <a:effectLst/>
                    <a:uLnTx/>
                    <a:uFillTx/>
                    <a:latin typeface="Courier" charset="0"/>
                  </a:rPr>
                  <a:t>immigration</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89" name="Text Box 28"/>
              <p:cNvSpPr txBox="1">
                <a:spLocks noChangeArrowheads="1"/>
              </p:cNvSpPr>
              <p:nvPr/>
            </p:nvSpPr>
            <p:spPr bwMode="auto">
              <a:xfrm>
                <a:off x="1074" y="2714"/>
                <a:ext cx="406" cy="231"/>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1" u="none" strike="noStrike" kern="0" cap="none" spc="0" normalizeH="0" baseline="0" noProof="0" smtClean="0">
                    <a:ln>
                      <a:noFill/>
                    </a:ln>
                    <a:solidFill>
                      <a:sysClr val="windowText" lastClr="000000"/>
                    </a:solidFill>
                    <a:effectLst/>
                    <a:uLnTx/>
                    <a:uFillTx/>
                    <a:latin typeface="Lucida Sans" charset="0"/>
                    <a:cs typeface="ＭＳ Ｐゴシック" charset="0"/>
                  </a:rPr>
                  <a:t>conj</a:t>
                </a:r>
                <a:endParaRPr kumimoji="0" lang="en-US" sz="1800" b="0" i="0" u="none" strike="noStrike" kern="0" cap="none" spc="0" normalizeH="0" baseline="0" noProof="0" smtClean="0">
                  <a:ln>
                    <a:noFill/>
                  </a:ln>
                  <a:solidFill>
                    <a:sysClr val="windowText" lastClr="000000"/>
                  </a:solidFill>
                  <a:effectLst/>
                  <a:uLnTx/>
                  <a:uFillTx/>
                  <a:latin typeface="Lucida Sans" charset="0"/>
                  <a:cs typeface="ＭＳ Ｐゴシック" charset="0"/>
                </a:endParaRPr>
              </a:p>
            </p:txBody>
          </p:sp>
          <p:sp>
            <p:nvSpPr>
              <p:cNvPr id="90" name="Line 33"/>
              <p:cNvSpPr>
                <a:spLocks noChangeShapeType="1"/>
              </p:cNvSpPr>
              <p:nvPr/>
            </p:nvSpPr>
            <p:spPr bwMode="auto">
              <a:xfrm>
                <a:off x="969" y="2759"/>
                <a:ext cx="256" cy="24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63" name="Text Box 26"/>
            <p:cNvSpPr txBox="1">
              <a:spLocks noChangeArrowheads="1"/>
            </p:cNvSpPr>
            <p:nvPr/>
          </p:nvSpPr>
          <p:spPr bwMode="auto">
            <a:xfrm>
              <a:off x="5314950" y="3554413"/>
              <a:ext cx="488950" cy="396875"/>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smtClean="0">
                  <a:ln>
                    <a:noFill/>
                  </a:ln>
                  <a:solidFill>
                    <a:srgbClr val="3333CC"/>
                  </a:solidFill>
                  <a:effectLst/>
                  <a:uLnTx/>
                  <a:uFillTx/>
                  <a:latin typeface="Courier" charset="0"/>
                </a:rPr>
                <a:t>by</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64" name="Line 36"/>
            <p:cNvSpPr>
              <a:spLocks noChangeShapeType="1"/>
            </p:cNvSpPr>
            <p:nvPr/>
          </p:nvSpPr>
          <p:spPr bwMode="auto">
            <a:xfrm>
              <a:off x="5618163" y="3965576"/>
              <a:ext cx="0" cy="39370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5" name="Text Box 37"/>
            <p:cNvSpPr txBox="1">
              <a:spLocks noChangeArrowheads="1"/>
            </p:cNvSpPr>
            <p:nvPr/>
          </p:nvSpPr>
          <p:spPr bwMode="auto">
            <a:xfrm>
              <a:off x="1889125" y="5164138"/>
              <a:ext cx="414338"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1" u="none" strike="noStrike" kern="0" cap="none" spc="0" normalizeH="0" baseline="0" noProof="0" smtClean="0">
                  <a:ln>
                    <a:noFill/>
                  </a:ln>
                  <a:solidFill>
                    <a:sysClr val="windowText" lastClr="000000"/>
                  </a:solidFill>
                  <a:effectLst/>
                  <a:uLnTx/>
                  <a:uFillTx/>
                  <a:latin typeface="Lucida Sans" charset="0"/>
                  <a:cs typeface="ＭＳ Ｐゴシック" charset="0"/>
                </a:rPr>
                <a:t>cc</a:t>
              </a:r>
              <a:endParaRPr kumimoji="0" lang="en-US" sz="1800" b="0" i="0" u="none" strike="noStrike" kern="0" cap="none" spc="0" normalizeH="0" baseline="0" noProof="0" smtClean="0">
                <a:ln>
                  <a:noFill/>
                </a:ln>
                <a:solidFill>
                  <a:sysClr val="windowText" lastClr="000000"/>
                </a:solidFill>
                <a:effectLst/>
                <a:uLnTx/>
                <a:uFillTx/>
                <a:latin typeface="Lucida Sans" charset="0"/>
                <a:cs typeface="ＭＳ Ｐゴシック" charset="0"/>
              </a:endParaRPr>
            </a:p>
          </p:txBody>
        </p:sp>
        <p:sp>
          <p:nvSpPr>
            <p:cNvPr id="66" name="Line 38"/>
            <p:cNvSpPr>
              <a:spLocks noChangeShapeType="1"/>
            </p:cNvSpPr>
            <p:nvPr/>
          </p:nvSpPr>
          <p:spPr bwMode="auto">
            <a:xfrm flipH="1">
              <a:off x="2074863" y="5286376"/>
              <a:ext cx="406400" cy="3841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7" name="Text Box 40"/>
            <p:cNvSpPr txBox="1">
              <a:spLocks noChangeArrowheads="1"/>
            </p:cNvSpPr>
            <p:nvPr/>
          </p:nvSpPr>
          <p:spPr bwMode="auto">
            <a:xfrm>
              <a:off x="1708150" y="5561013"/>
              <a:ext cx="641350" cy="396875"/>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smtClean="0">
                  <a:ln>
                    <a:noFill/>
                  </a:ln>
                  <a:solidFill>
                    <a:srgbClr val="3333CC"/>
                  </a:solidFill>
                  <a:effectLst/>
                  <a:uLnTx/>
                  <a:uFillTx/>
                  <a:latin typeface="Courier" charset="0"/>
                </a:rPr>
                <a:t>and</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68" name="Line 41"/>
            <p:cNvSpPr>
              <a:spLocks noChangeShapeType="1"/>
            </p:cNvSpPr>
            <p:nvPr/>
          </p:nvSpPr>
          <p:spPr bwMode="auto">
            <a:xfrm flipH="1">
              <a:off x="5135563" y="4676776"/>
              <a:ext cx="406400" cy="3841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9" name="Line 43"/>
            <p:cNvSpPr>
              <a:spLocks noChangeShapeType="1"/>
            </p:cNvSpPr>
            <p:nvPr/>
          </p:nvSpPr>
          <p:spPr bwMode="auto">
            <a:xfrm>
              <a:off x="5630863" y="4676776"/>
              <a:ext cx="406400" cy="3841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70" name="Group 51"/>
            <p:cNvGrpSpPr>
              <a:grpSpLocks/>
            </p:cNvGrpSpPr>
            <p:nvPr/>
          </p:nvGrpSpPr>
          <p:grpSpPr bwMode="auto">
            <a:xfrm>
              <a:off x="1849438" y="3868738"/>
              <a:ext cx="1222375" cy="1416050"/>
              <a:chOff x="427" y="1874"/>
              <a:chExt cx="770" cy="892"/>
            </a:xfrm>
          </p:grpSpPr>
          <p:sp>
            <p:nvSpPr>
              <p:cNvPr id="82" name="Text Box 34"/>
              <p:cNvSpPr txBox="1">
                <a:spLocks noChangeArrowheads="1"/>
              </p:cNvSpPr>
              <p:nvPr/>
            </p:nvSpPr>
            <p:spPr bwMode="auto">
              <a:xfrm>
                <a:off x="601" y="2516"/>
                <a:ext cx="596" cy="250"/>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smtClean="0">
                    <a:ln>
                      <a:noFill/>
                    </a:ln>
                    <a:solidFill>
                      <a:srgbClr val="3333CC"/>
                    </a:solidFill>
                    <a:effectLst/>
                    <a:uLnTx/>
                    <a:uFillTx/>
                    <a:latin typeface="Courier" charset="0"/>
                  </a:rPr>
                  <a:t>ports</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83" name="Text Box 25"/>
              <p:cNvSpPr txBox="1">
                <a:spLocks noChangeArrowheads="1"/>
              </p:cNvSpPr>
              <p:nvPr/>
            </p:nvSpPr>
            <p:spPr bwMode="auto">
              <a:xfrm>
                <a:off x="443" y="2274"/>
                <a:ext cx="420" cy="231"/>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1" u="none" strike="noStrike" kern="0" cap="none" spc="0" normalizeH="0" baseline="0" noProof="0" smtClean="0">
                    <a:ln>
                      <a:noFill/>
                    </a:ln>
                    <a:solidFill>
                      <a:sysClr val="windowText" lastClr="000000"/>
                    </a:solidFill>
                    <a:effectLst/>
                    <a:uLnTx/>
                    <a:uFillTx/>
                    <a:latin typeface="Lucida Sans" charset="0"/>
                    <a:cs typeface="ＭＳ Ｐゴシック" charset="0"/>
                  </a:rPr>
                  <a:t>pobj</a:t>
                </a:r>
                <a:endParaRPr kumimoji="0" lang="en-US" sz="1800" b="0" i="0" u="none" strike="noStrike" kern="0" cap="none" spc="0" normalizeH="0" baseline="0" noProof="0" smtClean="0">
                  <a:ln>
                    <a:noFill/>
                  </a:ln>
                  <a:solidFill>
                    <a:sysClr val="windowText" lastClr="000000"/>
                  </a:solidFill>
                  <a:effectLst/>
                  <a:uLnTx/>
                  <a:uFillTx/>
                  <a:latin typeface="Lucida Sans" charset="0"/>
                  <a:cs typeface="ＭＳ Ｐゴシック" charset="0"/>
                </a:endParaRPr>
              </a:p>
            </p:txBody>
          </p:sp>
          <p:sp>
            <p:nvSpPr>
              <p:cNvPr id="84" name="Text Box 45"/>
              <p:cNvSpPr txBox="1">
                <a:spLocks noChangeArrowheads="1"/>
              </p:cNvSpPr>
              <p:nvPr/>
            </p:nvSpPr>
            <p:spPr bwMode="auto">
              <a:xfrm>
                <a:off x="427" y="1874"/>
                <a:ext cx="436" cy="231"/>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1" u="none" strike="noStrike" kern="0" cap="none" spc="0" normalizeH="0" baseline="0" noProof="0" smtClean="0">
                    <a:ln>
                      <a:noFill/>
                    </a:ln>
                    <a:solidFill>
                      <a:sysClr val="windowText" lastClr="000000"/>
                    </a:solidFill>
                    <a:effectLst/>
                    <a:uLnTx/>
                    <a:uFillTx/>
                    <a:latin typeface="Lucida Sans" charset="0"/>
                    <a:cs typeface="ＭＳ Ｐゴシック" charset="0"/>
                  </a:rPr>
                  <a:t>prep</a:t>
                </a:r>
                <a:endParaRPr kumimoji="0" lang="en-US" sz="1800" b="0" i="0" u="none" strike="noStrike" kern="0" cap="none" spc="0" normalizeH="0" baseline="0" noProof="0" smtClean="0">
                  <a:ln>
                    <a:noFill/>
                  </a:ln>
                  <a:solidFill>
                    <a:sysClr val="windowText" lastClr="000000"/>
                  </a:solidFill>
                  <a:effectLst/>
                  <a:uLnTx/>
                  <a:uFillTx/>
                  <a:latin typeface="Lucida Sans" charset="0"/>
                  <a:cs typeface="ＭＳ Ｐゴシック" charset="0"/>
                </a:endParaRPr>
              </a:p>
            </p:txBody>
          </p:sp>
          <p:sp>
            <p:nvSpPr>
              <p:cNvPr id="85" name="Text Box 46"/>
              <p:cNvSpPr txBox="1">
                <a:spLocks noChangeArrowheads="1"/>
              </p:cNvSpPr>
              <p:nvPr/>
            </p:nvSpPr>
            <p:spPr bwMode="auto">
              <a:xfrm>
                <a:off x="698" y="2092"/>
                <a:ext cx="308" cy="250"/>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dirty="0" smtClean="0">
                    <a:ln>
                      <a:noFill/>
                    </a:ln>
                    <a:solidFill>
                      <a:srgbClr val="3333CC"/>
                    </a:solidFill>
                    <a:effectLst/>
                    <a:uLnTx/>
                    <a:uFillTx/>
                    <a:latin typeface="Courier" charset="0"/>
                  </a:rPr>
                  <a:t>on</a:t>
                </a:r>
                <a:endParaRPr kumimoji="0" lang="en-US" sz="1800" b="0" i="0" u="none" strike="noStrike" kern="0" cap="none" spc="0" normalizeH="0" baseline="0" noProof="0" dirty="0" smtClean="0">
                  <a:ln>
                    <a:noFill/>
                  </a:ln>
                  <a:solidFill>
                    <a:sysClr val="windowText" lastClr="000000"/>
                  </a:solidFill>
                  <a:effectLst/>
                  <a:uLnTx/>
                  <a:uFillTx/>
                  <a:latin typeface="Lucida Sans" charset="0"/>
                </a:endParaRPr>
              </a:p>
            </p:txBody>
          </p:sp>
          <p:sp>
            <p:nvSpPr>
              <p:cNvPr id="86" name="Line 47"/>
              <p:cNvSpPr>
                <a:spLocks noChangeShapeType="1"/>
              </p:cNvSpPr>
              <p:nvPr/>
            </p:nvSpPr>
            <p:spPr bwMode="auto">
              <a:xfrm>
                <a:off x="865" y="1911"/>
                <a:ext cx="0" cy="24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87" name="Line 48"/>
              <p:cNvSpPr>
                <a:spLocks noChangeShapeType="1"/>
              </p:cNvSpPr>
              <p:nvPr/>
            </p:nvSpPr>
            <p:spPr bwMode="auto">
              <a:xfrm>
                <a:off x="865" y="2311"/>
                <a:ext cx="0" cy="24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71" name="Text Box 49"/>
            <p:cNvSpPr txBox="1">
              <a:spLocks noChangeArrowheads="1"/>
            </p:cNvSpPr>
            <p:nvPr/>
          </p:nvSpPr>
          <p:spPr bwMode="auto">
            <a:xfrm>
              <a:off x="5570538" y="3881438"/>
              <a:ext cx="666750"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1" u="none" strike="noStrike" kern="0" cap="none" spc="0" normalizeH="0" baseline="0" noProof="0" smtClean="0">
                  <a:ln>
                    <a:noFill/>
                  </a:ln>
                  <a:solidFill>
                    <a:sysClr val="windowText" lastClr="000000"/>
                  </a:solidFill>
                  <a:effectLst/>
                  <a:uLnTx/>
                  <a:uFillTx/>
                  <a:latin typeface="Lucida Sans" charset="0"/>
                  <a:cs typeface="ＭＳ Ｐゴシック" charset="0"/>
                </a:rPr>
                <a:t>pobj</a:t>
              </a:r>
              <a:endParaRPr kumimoji="0" lang="en-US" sz="1800" b="0" i="0" u="none" strike="noStrike" kern="0" cap="none" spc="0" normalizeH="0" baseline="0" noProof="0" smtClean="0">
                <a:ln>
                  <a:noFill/>
                </a:ln>
                <a:solidFill>
                  <a:sysClr val="windowText" lastClr="000000"/>
                </a:solidFill>
                <a:effectLst/>
                <a:uLnTx/>
                <a:uFillTx/>
                <a:latin typeface="Lucida Sans" charset="0"/>
                <a:cs typeface="ＭＳ Ｐゴシック" charset="0"/>
              </a:endParaRPr>
            </a:p>
          </p:txBody>
        </p:sp>
        <p:sp>
          <p:nvSpPr>
            <p:cNvPr id="73" name="Text Box 50"/>
            <p:cNvSpPr txBox="1">
              <a:spLocks noChangeArrowheads="1"/>
            </p:cNvSpPr>
            <p:nvPr/>
          </p:nvSpPr>
          <p:spPr bwMode="auto">
            <a:xfrm>
              <a:off x="5608638" y="4997451"/>
              <a:ext cx="1708150" cy="396875"/>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smtClean="0">
                  <a:ln>
                    <a:noFill/>
                  </a:ln>
                  <a:solidFill>
                    <a:srgbClr val="3333CC"/>
                  </a:solidFill>
                  <a:effectLst/>
                  <a:uLnTx/>
                  <a:uFillTx/>
                  <a:latin typeface="Courier" charset="0"/>
                </a:rPr>
                <a:t>Republican</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grpSp>
          <p:nvGrpSpPr>
            <p:cNvPr id="74" name="Group 52"/>
            <p:cNvGrpSpPr>
              <a:grpSpLocks/>
            </p:cNvGrpSpPr>
            <p:nvPr/>
          </p:nvGrpSpPr>
          <p:grpSpPr bwMode="auto">
            <a:xfrm>
              <a:off x="5619750" y="5278438"/>
              <a:ext cx="1316038" cy="1416050"/>
              <a:chOff x="435" y="1874"/>
              <a:chExt cx="797" cy="892"/>
            </a:xfrm>
          </p:grpSpPr>
          <p:sp>
            <p:nvSpPr>
              <p:cNvPr id="76" name="Text Box 53"/>
              <p:cNvSpPr txBox="1">
                <a:spLocks noChangeArrowheads="1"/>
              </p:cNvSpPr>
              <p:nvPr/>
            </p:nvSpPr>
            <p:spPr bwMode="auto">
              <a:xfrm>
                <a:off x="567" y="2516"/>
                <a:ext cx="665" cy="250"/>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smtClean="0">
                    <a:ln>
                      <a:noFill/>
                    </a:ln>
                    <a:solidFill>
                      <a:srgbClr val="3333CC"/>
                    </a:solidFill>
                    <a:effectLst/>
                    <a:uLnTx/>
                    <a:uFillTx/>
                    <a:latin typeface="Courier" charset="0"/>
                  </a:rPr>
                  <a:t>Kansas</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77" name="Text Box 54"/>
              <p:cNvSpPr txBox="1">
                <a:spLocks noChangeArrowheads="1"/>
              </p:cNvSpPr>
              <p:nvPr/>
            </p:nvSpPr>
            <p:spPr bwMode="auto">
              <a:xfrm>
                <a:off x="451" y="2274"/>
                <a:ext cx="404" cy="231"/>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1" u="none" strike="noStrike" kern="0" cap="none" spc="0" normalizeH="0" baseline="0" noProof="0" smtClean="0">
                    <a:ln>
                      <a:noFill/>
                    </a:ln>
                    <a:solidFill>
                      <a:sysClr val="windowText" lastClr="000000"/>
                    </a:solidFill>
                    <a:effectLst/>
                    <a:uLnTx/>
                    <a:uFillTx/>
                    <a:latin typeface="Lucida Sans" charset="0"/>
                    <a:cs typeface="ＭＳ Ｐゴシック" charset="0"/>
                  </a:rPr>
                  <a:t>pobj</a:t>
                </a:r>
                <a:endParaRPr kumimoji="0" lang="en-US" sz="1800" b="0" i="0" u="none" strike="noStrike" kern="0" cap="none" spc="0" normalizeH="0" baseline="0" noProof="0" smtClean="0">
                  <a:ln>
                    <a:noFill/>
                  </a:ln>
                  <a:solidFill>
                    <a:sysClr val="windowText" lastClr="000000"/>
                  </a:solidFill>
                  <a:effectLst/>
                  <a:uLnTx/>
                  <a:uFillTx/>
                  <a:latin typeface="Lucida Sans" charset="0"/>
                  <a:cs typeface="ＭＳ Ｐゴシック" charset="0"/>
                </a:endParaRPr>
              </a:p>
            </p:txBody>
          </p:sp>
          <p:sp>
            <p:nvSpPr>
              <p:cNvPr id="78" name="Text Box 55"/>
              <p:cNvSpPr txBox="1">
                <a:spLocks noChangeArrowheads="1"/>
              </p:cNvSpPr>
              <p:nvPr/>
            </p:nvSpPr>
            <p:spPr bwMode="auto">
              <a:xfrm>
                <a:off x="435" y="1874"/>
                <a:ext cx="419" cy="231"/>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ysClr val="windowText" lastClr="000000"/>
                    </a:solidFill>
                    <a:effectLst/>
                    <a:uLnTx/>
                    <a:uFillTx/>
                    <a:latin typeface="Lucida Sans" charset="0"/>
                    <a:cs typeface="ＭＳ Ｐゴシック" charset="0"/>
                  </a:rPr>
                  <a:t>prep</a:t>
                </a:r>
                <a:endParaRPr kumimoji="0" lang="en-US" sz="1800" b="0" i="0" u="none" strike="noStrike" kern="0" cap="none" spc="0" normalizeH="0" baseline="0" noProof="0" dirty="0" smtClean="0">
                  <a:ln>
                    <a:noFill/>
                  </a:ln>
                  <a:solidFill>
                    <a:sysClr val="windowText" lastClr="000000"/>
                  </a:solidFill>
                  <a:effectLst/>
                  <a:uLnTx/>
                  <a:uFillTx/>
                  <a:latin typeface="Lucida Sans" charset="0"/>
                  <a:cs typeface="ＭＳ Ｐゴシック" charset="0"/>
                </a:endParaRPr>
              </a:p>
            </p:txBody>
          </p:sp>
          <p:sp>
            <p:nvSpPr>
              <p:cNvPr id="79" name="Text Box 56"/>
              <p:cNvSpPr txBox="1">
                <a:spLocks noChangeArrowheads="1"/>
              </p:cNvSpPr>
              <p:nvPr/>
            </p:nvSpPr>
            <p:spPr bwMode="auto">
              <a:xfrm>
                <a:off x="703" y="2092"/>
                <a:ext cx="296" cy="250"/>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smtClean="0">
                    <a:ln>
                      <a:noFill/>
                    </a:ln>
                    <a:solidFill>
                      <a:srgbClr val="3333CC"/>
                    </a:solidFill>
                    <a:effectLst/>
                    <a:uLnTx/>
                    <a:uFillTx/>
                    <a:latin typeface="Courier" charset="0"/>
                  </a:rPr>
                  <a:t>of</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80" name="Line 57"/>
              <p:cNvSpPr>
                <a:spLocks noChangeShapeType="1"/>
              </p:cNvSpPr>
              <p:nvPr/>
            </p:nvSpPr>
            <p:spPr bwMode="auto">
              <a:xfrm>
                <a:off x="865" y="1911"/>
                <a:ext cx="0" cy="24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81" name="Line 58"/>
              <p:cNvSpPr>
                <a:spLocks noChangeShapeType="1"/>
              </p:cNvSpPr>
              <p:nvPr/>
            </p:nvSpPr>
            <p:spPr bwMode="auto">
              <a:xfrm>
                <a:off x="865" y="2311"/>
                <a:ext cx="0" cy="24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75" name="Text Box 59"/>
            <p:cNvSpPr txBox="1">
              <a:spLocks noChangeArrowheads="1"/>
            </p:cNvSpPr>
            <p:nvPr/>
          </p:nvSpPr>
          <p:spPr bwMode="auto">
            <a:xfrm>
              <a:off x="5749925" y="4554538"/>
              <a:ext cx="842963"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1" u="none" strike="noStrike" kern="0" cap="none" spc="0" normalizeH="0" baseline="0" noProof="0" smtClean="0">
                  <a:ln>
                    <a:noFill/>
                  </a:ln>
                  <a:solidFill>
                    <a:sysClr val="windowText" lastClr="000000"/>
                  </a:solidFill>
                  <a:effectLst/>
                  <a:uLnTx/>
                  <a:uFillTx/>
                  <a:latin typeface="Lucida Sans" charset="0"/>
                  <a:cs typeface="ＭＳ Ｐゴシック" charset="0"/>
                </a:rPr>
                <a:t>appos</a:t>
              </a:r>
              <a:endParaRPr kumimoji="0" lang="en-US" sz="1800" b="0" i="0" u="none" strike="noStrike" kern="0" cap="none" spc="0" normalizeH="0" baseline="0" noProof="0" smtClean="0">
                <a:ln>
                  <a:noFill/>
                </a:ln>
                <a:solidFill>
                  <a:sysClr val="windowText" lastClr="000000"/>
                </a:solidFill>
                <a:effectLst/>
                <a:uLnTx/>
                <a:uFillTx/>
                <a:latin typeface="Lucida Sans" charset="0"/>
                <a:cs typeface="ＭＳ Ｐゴシック" charset="0"/>
              </a:endParaRPr>
            </a:p>
          </p:txBody>
        </p:sp>
      </p:grpSp>
    </p:spTree>
    <p:extLst>
      <p:ext uri="{BB962C8B-B14F-4D97-AF65-F5344CB8AC3E}">
        <p14:creationId xmlns:p14="http://schemas.microsoft.com/office/powerpoint/2010/main" val="1587279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Greedy Transition-Based Parsing</a:t>
            </a:r>
            <a:endParaRPr lang="en-US" dirty="0"/>
          </a:p>
        </p:txBody>
      </p:sp>
      <p:sp>
        <p:nvSpPr>
          <p:cNvPr id="5" name="Subtitle 4"/>
          <p:cNvSpPr>
            <a:spLocks noGrp="1"/>
          </p:cNvSpPr>
          <p:nvPr>
            <p:ph type="subTitle" idx="1"/>
          </p:nvPr>
        </p:nvSpPr>
        <p:spPr/>
        <p:txBody>
          <a:bodyPr/>
          <a:lstStyle/>
          <a:p>
            <a:r>
              <a:rPr lang="en-US" dirty="0" err="1" smtClean="0"/>
              <a:t>MaltParser</a:t>
            </a:r>
            <a:endParaRPr lang="en-US" dirty="0"/>
          </a:p>
        </p:txBody>
      </p:sp>
    </p:spTree>
    <p:extLst>
      <p:ext uri="{BB962C8B-B14F-4D97-AF65-F5344CB8AC3E}">
        <p14:creationId xmlns:p14="http://schemas.microsoft.com/office/powerpoint/2010/main" val="33423887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Dependencies encode relational structure</a:t>
            </a:r>
            <a:endParaRPr lang="en-US" dirty="0"/>
          </a:p>
        </p:txBody>
      </p:sp>
      <p:sp>
        <p:nvSpPr>
          <p:cNvPr id="3" name="Subtitle 2"/>
          <p:cNvSpPr>
            <a:spLocks noGrp="1"/>
          </p:cNvSpPr>
          <p:nvPr>
            <p:ph type="subTitle" idx="1"/>
          </p:nvPr>
        </p:nvSpPr>
        <p:spPr/>
        <p:txBody>
          <a:bodyPr/>
          <a:lstStyle/>
          <a:p>
            <a:r>
              <a:rPr lang="en-US" dirty="0" smtClean="0"/>
              <a:t>Relation Extraction with Stanford Dependencies</a:t>
            </a:r>
            <a:endParaRPr lang="en-US" dirty="0"/>
          </a:p>
        </p:txBody>
      </p:sp>
    </p:spTree>
    <p:extLst>
      <p:ext uri="{BB962C8B-B14F-4D97-AF65-F5344CB8AC3E}">
        <p14:creationId xmlns:p14="http://schemas.microsoft.com/office/powerpoint/2010/main" val="6050391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a:lstStyle/>
          <a:p>
            <a:r>
              <a:rPr lang="en-US" sz="3200" dirty="0">
                <a:ea typeface="ＭＳ Ｐゴシック" charset="0"/>
                <a:cs typeface="ＭＳ Ｐゴシック" charset="0"/>
              </a:rPr>
              <a:t>Dependency paths </a:t>
            </a:r>
            <a:r>
              <a:rPr lang="en-US" sz="3200" dirty="0" smtClean="0">
                <a:ea typeface="ＭＳ Ｐゴシック" charset="0"/>
                <a:cs typeface="ＭＳ Ｐゴシック" charset="0"/>
              </a:rPr>
              <a:t>identify </a:t>
            </a:r>
            <a:r>
              <a:rPr lang="en-US" sz="3200" dirty="0">
                <a:ea typeface="ＭＳ Ｐゴシック" charset="0"/>
                <a:cs typeface="ＭＳ Ｐゴシック" charset="0"/>
              </a:rPr>
              <a:t/>
            </a:r>
            <a:br>
              <a:rPr lang="en-US" sz="3200" dirty="0">
                <a:ea typeface="ＭＳ Ｐゴシック" charset="0"/>
                <a:cs typeface="ＭＳ Ｐゴシック" charset="0"/>
              </a:rPr>
            </a:br>
            <a:r>
              <a:rPr lang="en-US" sz="3200" dirty="0" smtClean="0">
                <a:ea typeface="ＭＳ Ｐゴシック" charset="0"/>
                <a:cs typeface="ＭＳ Ｐゴシック" charset="0"/>
              </a:rPr>
              <a:t>relations </a:t>
            </a:r>
            <a:r>
              <a:rPr lang="en-US" sz="3200" dirty="0">
                <a:ea typeface="ＭＳ Ｐゴシック" charset="0"/>
                <a:cs typeface="ＭＳ Ｐゴシック" charset="0"/>
              </a:rPr>
              <a:t>like protein interaction</a:t>
            </a:r>
            <a:endParaRPr lang="en-US" dirty="0">
              <a:ea typeface="ＭＳ Ｐゴシック" charset="0"/>
              <a:cs typeface="ＭＳ Ｐゴシック" charset="0"/>
            </a:endParaRPr>
          </a:p>
        </p:txBody>
      </p:sp>
      <p:sp>
        <p:nvSpPr>
          <p:cNvPr id="104450" name="Rectangle 3"/>
          <p:cNvSpPr>
            <a:spLocks noGrp="1" noChangeArrowheads="1"/>
          </p:cNvSpPr>
          <p:nvPr>
            <p:ph type="body" idx="1"/>
          </p:nvPr>
        </p:nvSpPr>
        <p:spPr>
          <a:xfrm>
            <a:off x="685800" y="1473200"/>
            <a:ext cx="7772400" cy="4775200"/>
          </a:xfrm>
        </p:spPr>
        <p:txBody>
          <a:bodyPr/>
          <a:lstStyle/>
          <a:p>
            <a:pPr>
              <a:lnSpc>
                <a:spcPct val="90000"/>
              </a:lnSpc>
              <a:buFont typeface="Times" charset="0"/>
              <a:buNone/>
            </a:pPr>
            <a:r>
              <a:rPr lang="en-US" sz="2000" dirty="0">
                <a:solidFill>
                  <a:srgbClr val="008000"/>
                </a:solidFill>
                <a:latin typeface="Lucida Sans" charset="0"/>
                <a:ea typeface="ＭＳ Ｐゴシック" charset="0"/>
                <a:cs typeface="ＭＳ Ｐゴシック" charset="0"/>
              </a:rPr>
              <a:t>[</a:t>
            </a:r>
            <a:r>
              <a:rPr lang="en-US" sz="2000" dirty="0" err="1">
                <a:solidFill>
                  <a:srgbClr val="008000"/>
                </a:solidFill>
                <a:latin typeface="Lucida Sans" charset="0"/>
                <a:ea typeface="ＭＳ Ｐゴシック" charset="0"/>
                <a:cs typeface="ＭＳ Ｐゴシック" charset="0"/>
              </a:rPr>
              <a:t>Erkan</a:t>
            </a:r>
            <a:r>
              <a:rPr lang="en-US" sz="2000" dirty="0">
                <a:solidFill>
                  <a:srgbClr val="008000"/>
                </a:solidFill>
                <a:latin typeface="Lucida Sans" charset="0"/>
                <a:ea typeface="ＭＳ Ｐゴシック" charset="0"/>
                <a:cs typeface="ＭＳ Ｐゴシック" charset="0"/>
              </a:rPr>
              <a:t> et al. EMNLP 07, </a:t>
            </a:r>
            <a:r>
              <a:rPr lang="en-US" sz="2000" dirty="0" err="1">
                <a:solidFill>
                  <a:srgbClr val="008000"/>
                </a:solidFill>
                <a:latin typeface="Lucida Sans" charset="0"/>
                <a:ea typeface="ＭＳ Ｐゴシック" charset="0"/>
                <a:cs typeface="ＭＳ Ｐゴシック" charset="0"/>
              </a:rPr>
              <a:t>Fundel</a:t>
            </a:r>
            <a:r>
              <a:rPr lang="en-US" sz="2000" dirty="0">
                <a:solidFill>
                  <a:srgbClr val="008000"/>
                </a:solidFill>
                <a:latin typeface="Lucida Sans" charset="0"/>
                <a:ea typeface="ＭＳ Ｐゴシック" charset="0"/>
                <a:cs typeface="ＭＳ Ｐゴシック" charset="0"/>
              </a:rPr>
              <a:t> et al. 2007]</a:t>
            </a:r>
          </a:p>
          <a:p>
            <a:pPr>
              <a:lnSpc>
                <a:spcPct val="90000"/>
              </a:lnSpc>
              <a:buFont typeface="Times" charset="0"/>
              <a:buNone/>
            </a:pPr>
            <a:endParaRPr lang="en-US" sz="2000" dirty="0">
              <a:solidFill>
                <a:srgbClr val="008000"/>
              </a:solidFill>
              <a:latin typeface="Lucida Sans" charset="0"/>
              <a:ea typeface="ＭＳ Ｐゴシック" charset="0"/>
              <a:cs typeface="ＭＳ Ｐゴシック" charset="0"/>
            </a:endParaRPr>
          </a:p>
          <a:p>
            <a:pPr>
              <a:lnSpc>
                <a:spcPct val="90000"/>
              </a:lnSpc>
              <a:buFont typeface="Times" charset="0"/>
              <a:buNone/>
            </a:pPr>
            <a:endParaRPr lang="en-US" sz="2000" dirty="0">
              <a:solidFill>
                <a:srgbClr val="008000"/>
              </a:solidFill>
              <a:latin typeface="Lucida Sans" charset="0"/>
              <a:ea typeface="ＭＳ Ｐゴシック" charset="0"/>
              <a:cs typeface="ＭＳ Ｐゴシック" charset="0"/>
            </a:endParaRPr>
          </a:p>
          <a:p>
            <a:pPr>
              <a:lnSpc>
                <a:spcPct val="90000"/>
              </a:lnSpc>
              <a:buFont typeface="Times" charset="0"/>
              <a:buNone/>
            </a:pPr>
            <a:endParaRPr lang="en-US" sz="2000" dirty="0">
              <a:solidFill>
                <a:srgbClr val="008000"/>
              </a:solidFill>
              <a:latin typeface="Lucida Sans" charset="0"/>
              <a:ea typeface="ＭＳ Ｐゴシック" charset="0"/>
              <a:cs typeface="ＭＳ Ｐゴシック" charset="0"/>
            </a:endParaRPr>
          </a:p>
          <a:p>
            <a:pPr>
              <a:lnSpc>
                <a:spcPct val="90000"/>
              </a:lnSpc>
              <a:buFont typeface="Times" charset="0"/>
              <a:buNone/>
            </a:pPr>
            <a:endParaRPr lang="en-US" sz="2000" dirty="0">
              <a:solidFill>
                <a:srgbClr val="008000"/>
              </a:solidFill>
              <a:latin typeface="Lucida Sans" charset="0"/>
              <a:ea typeface="ＭＳ Ｐゴシック" charset="0"/>
              <a:cs typeface="ＭＳ Ｐゴシック" charset="0"/>
            </a:endParaRPr>
          </a:p>
          <a:p>
            <a:pPr>
              <a:lnSpc>
                <a:spcPct val="90000"/>
              </a:lnSpc>
              <a:buFont typeface="Times" charset="0"/>
              <a:buNone/>
            </a:pPr>
            <a:endParaRPr lang="en-US" sz="2000" dirty="0">
              <a:solidFill>
                <a:srgbClr val="008000"/>
              </a:solidFill>
              <a:latin typeface="Lucida Sans" charset="0"/>
              <a:ea typeface="ＭＳ Ｐゴシック" charset="0"/>
              <a:cs typeface="ＭＳ Ｐゴシック" charset="0"/>
            </a:endParaRPr>
          </a:p>
          <a:p>
            <a:pPr>
              <a:lnSpc>
                <a:spcPct val="90000"/>
              </a:lnSpc>
              <a:buFont typeface="Times" charset="0"/>
              <a:buNone/>
            </a:pPr>
            <a:endParaRPr lang="en-US" sz="2000" dirty="0">
              <a:solidFill>
                <a:srgbClr val="008000"/>
              </a:solidFill>
              <a:latin typeface="Lucida Sans" charset="0"/>
              <a:ea typeface="ＭＳ Ｐゴシック" charset="0"/>
              <a:cs typeface="ＭＳ Ｐゴシック" charset="0"/>
            </a:endParaRPr>
          </a:p>
          <a:p>
            <a:pPr>
              <a:lnSpc>
                <a:spcPct val="90000"/>
              </a:lnSpc>
              <a:buFont typeface="Times" charset="0"/>
              <a:buNone/>
            </a:pPr>
            <a:endParaRPr lang="en-US" sz="2000" dirty="0">
              <a:solidFill>
                <a:srgbClr val="008000"/>
              </a:solidFill>
              <a:latin typeface="Lucida Sans" charset="0"/>
              <a:ea typeface="ＭＳ Ｐゴシック" charset="0"/>
              <a:cs typeface="ＭＳ Ｐゴシック" charset="0"/>
            </a:endParaRPr>
          </a:p>
          <a:p>
            <a:pPr>
              <a:lnSpc>
                <a:spcPct val="90000"/>
              </a:lnSpc>
              <a:buFont typeface="Times" charset="0"/>
              <a:buNone/>
            </a:pPr>
            <a:endParaRPr lang="en-US" sz="2000" dirty="0">
              <a:latin typeface="Lucida Sans" charset="0"/>
              <a:ea typeface="ＭＳ Ｐゴシック" charset="0"/>
              <a:cs typeface="ＭＳ Ｐゴシック" charset="0"/>
            </a:endParaRPr>
          </a:p>
          <a:p>
            <a:pPr>
              <a:lnSpc>
                <a:spcPct val="90000"/>
              </a:lnSpc>
              <a:buFont typeface="Times" charset="0"/>
              <a:buNone/>
            </a:pPr>
            <a:r>
              <a:rPr lang="en-US" sz="2000" dirty="0" err="1">
                <a:ea typeface="ＭＳ Ｐゴシック" charset="0"/>
                <a:cs typeface="ＭＳ Ｐゴシック" charset="0"/>
              </a:rPr>
              <a:t>KaiC</a:t>
            </a:r>
            <a:r>
              <a:rPr lang="en-US" sz="2000" dirty="0">
                <a:ea typeface="ＭＳ Ｐゴシック" charset="0"/>
                <a:cs typeface="ＭＳ Ｐゴシック" charset="0"/>
              </a:rPr>
              <a:t> </a:t>
            </a:r>
            <a:r>
              <a:rPr lang="en-US" sz="2000" dirty="0" smtClean="0">
                <a:ea typeface="Wingdings"/>
                <a:cs typeface="Wingdings"/>
                <a:sym typeface="Wingdings"/>
              </a:rPr>
              <a:t></a:t>
            </a:r>
            <a:r>
              <a:rPr lang="en-US" sz="2000" dirty="0" err="1" smtClean="0">
                <a:ea typeface="ＭＳ Ｐゴシック" charset="0"/>
                <a:cs typeface="ＭＳ Ｐゴシック" charset="0"/>
              </a:rPr>
              <a:t>nsubj</a:t>
            </a:r>
            <a:r>
              <a:rPr lang="en-US" sz="2000" dirty="0" smtClean="0">
                <a:ea typeface="ＭＳ Ｐゴシック" charset="0"/>
                <a:cs typeface="ＭＳ Ｐゴシック" charset="0"/>
              </a:rPr>
              <a:t>  interacts  </a:t>
            </a:r>
            <a:r>
              <a:rPr lang="en-US" sz="2000" dirty="0" err="1" smtClean="0">
                <a:ea typeface="ＭＳ Ｐゴシック" charset="0"/>
                <a:cs typeface="ＭＳ Ｐゴシック" charset="0"/>
              </a:rPr>
              <a:t>prep_with</a:t>
            </a:r>
            <a:r>
              <a:rPr lang="en-US" sz="2000" dirty="0" smtClean="0">
                <a:ea typeface="Wingdings"/>
                <a:cs typeface="Wingdings"/>
                <a:sym typeface="Wingdings"/>
              </a:rPr>
              <a:t></a:t>
            </a:r>
            <a:r>
              <a:rPr lang="en-US" sz="2000" dirty="0" smtClean="0">
                <a:ea typeface="ＭＳ Ｐゴシック" charset="0"/>
                <a:cs typeface="ＭＳ Ｐゴシック" charset="0"/>
              </a:rPr>
              <a:t> </a:t>
            </a:r>
            <a:r>
              <a:rPr lang="en-US" sz="2000" dirty="0" err="1">
                <a:ea typeface="ＭＳ Ｐゴシック" charset="0"/>
                <a:cs typeface="ＭＳ Ｐゴシック" charset="0"/>
              </a:rPr>
              <a:t>SasA</a:t>
            </a:r>
            <a:endParaRPr lang="en-US" sz="2000" dirty="0">
              <a:ea typeface="ＭＳ Ｐゴシック" charset="0"/>
              <a:cs typeface="ＭＳ Ｐゴシック" charset="0"/>
            </a:endParaRPr>
          </a:p>
          <a:p>
            <a:pPr>
              <a:lnSpc>
                <a:spcPct val="90000"/>
              </a:lnSpc>
              <a:buNone/>
            </a:pPr>
            <a:r>
              <a:rPr lang="en-US" sz="2000" dirty="0" err="1">
                <a:ea typeface="ＭＳ Ｐゴシック" charset="0"/>
                <a:cs typeface="ＭＳ Ｐゴシック" charset="0"/>
              </a:rPr>
              <a:t>KaiC</a:t>
            </a:r>
            <a:r>
              <a:rPr lang="en-US" sz="2000" dirty="0">
                <a:ea typeface="ＭＳ Ｐゴシック" charset="0"/>
                <a:cs typeface="ＭＳ Ｐゴシック" charset="0"/>
              </a:rPr>
              <a:t> </a:t>
            </a:r>
            <a:r>
              <a:rPr lang="en-US" sz="2000" dirty="0">
                <a:ea typeface="Wingdings"/>
                <a:cs typeface="Wingdings"/>
                <a:sym typeface="Wingdings"/>
              </a:rPr>
              <a:t></a:t>
            </a:r>
            <a:r>
              <a:rPr lang="en-US" sz="2000" dirty="0" err="1" smtClean="0">
                <a:ea typeface="ＭＳ Ｐゴシック" charset="0"/>
                <a:cs typeface="ＭＳ Ｐゴシック" charset="0"/>
              </a:rPr>
              <a:t>nsubj</a:t>
            </a:r>
            <a:r>
              <a:rPr lang="en-US" sz="2000" dirty="0" smtClean="0">
                <a:ea typeface="ＭＳ Ｐゴシック" charset="0"/>
                <a:cs typeface="ＭＳ Ｐゴシック" charset="0"/>
              </a:rPr>
              <a:t>  interacts  </a:t>
            </a:r>
            <a:r>
              <a:rPr lang="en-US" sz="2000" dirty="0" err="1" smtClean="0">
                <a:ea typeface="ＭＳ Ｐゴシック" charset="0"/>
                <a:cs typeface="ＭＳ Ｐゴシック" charset="0"/>
              </a:rPr>
              <a:t>prep_with</a:t>
            </a:r>
            <a:r>
              <a:rPr lang="en-US" sz="2000" dirty="0" smtClean="0">
                <a:ea typeface="Wingdings"/>
                <a:cs typeface="Wingdings"/>
                <a:sym typeface="Wingdings"/>
              </a:rPr>
              <a:t></a:t>
            </a:r>
            <a:r>
              <a:rPr lang="en-US" sz="2000" dirty="0" smtClean="0">
                <a:ea typeface="ＭＳ Ｐゴシック" charset="0"/>
                <a:cs typeface="ＭＳ Ｐゴシック" charset="0"/>
              </a:rPr>
              <a:t> </a:t>
            </a:r>
            <a:r>
              <a:rPr lang="en-US" sz="2000" dirty="0" err="1">
                <a:ea typeface="ＭＳ Ｐゴシック" charset="0"/>
                <a:cs typeface="ＭＳ Ｐゴシック" charset="0"/>
              </a:rPr>
              <a:t>SasA</a:t>
            </a:r>
            <a:r>
              <a:rPr lang="en-US" sz="2000" dirty="0">
                <a:ea typeface="ＭＳ Ｐゴシック" charset="0"/>
                <a:cs typeface="ＭＳ Ｐゴシック" charset="0"/>
              </a:rPr>
              <a:t> </a:t>
            </a:r>
            <a:r>
              <a:rPr lang="en-US" sz="2000" dirty="0" smtClean="0">
                <a:ea typeface="ＭＳ Ｐゴシック" charset="0"/>
                <a:cs typeface="ＭＳ Ｐゴシック" charset="0"/>
              </a:rPr>
              <a:t> </a:t>
            </a:r>
            <a:r>
              <a:rPr lang="en-US" sz="2000" dirty="0" err="1" smtClean="0">
                <a:ea typeface="ＭＳ Ｐゴシック" charset="0"/>
                <a:cs typeface="ＭＳ Ｐゴシック" charset="0"/>
              </a:rPr>
              <a:t>conj_and</a:t>
            </a:r>
            <a:r>
              <a:rPr lang="en-US" sz="2000" dirty="0" smtClean="0">
                <a:ea typeface="Wingdings"/>
                <a:cs typeface="Wingdings"/>
                <a:sym typeface="Wingdings"/>
              </a:rPr>
              <a:t></a:t>
            </a:r>
            <a:r>
              <a:rPr lang="en-US" sz="2000" dirty="0" smtClean="0">
                <a:ea typeface="ＭＳ Ｐゴシック" charset="0"/>
                <a:cs typeface="ＭＳ Ｐゴシック" charset="0"/>
              </a:rPr>
              <a:t> </a:t>
            </a:r>
            <a:r>
              <a:rPr lang="en-US" sz="2000" dirty="0" err="1">
                <a:ea typeface="ＭＳ Ｐゴシック" charset="0"/>
                <a:cs typeface="ＭＳ Ｐゴシック" charset="0"/>
              </a:rPr>
              <a:t>KaiA</a:t>
            </a:r>
            <a:endParaRPr lang="en-US" sz="2000" dirty="0">
              <a:ea typeface="ＭＳ Ｐゴシック" charset="0"/>
              <a:cs typeface="ＭＳ Ｐゴシック" charset="0"/>
            </a:endParaRPr>
          </a:p>
          <a:p>
            <a:pPr>
              <a:lnSpc>
                <a:spcPct val="90000"/>
              </a:lnSpc>
              <a:buNone/>
            </a:pPr>
            <a:r>
              <a:rPr lang="en-US" sz="2000" dirty="0" err="1">
                <a:ea typeface="ＭＳ Ｐゴシック" charset="0"/>
                <a:cs typeface="ＭＳ Ｐゴシック" charset="0"/>
              </a:rPr>
              <a:t>KaiC</a:t>
            </a:r>
            <a:r>
              <a:rPr lang="en-US" sz="2000" dirty="0">
                <a:ea typeface="ＭＳ Ｐゴシック" charset="0"/>
                <a:cs typeface="ＭＳ Ｐゴシック" charset="0"/>
              </a:rPr>
              <a:t> </a:t>
            </a:r>
            <a:r>
              <a:rPr lang="en-US" sz="2000" dirty="0">
                <a:ea typeface="Wingdings"/>
                <a:cs typeface="Wingdings"/>
                <a:sym typeface="Wingdings"/>
              </a:rPr>
              <a:t></a:t>
            </a:r>
            <a:r>
              <a:rPr lang="en-US" sz="2000" dirty="0" err="1" smtClean="0">
                <a:ea typeface="ＭＳ Ｐゴシック" charset="0"/>
                <a:cs typeface="ＭＳ Ｐゴシック" charset="0"/>
              </a:rPr>
              <a:t>nsubj</a:t>
            </a:r>
            <a:r>
              <a:rPr lang="en-US" sz="2000" dirty="0" smtClean="0">
                <a:ea typeface="ＭＳ Ｐゴシック" charset="0"/>
                <a:cs typeface="ＭＳ Ｐゴシック" charset="0"/>
              </a:rPr>
              <a:t>  interacts  </a:t>
            </a:r>
            <a:r>
              <a:rPr lang="en-US" sz="2000" dirty="0" err="1" smtClean="0">
                <a:ea typeface="ＭＳ Ｐゴシック" charset="0"/>
                <a:cs typeface="ＭＳ Ｐゴシック" charset="0"/>
              </a:rPr>
              <a:t>prep_with</a:t>
            </a:r>
            <a:r>
              <a:rPr lang="en-US" sz="2000" dirty="0" smtClean="0">
                <a:ea typeface="Wingdings"/>
                <a:cs typeface="Wingdings"/>
                <a:sym typeface="Wingdings"/>
              </a:rPr>
              <a:t></a:t>
            </a:r>
            <a:r>
              <a:rPr lang="en-US" sz="2000" dirty="0" smtClean="0">
                <a:ea typeface="ＭＳ Ｐゴシック" charset="0"/>
                <a:cs typeface="ＭＳ Ｐゴシック" charset="0"/>
              </a:rPr>
              <a:t> </a:t>
            </a:r>
            <a:r>
              <a:rPr lang="en-US" sz="2000" dirty="0" err="1" smtClean="0">
                <a:ea typeface="ＭＳ Ｐゴシック" charset="0"/>
                <a:cs typeface="ＭＳ Ｐゴシック" charset="0"/>
              </a:rPr>
              <a:t>SasA</a:t>
            </a:r>
            <a:r>
              <a:rPr lang="en-US" sz="2000" dirty="0" smtClean="0">
                <a:ea typeface="ＭＳ Ｐゴシック" charset="0"/>
                <a:cs typeface="ＭＳ Ｐゴシック" charset="0"/>
              </a:rPr>
              <a:t>  </a:t>
            </a:r>
            <a:r>
              <a:rPr lang="en-US" sz="2000" dirty="0" err="1" smtClean="0">
                <a:ea typeface="ＭＳ Ｐゴシック" charset="0"/>
                <a:cs typeface="ＭＳ Ｐゴシック" charset="0"/>
              </a:rPr>
              <a:t>conj_and</a:t>
            </a:r>
            <a:r>
              <a:rPr lang="en-US" sz="2000" dirty="0">
                <a:ea typeface="Wingdings"/>
                <a:cs typeface="Wingdings"/>
                <a:sym typeface="Wingdings"/>
              </a:rPr>
              <a:t></a:t>
            </a:r>
            <a:r>
              <a:rPr lang="en-US" sz="2000" dirty="0" smtClean="0">
                <a:ea typeface="ＭＳ Ｐゴシック" charset="0"/>
                <a:cs typeface="ＭＳ Ｐゴシック" charset="0"/>
              </a:rPr>
              <a:t> </a:t>
            </a:r>
            <a:r>
              <a:rPr lang="en-US" sz="2000" dirty="0" err="1" smtClean="0">
                <a:ea typeface="ＭＳ Ｐゴシック" charset="0"/>
                <a:cs typeface="ＭＳ Ｐゴシック" charset="0"/>
              </a:rPr>
              <a:t>KaiB</a:t>
            </a:r>
            <a:endParaRPr lang="en-US" sz="2000" dirty="0">
              <a:ea typeface="ＭＳ Ｐゴシック" charset="0"/>
              <a:cs typeface="ＭＳ Ｐゴシック" charset="0"/>
            </a:endParaRPr>
          </a:p>
        </p:txBody>
      </p:sp>
      <p:grpSp>
        <p:nvGrpSpPr>
          <p:cNvPr id="104451" name="Group 55"/>
          <p:cNvGrpSpPr>
            <a:grpSpLocks/>
          </p:cNvGrpSpPr>
          <p:nvPr/>
        </p:nvGrpSpPr>
        <p:grpSpPr bwMode="auto">
          <a:xfrm>
            <a:off x="1169988" y="2000250"/>
            <a:ext cx="7059612" cy="2174875"/>
            <a:chOff x="737" y="1260"/>
            <a:chExt cx="4447" cy="1370"/>
          </a:xfrm>
        </p:grpSpPr>
        <p:sp>
          <p:nvSpPr>
            <p:cNvPr id="104452" name="Line 5"/>
            <p:cNvSpPr>
              <a:spLocks noChangeShapeType="1"/>
            </p:cNvSpPr>
            <p:nvPr/>
          </p:nvSpPr>
          <p:spPr bwMode="auto">
            <a:xfrm>
              <a:off x="2985" y="1879"/>
              <a:ext cx="0" cy="5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4453" name="Text Box 6"/>
            <p:cNvSpPr txBox="1">
              <a:spLocks noChangeArrowheads="1"/>
            </p:cNvSpPr>
            <p:nvPr/>
          </p:nvSpPr>
          <p:spPr bwMode="auto">
            <a:xfrm>
              <a:off x="1469" y="1260"/>
              <a:ext cx="12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eaLnBrk="1" hangingPunct="1">
                <a:spcBef>
                  <a:spcPct val="50000"/>
                </a:spcBef>
              </a:pPr>
              <a:r>
                <a:rPr lang="en-US" sz="2000" dirty="0">
                  <a:solidFill>
                    <a:schemeClr val="accent2"/>
                  </a:solidFill>
                  <a:latin typeface="Courier" charset="0"/>
                </a:rPr>
                <a:t>demonstrated</a:t>
              </a:r>
              <a:endParaRPr lang="en-US" dirty="0">
                <a:solidFill>
                  <a:schemeClr val="accent2"/>
                </a:solidFill>
              </a:endParaRPr>
            </a:p>
          </p:txBody>
        </p:sp>
        <p:sp>
          <p:nvSpPr>
            <p:cNvPr id="104454" name="Text Box 7"/>
            <p:cNvSpPr txBox="1">
              <a:spLocks noChangeArrowheads="1"/>
            </p:cNvSpPr>
            <p:nvPr/>
          </p:nvSpPr>
          <p:spPr bwMode="auto">
            <a:xfrm>
              <a:off x="737" y="1658"/>
              <a:ext cx="7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eaLnBrk="1" hangingPunct="1">
                <a:spcBef>
                  <a:spcPct val="50000"/>
                </a:spcBef>
              </a:pPr>
              <a:r>
                <a:rPr lang="en-US" sz="2000" dirty="0">
                  <a:solidFill>
                    <a:srgbClr val="2584BB"/>
                  </a:solidFill>
                  <a:latin typeface="Courier" charset="0"/>
                </a:rPr>
                <a:t>results</a:t>
              </a:r>
              <a:endParaRPr lang="en-US" dirty="0">
                <a:solidFill>
                  <a:srgbClr val="2584BB"/>
                </a:solidFill>
              </a:endParaRPr>
            </a:p>
          </p:txBody>
        </p:sp>
        <p:sp>
          <p:nvSpPr>
            <p:cNvPr id="104455" name="Text Box 8"/>
            <p:cNvSpPr txBox="1">
              <a:spLocks noChangeArrowheads="1"/>
            </p:cNvSpPr>
            <p:nvPr/>
          </p:nvSpPr>
          <p:spPr bwMode="auto">
            <a:xfrm>
              <a:off x="1737" y="2332"/>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eaLnBrk="1" hangingPunct="1">
                <a:spcBef>
                  <a:spcPct val="50000"/>
                </a:spcBef>
              </a:pPr>
              <a:r>
                <a:rPr lang="en-US" sz="2000" dirty="0" err="1">
                  <a:solidFill>
                    <a:srgbClr val="2584BB"/>
                  </a:solidFill>
                  <a:latin typeface="Courier" charset="0"/>
                </a:rPr>
                <a:t>KaiC</a:t>
              </a:r>
              <a:endParaRPr lang="en-US" dirty="0">
                <a:solidFill>
                  <a:srgbClr val="2584BB"/>
                </a:solidFill>
              </a:endParaRPr>
            </a:p>
          </p:txBody>
        </p:sp>
        <p:sp>
          <p:nvSpPr>
            <p:cNvPr id="104456" name="Text Box 9"/>
            <p:cNvSpPr txBox="1">
              <a:spLocks noChangeArrowheads="1"/>
            </p:cNvSpPr>
            <p:nvPr/>
          </p:nvSpPr>
          <p:spPr bwMode="auto">
            <a:xfrm>
              <a:off x="2573" y="1670"/>
              <a:ext cx="9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eaLnBrk="1" hangingPunct="1">
                <a:spcBef>
                  <a:spcPct val="50000"/>
                </a:spcBef>
              </a:pPr>
              <a:r>
                <a:rPr lang="en-US" sz="2000" dirty="0">
                  <a:solidFill>
                    <a:srgbClr val="2584BB"/>
                  </a:solidFill>
                  <a:latin typeface="Courier" charset="0"/>
                </a:rPr>
                <a:t>interacts</a:t>
              </a:r>
              <a:endParaRPr lang="en-US" dirty="0">
                <a:solidFill>
                  <a:srgbClr val="2584BB"/>
                </a:solidFill>
              </a:endParaRPr>
            </a:p>
          </p:txBody>
        </p:sp>
        <p:sp>
          <p:nvSpPr>
            <p:cNvPr id="104457" name="Text Box 10"/>
            <p:cNvSpPr txBox="1">
              <a:spLocks noChangeArrowheads="1"/>
            </p:cNvSpPr>
            <p:nvPr/>
          </p:nvSpPr>
          <p:spPr bwMode="auto">
            <a:xfrm>
              <a:off x="2432" y="2342"/>
              <a:ext cx="1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eaLnBrk="1" hangingPunct="1">
                <a:spcBef>
                  <a:spcPct val="50000"/>
                </a:spcBef>
              </a:pPr>
              <a:r>
                <a:rPr lang="en-US" sz="2000" dirty="0">
                  <a:solidFill>
                    <a:srgbClr val="2584BB"/>
                  </a:solidFill>
                </a:rPr>
                <a:t> </a:t>
              </a:r>
              <a:r>
                <a:rPr lang="en-US" sz="2000" dirty="0" err="1">
                  <a:solidFill>
                    <a:srgbClr val="2584BB"/>
                  </a:solidFill>
                  <a:latin typeface="Courier" charset="0"/>
                </a:rPr>
                <a:t>rythmically</a:t>
              </a:r>
              <a:endParaRPr lang="en-US" dirty="0">
                <a:solidFill>
                  <a:srgbClr val="2584BB"/>
                </a:solidFill>
              </a:endParaRPr>
            </a:p>
          </p:txBody>
        </p:sp>
        <p:sp>
          <p:nvSpPr>
            <p:cNvPr id="104458" name="Text Box 11"/>
            <p:cNvSpPr txBox="1">
              <a:spLocks noChangeArrowheads="1"/>
            </p:cNvSpPr>
            <p:nvPr/>
          </p:nvSpPr>
          <p:spPr bwMode="auto">
            <a:xfrm>
              <a:off x="1132" y="1409"/>
              <a:ext cx="45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eaLnBrk="1" hangingPunct="1">
                <a:spcBef>
                  <a:spcPct val="50000"/>
                </a:spcBef>
              </a:pPr>
              <a:r>
                <a:rPr lang="en-US" sz="1600" i="1"/>
                <a:t>nsubj</a:t>
              </a:r>
              <a:endParaRPr lang="en-US"/>
            </a:p>
          </p:txBody>
        </p:sp>
        <p:sp>
          <p:nvSpPr>
            <p:cNvPr id="104459" name="Line 14"/>
            <p:cNvSpPr>
              <a:spLocks noChangeShapeType="1"/>
            </p:cNvSpPr>
            <p:nvPr/>
          </p:nvSpPr>
          <p:spPr bwMode="auto">
            <a:xfrm flipH="1">
              <a:off x="1329" y="1463"/>
              <a:ext cx="524" cy="2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4460" name="Text Box 17"/>
            <p:cNvSpPr txBox="1">
              <a:spLocks noChangeArrowheads="1"/>
            </p:cNvSpPr>
            <p:nvPr/>
          </p:nvSpPr>
          <p:spPr bwMode="auto">
            <a:xfrm>
              <a:off x="961" y="224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eaLnBrk="1" hangingPunct="1">
                <a:spcBef>
                  <a:spcPct val="50000"/>
                </a:spcBef>
              </a:pPr>
              <a:r>
                <a:rPr lang="en-US" sz="2000" dirty="0">
                  <a:solidFill>
                    <a:srgbClr val="2584BB"/>
                  </a:solidFill>
                  <a:latin typeface="Courier" charset="0"/>
                </a:rPr>
                <a:t>The</a:t>
              </a:r>
              <a:endParaRPr lang="en-US" dirty="0">
                <a:solidFill>
                  <a:srgbClr val="2584BB"/>
                </a:solidFill>
              </a:endParaRPr>
            </a:p>
          </p:txBody>
        </p:sp>
        <p:sp>
          <p:nvSpPr>
            <p:cNvPr id="104461" name="Text Box 18"/>
            <p:cNvSpPr txBox="1">
              <a:spLocks noChangeArrowheads="1"/>
            </p:cNvSpPr>
            <p:nvPr/>
          </p:nvSpPr>
          <p:spPr bwMode="auto">
            <a:xfrm>
              <a:off x="1964" y="1731"/>
              <a:ext cx="4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a:r>
                <a:rPr lang="en-US" sz="1600" i="1"/>
                <a:t>compl</a:t>
              </a:r>
              <a:endParaRPr lang="en-US"/>
            </a:p>
          </p:txBody>
        </p:sp>
        <p:sp>
          <p:nvSpPr>
            <p:cNvPr id="104462" name="Text Box 24"/>
            <p:cNvSpPr txBox="1">
              <a:spLocks noChangeArrowheads="1"/>
            </p:cNvSpPr>
            <p:nvPr/>
          </p:nvSpPr>
          <p:spPr bwMode="auto">
            <a:xfrm>
              <a:off x="851" y="1897"/>
              <a:ext cx="3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a:r>
                <a:rPr lang="en-US" sz="1600" i="1"/>
                <a:t>det</a:t>
              </a:r>
              <a:endParaRPr lang="en-US"/>
            </a:p>
          </p:txBody>
        </p:sp>
        <p:sp>
          <p:nvSpPr>
            <p:cNvPr id="104463" name="Line 25"/>
            <p:cNvSpPr>
              <a:spLocks noChangeShapeType="1"/>
            </p:cNvSpPr>
            <p:nvPr/>
          </p:nvSpPr>
          <p:spPr bwMode="auto">
            <a:xfrm>
              <a:off x="1148" y="1880"/>
              <a:ext cx="0" cy="4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4464" name="Text Box 33"/>
            <p:cNvSpPr txBox="1">
              <a:spLocks noChangeArrowheads="1"/>
            </p:cNvSpPr>
            <p:nvPr/>
          </p:nvSpPr>
          <p:spPr bwMode="auto">
            <a:xfrm>
              <a:off x="2697" y="1417"/>
              <a:ext cx="5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eaLnBrk="1" hangingPunct="1">
                <a:spcBef>
                  <a:spcPct val="50000"/>
                </a:spcBef>
              </a:pPr>
              <a:r>
                <a:rPr lang="en-US" sz="1600" i="1"/>
                <a:t>ccomp</a:t>
              </a:r>
              <a:endParaRPr lang="en-US"/>
            </a:p>
          </p:txBody>
        </p:sp>
        <p:sp>
          <p:nvSpPr>
            <p:cNvPr id="104465" name="Line 34"/>
            <p:cNvSpPr>
              <a:spLocks noChangeShapeType="1"/>
            </p:cNvSpPr>
            <p:nvPr/>
          </p:nvSpPr>
          <p:spPr bwMode="auto">
            <a:xfrm>
              <a:off x="2449" y="1487"/>
              <a:ext cx="524" cy="2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4466" name="Text Box 37"/>
            <p:cNvSpPr txBox="1">
              <a:spLocks noChangeArrowheads="1"/>
            </p:cNvSpPr>
            <p:nvPr/>
          </p:nvSpPr>
          <p:spPr bwMode="auto">
            <a:xfrm>
              <a:off x="1697" y="1972"/>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eaLnBrk="1" hangingPunct="1">
                <a:spcBef>
                  <a:spcPct val="50000"/>
                </a:spcBef>
              </a:pPr>
              <a:r>
                <a:rPr lang="en-US" sz="2000" dirty="0">
                  <a:solidFill>
                    <a:srgbClr val="2584BB"/>
                  </a:solidFill>
                  <a:latin typeface="Courier" charset="0"/>
                </a:rPr>
                <a:t>that</a:t>
              </a:r>
              <a:endParaRPr lang="en-US" dirty="0">
                <a:solidFill>
                  <a:srgbClr val="2584BB"/>
                </a:solidFill>
              </a:endParaRPr>
            </a:p>
          </p:txBody>
        </p:sp>
        <p:sp>
          <p:nvSpPr>
            <p:cNvPr id="104467" name="Text Box 40"/>
            <p:cNvSpPr txBox="1">
              <a:spLocks noChangeArrowheads="1"/>
            </p:cNvSpPr>
            <p:nvPr/>
          </p:nvSpPr>
          <p:spPr bwMode="auto">
            <a:xfrm>
              <a:off x="2240" y="2096"/>
              <a:ext cx="5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eaLnBrk="1" hangingPunct="1">
                <a:spcBef>
                  <a:spcPct val="50000"/>
                </a:spcBef>
              </a:pPr>
              <a:r>
                <a:rPr lang="en-US" sz="1800" i="1">
                  <a:solidFill>
                    <a:srgbClr val="C4230C"/>
                  </a:solidFill>
                </a:rPr>
                <a:t>nsubj</a:t>
              </a:r>
              <a:r>
                <a:rPr lang="en-US" sz="1800" i="1">
                  <a:solidFill>
                    <a:schemeClr val="hlink"/>
                  </a:solidFill>
                </a:rPr>
                <a:t> </a:t>
              </a:r>
              <a:endParaRPr lang="en-US"/>
            </a:p>
          </p:txBody>
        </p:sp>
        <p:sp>
          <p:nvSpPr>
            <p:cNvPr id="104468" name="Text Box 35"/>
            <p:cNvSpPr txBox="1">
              <a:spLocks noChangeArrowheads="1"/>
            </p:cNvSpPr>
            <p:nvPr/>
          </p:nvSpPr>
          <p:spPr bwMode="auto">
            <a:xfrm>
              <a:off x="4377" y="2372"/>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eaLnBrk="1" hangingPunct="1">
                <a:spcBef>
                  <a:spcPct val="50000"/>
                </a:spcBef>
              </a:pPr>
              <a:r>
                <a:rPr lang="en-US" sz="2000" dirty="0" err="1">
                  <a:solidFill>
                    <a:srgbClr val="2584BB"/>
                  </a:solidFill>
                  <a:latin typeface="Courier" charset="0"/>
                </a:rPr>
                <a:t>KaiB</a:t>
              </a:r>
              <a:endParaRPr lang="en-US" dirty="0">
                <a:solidFill>
                  <a:srgbClr val="2584BB"/>
                </a:solidFill>
              </a:endParaRPr>
            </a:p>
          </p:txBody>
        </p:sp>
        <p:sp>
          <p:nvSpPr>
            <p:cNvPr id="104469" name="Text Box 36"/>
            <p:cNvSpPr txBox="1">
              <a:spLocks noChangeArrowheads="1"/>
            </p:cNvSpPr>
            <p:nvPr/>
          </p:nvSpPr>
          <p:spPr bwMode="auto">
            <a:xfrm>
              <a:off x="3745" y="2380"/>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eaLnBrk="1" hangingPunct="1">
                <a:spcBef>
                  <a:spcPct val="50000"/>
                </a:spcBef>
              </a:pPr>
              <a:r>
                <a:rPr lang="en-US" sz="2000" dirty="0" err="1">
                  <a:solidFill>
                    <a:srgbClr val="2584BB"/>
                  </a:solidFill>
                  <a:latin typeface="Courier" charset="0"/>
                </a:rPr>
                <a:t>KaiA</a:t>
              </a:r>
              <a:endParaRPr lang="en-US" dirty="0">
                <a:solidFill>
                  <a:srgbClr val="2584BB"/>
                </a:solidFill>
              </a:endParaRPr>
            </a:p>
          </p:txBody>
        </p:sp>
        <p:sp>
          <p:nvSpPr>
            <p:cNvPr id="104470" name="Line 41"/>
            <p:cNvSpPr>
              <a:spLocks noChangeShapeType="1"/>
            </p:cNvSpPr>
            <p:nvPr/>
          </p:nvSpPr>
          <p:spPr bwMode="auto">
            <a:xfrm flipH="1">
              <a:off x="4025" y="2167"/>
              <a:ext cx="256" cy="242"/>
            </a:xfrm>
            <a:prstGeom prst="line">
              <a:avLst/>
            </a:prstGeom>
            <a:noFill/>
            <a:ln w="9525">
              <a:solidFill>
                <a:srgbClr val="B32D2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4471" name="Line 42"/>
            <p:cNvSpPr>
              <a:spLocks noChangeShapeType="1"/>
            </p:cNvSpPr>
            <p:nvPr/>
          </p:nvSpPr>
          <p:spPr bwMode="auto">
            <a:xfrm>
              <a:off x="4337" y="2167"/>
              <a:ext cx="256" cy="242"/>
            </a:xfrm>
            <a:prstGeom prst="line">
              <a:avLst/>
            </a:prstGeom>
            <a:noFill/>
            <a:ln w="9525">
              <a:solidFill>
                <a:srgbClr val="B32D2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4472" name="Text Box 44"/>
            <p:cNvSpPr txBox="1">
              <a:spLocks noChangeArrowheads="1"/>
            </p:cNvSpPr>
            <p:nvPr/>
          </p:nvSpPr>
          <p:spPr bwMode="auto">
            <a:xfrm>
              <a:off x="4041" y="1956"/>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eaLnBrk="1" hangingPunct="1">
                <a:spcBef>
                  <a:spcPct val="50000"/>
                </a:spcBef>
              </a:pPr>
              <a:r>
                <a:rPr lang="en-US" sz="2000" dirty="0" err="1">
                  <a:solidFill>
                    <a:srgbClr val="2584BB"/>
                  </a:solidFill>
                  <a:latin typeface="Courier" charset="0"/>
                </a:rPr>
                <a:t>SasA</a:t>
              </a:r>
              <a:endParaRPr lang="en-US" dirty="0">
                <a:solidFill>
                  <a:srgbClr val="2584BB"/>
                </a:solidFill>
              </a:endParaRPr>
            </a:p>
          </p:txBody>
        </p:sp>
        <p:sp>
          <p:nvSpPr>
            <p:cNvPr id="104473" name="Text Box 45"/>
            <p:cNvSpPr txBox="1">
              <a:spLocks noChangeArrowheads="1"/>
            </p:cNvSpPr>
            <p:nvPr/>
          </p:nvSpPr>
          <p:spPr bwMode="auto">
            <a:xfrm>
              <a:off x="3438" y="2131"/>
              <a:ext cx="7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a:r>
                <a:rPr lang="en-US" sz="1800" i="1">
                  <a:solidFill>
                    <a:srgbClr val="C4230C"/>
                  </a:solidFill>
                </a:rPr>
                <a:t>conj_and</a:t>
              </a:r>
              <a:endParaRPr lang="en-US"/>
            </a:p>
          </p:txBody>
        </p:sp>
        <p:sp>
          <p:nvSpPr>
            <p:cNvPr id="104474" name="Text Box 46"/>
            <p:cNvSpPr txBox="1">
              <a:spLocks noChangeArrowheads="1"/>
            </p:cNvSpPr>
            <p:nvPr/>
          </p:nvSpPr>
          <p:spPr bwMode="auto">
            <a:xfrm>
              <a:off x="4441" y="2131"/>
              <a:ext cx="7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a:r>
                <a:rPr lang="en-US" sz="1800" i="1">
                  <a:solidFill>
                    <a:srgbClr val="C4230C"/>
                  </a:solidFill>
                </a:rPr>
                <a:t>conj_and</a:t>
              </a:r>
              <a:endParaRPr lang="en-US">
                <a:solidFill>
                  <a:srgbClr val="C4230C"/>
                </a:solidFill>
              </a:endParaRPr>
            </a:p>
          </p:txBody>
        </p:sp>
        <p:sp>
          <p:nvSpPr>
            <p:cNvPr id="104475" name="Line 48"/>
            <p:cNvSpPr>
              <a:spLocks noChangeShapeType="1"/>
            </p:cNvSpPr>
            <p:nvPr/>
          </p:nvSpPr>
          <p:spPr bwMode="auto">
            <a:xfrm>
              <a:off x="3521" y="1831"/>
              <a:ext cx="524" cy="167"/>
            </a:xfrm>
            <a:prstGeom prst="line">
              <a:avLst/>
            </a:prstGeom>
            <a:noFill/>
            <a:ln w="9525">
              <a:solidFill>
                <a:srgbClr val="B32D2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4476" name="Line 50"/>
            <p:cNvSpPr>
              <a:spLocks noChangeShapeType="1"/>
            </p:cNvSpPr>
            <p:nvPr/>
          </p:nvSpPr>
          <p:spPr bwMode="auto">
            <a:xfrm flipH="1">
              <a:off x="2089" y="1855"/>
              <a:ext cx="524" cy="1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4477" name="Line 51"/>
            <p:cNvSpPr>
              <a:spLocks noChangeShapeType="1"/>
            </p:cNvSpPr>
            <p:nvPr/>
          </p:nvSpPr>
          <p:spPr bwMode="auto">
            <a:xfrm flipH="1">
              <a:off x="2057" y="1887"/>
              <a:ext cx="748" cy="444"/>
            </a:xfrm>
            <a:prstGeom prst="line">
              <a:avLst/>
            </a:prstGeom>
            <a:noFill/>
            <a:ln w="9525">
              <a:solidFill>
                <a:srgbClr val="B32D2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4478" name="Text Box 52"/>
            <p:cNvSpPr txBox="1">
              <a:spLocks noChangeArrowheads="1"/>
            </p:cNvSpPr>
            <p:nvPr/>
          </p:nvSpPr>
          <p:spPr bwMode="auto">
            <a:xfrm>
              <a:off x="2943" y="1971"/>
              <a:ext cx="6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a:r>
                <a:rPr lang="en-US" sz="1600" i="1"/>
                <a:t>advmod</a:t>
              </a:r>
              <a:endParaRPr lang="en-US"/>
            </a:p>
          </p:txBody>
        </p:sp>
        <p:sp>
          <p:nvSpPr>
            <p:cNvPr id="104479" name="Text Box 53"/>
            <p:cNvSpPr txBox="1">
              <a:spLocks noChangeArrowheads="1"/>
            </p:cNvSpPr>
            <p:nvPr/>
          </p:nvSpPr>
          <p:spPr bwMode="auto">
            <a:xfrm>
              <a:off x="3703" y="1682"/>
              <a:ext cx="8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a:r>
                <a:rPr lang="en-US" sz="1800" i="1">
                  <a:solidFill>
                    <a:srgbClr val="C4230C"/>
                  </a:solidFill>
                </a:rPr>
                <a:t>prep_with</a:t>
              </a:r>
              <a:endParaRPr lang="en-US">
                <a:solidFill>
                  <a:srgbClr val="C4230C"/>
                </a:solidFill>
              </a:endParaRPr>
            </a:p>
          </p:txBody>
        </p:sp>
      </p:grpSp>
    </p:spTree>
    <p:extLst>
      <p:ext uri="{BB962C8B-B14F-4D97-AF65-F5344CB8AC3E}">
        <p14:creationId xmlns:p14="http://schemas.microsoft.com/office/powerpoint/2010/main" val="170019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0">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0">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4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p:txBody>
          <a:bodyPr/>
          <a:lstStyle/>
          <a:p>
            <a:r>
              <a:rPr lang="en-US" sz="3200" dirty="0">
                <a:ea typeface="ＭＳ Ｐゴシック" charset="0"/>
                <a:cs typeface="ＭＳ Ｐゴシック" charset="0"/>
              </a:rPr>
              <a:t>Stanford Dependencies</a:t>
            </a:r>
          </a:p>
        </p:txBody>
      </p:sp>
      <p:sp>
        <p:nvSpPr>
          <p:cNvPr id="102402" name="Rectangle 3"/>
          <p:cNvSpPr>
            <a:spLocks noGrp="1" noChangeArrowheads="1"/>
          </p:cNvSpPr>
          <p:nvPr>
            <p:ph type="body" idx="1"/>
          </p:nvPr>
        </p:nvSpPr>
        <p:spPr>
          <a:xfrm>
            <a:off x="461963" y="1641475"/>
            <a:ext cx="8266112" cy="4495800"/>
          </a:xfrm>
        </p:spPr>
        <p:txBody>
          <a:bodyPr/>
          <a:lstStyle/>
          <a:p>
            <a:pPr>
              <a:buFont typeface="Times" charset="0"/>
              <a:buNone/>
            </a:pPr>
            <a:r>
              <a:rPr lang="en-US" sz="2200" dirty="0">
                <a:solidFill>
                  <a:schemeClr val="accent4"/>
                </a:solidFill>
                <a:ea typeface="ＭＳ Ｐゴシック" charset="0"/>
                <a:cs typeface="ＭＳ Ｐゴシック" charset="0"/>
              </a:rPr>
              <a:t>[de Marneffe et al. LREC 2006]</a:t>
            </a:r>
          </a:p>
          <a:p>
            <a:r>
              <a:rPr lang="en-US" sz="2200" dirty="0" smtClean="0">
                <a:ea typeface="ＭＳ Ｐゴシック" charset="0"/>
                <a:cs typeface="ＭＳ Ｐゴシック" charset="0"/>
              </a:rPr>
              <a:t>The basic dependency representation is projective</a:t>
            </a:r>
          </a:p>
          <a:p>
            <a:r>
              <a:rPr lang="en-US" sz="2200" dirty="0" smtClean="0">
                <a:ea typeface="ＭＳ Ｐゴシック" charset="0"/>
                <a:cs typeface="ＭＳ Ｐゴシック" charset="0"/>
              </a:rPr>
              <a:t>It can be generated by </a:t>
            </a:r>
            <a:r>
              <a:rPr lang="en-US" sz="2200" dirty="0" err="1" smtClean="0">
                <a:ea typeface="ＭＳ Ｐゴシック" charset="0"/>
                <a:cs typeface="ＭＳ Ｐゴシック" charset="0"/>
              </a:rPr>
              <a:t>postprocessing</a:t>
            </a:r>
            <a:r>
              <a:rPr lang="en-US" sz="2200" dirty="0" smtClean="0">
                <a:ea typeface="ＭＳ Ｐゴシック" charset="0"/>
                <a:cs typeface="ＭＳ Ｐゴシック" charset="0"/>
              </a:rPr>
              <a:t> headed phrase structure parses (Penn Treebank syntax)</a:t>
            </a:r>
          </a:p>
          <a:p>
            <a:r>
              <a:rPr lang="en-US" dirty="0" smtClean="0">
                <a:ea typeface="ＭＳ Ｐゴシック" charset="0"/>
                <a:cs typeface="ＭＳ Ｐゴシック" charset="0"/>
              </a:rPr>
              <a:t>It can also be generated directly by dependency parsers, such as </a:t>
            </a:r>
            <a:r>
              <a:rPr lang="en-US" dirty="0" err="1" smtClean="0">
                <a:ea typeface="ＭＳ Ｐゴシック" charset="0"/>
                <a:cs typeface="ＭＳ Ｐゴシック" charset="0"/>
              </a:rPr>
              <a:t>MaltParser</a:t>
            </a:r>
            <a:r>
              <a:rPr lang="en-US" dirty="0" smtClean="0">
                <a:ea typeface="ＭＳ Ｐゴシック" charset="0"/>
                <a:cs typeface="ＭＳ Ｐゴシック" charset="0"/>
              </a:rPr>
              <a:t>, or the Easy-First Parser</a:t>
            </a:r>
            <a:endParaRPr lang="en-US" dirty="0">
              <a:ea typeface="ＭＳ Ｐゴシック" charset="0"/>
              <a:cs typeface="ＭＳ Ｐゴシック" charset="0"/>
            </a:endParaRPr>
          </a:p>
        </p:txBody>
      </p:sp>
      <p:grpSp>
        <p:nvGrpSpPr>
          <p:cNvPr id="2" name="Group 1"/>
          <p:cNvGrpSpPr/>
          <p:nvPr/>
        </p:nvGrpSpPr>
        <p:grpSpPr>
          <a:xfrm>
            <a:off x="2971800" y="4038600"/>
            <a:ext cx="3048000" cy="2667024"/>
            <a:chOff x="4114800" y="4038600"/>
            <a:chExt cx="3048000" cy="2667024"/>
          </a:xfrm>
        </p:grpSpPr>
        <p:sp>
          <p:nvSpPr>
            <p:cNvPr id="81" name="TextBox 4"/>
            <p:cNvSpPr txBox="1">
              <a:spLocks noChangeArrowheads="1"/>
            </p:cNvSpPr>
            <p:nvPr/>
          </p:nvSpPr>
          <p:spPr bwMode="auto">
            <a:xfrm>
              <a:off x="5140254" y="4038600"/>
              <a:ext cx="1108146" cy="40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solidFill>
                    <a:srgbClr val="3333CC"/>
                  </a:solidFill>
                  <a:latin typeface="Courier" charset="0"/>
                  <a:cs typeface="Courier" charset="0"/>
                </a:rPr>
                <a:t>jumped</a:t>
              </a:r>
            </a:p>
          </p:txBody>
        </p:sp>
        <p:sp>
          <p:nvSpPr>
            <p:cNvPr id="82" name="TextBox 5"/>
            <p:cNvSpPr txBox="1">
              <a:spLocks noChangeArrowheads="1"/>
            </p:cNvSpPr>
            <p:nvPr/>
          </p:nvSpPr>
          <p:spPr bwMode="auto">
            <a:xfrm>
              <a:off x="4648200" y="4781469"/>
              <a:ext cx="646406" cy="40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solidFill>
                    <a:srgbClr val="3333CC"/>
                  </a:solidFill>
                  <a:latin typeface="Courier" charset="0"/>
                  <a:cs typeface="Courier" charset="0"/>
                </a:rPr>
                <a:t>boy</a:t>
              </a:r>
            </a:p>
          </p:txBody>
        </p:sp>
        <p:sp>
          <p:nvSpPr>
            <p:cNvPr id="83" name="TextBox 6"/>
            <p:cNvSpPr txBox="1">
              <a:spLocks noChangeArrowheads="1"/>
            </p:cNvSpPr>
            <p:nvPr/>
          </p:nvSpPr>
          <p:spPr bwMode="auto">
            <a:xfrm>
              <a:off x="6019800" y="4743464"/>
              <a:ext cx="8003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smtClean="0">
                  <a:solidFill>
                    <a:srgbClr val="3333CC"/>
                  </a:solidFill>
                  <a:latin typeface="Courier" charset="0"/>
                  <a:cs typeface="Courier" charset="0"/>
                </a:rPr>
                <a:t>over</a:t>
              </a:r>
              <a:endParaRPr lang="en-US" sz="2000" dirty="0">
                <a:solidFill>
                  <a:srgbClr val="3333CC"/>
                </a:solidFill>
                <a:latin typeface="Courier" charset="0"/>
                <a:cs typeface="Courier" charset="0"/>
              </a:endParaRPr>
            </a:p>
          </p:txBody>
        </p:sp>
        <p:sp>
          <p:nvSpPr>
            <p:cNvPr id="84" name="TextBox 7"/>
            <p:cNvSpPr txBox="1">
              <a:spLocks noChangeArrowheads="1"/>
            </p:cNvSpPr>
            <p:nvPr/>
          </p:nvSpPr>
          <p:spPr bwMode="auto">
            <a:xfrm>
              <a:off x="4114800" y="5619714"/>
              <a:ext cx="646406" cy="40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solidFill>
                    <a:srgbClr val="3333CC"/>
                  </a:solidFill>
                  <a:latin typeface="Courier" charset="0"/>
                  <a:cs typeface="Courier" charset="0"/>
                </a:rPr>
                <a:t>the</a:t>
              </a:r>
            </a:p>
          </p:txBody>
        </p:sp>
        <p:sp>
          <p:nvSpPr>
            <p:cNvPr id="85" name="TextBox 8"/>
            <p:cNvSpPr txBox="1">
              <a:spLocks noChangeArrowheads="1"/>
            </p:cNvSpPr>
            <p:nvPr/>
          </p:nvSpPr>
          <p:spPr bwMode="auto">
            <a:xfrm>
              <a:off x="6175227" y="5581614"/>
              <a:ext cx="646406" cy="40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solidFill>
                    <a:srgbClr val="3333CC"/>
                  </a:solidFill>
                  <a:latin typeface="Courier" charset="0"/>
                  <a:cs typeface="Courier" charset="0"/>
                </a:rPr>
                <a:t>the</a:t>
              </a:r>
            </a:p>
          </p:txBody>
        </p:sp>
        <p:sp>
          <p:nvSpPr>
            <p:cNvPr id="86" name="TextBox 9"/>
            <p:cNvSpPr txBox="1">
              <a:spLocks noChangeArrowheads="1"/>
            </p:cNvSpPr>
            <p:nvPr/>
          </p:nvSpPr>
          <p:spPr bwMode="auto">
            <a:xfrm>
              <a:off x="4835454" y="5619619"/>
              <a:ext cx="1108146" cy="40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solidFill>
                    <a:srgbClr val="3333CC"/>
                  </a:solidFill>
                  <a:latin typeface="Courier" charset="0"/>
                  <a:cs typeface="Courier" charset="0"/>
                </a:rPr>
                <a:t>little</a:t>
              </a:r>
            </a:p>
          </p:txBody>
        </p:sp>
        <p:sp>
          <p:nvSpPr>
            <p:cNvPr id="87" name="Line 15"/>
            <p:cNvSpPr>
              <a:spLocks noChangeShapeType="1"/>
            </p:cNvSpPr>
            <p:nvPr/>
          </p:nvSpPr>
          <p:spPr bwMode="auto">
            <a:xfrm>
              <a:off x="6516833" y="5124441"/>
              <a:ext cx="0" cy="54860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8" name="Line 15"/>
            <p:cNvSpPr>
              <a:spLocks noChangeShapeType="1"/>
            </p:cNvSpPr>
            <p:nvPr/>
          </p:nvSpPr>
          <p:spPr bwMode="auto">
            <a:xfrm>
              <a:off x="4953000" y="5166316"/>
              <a:ext cx="381000" cy="54860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9" name="Line 15"/>
            <p:cNvSpPr>
              <a:spLocks noChangeShapeType="1"/>
            </p:cNvSpPr>
            <p:nvPr/>
          </p:nvSpPr>
          <p:spPr bwMode="auto">
            <a:xfrm flipH="1">
              <a:off x="4572000" y="5166316"/>
              <a:ext cx="381000" cy="54860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0" name="Line 15"/>
            <p:cNvSpPr>
              <a:spLocks noChangeShapeType="1"/>
            </p:cNvSpPr>
            <p:nvPr/>
          </p:nvSpPr>
          <p:spPr bwMode="auto">
            <a:xfrm>
              <a:off x="5715000" y="4438686"/>
              <a:ext cx="685800" cy="45717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1" name="Line 15"/>
            <p:cNvSpPr>
              <a:spLocks noChangeShapeType="1"/>
            </p:cNvSpPr>
            <p:nvPr/>
          </p:nvSpPr>
          <p:spPr bwMode="auto">
            <a:xfrm flipH="1">
              <a:off x="5029200" y="4438686"/>
              <a:ext cx="685800" cy="45717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 name="Text Box 23"/>
            <p:cNvSpPr txBox="1">
              <a:spLocks noChangeArrowheads="1"/>
            </p:cNvSpPr>
            <p:nvPr/>
          </p:nvSpPr>
          <p:spPr bwMode="auto">
            <a:xfrm>
              <a:off x="6096000" y="4343400"/>
              <a:ext cx="7082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i="1" dirty="0" smtClean="0">
                  <a:latin typeface="Lucida Sans" charset="0"/>
                </a:rPr>
                <a:t>prep</a:t>
              </a:r>
              <a:endParaRPr lang="en-US" sz="1800" dirty="0">
                <a:latin typeface="Lucida Sans" charset="0"/>
              </a:endParaRPr>
            </a:p>
          </p:txBody>
        </p:sp>
        <p:sp>
          <p:nvSpPr>
            <p:cNvPr id="93" name="Text Box 23"/>
            <p:cNvSpPr txBox="1">
              <a:spLocks noChangeArrowheads="1"/>
            </p:cNvSpPr>
            <p:nvPr/>
          </p:nvSpPr>
          <p:spPr bwMode="auto">
            <a:xfrm>
              <a:off x="4663098" y="4374158"/>
              <a:ext cx="823302"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i="1">
                  <a:latin typeface="Lucida Sans" charset="0"/>
                </a:rPr>
                <a:t>nsubj</a:t>
              </a:r>
              <a:endParaRPr lang="en-US" sz="1800">
                <a:latin typeface="Lucida Sans" charset="0"/>
              </a:endParaRPr>
            </a:p>
          </p:txBody>
        </p:sp>
        <p:sp>
          <p:nvSpPr>
            <p:cNvPr id="94" name="Text Box 23"/>
            <p:cNvSpPr txBox="1">
              <a:spLocks noChangeArrowheads="1"/>
            </p:cNvSpPr>
            <p:nvPr/>
          </p:nvSpPr>
          <p:spPr bwMode="auto">
            <a:xfrm>
              <a:off x="4267200" y="5193222"/>
              <a:ext cx="566822"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i="1">
                  <a:latin typeface="Lucida Sans" charset="0"/>
                </a:rPr>
                <a:t>det</a:t>
              </a:r>
              <a:endParaRPr lang="en-US" sz="1800">
                <a:latin typeface="Lucida Sans" charset="0"/>
              </a:endParaRPr>
            </a:p>
          </p:txBody>
        </p:sp>
        <p:sp>
          <p:nvSpPr>
            <p:cNvPr id="95" name="Text Box 23"/>
            <p:cNvSpPr txBox="1">
              <a:spLocks noChangeArrowheads="1"/>
            </p:cNvSpPr>
            <p:nvPr/>
          </p:nvSpPr>
          <p:spPr bwMode="auto">
            <a:xfrm>
              <a:off x="5094650" y="5181555"/>
              <a:ext cx="848950"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i="1">
                  <a:latin typeface="Lucida Sans" charset="0"/>
                </a:rPr>
                <a:t>amod</a:t>
              </a:r>
              <a:endParaRPr lang="en-US" sz="1800">
                <a:latin typeface="Lucida Sans" charset="0"/>
              </a:endParaRPr>
            </a:p>
          </p:txBody>
        </p:sp>
        <p:sp>
          <p:nvSpPr>
            <p:cNvPr id="96" name="Text Box 23"/>
            <p:cNvSpPr txBox="1">
              <a:spLocks noChangeArrowheads="1"/>
            </p:cNvSpPr>
            <p:nvPr/>
          </p:nvSpPr>
          <p:spPr bwMode="auto">
            <a:xfrm>
              <a:off x="6467738" y="5105400"/>
              <a:ext cx="6950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i="1" dirty="0" err="1" smtClean="0">
                  <a:latin typeface="Lucida Sans" charset="0"/>
                </a:rPr>
                <a:t>pobj</a:t>
              </a:r>
              <a:endParaRPr lang="en-US" sz="1800" dirty="0">
                <a:latin typeface="Lucida Sans" charset="0"/>
              </a:endParaRPr>
            </a:p>
          </p:txBody>
        </p:sp>
        <p:sp>
          <p:nvSpPr>
            <p:cNvPr id="97" name="TextBox 8"/>
            <p:cNvSpPr txBox="1">
              <a:spLocks noChangeArrowheads="1"/>
            </p:cNvSpPr>
            <p:nvPr/>
          </p:nvSpPr>
          <p:spPr bwMode="auto">
            <a:xfrm>
              <a:off x="6019800" y="6305514"/>
              <a:ext cx="9542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smtClean="0">
                  <a:solidFill>
                    <a:srgbClr val="3333CC"/>
                  </a:solidFill>
                  <a:latin typeface="Courier" charset="0"/>
                  <a:cs typeface="Courier" charset="0"/>
                </a:rPr>
                <a:t>fence</a:t>
              </a:r>
              <a:endParaRPr lang="en-US" sz="2000" dirty="0">
                <a:solidFill>
                  <a:srgbClr val="3333CC"/>
                </a:solidFill>
                <a:latin typeface="Courier" charset="0"/>
                <a:cs typeface="Courier" charset="0"/>
              </a:endParaRPr>
            </a:p>
          </p:txBody>
        </p:sp>
        <p:sp>
          <p:nvSpPr>
            <p:cNvPr id="98" name="Line 15"/>
            <p:cNvSpPr>
              <a:spLocks noChangeShapeType="1"/>
            </p:cNvSpPr>
            <p:nvPr/>
          </p:nvSpPr>
          <p:spPr bwMode="auto">
            <a:xfrm>
              <a:off x="6477000" y="5928393"/>
              <a:ext cx="0" cy="47240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9" name="Text Box 23"/>
            <p:cNvSpPr txBox="1">
              <a:spLocks noChangeArrowheads="1"/>
            </p:cNvSpPr>
            <p:nvPr/>
          </p:nvSpPr>
          <p:spPr bwMode="auto">
            <a:xfrm>
              <a:off x="6519778" y="5955290"/>
              <a:ext cx="566822"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i="1" dirty="0" err="1">
                  <a:latin typeface="Lucida Sans" charset="0"/>
                </a:rPr>
                <a:t>det</a:t>
              </a:r>
              <a:endParaRPr lang="en-US" sz="1800" dirty="0">
                <a:latin typeface="Lucida Sans" charset="0"/>
              </a:endParaRPr>
            </a:p>
          </p:txBody>
        </p:sp>
      </p:grpSp>
    </p:spTree>
    <p:extLst>
      <p:ext uri="{BB962C8B-B14F-4D97-AF65-F5344CB8AC3E}">
        <p14:creationId xmlns:p14="http://schemas.microsoft.com/office/powerpoint/2010/main" val="13884095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p:txBody>
          <a:bodyPr/>
          <a:lstStyle/>
          <a:p>
            <a:pPr eaLnBrk="1" hangingPunct="1"/>
            <a:r>
              <a:rPr lang="en-US" sz="2800" dirty="0" smtClean="0">
                <a:latin typeface="+mn-lt"/>
                <a:ea typeface="ＭＳ Ｐゴシック" charset="0"/>
                <a:cs typeface="ＭＳ Ｐゴシック" charset="0"/>
              </a:rPr>
              <a:t>Graph modification </a:t>
            </a:r>
            <a:r>
              <a:rPr lang="en-US" sz="2800" dirty="0">
                <a:latin typeface="+mn-lt"/>
                <a:ea typeface="ＭＳ Ｐゴシック" charset="0"/>
                <a:cs typeface="ＭＳ Ｐゴシック" charset="0"/>
              </a:rPr>
              <a:t>to facilitate semantic analysis</a:t>
            </a:r>
          </a:p>
        </p:txBody>
      </p:sp>
      <p:sp>
        <p:nvSpPr>
          <p:cNvPr id="564289" name="Text Box 65"/>
          <p:cNvSpPr txBox="1">
            <a:spLocks noChangeArrowheads="1"/>
          </p:cNvSpPr>
          <p:nvPr/>
        </p:nvSpPr>
        <p:spPr bwMode="auto">
          <a:xfrm>
            <a:off x="519113" y="1546225"/>
            <a:ext cx="6956425"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200" dirty="0">
                <a:solidFill>
                  <a:srgbClr val="2584BB"/>
                </a:solidFill>
                <a:latin typeface="Courier" charset="0"/>
              </a:rPr>
              <a:t>Bell, based in LA, makes and distributes</a:t>
            </a:r>
          </a:p>
          <a:p>
            <a:pPr eaLnBrk="1" hangingPunct="1">
              <a:spcBef>
                <a:spcPct val="50000"/>
              </a:spcBef>
            </a:pPr>
            <a:r>
              <a:rPr lang="en-US" sz="2200" dirty="0">
                <a:solidFill>
                  <a:srgbClr val="2584BB"/>
                </a:solidFill>
                <a:latin typeface="Courier" charset="0"/>
              </a:rPr>
              <a:t>electronic and computer products.</a:t>
            </a:r>
          </a:p>
        </p:txBody>
      </p:sp>
      <p:grpSp>
        <p:nvGrpSpPr>
          <p:cNvPr id="43" name="Group 61"/>
          <p:cNvGrpSpPr>
            <a:grpSpLocks/>
          </p:cNvGrpSpPr>
          <p:nvPr/>
        </p:nvGrpSpPr>
        <p:grpSpPr bwMode="auto">
          <a:xfrm>
            <a:off x="1143000" y="2879725"/>
            <a:ext cx="6553200" cy="3521075"/>
            <a:chOff x="1143000" y="2879725"/>
            <a:chExt cx="6553200" cy="3521075"/>
          </a:xfrm>
        </p:grpSpPr>
        <p:sp>
          <p:nvSpPr>
            <p:cNvPr id="44" name="Line 15"/>
            <p:cNvSpPr>
              <a:spLocks noChangeShapeType="1"/>
            </p:cNvSpPr>
            <p:nvPr/>
          </p:nvSpPr>
          <p:spPr bwMode="auto">
            <a:xfrm>
              <a:off x="4297362" y="3386138"/>
              <a:ext cx="0" cy="5486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 name="Text Box 16"/>
            <p:cNvSpPr txBox="1">
              <a:spLocks noChangeArrowheads="1"/>
            </p:cNvSpPr>
            <p:nvPr/>
          </p:nvSpPr>
          <p:spPr bwMode="auto">
            <a:xfrm>
              <a:off x="3846512" y="2998788"/>
              <a:ext cx="954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rgbClr val="2584BB"/>
                  </a:solidFill>
                  <a:latin typeface="Courier" charset="0"/>
                </a:rPr>
                <a:t>makes</a:t>
              </a:r>
              <a:endParaRPr lang="en-US" sz="1800" dirty="0">
                <a:solidFill>
                  <a:srgbClr val="2584BB"/>
                </a:solidFill>
                <a:latin typeface="Lucida Sans" charset="0"/>
              </a:endParaRPr>
            </a:p>
          </p:txBody>
        </p:sp>
        <p:sp>
          <p:nvSpPr>
            <p:cNvPr id="46" name="Text Box 18"/>
            <p:cNvSpPr txBox="1">
              <a:spLocks noChangeArrowheads="1"/>
            </p:cNvSpPr>
            <p:nvPr/>
          </p:nvSpPr>
          <p:spPr bwMode="auto">
            <a:xfrm>
              <a:off x="3941762" y="3836988"/>
              <a:ext cx="646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rgbClr val="2584BB"/>
                  </a:solidFill>
                  <a:latin typeface="Courier" charset="0"/>
                </a:rPr>
                <a:t>and</a:t>
              </a:r>
              <a:endParaRPr lang="en-US" sz="1800" dirty="0">
                <a:solidFill>
                  <a:srgbClr val="2584BB"/>
                </a:solidFill>
                <a:latin typeface="Lucida Sans" charset="0"/>
              </a:endParaRPr>
            </a:p>
          </p:txBody>
        </p:sp>
        <p:sp>
          <p:nvSpPr>
            <p:cNvPr id="47" name="Text Box 21"/>
            <p:cNvSpPr txBox="1">
              <a:spLocks noChangeArrowheads="1"/>
            </p:cNvSpPr>
            <p:nvPr/>
          </p:nvSpPr>
          <p:spPr bwMode="auto">
            <a:xfrm>
              <a:off x="2209800" y="3409950"/>
              <a:ext cx="823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i="1">
                  <a:latin typeface="Lucida Sans" charset="0"/>
                </a:rPr>
                <a:t>nsubj</a:t>
              </a:r>
              <a:endParaRPr lang="en-US" sz="1800">
                <a:latin typeface="Lucida Sans" charset="0"/>
              </a:endParaRPr>
            </a:p>
          </p:txBody>
        </p:sp>
        <p:sp>
          <p:nvSpPr>
            <p:cNvPr id="48" name="Line 29"/>
            <p:cNvSpPr>
              <a:spLocks noChangeShapeType="1"/>
            </p:cNvSpPr>
            <p:nvPr/>
          </p:nvSpPr>
          <p:spPr bwMode="auto">
            <a:xfrm flipH="1">
              <a:off x="2478088" y="3363914"/>
              <a:ext cx="1438274" cy="57086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 name="Text Box 49"/>
            <p:cNvSpPr txBox="1">
              <a:spLocks noChangeArrowheads="1"/>
            </p:cNvSpPr>
            <p:nvPr/>
          </p:nvSpPr>
          <p:spPr bwMode="auto">
            <a:xfrm>
              <a:off x="5324738" y="3410506"/>
              <a:ext cx="6950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i="1">
                  <a:latin typeface="Lucida Sans" charset="0"/>
                </a:rPr>
                <a:t>dobj</a:t>
              </a:r>
              <a:endParaRPr lang="en-US" sz="1800">
                <a:latin typeface="Lucida Sans" charset="0"/>
              </a:endParaRPr>
            </a:p>
          </p:txBody>
        </p:sp>
        <p:grpSp>
          <p:nvGrpSpPr>
            <p:cNvPr id="50" name="Group 56"/>
            <p:cNvGrpSpPr>
              <a:grpSpLocks/>
            </p:cNvGrpSpPr>
            <p:nvPr/>
          </p:nvGrpSpPr>
          <p:grpSpPr bwMode="auto">
            <a:xfrm>
              <a:off x="5518148" y="3932238"/>
              <a:ext cx="2178052" cy="1828800"/>
              <a:chOff x="4603748" y="3581400"/>
              <a:chExt cx="2178052" cy="1828800"/>
            </a:xfrm>
          </p:grpSpPr>
          <p:sp>
            <p:nvSpPr>
              <p:cNvPr id="67" name="Text Box 19"/>
              <p:cNvSpPr txBox="1">
                <a:spLocks noChangeArrowheads="1"/>
              </p:cNvSpPr>
              <p:nvPr/>
            </p:nvSpPr>
            <p:spPr bwMode="auto">
              <a:xfrm>
                <a:off x="4724400" y="3581400"/>
                <a:ext cx="14159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rgbClr val="2584BB"/>
                    </a:solidFill>
                    <a:latin typeface="Courier" charset="0"/>
                  </a:rPr>
                  <a:t>products</a:t>
                </a:r>
                <a:endParaRPr lang="en-US" sz="1800" dirty="0">
                  <a:solidFill>
                    <a:srgbClr val="2584BB"/>
                  </a:solidFill>
                  <a:latin typeface="Lucida Sans" charset="0"/>
                </a:endParaRPr>
              </a:p>
            </p:txBody>
          </p:sp>
          <p:grpSp>
            <p:nvGrpSpPr>
              <p:cNvPr id="68" name="Group 55"/>
              <p:cNvGrpSpPr>
                <a:grpSpLocks/>
              </p:cNvGrpSpPr>
              <p:nvPr/>
            </p:nvGrpSpPr>
            <p:grpSpPr bwMode="auto">
              <a:xfrm>
                <a:off x="4603748" y="4568825"/>
                <a:ext cx="2178052" cy="841375"/>
                <a:chOff x="7207250" y="3657601"/>
                <a:chExt cx="2178052" cy="841375"/>
              </a:xfrm>
            </p:grpSpPr>
            <p:grpSp>
              <p:nvGrpSpPr>
                <p:cNvPr id="73" name="Group 39"/>
                <p:cNvGrpSpPr>
                  <a:grpSpLocks/>
                </p:cNvGrpSpPr>
                <p:nvPr/>
              </p:nvGrpSpPr>
              <p:grpSpPr bwMode="auto">
                <a:xfrm>
                  <a:off x="7969251" y="3657601"/>
                  <a:ext cx="1416051" cy="841375"/>
                  <a:chOff x="4386" y="1741"/>
                  <a:chExt cx="892" cy="530"/>
                </a:xfrm>
              </p:grpSpPr>
              <p:sp>
                <p:nvSpPr>
                  <p:cNvPr id="77" name="Text Box 27"/>
                  <p:cNvSpPr txBox="1">
                    <a:spLocks noChangeArrowheads="1"/>
                  </p:cNvSpPr>
                  <p:nvPr/>
                </p:nvSpPr>
                <p:spPr bwMode="auto">
                  <a:xfrm>
                    <a:off x="4386" y="2019"/>
                    <a:ext cx="89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rgbClr val="2584BB"/>
                        </a:solidFill>
                        <a:latin typeface="Courier" charset="0"/>
                      </a:rPr>
                      <a:t>computer</a:t>
                    </a:r>
                    <a:endParaRPr lang="en-US" sz="1800" dirty="0">
                      <a:solidFill>
                        <a:srgbClr val="2584BB"/>
                      </a:solidFill>
                      <a:latin typeface="Lucida Sans" charset="0"/>
                    </a:endParaRPr>
                  </a:p>
                </p:txBody>
              </p:sp>
              <p:sp>
                <p:nvSpPr>
                  <p:cNvPr id="78" name="Text Box 28"/>
                  <p:cNvSpPr txBox="1">
                    <a:spLocks noChangeArrowheads="1"/>
                  </p:cNvSpPr>
                  <p:nvPr/>
                </p:nvSpPr>
                <p:spPr bwMode="auto">
                  <a:xfrm>
                    <a:off x="4454" y="1741"/>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i="1">
                        <a:latin typeface="Lucida Sans" charset="0"/>
                      </a:rPr>
                      <a:t>conj</a:t>
                    </a:r>
                    <a:endParaRPr lang="en-US" sz="1800">
                      <a:latin typeface="Lucida Sans" charset="0"/>
                    </a:endParaRPr>
                  </a:p>
                </p:txBody>
              </p:sp>
              <p:sp>
                <p:nvSpPr>
                  <p:cNvPr id="79" name="Line 33"/>
                  <p:cNvSpPr>
                    <a:spLocks noChangeShapeType="1"/>
                  </p:cNvSpPr>
                  <p:nvPr/>
                </p:nvSpPr>
                <p:spPr bwMode="auto">
                  <a:xfrm>
                    <a:off x="4395" y="1814"/>
                    <a:ext cx="256" cy="24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74" name="Text Box 37"/>
                <p:cNvSpPr txBox="1">
                  <a:spLocks noChangeArrowheads="1"/>
                </p:cNvSpPr>
                <p:nvPr/>
              </p:nvSpPr>
              <p:spPr bwMode="auto">
                <a:xfrm>
                  <a:off x="7434262" y="3684588"/>
                  <a:ext cx="414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i="1">
                      <a:latin typeface="Lucida Sans" charset="0"/>
                    </a:rPr>
                    <a:t>cc</a:t>
                  </a:r>
                  <a:endParaRPr lang="en-US" sz="1800">
                    <a:latin typeface="Lucida Sans" charset="0"/>
                  </a:endParaRPr>
                </a:p>
              </p:txBody>
            </p:sp>
            <p:sp>
              <p:nvSpPr>
                <p:cNvPr id="75" name="Line 38"/>
                <p:cNvSpPr>
                  <a:spLocks noChangeShapeType="1"/>
                </p:cNvSpPr>
                <p:nvPr/>
              </p:nvSpPr>
              <p:spPr bwMode="auto">
                <a:xfrm flipH="1">
                  <a:off x="7577137" y="3773488"/>
                  <a:ext cx="406400" cy="3841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 name="Text Box 40"/>
                <p:cNvSpPr txBox="1">
                  <a:spLocks noChangeArrowheads="1"/>
                </p:cNvSpPr>
                <p:nvPr/>
              </p:nvSpPr>
              <p:spPr bwMode="auto">
                <a:xfrm>
                  <a:off x="7207250" y="4098926"/>
                  <a:ext cx="64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rgbClr val="2584BB"/>
                      </a:solidFill>
                      <a:latin typeface="Courier" charset="0"/>
                    </a:rPr>
                    <a:t>and</a:t>
                  </a:r>
                  <a:endParaRPr lang="en-US" sz="1800" dirty="0">
                    <a:solidFill>
                      <a:srgbClr val="2584BB"/>
                    </a:solidFill>
                    <a:latin typeface="Lucida Sans" charset="0"/>
                  </a:endParaRPr>
                </a:p>
              </p:txBody>
            </p:sp>
          </p:grpSp>
          <p:sp>
            <p:nvSpPr>
              <p:cNvPr id="69" name="Text Box 50"/>
              <p:cNvSpPr txBox="1">
                <a:spLocks noChangeArrowheads="1"/>
              </p:cNvSpPr>
              <p:nvPr/>
            </p:nvSpPr>
            <p:spPr bwMode="auto">
              <a:xfrm>
                <a:off x="4621632" y="4267200"/>
                <a:ext cx="17237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rgbClr val="2584BB"/>
                    </a:solidFill>
                    <a:latin typeface="Courier" charset="0"/>
                  </a:rPr>
                  <a:t>electronic</a:t>
                </a:r>
                <a:endParaRPr lang="en-US" sz="1800" dirty="0">
                  <a:solidFill>
                    <a:srgbClr val="2584BB"/>
                  </a:solidFill>
                  <a:latin typeface="Lucida Sans" charset="0"/>
                </a:endParaRPr>
              </a:p>
            </p:txBody>
          </p:sp>
          <p:grpSp>
            <p:nvGrpSpPr>
              <p:cNvPr id="70" name="Group 52"/>
              <p:cNvGrpSpPr>
                <a:grpSpLocks/>
              </p:cNvGrpSpPr>
              <p:nvPr/>
            </p:nvGrpSpPr>
            <p:grpSpPr bwMode="auto">
              <a:xfrm>
                <a:off x="5334084" y="3949701"/>
                <a:ext cx="848737" cy="393700"/>
                <a:chOff x="262" y="1037"/>
                <a:chExt cx="514" cy="248"/>
              </a:xfrm>
            </p:grpSpPr>
            <p:sp>
              <p:nvSpPr>
                <p:cNvPr id="71" name="Text Box 54"/>
                <p:cNvSpPr txBox="1">
                  <a:spLocks noChangeArrowheads="1"/>
                </p:cNvSpPr>
                <p:nvPr/>
              </p:nvSpPr>
              <p:spPr bwMode="auto">
                <a:xfrm>
                  <a:off x="262" y="1045"/>
                  <a:ext cx="51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i="1">
                      <a:latin typeface="Lucida Sans" charset="0"/>
                    </a:rPr>
                    <a:t>amod</a:t>
                  </a:r>
                  <a:endParaRPr lang="en-US" sz="1800">
                    <a:latin typeface="Lucida Sans" charset="0"/>
                  </a:endParaRPr>
                </a:p>
              </p:txBody>
            </p:sp>
            <p:sp>
              <p:nvSpPr>
                <p:cNvPr id="72" name="Line 57"/>
                <p:cNvSpPr>
                  <a:spLocks noChangeShapeType="1"/>
                </p:cNvSpPr>
                <p:nvPr/>
              </p:nvSpPr>
              <p:spPr bwMode="auto">
                <a:xfrm>
                  <a:off x="289" y="1037"/>
                  <a:ext cx="0" cy="24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51" name="Text Box 17"/>
            <p:cNvSpPr txBox="1">
              <a:spLocks noChangeArrowheads="1"/>
            </p:cNvSpPr>
            <p:nvPr/>
          </p:nvSpPr>
          <p:spPr bwMode="auto">
            <a:xfrm>
              <a:off x="1782763" y="3932238"/>
              <a:ext cx="800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rgbClr val="2584BB"/>
                  </a:solidFill>
                  <a:latin typeface="Courier" charset="0"/>
                </a:rPr>
                <a:t>Bell</a:t>
              </a:r>
              <a:endParaRPr lang="en-US" sz="1800" dirty="0">
                <a:solidFill>
                  <a:srgbClr val="2584BB"/>
                </a:solidFill>
                <a:latin typeface="Lucida Sans" charset="0"/>
              </a:endParaRPr>
            </a:p>
          </p:txBody>
        </p:sp>
        <p:grpSp>
          <p:nvGrpSpPr>
            <p:cNvPr id="52" name="Group 51"/>
            <p:cNvGrpSpPr>
              <a:grpSpLocks/>
            </p:cNvGrpSpPr>
            <p:nvPr/>
          </p:nvGrpSpPr>
          <p:grpSpPr bwMode="auto">
            <a:xfrm>
              <a:off x="1143000" y="4249738"/>
              <a:ext cx="1563688" cy="1419225"/>
              <a:chOff x="174" y="1874"/>
              <a:chExt cx="985" cy="894"/>
            </a:xfrm>
          </p:grpSpPr>
          <p:sp>
            <p:nvSpPr>
              <p:cNvPr id="61" name="Text Box 34"/>
              <p:cNvSpPr txBox="1">
                <a:spLocks noChangeArrowheads="1"/>
              </p:cNvSpPr>
              <p:nvPr/>
            </p:nvSpPr>
            <p:spPr bwMode="auto">
              <a:xfrm>
                <a:off x="654" y="2516"/>
                <a:ext cx="3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rgbClr val="2584BB"/>
                    </a:solidFill>
                    <a:latin typeface="Courier" charset="0"/>
                  </a:rPr>
                  <a:t>in</a:t>
                </a:r>
                <a:endParaRPr lang="en-US" sz="1800" dirty="0">
                  <a:solidFill>
                    <a:srgbClr val="2584BB"/>
                  </a:solidFill>
                  <a:latin typeface="Lucida Sans" charset="0"/>
                </a:endParaRPr>
              </a:p>
            </p:txBody>
          </p:sp>
          <p:sp>
            <p:nvSpPr>
              <p:cNvPr id="62" name="Text Box 25"/>
              <p:cNvSpPr txBox="1">
                <a:spLocks noChangeArrowheads="1"/>
              </p:cNvSpPr>
              <p:nvPr/>
            </p:nvSpPr>
            <p:spPr bwMode="auto">
              <a:xfrm>
                <a:off x="443" y="2274"/>
                <a:ext cx="44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i="1">
                    <a:latin typeface="Lucida Sans" charset="0"/>
                  </a:rPr>
                  <a:t>prep</a:t>
                </a:r>
                <a:endParaRPr lang="en-US" sz="1800">
                  <a:latin typeface="Lucida Sans" charset="0"/>
                </a:endParaRPr>
              </a:p>
            </p:txBody>
          </p:sp>
          <p:sp>
            <p:nvSpPr>
              <p:cNvPr id="63" name="Text Box 45"/>
              <p:cNvSpPr txBox="1">
                <a:spLocks noChangeArrowheads="1"/>
              </p:cNvSpPr>
              <p:nvPr/>
            </p:nvSpPr>
            <p:spPr bwMode="auto">
              <a:xfrm>
                <a:off x="174" y="1874"/>
                <a:ext cx="74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i="1">
                    <a:latin typeface="Lucida Sans" charset="0"/>
                  </a:rPr>
                  <a:t>partmod</a:t>
                </a:r>
                <a:endParaRPr lang="en-US" sz="1800">
                  <a:latin typeface="Lucida Sans" charset="0"/>
                </a:endParaRPr>
              </a:p>
            </p:txBody>
          </p:sp>
          <p:sp>
            <p:nvSpPr>
              <p:cNvPr id="64" name="Text Box 46"/>
              <p:cNvSpPr txBox="1">
                <a:spLocks noChangeArrowheads="1"/>
              </p:cNvSpPr>
              <p:nvPr/>
            </p:nvSpPr>
            <p:spPr bwMode="auto">
              <a:xfrm>
                <a:off x="558" y="2092"/>
                <a:ext cx="6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rgbClr val="2584BB"/>
                    </a:solidFill>
                    <a:latin typeface="Courier" charset="0"/>
                  </a:rPr>
                  <a:t>based</a:t>
                </a:r>
                <a:endParaRPr lang="en-US" sz="1800" dirty="0">
                  <a:solidFill>
                    <a:srgbClr val="2584BB"/>
                  </a:solidFill>
                  <a:latin typeface="Lucida Sans" charset="0"/>
                </a:endParaRPr>
              </a:p>
            </p:txBody>
          </p:sp>
          <p:sp>
            <p:nvSpPr>
              <p:cNvPr id="65" name="Line 47"/>
              <p:cNvSpPr>
                <a:spLocks noChangeShapeType="1"/>
              </p:cNvSpPr>
              <p:nvPr/>
            </p:nvSpPr>
            <p:spPr bwMode="auto">
              <a:xfrm>
                <a:off x="865" y="1911"/>
                <a:ext cx="0" cy="24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48"/>
              <p:cNvSpPr>
                <a:spLocks noChangeShapeType="1"/>
              </p:cNvSpPr>
              <p:nvPr/>
            </p:nvSpPr>
            <p:spPr bwMode="auto">
              <a:xfrm>
                <a:off x="865" y="2311"/>
                <a:ext cx="0" cy="24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3" name="Text Box 45"/>
            <p:cNvSpPr txBox="1">
              <a:spLocks noChangeArrowheads="1"/>
            </p:cNvSpPr>
            <p:nvPr/>
          </p:nvSpPr>
          <p:spPr bwMode="auto">
            <a:xfrm>
              <a:off x="1590939" y="5726668"/>
              <a:ext cx="6950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i="1">
                  <a:latin typeface="Lucida Sans" charset="0"/>
                </a:rPr>
                <a:t>pobj</a:t>
              </a:r>
              <a:endParaRPr lang="en-US" sz="1800">
                <a:latin typeface="Lucida Sans" charset="0"/>
              </a:endParaRPr>
            </a:p>
          </p:txBody>
        </p:sp>
        <p:sp>
          <p:nvSpPr>
            <p:cNvPr id="54" name="Line 48"/>
            <p:cNvSpPr>
              <a:spLocks noChangeShapeType="1"/>
            </p:cNvSpPr>
            <p:nvPr/>
          </p:nvSpPr>
          <p:spPr bwMode="auto">
            <a:xfrm>
              <a:off x="2209801" y="5702300"/>
              <a:ext cx="0" cy="3937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 name="Text Box 46"/>
            <p:cNvSpPr txBox="1">
              <a:spLocks noChangeArrowheads="1"/>
            </p:cNvSpPr>
            <p:nvPr/>
          </p:nvSpPr>
          <p:spPr bwMode="auto">
            <a:xfrm>
              <a:off x="1945908" y="6000690"/>
              <a:ext cx="4924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rgbClr val="2584BB"/>
                  </a:solidFill>
                  <a:latin typeface="Courier" charset="0"/>
                </a:rPr>
                <a:t>LA</a:t>
              </a:r>
              <a:endParaRPr lang="en-US" sz="1800" dirty="0">
                <a:solidFill>
                  <a:srgbClr val="2584BB"/>
                </a:solidFill>
                <a:latin typeface="Lucida Sans" charset="0"/>
              </a:endParaRPr>
            </a:p>
          </p:txBody>
        </p:sp>
        <p:sp>
          <p:nvSpPr>
            <p:cNvPr id="56" name="Text Box 37"/>
            <p:cNvSpPr txBox="1">
              <a:spLocks noChangeArrowheads="1"/>
            </p:cNvSpPr>
            <p:nvPr/>
          </p:nvSpPr>
          <p:spPr bwMode="auto">
            <a:xfrm>
              <a:off x="3929062" y="3413125"/>
              <a:ext cx="414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i="1">
                  <a:latin typeface="Lucida Sans" charset="0"/>
                </a:rPr>
                <a:t>cc</a:t>
              </a:r>
              <a:endParaRPr lang="en-US" sz="1800">
                <a:latin typeface="Lucida Sans" charset="0"/>
              </a:endParaRPr>
            </a:p>
          </p:txBody>
        </p:sp>
        <p:sp>
          <p:nvSpPr>
            <p:cNvPr id="57" name="Text Box 28"/>
            <p:cNvSpPr txBox="1">
              <a:spLocks noChangeArrowheads="1"/>
            </p:cNvSpPr>
            <p:nvPr/>
          </p:nvSpPr>
          <p:spPr bwMode="auto">
            <a:xfrm>
              <a:off x="4994275" y="2879725"/>
              <a:ext cx="644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i="1">
                  <a:latin typeface="Lucida Sans" charset="0"/>
                </a:rPr>
                <a:t>conj</a:t>
              </a:r>
              <a:endParaRPr lang="en-US" sz="1800">
                <a:latin typeface="Lucida Sans" charset="0"/>
              </a:endParaRPr>
            </a:p>
          </p:txBody>
        </p:sp>
        <p:sp>
          <p:nvSpPr>
            <p:cNvPr id="58" name="Text Box 16"/>
            <p:cNvSpPr txBox="1">
              <a:spLocks noChangeArrowheads="1"/>
            </p:cNvSpPr>
            <p:nvPr/>
          </p:nvSpPr>
          <p:spPr bwMode="auto">
            <a:xfrm>
              <a:off x="5791200" y="2998728"/>
              <a:ext cx="18777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rgbClr val="2584BB"/>
                  </a:solidFill>
                  <a:latin typeface="Courier" charset="0"/>
                </a:rPr>
                <a:t>distributes</a:t>
              </a:r>
              <a:endParaRPr lang="en-US" sz="1800" dirty="0">
                <a:solidFill>
                  <a:srgbClr val="2584BB"/>
                </a:solidFill>
                <a:latin typeface="Lucida Sans" charset="0"/>
              </a:endParaRPr>
            </a:p>
          </p:txBody>
        </p:sp>
        <p:sp>
          <p:nvSpPr>
            <p:cNvPr id="59" name="Line 29"/>
            <p:cNvSpPr>
              <a:spLocks noChangeShapeType="1"/>
            </p:cNvSpPr>
            <p:nvPr/>
          </p:nvSpPr>
          <p:spPr bwMode="auto">
            <a:xfrm>
              <a:off x="4581526" y="3361374"/>
              <a:ext cx="1438274" cy="57086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15"/>
            <p:cNvSpPr>
              <a:spLocks noChangeShapeType="1"/>
            </p:cNvSpPr>
            <p:nvPr/>
          </p:nvSpPr>
          <p:spPr bwMode="auto">
            <a:xfrm rot="16200000" flipH="1">
              <a:off x="5288280" y="2743519"/>
              <a:ext cx="0" cy="10058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4155685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642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8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p:txBody>
          <a:bodyPr/>
          <a:lstStyle/>
          <a:p>
            <a:pPr eaLnBrk="1" hangingPunct="1"/>
            <a:r>
              <a:rPr lang="en-US" sz="2800" dirty="0" smtClean="0">
                <a:latin typeface="+mn-lt"/>
                <a:ea typeface="ＭＳ Ｐゴシック" charset="0"/>
                <a:cs typeface="ＭＳ Ｐゴシック" charset="0"/>
              </a:rPr>
              <a:t>Graph modification </a:t>
            </a:r>
            <a:r>
              <a:rPr lang="en-US" sz="2800" dirty="0">
                <a:latin typeface="+mn-lt"/>
                <a:ea typeface="ＭＳ Ｐゴシック" charset="0"/>
                <a:cs typeface="ＭＳ Ｐゴシック" charset="0"/>
              </a:rPr>
              <a:t>to facilitate semantic analysis</a:t>
            </a:r>
          </a:p>
        </p:txBody>
      </p:sp>
      <p:sp>
        <p:nvSpPr>
          <p:cNvPr id="564289" name="Text Box 65"/>
          <p:cNvSpPr txBox="1">
            <a:spLocks noChangeArrowheads="1"/>
          </p:cNvSpPr>
          <p:nvPr/>
        </p:nvSpPr>
        <p:spPr bwMode="auto">
          <a:xfrm>
            <a:off x="519113" y="1546225"/>
            <a:ext cx="6956425"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200" dirty="0">
                <a:solidFill>
                  <a:srgbClr val="2584BB"/>
                </a:solidFill>
                <a:latin typeface="Courier" charset="0"/>
              </a:rPr>
              <a:t>Bell, based in LA, makes and distributes</a:t>
            </a:r>
          </a:p>
          <a:p>
            <a:pPr eaLnBrk="1" hangingPunct="1">
              <a:spcBef>
                <a:spcPct val="50000"/>
              </a:spcBef>
            </a:pPr>
            <a:r>
              <a:rPr lang="en-US" sz="2200" dirty="0">
                <a:solidFill>
                  <a:srgbClr val="2584BB"/>
                </a:solidFill>
                <a:latin typeface="Courier" charset="0"/>
              </a:rPr>
              <a:t>electronic and computer products.</a:t>
            </a:r>
          </a:p>
        </p:txBody>
      </p:sp>
      <p:grpSp>
        <p:nvGrpSpPr>
          <p:cNvPr id="41" name="Group 29"/>
          <p:cNvGrpSpPr>
            <a:grpSpLocks/>
          </p:cNvGrpSpPr>
          <p:nvPr/>
        </p:nvGrpSpPr>
        <p:grpSpPr bwMode="auto">
          <a:xfrm>
            <a:off x="1143000" y="3184525"/>
            <a:ext cx="6526213" cy="3521075"/>
            <a:chOff x="1143000" y="2286000"/>
            <a:chExt cx="6525913" cy="3521075"/>
          </a:xfrm>
        </p:grpSpPr>
        <p:grpSp>
          <p:nvGrpSpPr>
            <p:cNvPr id="42" name="Group 61"/>
            <p:cNvGrpSpPr>
              <a:grpSpLocks/>
            </p:cNvGrpSpPr>
            <p:nvPr/>
          </p:nvGrpSpPr>
          <p:grpSpPr bwMode="auto">
            <a:xfrm>
              <a:off x="1143000" y="2286000"/>
              <a:ext cx="6525913" cy="3521075"/>
              <a:chOff x="1143000" y="2879725"/>
              <a:chExt cx="6525913" cy="3521075"/>
            </a:xfrm>
          </p:grpSpPr>
          <p:sp>
            <p:nvSpPr>
              <p:cNvPr id="81" name="Text Box 16"/>
              <p:cNvSpPr txBox="1">
                <a:spLocks noChangeArrowheads="1"/>
              </p:cNvSpPr>
              <p:nvPr/>
            </p:nvSpPr>
            <p:spPr bwMode="auto">
              <a:xfrm>
                <a:off x="3846512" y="2998788"/>
                <a:ext cx="954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rgbClr val="2584BB"/>
                    </a:solidFill>
                    <a:latin typeface="Courier" charset="0"/>
                  </a:rPr>
                  <a:t>makes</a:t>
                </a:r>
                <a:endParaRPr lang="en-US" sz="1800" dirty="0">
                  <a:solidFill>
                    <a:srgbClr val="2584BB"/>
                  </a:solidFill>
                  <a:latin typeface="Lucida Sans" charset="0"/>
                </a:endParaRPr>
              </a:p>
            </p:txBody>
          </p:sp>
          <p:sp>
            <p:nvSpPr>
              <p:cNvPr id="82" name="Text Box 21"/>
              <p:cNvSpPr txBox="1">
                <a:spLocks noChangeArrowheads="1"/>
              </p:cNvSpPr>
              <p:nvPr/>
            </p:nvSpPr>
            <p:spPr bwMode="auto">
              <a:xfrm>
                <a:off x="2209800" y="3409950"/>
                <a:ext cx="823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i="1">
                    <a:latin typeface="Lucida Sans" charset="0"/>
                  </a:rPr>
                  <a:t>nsubj</a:t>
                </a:r>
                <a:endParaRPr lang="en-US" sz="1800">
                  <a:latin typeface="Lucida Sans" charset="0"/>
                </a:endParaRPr>
              </a:p>
            </p:txBody>
          </p:sp>
          <p:sp>
            <p:nvSpPr>
              <p:cNvPr id="83" name="Line 29"/>
              <p:cNvSpPr>
                <a:spLocks noChangeShapeType="1"/>
              </p:cNvSpPr>
              <p:nvPr/>
            </p:nvSpPr>
            <p:spPr bwMode="auto">
              <a:xfrm flipH="1">
                <a:off x="2478088" y="3363914"/>
                <a:ext cx="1438274" cy="57086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4" name="Text Box 49"/>
              <p:cNvSpPr txBox="1">
                <a:spLocks noChangeArrowheads="1"/>
              </p:cNvSpPr>
              <p:nvPr/>
            </p:nvSpPr>
            <p:spPr bwMode="auto">
              <a:xfrm>
                <a:off x="5324738" y="3410506"/>
                <a:ext cx="6950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i="1">
                    <a:latin typeface="Lucida Sans" charset="0"/>
                  </a:rPr>
                  <a:t>dobj</a:t>
                </a:r>
                <a:endParaRPr lang="en-US" sz="1800">
                  <a:latin typeface="Lucida Sans" charset="0"/>
                </a:endParaRPr>
              </a:p>
            </p:txBody>
          </p:sp>
          <p:grpSp>
            <p:nvGrpSpPr>
              <p:cNvPr id="85" name="Group 56"/>
              <p:cNvGrpSpPr>
                <a:grpSpLocks/>
              </p:cNvGrpSpPr>
              <p:nvPr/>
            </p:nvGrpSpPr>
            <p:grpSpPr bwMode="auto">
              <a:xfrm>
                <a:off x="5536032" y="3932238"/>
                <a:ext cx="1933158" cy="1828800"/>
                <a:chOff x="4621632" y="3581400"/>
                <a:chExt cx="1933158" cy="1828800"/>
              </a:xfrm>
            </p:grpSpPr>
            <p:sp>
              <p:nvSpPr>
                <p:cNvPr id="98" name="Text Box 19"/>
                <p:cNvSpPr txBox="1">
                  <a:spLocks noChangeArrowheads="1"/>
                </p:cNvSpPr>
                <p:nvPr/>
              </p:nvSpPr>
              <p:spPr bwMode="auto">
                <a:xfrm>
                  <a:off x="4724400" y="3581400"/>
                  <a:ext cx="14159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rgbClr val="2584BB"/>
                      </a:solidFill>
                      <a:latin typeface="Courier" charset="0"/>
                    </a:rPr>
                    <a:t>products</a:t>
                  </a:r>
                  <a:endParaRPr lang="en-US" sz="1800" dirty="0">
                    <a:solidFill>
                      <a:srgbClr val="2584BB"/>
                    </a:solidFill>
                    <a:latin typeface="Lucida Sans" charset="0"/>
                  </a:endParaRPr>
                </a:p>
              </p:txBody>
            </p:sp>
            <p:grpSp>
              <p:nvGrpSpPr>
                <p:cNvPr id="99" name="Group 39"/>
                <p:cNvGrpSpPr>
                  <a:grpSpLocks/>
                </p:cNvGrpSpPr>
                <p:nvPr/>
              </p:nvGrpSpPr>
              <p:grpSpPr bwMode="auto">
                <a:xfrm>
                  <a:off x="4724401" y="4673600"/>
                  <a:ext cx="1830389" cy="736600"/>
                  <a:chOff x="3982" y="1807"/>
                  <a:chExt cx="1153" cy="464"/>
                </a:xfrm>
              </p:grpSpPr>
              <p:sp>
                <p:nvSpPr>
                  <p:cNvPr id="104" name="Text Box 27"/>
                  <p:cNvSpPr txBox="1">
                    <a:spLocks noChangeArrowheads="1"/>
                  </p:cNvSpPr>
                  <p:nvPr/>
                </p:nvSpPr>
                <p:spPr bwMode="auto">
                  <a:xfrm>
                    <a:off x="3982" y="2019"/>
                    <a:ext cx="89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rgbClr val="2584BB"/>
                        </a:solidFill>
                        <a:latin typeface="Courier" charset="0"/>
                      </a:rPr>
                      <a:t>computer</a:t>
                    </a:r>
                    <a:endParaRPr lang="en-US" sz="1800" dirty="0">
                      <a:solidFill>
                        <a:srgbClr val="2584BB"/>
                      </a:solidFill>
                      <a:latin typeface="Lucida Sans" charset="0"/>
                    </a:endParaRPr>
                  </a:p>
                </p:txBody>
              </p:sp>
              <p:sp>
                <p:nvSpPr>
                  <p:cNvPr id="105" name="Text Box 28"/>
                  <p:cNvSpPr txBox="1">
                    <a:spLocks noChangeArrowheads="1"/>
                  </p:cNvSpPr>
                  <p:nvPr/>
                </p:nvSpPr>
                <p:spPr bwMode="auto">
                  <a:xfrm>
                    <a:off x="4366" y="1807"/>
                    <a:ext cx="76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i="1">
                        <a:latin typeface="Lucida Sans" charset="0"/>
                      </a:rPr>
                      <a:t>conj_and</a:t>
                    </a:r>
                    <a:endParaRPr lang="en-US" sz="1800">
                      <a:latin typeface="Lucida Sans" charset="0"/>
                    </a:endParaRPr>
                  </a:p>
                </p:txBody>
              </p:sp>
            </p:grpSp>
            <p:sp>
              <p:nvSpPr>
                <p:cNvPr id="100" name="Text Box 50"/>
                <p:cNvSpPr txBox="1">
                  <a:spLocks noChangeArrowheads="1"/>
                </p:cNvSpPr>
                <p:nvPr/>
              </p:nvSpPr>
              <p:spPr bwMode="auto">
                <a:xfrm>
                  <a:off x="4621632" y="4267200"/>
                  <a:ext cx="17237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rgbClr val="2584BB"/>
                      </a:solidFill>
                      <a:latin typeface="Courier" charset="0"/>
                    </a:rPr>
                    <a:t>electronic</a:t>
                  </a:r>
                  <a:endParaRPr lang="en-US" sz="1800" dirty="0">
                    <a:solidFill>
                      <a:srgbClr val="2584BB"/>
                    </a:solidFill>
                    <a:latin typeface="Lucida Sans" charset="0"/>
                  </a:endParaRPr>
                </a:p>
              </p:txBody>
            </p:sp>
            <p:grpSp>
              <p:nvGrpSpPr>
                <p:cNvPr id="101" name="Group 52"/>
                <p:cNvGrpSpPr>
                  <a:grpSpLocks/>
                </p:cNvGrpSpPr>
                <p:nvPr/>
              </p:nvGrpSpPr>
              <p:grpSpPr bwMode="auto">
                <a:xfrm>
                  <a:off x="5334084" y="3949701"/>
                  <a:ext cx="848737" cy="393700"/>
                  <a:chOff x="262" y="1037"/>
                  <a:chExt cx="514" cy="248"/>
                </a:xfrm>
              </p:grpSpPr>
              <p:sp>
                <p:nvSpPr>
                  <p:cNvPr id="102" name="Text Box 54"/>
                  <p:cNvSpPr txBox="1">
                    <a:spLocks noChangeArrowheads="1"/>
                  </p:cNvSpPr>
                  <p:nvPr/>
                </p:nvSpPr>
                <p:spPr bwMode="auto">
                  <a:xfrm>
                    <a:off x="262" y="1045"/>
                    <a:ext cx="51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i="1">
                        <a:latin typeface="Lucida Sans" charset="0"/>
                      </a:rPr>
                      <a:t>amod</a:t>
                    </a:r>
                    <a:endParaRPr lang="en-US" sz="1800">
                      <a:latin typeface="Lucida Sans" charset="0"/>
                    </a:endParaRPr>
                  </a:p>
                </p:txBody>
              </p:sp>
              <p:sp>
                <p:nvSpPr>
                  <p:cNvPr id="103" name="Line 57"/>
                  <p:cNvSpPr>
                    <a:spLocks noChangeShapeType="1"/>
                  </p:cNvSpPr>
                  <p:nvPr/>
                </p:nvSpPr>
                <p:spPr bwMode="auto">
                  <a:xfrm>
                    <a:off x="289" y="1037"/>
                    <a:ext cx="0" cy="24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86" name="Text Box 17"/>
              <p:cNvSpPr txBox="1">
                <a:spLocks noChangeArrowheads="1"/>
              </p:cNvSpPr>
              <p:nvPr/>
            </p:nvSpPr>
            <p:spPr bwMode="auto">
              <a:xfrm>
                <a:off x="1782763" y="3932238"/>
                <a:ext cx="800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rgbClr val="2584BB"/>
                    </a:solidFill>
                    <a:latin typeface="Courier" charset="0"/>
                  </a:rPr>
                  <a:t>Bell</a:t>
                </a:r>
                <a:endParaRPr lang="en-US" sz="1800" dirty="0">
                  <a:solidFill>
                    <a:srgbClr val="2584BB"/>
                  </a:solidFill>
                  <a:latin typeface="Lucida Sans" charset="0"/>
                </a:endParaRPr>
              </a:p>
            </p:txBody>
          </p:sp>
          <p:grpSp>
            <p:nvGrpSpPr>
              <p:cNvPr id="87" name="Group 51"/>
              <p:cNvGrpSpPr>
                <a:grpSpLocks/>
              </p:cNvGrpSpPr>
              <p:nvPr/>
            </p:nvGrpSpPr>
            <p:grpSpPr bwMode="auto">
              <a:xfrm>
                <a:off x="1143000" y="4249738"/>
                <a:ext cx="1563688" cy="1790700"/>
                <a:chOff x="174" y="1874"/>
                <a:chExt cx="985" cy="1128"/>
              </a:xfrm>
            </p:grpSpPr>
            <p:sp>
              <p:nvSpPr>
                <p:cNvPr id="93" name="Text Box 25"/>
                <p:cNvSpPr txBox="1">
                  <a:spLocks noChangeArrowheads="1"/>
                </p:cNvSpPr>
                <p:nvPr/>
              </p:nvSpPr>
              <p:spPr bwMode="auto">
                <a:xfrm>
                  <a:off x="222" y="2554"/>
                  <a:ext cx="67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i="1">
                      <a:latin typeface="Lucida Sans" charset="0"/>
                    </a:rPr>
                    <a:t>prep_in</a:t>
                  </a:r>
                </a:p>
              </p:txBody>
            </p:sp>
            <p:sp>
              <p:nvSpPr>
                <p:cNvPr id="94" name="Text Box 45"/>
                <p:cNvSpPr txBox="1">
                  <a:spLocks noChangeArrowheads="1"/>
                </p:cNvSpPr>
                <p:nvPr/>
              </p:nvSpPr>
              <p:spPr bwMode="auto">
                <a:xfrm>
                  <a:off x="174" y="1874"/>
                  <a:ext cx="74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i="1">
                      <a:latin typeface="Lucida Sans" charset="0"/>
                    </a:rPr>
                    <a:t>partmod</a:t>
                  </a:r>
                  <a:endParaRPr lang="en-US" sz="1800">
                    <a:latin typeface="Lucida Sans" charset="0"/>
                  </a:endParaRPr>
                </a:p>
              </p:txBody>
            </p:sp>
            <p:sp>
              <p:nvSpPr>
                <p:cNvPr id="95" name="Text Box 46"/>
                <p:cNvSpPr txBox="1">
                  <a:spLocks noChangeArrowheads="1"/>
                </p:cNvSpPr>
                <p:nvPr/>
              </p:nvSpPr>
              <p:spPr bwMode="auto">
                <a:xfrm>
                  <a:off x="558" y="2092"/>
                  <a:ext cx="6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rgbClr val="2584BB"/>
                      </a:solidFill>
                      <a:latin typeface="Courier" charset="0"/>
                    </a:rPr>
                    <a:t>based</a:t>
                  </a:r>
                  <a:endParaRPr lang="en-US" sz="1800" dirty="0">
                    <a:solidFill>
                      <a:srgbClr val="2584BB"/>
                    </a:solidFill>
                    <a:latin typeface="Lucida Sans" charset="0"/>
                  </a:endParaRPr>
                </a:p>
              </p:txBody>
            </p:sp>
            <p:sp>
              <p:nvSpPr>
                <p:cNvPr id="96" name="Line 47"/>
                <p:cNvSpPr>
                  <a:spLocks noChangeShapeType="1"/>
                </p:cNvSpPr>
                <p:nvPr/>
              </p:nvSpPr>
              <p:spPr bwMode="auto">
                <a:xfrm>
                  <a:off x="865" y="1911"/>
                  <a:ext cx="0" cy="24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7" name="Line 48"/>
                <p:cNvSpPr>
                  <a:spLocks noChangeShapeType="1"/>
                </p:cNvSpPr>
                <p:nvPr/>
              </p:nvSpPr>
              <p:spPr bwMode="auto">
                <a:xfrm>
                  <a:off x="865" y="2311"/>
                  <a:ext cx="0" cy="69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88" name="Text Box 46"/>
              <p:cNvSpPr txBox="1">
                <a:spLocks noChangeArrowheads="1"/>
              </p:cNvSpPr>
              <p:nvPr/>
            </p:nvSpPr>
            <p:spPr bwMode="auto">
              <a:xfrm>
                <a:off x="1945908" y="6000690"/>
                <a:ext cx="4924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rgbClr val="2584BB"/>
                    </a:solidFill>
                    <a:latin typeface="Courier" charset="0"/>
                  </a:rPr>
                  <a:t>LA</a:t>
                </a:r>
                <a:endParaRPr lang="en-US" sz="1800" dirty="0">
                  <a:solidFill>
                    <a:srgbClr val="2584BB"/>
                  </a:solidFill>
                  <a:latin typeface="Lucida Sans" charset="0"/>
                </a:endParaRPr>
              </a:p>
            </p:txBody>
          </p:sp>
          <p:sp>
            <p:nvSpPr>
              <p:cNvPr id="89" name="Text Box 28"/>
              <p:cNvSpPr txBox="1">
                <a:spLocks noChangeArrowheads="1"/>
              </p:cNvSpPr>
              <p:nvPr/>
            </p:nvSpPr>
            <p:spPr bwMode="auto">
              <a:xfrm>
                <a:off x="4648200" y="2879725"/>
                <a:ext cx="12208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i="1">
                    <a:latin typeface="Lucida Sans" charset="0"/>
                  </a:rPr>
                  <a:t>conj_and</a:t>
                </a:r>
                <a:endParaRPr lang="en-US" sz="1800">
                  <a:latin typeface="Lucida Sans" charset="0"/>
                </a:endParaRPr>
              </a:p>
            </p:txBody>
          </p:sp>
          <p:sp>
            <p:nvSpPr>
              <p:cNvPr id="90" name="Text Box 16"/>
              <p:cNvSpPr txBox="1">
                <a:spLocks noChangeArrowheads="1"/>
              </p:cNvSpPr>
              <p:nvPr/>
            </p:nvSpPr>
            <p:spPr bwMode="auto">
              <a:xfrm>
                <a:off x="5791200" y="2998728"/>
                <a:ext cx="18777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dirty="0">
                    <a:solidFill>
                      <a:srgbClr val="2584BB"/>
                    </a:solidFill>
                    <a:latin typeface="Courier" charset="0"/>
                  </a:rPr>
                  <a:t>distributes</a:t>
                </a:r>
                <a:endParaRPr lang="en-US" sz="1800" dirty="0">
                  <a:solidFill>
                    <a:srgbClr val="2584BB"/>
                  </a:solidFill>
                  <a:latin typeface="Lucida Sans" charset="0"/>
                </a:endParaRPr>
              </a:p>
            </p:txBody>
          </p:sp>
          <p:sp>
            <p:nvSpPr>
              <p:cNvPr id="91" name="Line 29"/>
              <p:cNvSpPr>
                <a:spLocks noChangeShapeType="1"/>
              </p:cNvSpPr>
              <p:nvPr/>
            </p:nvSpPr>
            <p:spPr bwMode="auto">
              <a:xfrm>
                <a:off x="4581526" y="3361374"/>
                <a:ext cx="1438274" cy="57086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 name="Line 15"/>
              <p:cNvSpPr>
                <a:spLocks noChangeShapeType="1"/>
              </p:cNvSpPr>
              <p:nvPr/>
            </p:nvSpPr>
            <p:spPr bwMode="auto">
              <a:xfrm rot="16200000" flipH="1">
                <a:off x="5288280" y="2743519"/>
                <a:ext cx="0" cy="10058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80" name="Line 57"/>
            <p:cNvSpPr>
              <a:spLocks noChangeShapeType="1"/>
            </p:cNvSpPr>
            <p:nvPr/>
          </p:nvSpPr>
          <p:spPr bwMode="auto">
            <a:xfrm>
              <a:off x="6324600" y="4419600"/>
              <a:ext cx="0" cy="3937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6" name="Group 30"/>
          <p:cNvGrpSpPr>
            <a:grpSpLocks/>
          </p:cNvGrpSpPr>
          <p:nvPr/>
        </p:nvGrpSpPr>
        <p:grpSpPr bwMode="auto">
          <a:xfrm>
            <a:off x="4419600" y="4556125"/>
            <a:ext cx="1128713" cy="1274763"/>
            <a:chOff x="4495800" y="3678633"/>
            <a:chExt cx="1128081" cy="1274367"/>
          </a:xfrm>
        </p:grpSpPr>
        <p:sp>
          <p:nvSpPr>
            <p:cNvPr id="107" name="Freeform 41"/>
            <p:cNvSpPr>
              <a:spLocks/>
            </p:cNvSpPr>
            <p:nvPr/>
          </p:nvSpPr>
          <p:spPr bwMode="auto">
            <a:xfrm rot="-5400000" flipH="1" flipV="1">
              <a:off x="4803657" y="4132776"/>
              <a:ext cx="1274367" cy="366081"/>
            </a:xfrm>
            <a:custGeom>
              <a:avLst/>
              <a:gdLst>
                <a:gd name="T0" fmla="*/ 2147483647 w 1751"/>
                <a:gd name="T1" fmla="*/ 0 h 213"/>
                <a:gd name="T2" fmla="*/ 2147483647 w 1751"/>
                <a:gd name="T3" fmla="*/ 2147483647 h 213"/>
                <a:gd name="T4" fmla="*/ 2147483647 w 1751"/>
                <a:gd name="T5" fmla="*/ 2147483647 h 213"/>
                <a:gd name="T6" fmla="*/ 0 w 1751"/>
                <a:gd name="T7" fmla="*/ 0 h 213"/>
                <a:gd name="T8" fmla="*/ 0 60000 65536"/>
                <a:gd name="T9" fmla="*/ 0 60000 65536"/>
                <a:gd name="T10" fmla="*/ 0 60000 65536"/>
                <a:gd name="T11" fmla="*/ 0 60000 65536"/>
                <a:gd name="T12" fmla="*/ 0 w 1751"/>
                <a:gd name="T13" fmla="*/ 0 h 213"/>
                <a:gd name="T14" fmla="*/ 1751 w 1751"/>
                <a:gd name="T15" fmla="*/ 213 h 213"/>
              </a:gdLst>
              <a:ahLst/>
              <a:cxnLst>
                <a:cxn ang="T8">
                  <a:pos x="T0" y="T1"/>
                </a:cxn>
                <a:cxn ang="T9">
                  <a:pos x="T2" y="T3"/>
                </a:cxn>
                <a:cxn ang="T10">
                  <a:pos x="T4" y="T5"/>
                </a:cxn>
                <a:cxn ang="T11">
                  <a:pos x="T6" y="T7"/>
                </a:cxn>
              </a:cxnLst>
              <a:rect l="T12" t="T13" r="T14" b="T15"/>
              <a:pathLst>
                <a:path w="1751" h="213">
                  <a:moveTo>
                    <a:pt x="1751" y="0"/>
                  </a:moveTo>
                  <a:cubicBezTo>
                    <a:pt x="1658" y="23"/>
                    <a:pt x="1396" y="103"/>
                    <a:pt x="1191" y="135"/>
                  </a:cubicBezTo>
                  <a:cubicBezTo>
                    <a:pt x="986" y="167"/>
                    <a:pt x="718" y="213"/>
                    <a:pt x="520" y="191"/>
                  </a:cubicBezTo>
                  <a:cubicBezTo>
                    <a:pt x="322" y="169"/>
                    <a:pt x="108" y="40"/>
                    <a:pt x="0" y="0"/>
                  </a:cubicBezTo>
                </a:path>
              </a:pathLst>
            </a:custGeom>
            <a:noFill/>
            <a:ln w="1905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8" name="Text Box 54"/>
            <p:cNvSpPr txBox="1">
              <a:spLocks noChangeArrowheads="1"/>
            </p:cNvSpPr>
            <p:nvPr/>
          </p:nvSpPr>
          <p:spPr bwMode="auto">
            <a:xfrm>
              <a:off x="4495800" y="3897312"/>
              <a:ext cx="848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i="1">
                  <a:latin typeface="Lucida Sans" charset="0"/>
                </a:rPr>
                <a:t>amod</a:t>
              </a:r>
              <a:endParaRPr lang="en-US" sz="1800">
                <a:latin typeface="Lucida Sans" charset="0"/>
              </a:endParaRPr>
            </a:p>
          </p:txBody>
        </p:sp>
      </p:grpSp>
      <p:grpSp>
        <p:nvGrpSpPr>
          <p:cNvPr id="109" name="Group 56"/>
          <p:cNvGrpSpPr>
            <a:grpSpLocks/>
          </p:cNvGrpSpPr>
          <p:nvPr/>
        </p:nvGrpSpPr>
        <p:grpSpPr bwMode="auto">
          <a:xfrm>
            <a:off x="2971800" y="2574925"/>
            <a:ext cx="3886200" cy="1098550"/>
            <a:chOff x="2971204" y="1676400"/>
            <a:chExt cx="3886796" cy="1098388"/>
          </a:xfrm>
        </p:grpSpPr>
        <p:sp>
          <p:nvSpPr>
            <p:cNvPr id="110" name="Freeform 41"/>
            <p:cNvSpPr>
              <a:spLocks/>
            </p:cNvSpPr>
            <p:nvPr/>
          </p:nvSpPr>
          <p:spPr bwMode="auto">
            <a:xfrm flipH="1" flipV="1">
              <a:off x="2971204" y="2038777"/>
              <a:ext cx="3886796" cy="736011"/>
            </a:xfrm>
            <a:custGeom>
              <a:avLst/>
              <a:gdLst>
                <a:gd name="T0" fmla="*/ 2147483647 w 1735"/>
                <a:gd name="T1" fmla="*/ 0 h 428"/>
                <a:gd name="T2" fmla="*/ 2147483647 w 1735"/>
                <a:gd name="T3" fmla="*/ 1035020628 h 428"/>
                <a:gd name="T4" fmla="*/ 2147483647 w 1735"/>
                <a:gd name="T5" fmla="*/ 1200624822 h 428"/>
                <a:gd name="T6" fmla="*/ 0 w 1735"/>
                <a:gd name="T7" fmla="*/ 635798287 h 428"/>
                <a:gd name="T8" fmla="*/ 0 60000 65536"/>
                <a:gd name="T9" fmla="*/ 0 60000 65536"/>
                <a:gd name="T10" fmla="*/ 0 60000 65536"/>
                <a:gd name="T11" fmla="*/ 0 60000 65536"/>
                <a:gd name="T12" fmla="*/ 0 w 1735"/>
                <a:gd name="T13" fmla="*/ 0 h 428"/>
                <a:gd name="T14" fmla="*/ 1735 w 1735"/>
                <a:gd name="T15" fmla="*/ 428 h 428"/>
              </a:gdLst>
              <a:ahLst/>
              <a:cxnLst>
                <a:cxn ang="T8">
                  <a:pos x="T0" y="T1"/>
                </a:cxn>
                <a:cxn ang="T9">
                  <a:pos x="T2" y="T3"/>
                </a:cxn>
                <a:cxn ang="T10">
                  <a:pos x="T4" y="T5"/>
                </a:cxn>
                <a:cxn ang="T11">
                  <a:pos x="T6" y="T7"/>
                </a:cxn>
              </a:cxnLst>
              <a:rect l="T12" t="T13" r="T14" b="T15"/>
              <a:pathLst>
                <a:path w="1735" h="428">
                  <a:moveTo>
                    <a:pt x="1735" y="0"/>
                  </a:moveTo>
                  <a:cubicBezTo>
                    <a:pt x="1642" y="23"/>
                    <a:pt x="1394" y="282"/>
                    <a:pt x="1191" y="350"/>
                  </a:cubicBezTo>
                  <a:cubicBezTo>
                    <a:pt x="988" y="418"/>
                    <a:pt x="718" y="428"/>
                    <a:pt x="520" y="406"/>
                  </a:cubicBezTo>
                  <a:cubicBezTo>
                    <a:pt x="322" y="384"/>
                    <a:pt x="108" y="255"/>
                    <a:pt x="0" y="215"/>
                  </a:cubicBezTo>
                </a:path>
              </a:pathLst>
            </a:custGeom>
            <a:noFill/>
            <a:ln w="1905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1" name="Text Box 21"/>
            <p:cNvSpPr txBox="1">
              <a:spLocks noChangeArrowheads="1"/>
            </p:cNvSpPr>
            <p:nvPr/>
          </p:nvSpPr>
          <p:spPr bwMode="auto">
            <a:xfrm>
              <a:off x="4586249" y="1676400"/>
              <a:ext cx="823951"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i="1">
                  <a:latin typeface="Lucida Sans" charset="0"/>
                </a:rPr>
                <a:t>nsubj</a:t>
              </a:r>
              <a:endParaRPr lang="en-US" sz="1800">
                <a:latin typeface="Lucida Sans" charset="0"/>
              </a:endParaRPr>
            </a:p>
          </p:txBody>
        </p:sp>
      </p:grpSp>
    </p:spTree>
    <p:extLst>
      <p:ext uri="{BB962C8B-B14F-4D97-AF65-F5344CB8AC3E}">
        <p14:creationId xmlns:p14="http://schemas.microsoft.com/office/powerpoint/2010/main" val="11860685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642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8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BioNLP</a:t>
            </a:r>
            <a:r>
              <a:rPr lang="en-US" dirty="0" smtClean="0"/>
              <a:t> 2009/2011 relation extraction shared tasks            </a:t>
            </a:r>
            <a:r>
              <a:rPr lang="en-US" b="0" dirty="0" smtClean="0">
                <a:solidFill>
                  <a:schemeClr val="accent4"/>
                </a:solidFill>
              </a:rPr>
              <a:t>[</a:t>
            </a:r>
            <a:r>
              <a:rPr lang="en-US" b="0" dirty="0" err="1" smtClean="0">
                <a:solidFill>
                  <a:schemeClr val="accent4"/>
                </a:solidFill>
              </a:rPr>
              <a:t>Björne</a:t>
            </a:r>
            <a:r>
              <a:rPr lang="en-US" b="0" dirty="0" smtClean="0">
                <a:solidFill>
                  <a:schemeClr val="accent4"/>
                </a:solidFill>
              </a:rPr>
              <a:t> et al. 2009]</a:t>
            </a:r>
            <a:endParaRPr lang="en-US" dirty="0">
              <a:solidFill>
                <a:schemeClr val="accent4"/>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05636803"/>
              </p:ext>
            </p:extLst>
          </p:nvPr>
        </p:nvGraphicFramePr>
        <p:xfrm>
          <a:off x="304800" y="1803400"/>
          <a:ext cx="8534400" cy="4445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261702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Dependencies encode relational structure</a:t>
            </a:r>
            <a:endParaRPr lang="en-US" dirty="0"/>
          </a:p>
        </p:txBody>
      </p:sp>
      <p:sp>
        <p:nvSpPr>
          <p:cNvPr id="3" name="Subtitle 2"/>
          <p:cNvSpPr>
            <a:spLocks noGrp="1"/>
          </p:cNvSpPr>
          <p:nvPr>
            <p:ph type="subTitle" idx="1"/>
          </p:nvPr>
        </p:nvSpPr>
        <p:spPr/>
        <p:txBody>
          <a:bodyPr/>
          <a:lstStyle/>
          <a:p>
            <a:r>
              <a:rPr lang="en-US" dirty="0" smtClean="0"/>
              <a:t>Relation Extraction with Stanford Dependencies</a:t>
            </a:r>
            <a:endParaRPr lang="en-US" dirty="0"/>
          </a:p>
        </p:txBody>
      </p:sp>
    </p:spTree>
    <p:extLst>
      <p:ext uri="{BB962C8B-B14F-4D97-AF65-F5344CB8AC3E}">
        <p14:creationId xmlns:p14="http://schemas.microsoft.com/office/powerpoint/2010/main" val="829929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752601"/>
            <a:ext cx="8458200" cy="1219199"/>
          </a:xfrm>
        </p:spPr>
        <p:txBody>
          <a:bodyPr/>
          <a:lstStyle/>
          <a:p>
            <a:pPr marL="0" indent="0">
              <a:buNone/>
            </a:pPr>
            <a:r>
              <a:rPr lang="en-US" dirty="0" smtClean="0"/>
              <a:t>Dependency syntax postulates that syntactic structure consists of lexical items linked by binary asymmetric relations (“arrows”) called dependencies</a:t>
            </a:r>
            <a:endParaRPr lang="en-US" dirty="0"/>
          </a:p>
        </p:txBody>
      </p:sp>
      <p:sp>
        <p:nvSpPr>
          <p:cNvPr id="92" name="Text Placeholder 91"/>
          <p:cNvSpPr>
            <a:spLocks noGrp="1"/>
          </p:cNvSpPr>
          <p:nvPr>
            <p:ph type="body" sz="half" idx="2"/>
          </p:nvPr>
        </p:nvSpPr>
        <p:spPr>
          <a:xfrm>
            <a:off x="304800" y="3200400"/>
            <a:ext cx="2743200" cy="3048001"/>
          </a:xfrm>
        </p:spPr>
        <p:txBody>
          <a:bodyPr/>
          <a:lstStyle/>
          <a:p>
            <a:pPr marL="0" indent="0">
              <a:buNone/>
            </a:pPr>
            <a:r>
              <a:rPr lang="en-US" sz="2000" dirty="0" smtClean="0"/>
              <a:t>The arrow connects a </a:t>
            </a:r>
            <a:r>
              <a:rPr lang="en-US" sz="2000" dirty="0" smtClean="0">
                <a:solidFill>
                  <a:schemeClr val="accent5"/>
                </a:solidFill>
              </a:rPr>
              <a:t>head</a:t>
            </a:r>
            <a:r>
              <a:rPr lang="en-US" sz="2000" dirty="0" smtClean="0"/>
              <a:t> (governor, superior, regent) with a </a:t>
            </a:r>
            <a:r>
              <a:rPr lang="en-US" sz="2000" dirty="0" smtClean="0">
                <a:solidFill>
                  <a:srgbClr val="35ACA2"/>
                </a:solidFill>
              </a:rPr>
              <a:t>dependent</a:t>
            </a:r>
            <a:r>
              <a:rPr lang="en-US" sz="2000" dirty="0" smtClean="0"/>
              <a:t> (modifier, inferior, subordinate)</a:t>
            </a:r>
          </a:p>
          <a:p>
            <a:pPr marL="0" indent="0">
              <a:buNone/>
            </a:pPr>
            <a:endParaRPr lang="en-US" sz="2000" dirty="0"/>
          </a:p>
          <a:p>
            <a:pPr marL="0" indent="0">
              <a:buNone/>
            </a:pPr>
            <a:r>
              <a:rPr lang="en-US" sz="2000" dirty="0" smtClean="0"/>
              <a:t>Usually, dependencies form a tree (connected, acyclic, single-head)</a:t>
            </a:r>
            <a:endParaRPr lang="en-US" sz="2000" dirty="0"/>
          </a:p>
        </p:txBody>
      </p:sp>
      <p:sp>
        <p:nvSpPr>
          <p:cNvPr id="2" name="Title 1"/>
          <p:cNvSpPr>
            <a:spLocks noGrp="1"/>
          </p:cNvSpPr>
          <p:nvPr>
            <p:ph type="title"/>
          </p:nvPr>
        </p:nvSpPr>
        <p:spPr/>
        <p:txBody>
          <a:bodyPr/>
          <a:lstStyle/>
          <a:p>
            <a:r>
              <a:rPr lang="en-US" dirty="0" smtClean="0"/>
              <a:t>Dependency Grammar and </a:t>
            </a:r>
            <a:br>
              <a:rPr lang="en-US" dirty="0" smtClean="0"/>
            </a:br>
            <a:r>
              <a:rPr lang="en-US" dirty="0" smtClean="0"/>
              <a:t>Dependency Structure</a:t>
            </a:r>
            <a:endParaRPr lang="en-US" dirty="0"/>
          </a:p>
        </p:txBody>
      </p:sp>
      <p:grpSp>
        <p:nvGrpSpPr>
          <p:cNvPr id="91" name="Group 90"/>
          <p:cNvGrpSpPr/>
          <p:nvPr/>
        </p:nvGrpSpPr>
        <p:grpSpPr>
          <a:xfrm>
            <a:off x="3429000" y="2895600"/>
            <a:ext cx="5411788" cy="3646488"/>
            <a:chOff x="1708150" y="2703513"/>
            <a:chExt cx="5608638" cy="3990975"/>
          </a:xfrm>
        </p:grpSpPr>
        <p:sp>
          <p:nvSpPr>
            <p:cNvPr id="50" name="Line 15"/>
            <p:cNvSpPr>
              <a:spLocks noChangeShapeType="1"/>
            </p:cNvSpPr>
            <p:nvPr/>
          </p:nvSpPr>
          <p:spPr bwMode="auto">
            <a:xfrm>
              <a:off x="3992563" y="3051176"/>
              <a:ext cx="0" cy="62230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51" name="Text Box 16"/>
            <p:cNvSpPr txBox="1">
              <a:spLocks noChangeArrowheads="1"/>
            </p:cNvSpPr>
            <p:nvPr/>
          </p:nvSpPr>
          <p:spPr bwMode="auto">
            <a:xfrm>
              <a:off x="3338513" y="2703513"/>
              <a:ext cx="1555750" cy="396875"/>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smtClean="0">
                  <a:ln>
                    <a:noFill/>
                  </a:ln>
                  <a:solidFill>
                    <a:srgbClr val="3333CC"/>
                  </a:solidFill>
                  <a:effectLst/>
                  <a:uLnTx/>
                  <a:uFillTx/>
                  <a:latin typeface="Courier" charset="0"/>
                </a:rPr>
                <a:t>submitted</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52" name="Text Box 17"/>
            <p:cNvSpPr txBox="1">
              <a:spLocks noChangeArrowheads="1"/>
            </p:cNvSpPr>
            <p:nvPr/>
          </p:nvSpPr>
          <p:spPr bwMode="auto">
            <a:xfrm>
              <a:off x="2087563" y="3551238"/>
              <a:ext cx="946150" cy="396875"/>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smtClean="0">
                  <a:ln>
                    <a:noFill/>
                  </a:ln>
                  <a:solidFill>
                    <a:srgbClr val="3333CC"/>
                  </a:solidFill>
                  <a:effectLst/>
                  <a:uLnTx/>
                  <a:uFillTx/>
                  <a:latin typeface="Courier" charset="0"/>
                </a:rPr>
                <a:t>Bills</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53" name="Text Box 18"/>
            <p:cNvSpPr txBox="1">
              <a:spLocks noChangeArrowheads="1"/>
            </p:cNvSpPr>
            <p:nvPr/>
          </p:nvSpPr>
          <p:spPr bwMode="auto">
            <a:xfrm>
              <a:off x="3636963" y="3567113"/>
              <a:ext cx="793750" cy="396875"/>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smtClean="0">
                  <a:ln>
                    <a:noFill/>
                  </a:ln>
                  <a:solidFill>
                    <a:srgbClr val="3333CC"/>
                  </a:solidFill>
                  <a:effectLst/>
                  <a:uLnTx/>
                  <a:uFillTx/>
                  <a:latin typeface="Courier" charset="0"/>
                </a:rPr>
                <a:t>were</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54" name="Text Box 19"/>
            <p:cNvSpPr txBox="1">
              <a:spLocks noChangeArrowheads="1"/>
            </p:cNvSpPr>
            <p:nvPr/>
          </p:nvSpPr>
          <p:spPr bwMode="auto">
            <a:xfrm>
              <a:off x="4900613" y="4294188"/>
              <a:ext cx="1555750" cy="396875"/>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smtClean="0">
                  <a:ln>
                    <a:noFill/>
                  </a:ln>
                  <a:solidFill>
                    <a:srgbClr val="3333CC"/>
                  </a:solidFill>
                  <a:effectLst/>
                  <a:uLnTx/>
                  <a:uFillTx/>
                  <a:latin typeface="Courier" charset="0"/>
                </a:rPr>
                <a:t>Brownback</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55" name="Text Box 20"/>
            <p:cNvSpPr txBox="1">
              <a:spLocks noChangeArrowheads="1"/>
            </p:cNvSpPr>
            <p:nvPr/>
          </p:nvSpPr>
          <p:spPr bwMode="auto">
            <a:xfrm>
              <a:off x="4092575" y="4979988"/>
              <a:ext cx="1331913" cy="396875"/>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smtClean="0">
                  <a:ln>
                    <a:noFill/>
                  </a:ln>
                  <a:solidFill>
                    <a:srgbClr val="3333CC"/>
                  </a:solidFill>
                  <a:effectLst/>
                  <a:uLnTx/>
                  <a:uFillTx/>
                  <a:latin typeface="Lucida Sans" charset="0"/>
                </a:rPr>
                <a:t> </a:t>
              </a:r>
              <a:r>
                <a:rPr kumimoji="0" lang="en-US" sz="2000" b="0" i="0" u="none" strike="noStrike" kern="0" cap="none" spc="0" normalizeH="0" baseline="0" noProof="0" smtClean="0">
                  <a:ln>
                    <a:noFill/>
                  </a:ln>
                  <a:solidFill>
                    <a:srgbClr val="3333CC"/>
                  </a:solidFill>
                  <a:effectLst/>
                  <a:uLnTx/>
                  <a:uFillTx/>
                  <a:latin typeface="Courier" charset="0"/>
                </a:rPr>
                <a:t>Senator</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56" name="Text Box 21"/>
            <p:cNvSpPr txBox="1">
              <a:spLocks noChangeArrowheads="1"/>
            </p:cNvSpPr>
            <p:nvPr/>
          </p:nvSpPr>
          <p:spPr bwMode="auto">
            <a:xfrm>
              <a:off x="1881188" y="3090863"/>
              <a:ext cx="1295400"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smtClean="0">
                  <a:ln>
                    <a:noFill/>
                  </a:ln>
                  <a:solidFill>
                    <a:sysClr val="windowText" lastClr="000000"/>
                  </a:solidFill>
                  <a:effectLst/>
                  <a:uLnTx/>
                  <a:uFillTx/>
                  <a:latin typeface="Lucida Sans" charset="0"/>
                </a:rPr>
                <a:t>nsubjpass</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57" name="Text Box 22"/>
            <p:cNvSpPr txBox="1">
              <a:spLocks noChangeArrowheads="1"/>
            </p:cNvSpPr>
            <p:nvPr/>
          </p:nvSpPr>
          <p:spPr bwMode="auto">
            <a:xfrm>
              <a:off x="3924300" y="3098801"/>
              <a:ext cx="1090613"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smtClean="0">
                  <a:ln>
                    <a:noFill/>
                  </a:ln>
                  <a:solidFill>
                    <a:sysClr val="windowText" lastClr="000000"/>
                  </a:solidFill>
                  <a:effectLst/>
                  <a:uLnTx/>
                  <a:uFillTx/>
                  <a:latin typeface="Lucida Sans" charset="0"/>
                </a:rPr>
                <a:t>auxpass</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58" name="Text Box 23"/>
            <p:cNvSpPr txBox="1">
              <a:spLocks noChangeArrowheads="1"/>
            </p:cNvSpPr>
            <p:nvPr/>
          </p:nvSpPr>
          <p:spPr bwMode="auto">
            <a:xfrm>
              <a:off x="5264150" y="3049588"/>
              <a:ext cx="692150"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smtClean="0">
                  <a:ln>
                    <a:noFill/>
                  </a:ln>
                  <a:solidFill>
                    <a:sysClr val="windowText" lastClr="000000"/>
                  </a:solidFill>
                  <a:effectLst/>
                  <a:uLnTx/>
                  <a:uFillTx/>
                  <a:latin typeface="Lucida Sans" charset="0"/>
                </a:rPr>
                <a:t>prep</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59" name="Text Box 24"/>
            <p:cNvSpPr txBox="1">
              <a:spLocks noChangeArrowheads="1"/>
            </p:cNvSpPr>
            <p:nvPr/>
          </p:nvSpPr>
          <p:spPr bwMode="auto">
            <a:xfrm>
              <a:off x="4910138" y="4568826"/>
              <a:ext cx="468313"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1" u="none" strike="noStrike" kern="0" cap="none" spc="0" normalizeH="0" baseline="0" noProof="0" smtClean="0">
                  <a:ln>
                    <a:noFill/>
                  </a:ln>
                  <a:solidFill>
                    <a:sysClr val="windowText" lastClr="000000"/>
                  </a:solidFill>
                  <a:effectLst/>
                  <a:uLnTx/>
                  <a:uFillTx/>
                  <a:latin typeface="Lucida Sans" charset="0"/>
                  <a:cs typeface="ＭＳ Ｐゴシック" charset="0"/>
                </a:rPr>
                <a:t>nn</a:t>
              </a:r>
              <a:endParaRPr kumimoji="0" lang="en-US" sz="1800" b="0" i="0" u="none" strike="noStrike" kern="0" cap="none" spc="0" normalizeH="0" baseline="0" noProof="0" smtClean="0">
                <a:ln>
                  <a:noFill/>
                </a:ln>
                <a:solidFill>
                  <a:sysClr val="windowText" lastClr="000000"/>
                </a:solidFill>
                <a:effectLst/>
                <a:uLnTx/>
                <a:uFillTx/>
                <a:latin typeface="Lucida Sans" charset="0"/>
                <a:cs typeface="ＭＳ Ｐゴシック" charset="0"/>
              </a:endParaRPr>
            </a:p>
          </p:txBody>
        </p:sp>
        <p:sp>
          <p:nvSpPr>
            <p:cNvPr id="60" name="Line 29"/>
            <p:cNvSpPr>
              <a:spLocks noChangeShapeType="1"/>
            </p:cNvSpPr>
            <p:nvPr/>
          </p:nvSpPr>
          <p:spPr bwMode="auto">
            <a:xfrm flipH="1">
              <a:off x="2684463" y="3089276"/>
              <a:ext cx="927100" cy="53340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1" name="Line 30"/>
            <p:cNvSpPr>
              <a:spLocks noChangeShapeType="1"/>
            </p:cNvSpPr>
            <p:nvPr/>
          </p:nvSpPr>
          <p:spPr bwMode="auto">
            <a:xfrm>
              <a:off x="4788047" y="3081997"/>
              <a:ext cx="850900" cy="62230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62" name="Group 39"/>
            <p:cNvGrpSpPr>
              <a:grpSpLocks/>
            </p:cNvGrpSpPr>
            <p:nvPr/>
          </p:nvGrpSpPr>
          <p:grpSpPr bwMode="auto">
            <a:xfrm>
              <a:off x="2544763" y="5202238"/>
              <a:ext cx="1968500" cy="755650"/>
              <a:chOff x="969" y="2714"/>
              <a:chExt cx="1240" cy="476"/>
            </a:xfrm>
          </p:grpSpPr>
          <p:sp>
            <p:nvSpPr>
              <p:cNvPr id="88" name="Text Box 27"/>
              <p:cNvSpPr txBox="1">
                <a:spLocks noChangeArrowheads="1"/>
              </p:cNvSpPr>
              <p:nvPr/>
            </p:nvSpPr>
            <p:spPr bwMode="auto">
              <a:xfrm>
                <a:off x="1037" y="2940"/>
                <a:ext cx="1172" cy="250"/>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smtClean="0">
                    <a:ln>
                      <a:noFill/>
                    </a:ln>
                    <a:solidFill>
                      <a:srgbClr val="3333CC"/>
                    </a:solidFill>
                    <a:effectLst/>
                    <a:uLnTx/>
                    <a:uFillTx/>
                    <a:latin typeface="Courier" charset="0"/>
                  </a:rPr>
                  <a:t>immigration</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89" name="Text Box 28"/>
              <p:cNvSpPr txBox="1">
                <a:spLocks noChangeArrowheads="1"/>
              </p:cNvSpPr>
              <p:nvPr/>
            </p:nvSpPr>
            <p:spPr bwMode="auto">
              <a:xfrm>
                <a:off x="1074" y="2714"/>
                <a:ext cx="406" cy="231"/>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1" u="none" strike="noStrike" kern="0" cap="none" spc="0" normalizeH="0" baseline="0" noProof="0" smtClean="0">
                    <a:ln>
                      <a:noFill/>
                    </a:ln>
                    <a:solidFill>
                      <a:sysClr val="windowText" lastClr="000000"/>
                    </a:solidFill>
                    <a:effectLst/>
                    <a:uLnTx/>
                    <a:uFillTx/>
                    <a:latin typeface="Lucida Sans" charset="0"/>
                    <a:cs typeface="ＭＳ Ｐゴシック" charset="0"/>
                  </a:rPr>
                  <a:t>conj</a:t>
                </a:r>
                <a:endParaRPr kumimoji="0" lang="en-US" sz="1800" b="0" i="0" u="none" strike="noStrike" kern="0" cap="none" spc="0" normalizeH="0" baseline="0" noProof="0" smtClean="0">
                  <a:ln>
                    <a:noFill/>
                  </a:ln>
                  <a:solidFill>
                    <a:sysClr val="windowText" lastClr="000000"/>
                  </a:solidFill>
                  <a:effectLst/>
                  <a:uLnTx/>
                  <a:uFillTx/>
                  <a:latin typeface="Lucida Sans" charset="0"/>
                  <a:cs typeface="ＭＳ Ｐゴシック" charset="0"/>
                </a:endParaRPr>
              </a:p>
            </p:txBody>
          </p:sp>
          <p:sp>
            <p:nvSpPr>
              <p:cNvPr id="90" name="Line 33"/>
              <p:cNvSpPr>
                <a:spLocks noChangeShapeType="1"/>
              </p:cNvSpPr>
              <p:nvPr/>
            </p:nvSpPr>
            <p:spPr bwMode="auto">
              <a:xfrm>
                <a:off x="969" y="2759"/>
                <a:ext cx="256" cy="24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63" name="Text Box 26"/>
            <p:cNvSpPr txBox="1">
              <a:spLocks noChangeArrowheads="1"/>
            </p:cNvSpPr>
            <p:nvPr/>
          </p:nvSpPr>
          <p:spPr bwMode="auto">
            <a:xfrm>
              <a:off x="5314950" y="3554413"/>
              <a:ext cx="488950" cy="396875"/>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smtClean="0">
                  <a:ln>
                    <a:noFill/>
                  </a:ln>
                  <a:solidFill>
                    <a:srgbClr val="3333CC"/>
                  </a:solidFill>
                  <a:effectLst/>
                  <a:uLnTx/>
                  <a:uFillTx/>
                  <a:latin typeface="Courier" charset="0"/>
                </a:rPr>
                <a:t>by</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64" name="Line 36"/>
            <p:cNvSpPr>
              <a:spLocks noChangeShapeType="1"/>
            </p:cNvSpPr>
            <p:nvPr/>
          </p:nvSpPr>
          <p:spPr bwMode="auto">
            <a:xfrm>
              <a:off x="5618163" y="3965576"/>
              <a:ext cx="0" cy="39370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5" name="Text Box 37"/>
            <p:cNvSpPr txBox="1">
              <a:spLocks noChangeArrowheads="1"/>
            </p:cNvSpPr>
            <p:nvPr/>
          </p:nvSpPr>
          <p:spPr bwMode="auto">
            <a:xfrm>
              <a:off x="1889125" y="5164138"/>
              <a:ext cx="414338"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1" u="none" strike="noStrike" kern="0" cap="none" spc="0" normalizeH="0" baseline="0" noProof="0" smtClean="0">
                  <a:ln>
                    <a:noFill/>
                  </a:ln>
                  <a:solidFill>
                    <a:sysClr val="windowText" lastClr="000000"/>
                  </a:solidFill>
                  <a:effectLst/>
                  <a:uLnTx/>
                  <a:uFillTx/>
                  <a:latin typeface="Lucida Sans" charset="0"/>
                  <a:cs typeface="ＭＳ Ｐゴシック" charset="0"/>
                </a:rPr>
                <a:t>cc</a:t>
              </a:r>
              <a:endParaRPr kumimoji="0" lang="en-US" sz="1800" b="0" i="0" u="none" strike="noStrike" kern="0" cap="none" spc="0" normalizeH="0" baseline="0" noProof="0" smtClean="0">
                <a:ln>
                  <a:noFill/>
                </a:ln>
                <a:solidFill>
                  <a:sysClr val="windowText" lastClr="000000"/>
                </a:solidFill>
                <a:effectLst/>
                <a:uLnTx/>
                <a:uFillTx/>
                <a:latin typeface="Lucida Sans" charset="0"/>
                <a:cs typeface="ＭＳ Ｐゴシック" charset="0"/>
              </a:endParaRPr>
            </a:p>
          </p:txBody>
        </p:sp>
        <p:sp>
          <p:nvSpPr>
            <p:cNvPr id="66" name="Line 38"/>
            <p:cNvSpPr>
              <a:spLocks noChangeShapeType="1"/>
            </p:cNvSpPr>
            <p:nvPr/>
          </p:nvSpPr>
          <p:spPr bwMode="auto">
            <a:xfrm flipH="1">
              <a:off x="2074863" y="5286376"/>
              <a:ext cx="406400" cy="3841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7" name="Text Box 40"/>
            <p:cNvSpPr txBox="1">
              <a:spLocks noChangeArrowheads="1"/>
            </p:cNvSpPr>
            <p:nvPr/>
          </p:nvSpPr>
          <p:spPr bwMode="auto">
            <a:xfrm>
              <a:off x="1708150" y="5561013"/>
              <a:ext cx="641350" cy="396875"/>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smtClean="0">
                  <a:ln>
                    <a:noFill/>
                  </a:ln>
                  <a:solidFill>
                    <a:srgbClr val="3333CC"/>
                  </a:solidFill>
                  <a:effectLst/>
                  <a:uLnTx/>
                  <a:uFillTx/>
                  <a:latin typeface="Courier" charset="0"/>
                </a:rPr>
                <a:t>and</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68" name="Line 41"/>
            <p:cNvSpPr>
              <a:spLocks noChangeShapeType="1"/>
            </p:cNvSpPr>
            <p:nvPr/>
          </p:nvSpPr>
          <p:spPr bwMode="auto">
            <a:xfrm flipH="1">
              <a:off x="5135563" y="4676776"/>
              <a:ext cx="406400" cy="3841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9" name="Line 43"/>
            <p:cNvSpPr>
              <a:spLocks noChangeShapeType="1"/>
            </p:cNvSpPr>
            <p:nvPr/>
          </p:nvSpPr>
          <p:spPr bwMode="auto">
            <a:xfrm>
              <a:off x="5630863" y="4676776"/>
              <a:ext cx="406400" cy="3841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70" name="Group 51"/>
            <p:cNvGrpSpPr>
              <a:grpSpLocks/>
            </p:cNvGrpSpPr>
            <p:nvPr/>
          </p:nvGrpSpPr>
          <p:grpSpPr bwMode="auto">
            <a:xfrm>
              <a:off x="1849438" y="3868738"/>
              <a:ext cx="1222375" cy="1416050"/>
              <a:chOff x="427" y="1874"/>
              <a:chExt cx="770" cy="892"/>
            </a:xfrm>
          </p:grpSpPr>
          <p:sp>
            <p:nvSpPr>
              <p:cNvPr id="82" name="Text Box 34"/>
              <p:cNvSpPr txBox="1">
                <a:spLocks noChangeArrowheads="1"/>
              </p:cNvSpPr>
              <p:nvPr/>
            </p:nvSpPr>
            <p:spPr bwMode="auto">
              <a:xfrm>
                <a:off x="601" y="2516"/>
                <a:ext cx="596" cy="250"/>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smtClean="0">
                    <a:ln>
                      <a:noFill/>
                    </a:ln>
                    <a:solidFill>
                      <a:srgbClr val="3333CC"/>
                    </a:solidFill>
                    <a:effectLst/>
                    <a:uLnTx/>
                    <a:uFillTx/>
                    <a:latin typeface="Courier" charset="0"/>
                  </a:rPr>
                  <a:t>ports</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83" name="Text Box 25"/>
              <p:cNvSpPr txBox="1">
                <a:spLocks noChangeArrowheads="1"/>
              </p:cNvSpPr>
              <p:nvPr/>
            </p:nvSpPr>
            <p:spPr bwMode="auto">
              <a:xfrm>
                <a:off x="443" y="2274"/>
                <a:ext cx="420" cy="231"/>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1" u="none" strike="noStrike" kern="0" cap="none" spc="0" normalizeH="0" baseline="0" noProof="0" smtClean="0">
                    <a:ln>
                      <a:noFill/>
                    </a:ln>
                    <a:solidFill>
                      <a:sysClr val="windowText" lastClr="000000"/>
                    </a:solidFill>
                    <a:effectLst/>
                    <a:uLnTx/>
                    <a:uFillTx/>
                    <a:latin typeface="Lucida Sans" charset="0"/>
                    <a:cs typeface="ＭＳ Ｐゴシック" charset="0"/>
                  </a:rPr>
                  <a:t>pobj</a:t>
                </a:r>
                <a:endParaRPr kumimoji="0" lang="en-US" sz="1800" b="0" i="0" u="none" strike="noStrike" kern="0" cap="none" spc="0" normalizeH="0" baseline="0" noProof="0" smtClean="0">
                  <a:ln>
                    <a:noFill/>
                  </a:ln>
                  <a:solidFill>
                    <a:sysClr val="windowText" lastClr="000000"/>
                  </a:solidFill>
                  <a:effectLst/>
                  <a:uLnTx/>
                  <a:uFillTx/>
                  <a:latin typeface="Lucida Sans" charset="0"/>
                  <a:cs typeface="ＭＳ Ｐゴシック" charset="0"/>
                </a:endParaRPr>
              </a:p>
            </p:txBody>
          </p:sp>
          <p:sp>
            <p:nvSpPr>
              <p:cNvPr id="84" name="Text Box 45"/>
              <p:cNvSpPr txBox="1">
                <a:spLocks noChangeArrowheads="1"/>
              </p:cNvSpPr>
              <p:nvPr/>
            </p:nvSpPr>
            <p:spPr bwMode="auto">
              <a:xfrm>
                <a:off x="427" y="1874"/>
                <a:ext cx="436" cy="231"/>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1" u="none" strike="noStrike" kern="0" cap="none" spc="0" normalizeH="0" baseline="0" noProof="0" smtClean="0">
                    <a:ln>
                      <a:noFill/>
                    </a:ln>
                    <a:solidFill>
                      <a:sysClr val="windowText" lastClr="000000"/>
                    </a:solidFill>
                    <a:effectLst/>
                    <a:uLnTx/>
                    <a:uFillTx/>
                    <a:latin typeface="Lucida Sans" charset="0"/>
                    <a:cs typeface="ＭＳ Ｐゴシック" charset="0"/>
                  </a:rPr>
                  <a:t>prep</a:t>
                </a:r>
                <a:endParaRPr kumimoji="0" lang="en-US" sz="1800" b="0" i="0" u="none" strike="noStrike" kern="0" cap="none" spc="0" normalizeH="0" baseline="0" noProof="0" smtClean="0">
                  <a:ln>
                    <a:noFill/>
                  </a:ln>
                  <a:solidFill>
                    <a:sysClr val="windowText" lastClr="000000"/>
                  </a:solidFill>
                  <a:effectLst/>
                  <a:uLnTx/>
                  <a:uFillTx/>
                  <a:latin typeface="Lucida Sans" charset="0"/>
                  <a:cs typeface="ＭＳ Ｐゴシック" charset="0"/>
                </a:endParaRPr>
              </a:p>
            </p:txBody>
          </p:sp>
          <p:sp>
            <p:nvSpPr>
              <p:cNvPr id="85" name="Text Box 46"/>
              <p:cNvSpPr txBox="1">
                <a:spLocks noChangeArrowheads="1"/>
              </p:cNvSpPr>
              <p:nvPr/>
            </p:nvSpPr>
            <p:spPr bwMode="auto">
              <a:xfrm>
                <a:off x="698" y="2092"/>
                <a:ext cx="308" cy="250"/>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dirty="0" smtClean="0">
                    <a:ln>
                      <a:noFill/>
                    </a:ln>
                    <a:solidFill>
                      <a:srgbClr val="3333CC"/>
                    </a:solidFill>
                    <a:effectLst/>
                    <a:uLnTx/>
                    <a:uFillTx/>
                    <a:latin typeface="Courier" charset="0"/>
                  </a:rPr>
                  <a:t>on</a:t>
                </a:r>
                <a:endParaRPr kumimoji="0" lang="en-US" sz="1800" b="0" i="0" u="none" strike="noStrike" kern="0" cap="none" spc="0" normalizeH="0" baseline="0" noProof="0" dirty="0" smtClean="0">
                  <a:ln>
                    <a:noFill/>
                  </a:ln>
                  <a:solidFill>
                    <a:sysClr val="windowText" lastClr="000000"/>
                  </a:solidFill>
                  <a:effectLst/>
                  <a:uLnTx/>
                  <a:uFillTx/>
                  <a:latin typeface="Lucida Sans" charset="0"/>
                </a:endParaRPr>
              </a:p>
            </p:txBody>
          </p:sp>
          <p:sp>
            <p:nvSpPr>
              <p:cNvPr id="86" name="Line 47"/>
              <p:cNvSpPr>
                <a:spLocks noChangeShapeType="1"/>
              </p:cNvSpPr>
              <p:nvPr/>
            </p:nvSpPr>
            <p:spPr bwMode="auto">
              <a:xfrm>
                <a:off x="865" y="1911"/>
                <a:ext cx="0" cy="24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87" name="Line 48"/>
              <p:cNvSpPr>
                <a:spLocks noChangeShapeType="1"/>
              </p:cNvSpPr>
              <p:nvPr/>
            </p:nvSpPr>
            <p:spPr bwMode="auto">
              <a:xfrm>
                <a:off x="865" y="2311"/>
                <a:ext cx="0" cy="24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71" name="Text Box 49"/>
            <p:cNvSpPr txBox="1">
              <a:spLocks noChangeArrowheads="1"/>
            </p:cNvSpPr>
            <p:nvPr/>
          </p:nvSpPr>
          <p:spPr bwMode="auto">
            <a:xfrm>
              <a:off x="5570538" y="3881438"/>
              <a:ext cx="666750"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1" u="none" strike="noStrike" kern="0" cap="none" spc="0" normalizeH="0" baseline="0" noProof="0" smtClean="0">
                  <a:ln>
                    <a:noFill/>
                  </a:ln>
                  <a:solidFill>
                    <a:sysClr val="windowText" lastClr="000000"/>
                  </a:solidFill>
                  <a:effectLst/>
                  <a:uLnTx/>
                  <a:uFillTx/>
                  <a:latin typeface="Lucida Sans" charset="0"/>
                  <a:cs typeface="ＭＳ Ｐゴシック" charset="0"/>
                </a:rPr>
                <a:t>pobj</a:t>
              </a:r>
              <a:endParaRPr kumimoji="0" lang="en-US" sz="1800" b="0" i="0" u="none" strike="noStrike" kern="0" cap="none" spc="0" normalizeH="0" baseline="0" noProof="0" smtClean="0">
                <a:ln>
                  <a:noFill/>
                </a:ln>
                <a:solidFill>
                  <a:sysClr val="windowText" lastClr="000000"/>
                </a:solidFill>
                <a:effectLst/>
                <a:uLnTx/>
                <a:uFillTx/>
                <a:latin typeface="Lucida Sans" charset="0"/>
                <a:cs typeface="ＭＳ Ｐゴシック" charset="0"/>
              </a:endParaRPr>
            </a:p>
          </p:txBody>
        </p:sp>
        <p:sp>
          <p:nvSpPr>
            <p:cNvPr id="73" name="Text Box 50"/>
            <p:cNvSpPr txBox="1">
              <a:spLocks noChangeArrowheads="1"/>
            </p:cNvSpPr>
            <p:nvPr/>
          </p:nvSpPr>
          <p:spPr bwMode="auto">
            <a:xfrm>
              <a:off x="5608638" y="4997451"/>
              <a:ext cx="1708150" cy="396875"/>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smtClean="0">
                  <a:ln>
                    <a:noFill/>
                  </a:ln>
                  <a:solidFill>
                    <a:srgbClr val="3333CC"/>
                  </a:solidFill>
                  <a:effectLst/>
                  <a:uLnTx/>
                  <a:uFillTx/>
                  <a:latin typeface="Courier" charset="0"/>
                </a:rPr>
                <a:t>Republican</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grpSp>
          <p:nvGrpSpPr>
            <p:cNvPr id="74" name="Group 52"/>
            <p:cNvGrpSpPr>
              <a:grpSpLocks/>
            </p:cNvGrpSpPr>
            <p:nvPr/>
          </p:nvGrpSpPr>
          <p:grpSpPr bwMode="auto">
            <a:xfrm>
              <a:off x="5619750" y="5278438"/>
              <a:ext cx="1316038" cy="1416050"/>
              <a:chOff x="435" y="1874"/>
              <a:chExt cx="797" cy="892"/>
            </a:xfrm>
          </p:grpSpPr>
          <p:sp>
            <p:nvSpPr>
              <p:cNvPr id="76" name="Text Box 53"/>
              <p:cNvSpPr txBox="1">
                <a:spLocks noChangeArrowheads="1"/>
              </p:cNvSpPr>
              <p:nvPr/>
            </p:nvSpPr>
            <p:spPr bwMode="auto">
              <a:xfrm>
                <a:off x="567" y="2516"/>
                <a:ext cx="665" cy="250"/>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smtClean="0">
                    <a:ln>
                      <a:noFill/>
                    </a:ln>
                    <a:solidFill>
                      <a:srgbClr val="3333CC"/>
                    </a:solidFill>
                    <a:effectLst/>
                    <a:uLnTx/>
                    <a:uFillTx/>
                    <a:latin typeface="Courier" charset="0"/>
                  </a:rPr>
                  <a:t>Kansas</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77" name="Text Box 54"/>
              <p:cNvSpPr txBox="1">
                <a:spLocks noChangeArrowheads="1"/>
              </p:cNvSpPr>
              <p:nvPr/>
            </p:nvSpPr>
            <p:spPr bwMode="auto">
              <a:xfrm>
                <a:off x="451" y="2274"/>
                <a:ext cx="404" cy="231"/>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1" u="none" strike="noStrike" kern="0" cap="none" spc="0" normalizeH="0" baseline="0" noProof="0" smtClean="0">
                    <a:ln>
                      <a:noFill/>
                    </a:ln>
                    <a:solidFill>
                      <a:sysClr val="windowText" lastClr="000000"/>
                    </a:solidFill>
                    <a:effectLst/>
                    <a:uLnTx/>
                    <a:uFillTx/>
                    <a:latin typeface="Lucida Sans" charset="0"/>
                    <a:cs typeface="ＭＳ Ｐゴシック" charset="0"/>
                  </a:rPr>
                  <a:t>pobj</a:t>
                </a:r>
                <a:endParaRPr kumimoji="0" lang="en-US" sz="1800" b="0" i="0" u="none" strike="noStrike" kern="0" cap="none" spc="0" normalizeH="0" baseline="0" noProof="0" smtClean="0">
                  <a:ln>
                    <a:noFill/>
                  </a:ln>
                  <a:solidFill>
                    <a:sysClr val="windowText" lastClr="000000"/>
                  </a:solidFill>
                  <a:effectLst/>
                  <a:uLnTx/>
                  <a:uFillTx/>
                  <a:latin typeface="Lucida Sans" charset="0"/>
                  <a:cs typeface="ＭＳ Ｐゴシック" charset="0"/>
                </a:endParaRPr>
              </a:p>
            </p:txBody>
          </p:sp>
          <p:sp>
            <p:nvSpPr>
              <p:cNvPr id="78" name="Text Box 55"/>
              <p:cNvSpPr txBox="1">
                <a:spLocks noChangeArrowheads="1"/>
              </p:cNvSpPr>
              <p:nvPr/>
            </p:nvSpPr>
            <p:spPr bwMode="auto">
              <a:xfrm>
                <a:off x="435" y="1874"/>
                <a:ext cx="419" cy="231"/>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ysClr val="windowText" lastClr="000000"/>
                    </a:solidFill>
                    <a:effectLst/>
                    <a:uLnTx/>
                    <a:uFillTx/>
                    <a:latin typeface="Lucida Sans" charset="0"/>
                    <a:cs typeface="ＭＳ Ｐゴシック" charset="0"/>
                  </a:rPr>
                  <a:t>prep</a:t>
                </a:r>
                <a:endParaRPr kumimoji="0" lang="en-US" sz="1800" b="0" i="0" u="none" strike="noStrike" kern="0" cap="none" spc="0" normalizeH="0" baseline="0" noProof="0" dirty="0" smtClean="0">
                  <a:ln>
                    <a:noFill/>
                  </a:ln>
                  <a:solidFill>
                    <a:sysClr val="windowText" lastClr="000000"/>
                  </a:solidFill>
                  <a:effectLst/>
                  <a:uLnTx/>
                  <a:uFillTx/>
                  <a:latin typeface="Lucida Sans" charset="0"/>
                  <a:cs typeface="ＭＳ Ｐゴシック" charset="0"/>
                </a:endParaRPr>
              </a:p>
            </p:txBody>
          </p:sp>
          <p:sp>
            <p:nvSpPr>
              <p:cNvPr id="79" name="Text Box 56"/>
              <p:cNvSpPr txBox="1">
                <a:spLocks noChangeArrowheads="1"/>
              </p:cNvSpPr>
              <p:nvPr/>
            </p:nvSpPr>
            <p:spPr bwMode="auto">
              <a:xfrm>
                <a:off x="703" y="2092"/>
                <a:ext cx="296" cy="250"/>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smtClean="0">
                    <a:ln>
                      <a:noFill/>
                    </a:ln>
                    <a:solidFill>
                      <a:srgbClr val="3333CC"/>
                    </a:solidFill>
                    <a:effectLst/>
                    <a:uLnTx/>
                    <a:uFillTx/>
                    <a:latin typeface="Courier" charset="0"/>
                  </a:rPr>
                  <a:t>of</a:t>
                </a:r>
                <a:endParaRPr kumimoji="0" lang="en-US" sz="1800" b="0" i="0" u="none" strike="noStrike" kern="0" cap="none" spc="0" normalizeH="0" baseline="0" noProof="0" smtClean="0">
                  <a:ln>
                    <a:noFill/>
                  </a:ln>
                  <a:solidFill>
                    <a:sysClr val="windowText" lastClr="000000"/>
                  </a:solidFill>
                  <a:effectLst/>
                  <a:uLnTx/>
                  <a:uFillTx/>
                  <a:latin typeface="Lucida Sans" charset="0"/>
                </a:endParaRPr>
              </a:p>
            </p:txBody>
          </p:sp>
          <p:sp>
            <p:nvSpPr>
              <p:cNvPr id="80" name="Line 57"/>
              <p:cNvSpPr>
                <a:spLocks noChangeShapeType="1"/>
              </p:cNvSpPr>
              <p:nvPr/>
            </p:nvSpPr>
            <p:spPr bwMode="auto">
              <a:xfrm>
                <a:off x="865" y="1911"/>
                <a:ext cx="0" cy="24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81" name="Line 58"/>
              <p:cNvSpPr>
                <a:spLocks noChangeShapeType="1"/>
              </p:cNvSpPr>
              <p:nvPr/>
            </p:nvSpPr>
            <p:spPr bwMode="auto">
              <a:xfrm>
                <a:off x="865" y="2311"/>
                <a:ext cx="0" cy="24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75" name="Text Box 59"/>
            <p:cNvSpPr txBox="1">
              <a:spLocks noChangeArrowheads="1"/>
            </p:cNvSpPr>
            <p:nvPr/>
          </p:nvSpPr>
          <p:spPr bwMode="auto">
            <a:xfrm>
              <a:off x="5749925" y="4554538"/>
              <a:ext cx="842963"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1" u="none" strike="noStrike" kern="0" cap="none" spc="0" normalizeH="0" baseline="0" noProof="0" smtClean="0">
                  <a:ln>
                    <a:noFill/>
                  </a:ln>
                  <a:solidFill>
                    <a:sysClr val="windowText" lastClr="000000"/>
                  </a:solidFill>
                  <a:effectLst/>
                  <a:uLnTx/>
                  <a:uFillTx/>
                  <a:latin typeface="Lucida Sans" charset="0"/>
                  <a:cs typeface="ＭＳ Ｐゴシック" charset="0"/>
                </a:rPr>
                <a:t>appos</a:t>
              </a:r>
              <a:endParaRPr kumimoji="0" lang="en-US" sz="1800" b="0" i="0" u="none" strike="noStrike" kern="0" cap="none" spc="0" normalizeH="0" baseline="0" noProof="0" smtClean="0">
                <a:ln>
                  <a:noFill/>
                </a:ln>
                <a:solidFill>
                  <a:sysClr val="windowText" lastClr="000000"/>
                </a:solidFill>
                <a:effectLst/>
                <a:uLnTx/>
                <a:uFillTx/>
                <a:latin typeface="Lucida Sans" charset="0"/>
                <a:cs typeface="ＭＳ Ｐゴシック" charset="0"/>
              </a:endParaRPr>
            </a:p>
          </p:txBody>
        </p:sp>
      </p:grpSp>
    </p:spTree>
    <p:extLst>
      <p:ext uri="{BB962C8B-B14F-4D97-AF65-F5344CB8AC3E}">
        <p14:creationId xmlns:p14="http://schemas.microsoft.com/office/powerpoint/2010/main" val="1236549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lnSpc>
                <a:spcPct val="90000"/>
              </a:lnSpc>
            </a:pPr>
            <a:r>
              <a:rPr lang="en-US" sz="2000" dirty="0">
                <a:ea typeface="ＭＳ Ｐゴシック" charset="0"/>
                <a:cs typeface="ＭＳ Ｐゴシック" charset="0"/>
              </a:rPr>
              <a:t>A dependency grammar has a notion of a </a:t>
            </a:r>
            <a:r>
              <a:rPr lang="en-US" sz="2000" dirty="0" smtClean="0">
                <a:ea typeface="ＭＳ Ｐゴシック" charset="0"/>
                <a:cs typeface="ＭＳ Ｐゴシック" charset="0"/>
              </a:rPr>
              <a:t>head. Officially</a:t>
            </a:r>
            <a:r>
              <a:rPr lang="en-US" sz="2000" dirty="0">
                <a:ea typeface="ＭＳ Ｐゴシック" charset="0"/>
                <a:cs typeface="ＭＳ Ｐゴシック" charset="0"/>
              </a:rPr>
              <a:t>, CFGs </a:t>
            </a:r>
            <a:r>
              <a:rPr lang="en-US" sz="2000" dirty="0" smtClean="0">
                <a:ea typeface="ＭＳ Ｐゴシック" charset="0"/>
                <a:cs typeface="ＭＳ Ｐゴシック" charset="0"/>
              </a:rPr>
              <a:t>don’</a:t>
            </a:r>
            <a:r>
              <a:rPr lang="en-US" altLang="ja-JP" sz="2000" dirty="0" smtClean="0">
                <a:ea typeface="ＭＳ Ｐゴシック" charset="0"/>
                <a:cs typeface="ＭＳ Ｐゴシック" charset="0"/>
              </a:rPr>
              <a:t>t.</a:t>
            </a:r>
            <a:endParaRPr lang="en-US" altLang="ja-JP" sz="2000" dirty="0">
              <a:ea typeface="ＭＳ Ｐゴシック" charset="0"/>
              <a:cs typeface="ＭＳ Ｐゴシック" charset="0"/>
            </a:endParaRPr>
          </a:p>
          <a:p>
            <a:pPr>
              <a:lnSpc>
                <a:spcPct val="90000"/>
              </a:lnSpc>
            </a:pPr>
            <a:r>
              <a:rPr lang="en-US" sz="2000" dirty="0">
                <a:ea typeface="ＭＳ Ｐゴシック" charset="0"/>
                <a:cs typeface="ＭＳ Ｐゴシック" charset="0"/>
              </a:rPr>
              <a:t>But modern linguistic theory and all modern statistical parsers (</a:t>
            </a:r>
            <a:r>
              <a:rPr lang="en-US" sz="2000" dirty="0" err="1">
                <a:ea typeface="ＭＳ Ｐゴシック" charset="0"/>
                <a:cs typeface="ＭＳ Ｐゴシック" charset="0"/>
              </a:rPr>
              <a:t>Charniak</a:t>
            </a:r>
            <a:r>
              <a:rPr lang="en-US" sz="2000" dirty="0">
                <a:ea typeface="ＭＳ Ｐゴシック" charset="0"/>
                <a:cs typeface="ＭＳ Ｐゴシック" charset="0"/>
              </a:rPr>
              <a:t>, Collins, Stanford, …) do, via hand-written phrasal “</a:t>
            </a:r>
            <a:r>
              <a:rPr lang="en-US" altLang="ja-JP" sz="2000" dirty="0">
                <a:ea typeface="ＭＳ Ｐゴシック" charset="0"/>
                <a:cs typeface="ＭＳ Ｐゴシック" charset="0"/>
              </a:rPr>
              <a:t>head rules”:</a:t>
            </a:r>
          </a:p>
          <a:p>
            <a:pPr lvl="1">
              <a:lnSpc>
                <a:spcPct val="90000"/>
              </a:lnSpc>
            </a:pPr>
            <a:r>
              <a:rPr lang="en-US" sz="1800" dirty="0">
                <a:ea typeface="ＭＳ Ｐゴシック" charset="0"/>
              </a:rPr>
              <a:t>The head of a Noun Phrase is a noun/number/</a:t>
            </a:r>
            <a:r>
              <a:rPr lang="en-US" sz="1800" dirty="0" err="1">
                <a:ea typeface="ＭＳ Ｐゴシック" charset="0"/>
              </a:rPr>
              <a:t>adj</a:t>
            </a:r>
            <a:r>
              <a:rPr lang="en-US" sz="1800" dirty="0">
                <a:ea typeface="ＭＳ Ｐゴシック" charset="0"/>
              </a:rPr>
              <a:t>/…</a:t>
            </a:r>
          </a:p>
          <a:p>
            <a:pPr lvl="1">
              <a:lnSpc>
                <a:spcPct val="90000"/>
              </a:lnSpc>
            </a:pPr>
            <a:r>
              <a:rPr lang="en-US" sz="1800" dirty="0">
                <a:ea typeface="ＭＳ Ｐゴシック" charset="0"/>
              </a:rPr>
              <a:t>The head of a Verb Phrase is a verb/modal/….</a:t>
            </a:r>
          </a:p>
          <a:p>
            <a:pPr>
              <a:lnSpc>
                <a:spcPct val="90000"/>
              </a:lnSpc>
            </a:pPr>
            <a:r>
              <a:rPr lang="en-US" sz="2000" dirty="0">
                <a:ea typeface="ＭＳ Ｐゴシック" charset="0"/>
                <a:cs typeface="ＭＳ Ｐゴシック" charset="0"/>
              </a:rPr>
              <a:t>The head rules can be used to extract a dependency parse from a CFG </a:t>
            </a:r>
            <a:r>
              <a:rPr lang="en-US" sz="2000" dirty="0" smtClean="0">
                <a:ea typeface="ＭＳ Ｐゴシック" charset="0"/>
                <a:cs typeface="ＭＳ Ｐゴシック" charset="0"/>
              </a:rPr>
              <a:t>parse</a:t>
            </a:r>
            <a:endParaRPr lang="en-US" sz="2000" dirty="0">
              <a:ea typeface="ＭＳ Ｐゴシック" charset="0"/>
              <a:cs typeface="ＭＳ Ｐゴシック" charset="0"/>
            </a:endParaRPr>
          </a:p>
        </p:txBody>
      </p:sp>
      <p:sp>
        <p:nvSpPr>
          <p:cNvPr id="77826" name="Rectangle 3"/>
          <p:cNvSpPr>
            <a:spLocks noGrp="1" noChangeArrowheads="1"/>
          </p:cNvSpPr>
          <p:nvPr>
            <p:ph type="body" sz="half" idx="2"/>
          </p:nvPr>
        </p:nvSpPr>
        <p:spPr>
          <a:xfrm>
            <a:off x="304800" y="4076701"/>
            <a:ext cx="3657600" cy="2171700"/>
          </a:xfrm>
        </p:spPr>
        <p:txBody>
          <a:bodyPr/>
          <a:lstStyle/>
          <a:p>
            <a:pPr>
              <a:lnSpc>
                <a:spcPct val="90000"/>
              </a:lnSpc>
            </a:pPr>
            <a:r>
              <a:rPr lang="en-US" sz="2000" dirty="0" smtClean="0">
                <a:ea typeface="ＭＳ Ｐゴシック" charset="0"/>
                <a:cs typeface="ＭＳ Ｐゴシック" charset="0"/>
              </a:rPr>
              <a:t>The closure of dependencies give constituency from a dependency tree</a:t>
            </a:r>
          </a:p>
          <a:p>
            <a:pPr>
              <a:lnSpc>
                <a:spcPct val="90000"/>
              </a:lnSpc>
            </a:pPr>
            <a:r>
              <a:rPr lang="en-US" sz="2000" dirty="0" smtClean="0">
                <a:ea typeface="ＭＳ Ｐゴシック" charset="0"/>
                <a:cs typeface="ＭＳ Ｐゴシック" charset="0"/>
              </a:rPr>
              <a:t>But the dependents of a word must be at the same level (i.e., “flat”) – there can be no </a:t>
            </a:r>
            <a:r>
              <a:rPr lang="en-US" sz="2000" dirty="0">
                <a:ea typeface="ＭＳ Ｐゴシック" charset="0"/>
                <a:cs typeface="ＭＳ Ｐゴシック" charset="0"/>
              </a:rPr>
              <a:t>VP</a:t>
            </a:r>
            <a:r>
              <a:rPr lang="en-US" sz="2000" dirty="0" smtClean="0">
                <a:ea typeface="ＭＳ Ｐゴシック" charset="0"/>
                <a:cs typeface="ＭＳ Ｐゴシック" charset="0"/>
              </a:rPr>
              <a:t>!</a:t>
            </a:r>
            <a:endParaRPr lang="en-US" sz="2000" dirty="0">
              <a:ea typeface="ＭＳ Ｐゴシック" charset="0"/>
              <a:cs typeface="ＭＳ Ｐゴシック" charset="0"/>
            </a:endParaRPr>
          </a:p>
        </p:txBody>
      </p:sp>
      <p:sp>
        <p:nvSpPr>
          <p:cNvPr id="77825" name="Rectangle 2"/>
          <p:cNvSpPr>
            <a:spLocks noGrp="1" noChangeArrowheads="1"/>
          </p:cNvSpPr>
          <p:nvPr>
            <p:ph type="title"/>
          </p:nvPr>
        </p:nvSpPr>
        <p:spPr/>
        <p:txBody>
          <a:bodyPr/>
          <a:lstStyle/>
          <a:p>
            <a:r>
              <a:rPr lang="en-US" dirty="0">
                <a:ea typeface="ＭＳ Ｐゴシック" charset="0"/>
                <a:cs typeface="ＭＳ Ｐゴシック" charset="0"/>
              </a:rPr>
              <a:t>Relation between </a:t>
            </a:r>
            <a:r>
              <a:rPr lang="en-US" dirty="0" smtClean="0">
                <a:ea typeface="ＭＳ Ｐゴシック" charset="0"/>
                <a:cs typeface="ＭＳ Ｐゴシック" charset="0"/>
              </a:rPr>
              <a:t>phrase structure and </a:t>
            </a:r>
            <a:r>
              <a:rPr lang="en-US" dirty="0">
                <a:ea typeface="ＭＳ Ｐゴシック" charset="0"/>
                <a:cs typeface="ＭＳ Ｐゴシック" charset="0"/>
              </a:rPr>
              <a:t>dependency </a:t>
            </a:r>
            <a:r>
              <a:rPr lang="en-US" dirty="0" smtClean="0">
                <a:ea typeface="ＭＳ Ｐゴシック" charset="0"/>
                <a:cs typeface="ＭＳ Ｐゴシック" charset="0"/>
              </a:rPr>
              <a:t>structure</a:t>
            </a:r>
            <a:endParaRPr lang="en-US" dirty="0">
              <a:ea typeface="ＭＳ Ｐゴシック" charset="0"/>
              <a:cs typeface="ＭＳ Ｐゴシック" charset="0"/>
            </a:endParaRP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886200"/>
            <a:ext cx="4669744"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901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Methods of Dependency Parsing</a:t>
            </a:r>
            <a:endParaRPr lang="en-US" dirty="0"/>
          </a:p>
        </p:txBody>
      </p:sp>
      <p:sp>
        <p:nvSpPr>
          <p:cNvPr id="6" name="Content Placeholder 5"/>
          <p:cNvSpPr>
            <a:spLocks noGrp="1"/>
          </p:cNvSpPr>
          <p:nvPr>
            <p:ph idx="1"/>
          </p:nvPr>
        </p:nvSpPr>
        <p:spPr/>
        <p:txBody>
          <a:bodyPr>
            <a:normAutofit fontScale="92500" lnSpcReduction="10000"/>
          </a:bodyPr>
          <a:lstStyle/>
          <a:p>
            <a:pPr marL="457200" indent="-457200">
              <a:buFont typeface="+mj-lt"/>
              <a:buAutoNum type="arabicPeriod"/>
            </a:pPr>
            <a:r>
              <a:rPr lang="en-US" dirty="0" smtClean="0"/>
              <a:t>Dynamic programming (like in the CKY algorithm)</a:t>
            </a:r>
          </a:p>
          <a:p>
            <a:pPr marL="342900" lvl="1" indent="0">
              <a:buNone/>
            </a:pPr>
            <a:r>
              <a:rPr lang="en-US" dirty="0" smtClean="0"/>
              <a:t>You can do it similarly to lexicalized PCFG parsing: an O(n</a:t>
            </a:r>
            <a:r>
              <a:rPr lang="en-US" baseline="30000" dirty="0" smtClean="0"/>
              <a:t>5</a:t>
            </a:r>
            <a:r>
              <a:rPr lang="en-US" dirty="0" smtClean="0"/>
              <a:t>) algorithm</a:t>
            </a:r>
          </a:p>
          <a:p>
            <a:pPr marL="342900" lvl="1" indent="0">
              <a:buNone/>
            </a:pPr>
            <a:r>
              <a:rPr lang="en-US" dirty="0" smtClean="0"/>
              <a:t>Eisner (1996) gives a clever algorithm that reduces the complexity to O(n</a:t>
            </a:r>
            <a:r>
              <a:rPr lang="en-US" baseline="30000" dirty="0" smtClean="0"/>
              <a:t>3</a:t>
            </a:r>
            <a:r>
              <a:rPr lang="en-US" dirty="0" smtClean="0"/>
              <a:t>), by producing parse items with heads at the ends rather than in the middle</a:t>
            </a:r>
          </a:p>
          <a:p>
            <a:pPr marL="457200" indent="-457200">
              <a:buFont typeface="+mj-lt"/>
              <a:buAutoNum type="arabicPeriod"/>
            </a:pPr>
            <a:r>
              <a:rPr lang="en-US" dirty="0" smtClean="0"/>
              <a:t>Graph algorithms</a:t>
            </a:r>
          </a:p>
          <a:p>
            <a:pPr marL="342900" lvl="1" indent="0">
              <a:buNone/>
            </a:pPr>
            <a:r>
              <a:rPr lang="en-US" dirty="0" smtClean="0"/>
              <a:t>You create a Maximum Spanning Tree for a sentence</a:t>
            </a:r>
          </a:p>
          <a:p>
            <a:pPr marL="342900" lvl="1" indent="0">
              <a:buNone/>
            </a:pPr>
            <a:r>
              <a:rPr lang="en-US" dirty="0" smtClean="0"/>
              <a:t>McDonald et al.’s (2005) </a:t>
            </a:r>
            <a:r>
              <a:rPr lang="en-US" dirty="0" err="1" smtClean="0"/>
              <a:t>MSTParser</a:t>
            </a:r>
            <a:r>
              <a:rPr lang="en-US" dirty="0" smtClean="0"/>
              <a:t> scores dependencies independently using a ML classifier (he uses MIRA, for online learning, but it could be </a:t>
            </a:r>
            <a:r>
              <a:rPr lang="en-US" dirty="0" err="1" smtClean="0"/>
              <a:t>MaxEnt</a:t>
            </a:r>
            <a:r>
              <a:rPr lang="en-US" dirty="0" smtClean="0"/>
              <a:t>)</a:t>
            </a:r>
          </a:p>
          <a:p>
            <a:pPr marL="457200" indent="-457200">
              <a:buFont typeface="+mj-lt"/>
              <a:buAutoNum type="arabicPeriod"/>
            </a:pPr>
            <a:r>
              <a:rPr lang="en-US" dirty="0" smtClean="0"/>
              <a:t>Constraint Satisfaction </a:t>
            </a:r>
          </a:p>
          <a:p>
            <a:pPr marL="342900" lvl="1" indent="0">
              <a:buNone/>
            </a:pPr>
            <a:r>
              <a:rPr lang="en-US" dirty="0" smtClean="0"/>
              <a:t>Edges are eliminated that don’t satisfy hard constraints. </a:t>
            </a:r>
            <a:r>
              <a:rPr lang="en-US" dirty="0" err="1" smtClean="0"/>
              <a:t>Karlsson</a:t>
            </a:r>
            <a:r>
              <a:rPr lang="en-US" dirty="0" smtClean="0"/>
              <a:t> (1990), etc.</a:t>
            </a:r>
          </a:p>
          <a:p>
            <a:pPr marL="457200" indent="-457200">
              <a:buFont typeface="+mj-lt"/>
              <a:buAutoNum type="arabicPeriod"/>
            </a:pPr>
            <a:r>
              <a:rPr lang="en-US" dirty="0" smtClean="0"/>
              <a:t>“Deterministic parsing”</a:t>
            </a:r>
          </a:p>
          <a:p>
            <a:pPr marL="342900" lvl="1" indent="0">
              <a:buNone/>
            </a:pPr>
            <a:r>
              <a:rPr lang="en-US" dirty="0" smtClean="0"/>
              <a:t>Greedy choice of attachments guided by machine learning classifiers</a:t>
            </a:r>
          </a:p>
          <a:p>
            <a:pPr marL="342900" lvl="1" indent="0">
              <a:buNone/>
            </a:pPr>
            <a:r>
              <a:rPr lang="en-US" dirty="0" err="1" smtClean="0"/>
              <a:t>MaltParser</a:t>
            </a:r>
            <a:r>
              <a:rPr lang="en-US" dirty="0" smtClean="0"/>
              <a:t> (</a:t>
            </a:r>
            <a:r>
              <a:rPr lang="en-US" dirty="0" err="1" smtClean="0"/>
              <a:t>Nivre</a:t>
            </a:r>
            <a:r>
              <a:rPr lang="en-US" dirty="0" smtClean="0"/>
              <a:t> et al. 2008) – discussed in the next segment</a:t>
            </a:r>
            <a:endParaRPr lang="en-US" dirty="0"/>
          </a:p>
        </p:txBody>
      </p:sp>
    </p:spTree>
    <p:extLst>
      <p:ext uri="{BB962C8B-B14F-4D97-AF65-F5344CB8AC3E}">
        <p14:creationId xmlns:p14="http://schemas.microsoft.com/office/powerpoint/2010/main" val="17058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body" idx="1"/>
          </p:nvPr>
        </p:nvSpPr>
        <p:spPr>
          <a:xfrm>
            <a:off x="685800" y="1752600"/>
            <a:ext cx="7848600" cy="4803775"/>
          </a:xfrm>
        </p:spPr>
        <p:txBody>
          <a:bodyPr/>
          <a:lstStyle/>
          <a:p>
            <a:pPr>
              <a:buFont typeface="Times" charset="0"/>
              <a:buNone/>
            </a:pPr>
            <a:r>
              <a:rPr lang="en-US" dirty="0" smtClean="0">
                <a:ea typeface="ＭＳ Ｐゴシック" charset="0"/>
                <a:cs typeface="ＭＳ Ｐゴシック" charset="0"/>
              </a:rPr>
              <a:t>What are the sources of information for dependency parsing?</a:t>
            </a:r>
          </a:p>
          <a:p>
            <a:pPr marL="457200" indent="-457200">
              <a:buFont typeface="+mj-lt"/>
              <a:buAutoNum type="arabicPeriod"/>
            </a:pPr>
            <a:r>
              <a:rPr lang="en-US" dirty="0" err="1" smtClean="0">
                <a:ea typeface="ＭＳ Ｐゴシック" charset="0"/>
                <a:cs typeface="ＭＳ Ｐゴシック" charset="0"/>
              </a:rPr>
              <a:t>Bilexical</a:t>
            </a:r>
            <a:r>
              <a:rPr lang="en-US" dirty="0" smtClean="0">
                <a:ea typeface="ＭＳ Ｐゴシック" charset="0"/>
                <a:cs typeface="ＭＳ Ｐゴシック" charset="0"/>
              </a:rPr>
              <a:t> affinities    </a:t>
            </a:r>
            <a:r>
              <a:rPr lang="en-US" sz="2000" dirty="0" smtClean="0">
                <a:solidFill>
                  <a:srgbClr val="177245"/>
                </a:solidFill>
                <a:ea typeface="ＭＳ Ｐゴシック" charset="0"/>
                <a:cs typeface="ＭＳ Ｐゴシック" charset="0"/>
              </a:rPr>
              <a:t>[</a:t>
            </a:r>
            <a:r>
              <a:rPr lang="en-US" sz="2000" dirty="0" smtClean="0">
                <a:solidFill>
                  <a:schemeClr val="accent4"/>
                </a:solidFill>
                <a:ea typeface="ＭＳ Ｐゴシック" charset="0"/>
                <a:cs typeface="ＭＳ Ｐゴシック" charset="0"/>
              </a:rPr>
              <a:t>issues </a:t>
            </a:r>
            <a:r>
              <a:rPr lang="en-US" sz="2000" dirty="0" smtClean="0">
                <a:solidFill>
                  <a:schemeClr val="accent4"/>
                </a:solidFill>
                <a:ea typeface="ＭＳ Ｐゴシック" charset="0"/>
                <a:cs typeface="ＭＳ Ｐゴシック" charset="0"/>
                <a:sym typeface="Wingdings"/>
              </a:rPr>
              <a:t> the] is plausible</a:t>
            </a:r>
            <a:endParaRPr lang="en-US" dirty="0" smtClean="0">
              <a:solidFill>
                <a:schemeClr val="accent4"/>
              </a:solidFill>
              <a:ea typeface="ＭＳ Ｐゴシック" charset="0"/>
              <a:cs typeface="ＭＳ Ｐゴシック" charset="0"/>
              <a:sym typeface="Wingdings"/>
            </a:endParaRPr>
          </a:p>
          <a:p>
            <a:pPr marL="457200" indent="-457200">
              <a:buFont typeface="+mj-lt"/>
              <a:buAutoNum type="arabicPeriod"/>
            </a:pPr>
            <a:r>
              <a:rPr lang="en-US" dirty="0" smtClean="0">
                <a:ea typeface="ＭＳ Ｐゴシック" charset="0"/>
                <a:cs typeface="ＭＳ Ｐゴシック" charset="0"/>
                <a:sym typeface="Wingdings"/>
              </a:rPr>
              <a:t>Dependency distance   </a:t>
            </a:r>
            <a:r>
              <a:rPr lang="en-US" sz="2000" dirty="0" smtClean="0">
                <a:solidFill>
                  <a:srgbClr val="177245"/>
                </a:solidFill>
                <a:ea typeface="ＭＳ Ｐゴシック" charset="0"/>
                <a:cs typeface="ＭＳ Ｐゴシック" charset="0"/>
                <a:sym typeface="Wingdings"/>
              </a:rPr>
              <a:t>mostly with nearby words</a:t>
            </a:r>
            <a:endParaRPr lang="en-US" dirty="0" smtClean="0">
              <a:solidFill>
                <a:srgbClr val="177245"/>
              </a:solidFill>
              <a:ea typeface="ＭＳ Ｐゴシック" charset="0"/>
              <a:cs typeface="ＭＳ Ｐゴシック" charset="0"/>
              <a:sym typeface="Wingdings"/>
            </a:endParaRPr>
          </a:p>
          <a:p>
            <a:pPr marL="457200" indent="-457200">
              <a:buFont typeface="+mj-lt"/>
              <a:buAutoNum type="arabicPeriod"/>
            </a:pPr>
            <a:r>
              <a:rPr lang="en-US" dirty="0" smtClean="0">
                <a:ea typeface="ＭＳ Ｐゴシック" charset="0"/>
                <a:cs typeface="ＭＳ Ｐゴシック" charset="0"/>
                <a:sym typeface="Wingdings"/>
              </a:rPr>
              <a:t>Intervening material</a:t>
            </a:r>
          </a:p>
          <a:p>
            <a:pPr marL="342900" lvl="1" indent="0">
              <a:buNone/>
            </a:pPr>
            <a:r>
              <a:rPr lang="en-US" dirty="0">
                <a:ea typeface="ＭＳ Ｐゴシック" charset="0"/>
                <a:cs typeface="ＭＳ Ｐゴシック" charset="0"/>
                <a:sym typeface="Wingdings"/>
              </a:rPr>
              <a:t>	</a:t>
            </a:r>
            <a:r>
              <a:rPr lang="en-US" dirty="0" smtClean="0">
                <a:solidFill>
                  <a:srgbClr val="177245"/>
                </a:solidFill>
                <a:ea typeface="ＭＳ Ｐゴシック" charset="0"/>
                <a:cs typeface="ＭＳ Ｐゴシック" charset="0"/>
                <a:sym typeface="Wingdings"/>
              </a:rPr>
              <a:t>Dependencies rarely span intervening verbs or punctuation</a:t>
            </a:r>
          </a:p>
          <a:p>
            <a:pPr marL="457200" indent="-457200">
              <a:buFont typeface="+mj-lt"/>
              <a:buAutoNum type="arabicPeriod"/>
            </a:pPr>
            <a:r>
              <a:rPr lang="en-US" dirty="0" err="1" smtClean="0">
                <a:ea typeface="ＭＳ Ｐゴシック" charset="0"/>
                <a:cs typeface="ＭＳ Ｐゴシック" charset="0"/>
                <a:sym typeface="Wingdings"/>
              </a:rPr>
              <a:t>Valency</a:t>
            </a:r>
            <a:r>
              <a:rPr lang="en-US" dirty="0" smtClean="0">
                <a:ea typeface="ＭＳ Ｐゴシック" charset="0"/>
                <a:cs typeface="ＭＳ Ｐゴシック" charset="0"/>
                <a:sym typeface="Wingdings"/>
              </a:rPr>
              <a:t> of heads  </a:t>
            </a:r>
          </a:p>
          <a:p>
            <a:pPr marL="342900" lvl="1" indent="0">
              <a:buNone/>
            </a:pPr>
            <a:r>
              <a:rPr lang="en-US" dirty="0" smtClean="0">
                <a:ea typeface="ＭＳ Ｐゴシック" charset="0"/>
                <a:cs typeface="ＭＳ Ｐゴシック" charset="0"/>
                <a:sym typeface="Wingdings"/>
              </a:rPr>
              <a:t>	</a:t>
            </a:r>
            <a:r>
              <a:rPr lang="en-US" dirty="0" smtClean="0">
                <a:solidFill>
                  <a:srgbClr val="177245"/>
                </a:solidFill>
                <a:ea typeface="ＭＳ Ｐゴシック" charset="0"/>
                <a:cs typeface="ＭＳ Ｐゴシック" charset="0"/>
                <a:sym typeface="Wingdings"/>
              </a:rPr>
              <a:t>How many dependents on which side are usual for a head?</a:t>
            </a:r>
            <a:endParaRPr lang="en-US" dirty="0">
              <a:solidFill>
                <a:srgbClr val="177245"/>
              </a:solidFill>
              <a:ea typeface="ＭＳ Ｐゴシック" charset="0"/>
              <a:cs typeface="ＭＳ Ｐゴシック" charset="0"/>
              <a:sym typeface="Wingdings"/>
            </a:endParaRPr>
          </a:p>
          <a:p>
            <a:pPr marL="0" indent="0">
              <a:buNone/>
            </a:pPr>
            <a:endParaRPr lang="en-US" dirty="0">
              <a:ea typeface="ＭＳ Ｐゴシック" charset="0"/>
              <a:cs typeface="ＭＳ Ｐゴシック" charset="0"/>
            </a:endParaRPr>
          </a:p>
          <a:p>
            <a:pPr>
              <a:buFont typeface="Times" charset="0"/>
              <a:buNone/>
            </a:pPr>
            <a:endParaRPr lang="en-US" dirty="0">
              <a:ea typeface="ＭＳ Ｐゴシック" charset="0"/>
              <a:cs typeface="ＭＳ Ｐゴシック" charset="0"/>
            </a:endParaRPr>
          </a:p>
          <a:p>
            <a:pPr>
              <a:buFont typeface="Times" charset="0"/>
              <a:buNone/>
            </a:pPr>
            <a:endParaRPr lang="en-US" sz="2800" dirty="0" smtClean="0">
              <a:ea typeface="ＭＳ Ｐゴシック" charset="0"/>
              <a:cs typeface="ＭＳ Ｐゴシック" charset="0"/>
            </a:endParaRPr>
          </a:p>
          <a:p>
            <a:pPr algn="ctr">
              <a:buFont typeface="Times" charset="0"/>
              <a:buNone/>
            </a:pPr>
            <a:r>
              <a:rPr lang="en-US" dirty="0" smtClean="0">
                <a:ea typeface="ＭＳ Ｐゴシック" charset="0"/>
                <a:cs typeface="ＭＳ Ｐゴシック" charset="0"/>
              </a:rPr>
              <a:t>ROOT Discussion of the outstanding issues was completed  .</a:t>
            </a:r>
            <a:endParaRPr lang="en-US" dirty="0">
              <a:ea typeface="ＭＳ Ｐゴシック" charset="0"/>
              <a:cs typeface="ＭＳ Ｐゴシック" charset="0"/>
            </a:endParaRPr>
          </a:p>
        </p:txBody>
      </p:sp>
      <p:sp>
        <p:nvSpPr>
          <p:cNvPr id="84994" name="Rectangle 3"/>
          <p:cNvSpPr>
            <a:spLocks noGrp="1" noChangeArrowheads="1"/>
          </p:cNvSpPr>
          <p:nvPr>
            <p:ph type="title"/>
          </p:nvPr>
        </p:nvSpPr>
        <p:spPr/>
        <p:txBody>
          <a:bodyPr/>
          <a:lstStyle/>
          <a:p>
            <a:r>
              <a:rPr lang="en-US" sz="3200" dirty="0">
                <a:latin typeface="+mn-lt"/>
                <a:ea typeface="ＭＳ Ｐゴシック" charset="0"/>
                <a:cs typeface="ＭＳ Ｐゴシック" charset="0"/>
              </a:rPr>
              <a:t>Dependency Conditioning Preferences</a:t>
            </a:r>
          </a:p>
        </p:txBody>
      </p:sp>
      <p:sp>
        <p:nvSpPr>
          <p:cNvPr id="965639" name="Freeform 7"/>
          <p:cNvSpPr>
            <a:spLocks/>
          </p:cNvSpPr>
          <p:nvPr/>
        </p:nvSpPr>
        <p:spPr bwMode="auto">
          <a:xfrm>
            <a:off x="3581400" y="5638800"/>
            <a:ext cx="2057400" cy="457200"/>
          </a:xfrm>
          <a:custGeom>
            <a:avLst/>
            <a:gdLst>
              <a:gd name="T0" fmla="*/ 2147483647 w 720"/>
              <a:gd name="T1" fmla="*/ 2147483647 h 192"/>
              <a:gd name="T2" fmla="*/ 2147483647 w 720"/>
              <a:gd name="T3" fmla="*/ 0 h 192"/>
              <a:gd name="T4" fmla="*/ 0 w 720"/>
              <a:gd name="T5" fmla="*/ 2147483647 h 192"/>
              <a:gd name="T6" fmla="*/ 0 60000 65536"/>
              <a:gd name="T7" fmla="*/ 0 60000 65536"/>
              <a:gd name="T8" fmla="*/ 0 60000 65536"/>
              <a:gd name="T9" fmla="*/ 0 w 720"/>
              <a:gd name="T10" fmla="*/ 0 h 192"/>
              <a:gd name="T11" fmla="*/ 720 w 720"/>
              <a:gd name="T12" fmla="*/ 192 h 192"/>
            </a:gdLst>
            <a:ahLst/>
            <a:cxnLst>
              <a:cxn ang="T6">
                <a:pos x="T0" y="T1"/>
              </a:cxn>
              <a:cxn ang="T7">
                <a:pos x="T2" y="T3"/>
              </a:cxn>
              <a:cxn ang="T8">
                <a:pos x="T4" y="T5"/>
              </a:cxn>
            </a:cxnLst>
            <a:rect l="T9" t="T10" r="T11" b="T12"/>
            <a:pathLst>
              <a:path w="720" h="192">
                <a:moveTo>
                  <a:pt x="720" y="192"/>
                </a:moveTo>
                <a:cubicBezTo>
                  <a:pt x="588" y="96"/>
                  <a:pt x="456" y="0"/>
                  <a:pt x="336" y="0"/>
                </a:cubicBezTo>
                <a:cubicBezTo>
                  <a:pt x="216" y="0"/>
                  <a:pt x="108" y="96"/>
                  <a:pt x="0" y="192"/>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965645" name="Freeform 13"/>
          <p:cNvSpPr>
            <a:spLocks/>
          </p:cNvSpPr>
          <p:nvPr/>
        </p:nvSpPr>
        <p:spPr bwMode="auto">
          <a:xfrm>
            <a:off x="3276600" y="5486400"/>
            <a:ext cx="2514600" cy="594360"/>
          </a:xfrm>
          <a:custGeom>
            <a:avLst/>
            <a:gdLst>
              <a:gd name="T0" fmla="*/ 0 w 624"/>
              <a:gd name="T1" fmla="*/ 2147483647 h 144"/>
              <a:gd name="T2" fmla="*/ 2147483647 w 624"/>
              <a:gd name="T3" fmla="*/ 0 h 144"/>
              <a:gd name="T4" fmla="*/ 2147483647 w 624"/>
              <a:gd name="T5" fmla="*/ 2147483647 h 144"/>
              <a:gd name="T6" fmla="*/ 0 60000 65536"/>
              <a:gd name="T7" fmla="*/ 0 60000 65536"/>
              <a:gd name="T8" fmla="*/ 0 60000 65536"/>
              <a:gd name="T9" fmla="*/ 0 w 624"/>
              <a:gd name="T10" fmla="*/ 0 h 144"/>
              <a:gd name="T11" fmla="*/ 624 w 624"/>
              <a:gd name="T12" fmla="*/ 144 h 144"/>
            </a:gdLst>
            <a:ahLst/>
            <a:cxnLst>
              <a:cxn ang="T6">
                <a:pos x="T0" y="T1"/>
              </a:cxn>
              <a:cxn ang="T7">
                <a:pos x="T2" y="T3"/>
              </a:cxn>
              <a:cxn ang="T8">
                <a:pos x="T4" y="T5"/>
              </a:cxn>
            </a:cxnLst>
            <a:rect l="T9" t="T10" r="T11" b="T12"/>
            <a:pathLst>
              <a:path w="624" h="144">
                <a:moveTo>
                  <a:pt x="0" y="144"/>
                </a:moveTo>
                <a:cubicBezTo>
                  <a:pt x="116" y="72"/>
                  <a:pt x="232" y="0"/>
                  <a:pt x="336" y="0"/>
                </a:cubicBezTo>
                <a:cubicBezTo>
                  <a:pt x="440" y="0"/>
                  <a:pt x="532" y="72"/>
                  <a:pt x="624" y="144"/>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dirty="0"/>
          </a:p>
        </p:txBody>
      </p:sp>
      <p:sp>
        <p:nvSpPr>
          <p:cNvPr id="17" name="Freeform 13"/>
          <p:cNvSpPr>
            <a:spLocks/>
          </p:cNvSpPr>
          <p:nvPr/>
        </p:nvSpPr>
        <p:spPr bwMode="auto">
          <a:xfrm>
            <a:off x="1219200" y="4861560"/>
            <a:ext cx="5105400" cy="1234440"/>
          </a:xfrm>
          <a:custGeom>
            <a:avLst/>
            <a:gdLst>
              <a:gd name="T0" fmla="*/ 0 w 624"/>
              <a:gd name="T1" fmla="*/ 2147483647 h 144"/>
              <a:gd name="T2" fmla="*/ 2147483647 w 624"/>
              <a:gd name="T3" fmla="*/ 0 h 144"/>
              <a:gd name="T4" fmla="*/ 2147483647 w 624"/>
              <a:gd name="T5" fmla="*/ 2147483647 h 144"/>
              <a:gd name="T6" fmla="*/ 0 60000 65536"/>
              <a:gd name="T7" fmla="*/ 0 60000 65536"/>
              <a:gd name="T8" fmla="*/ 0 60000 65536"/>
              <a:gd name="T9" fmla="*/ 0 w 624"/>
              <a:gd name="T10" fmla="*/ 0 h 144"/>
              <a:gd name="T11" fmla="*/ 624 w 624"/>
              <a:gd name="T12" fmla="*/ 144 h 144"/>
            </a:gdLst>
            <a:ahLst/>
            <a:cxnLst>
              <a:cxn ang="T6">
                <a:pos x="T0" y="T1"/>
              </a:cxn>
              <a:cxn ang="T7">
                <a:pos x="T2" y="T3"/>
              </a:cxn>
              <a:cxn ang="T8">
                <a:pos x="T4" y="T5"/>
              </a:cxn>
            </a:cxnLst>
            <a:rect l="T9" t="T10" r="T11" b="T12"/>
            <a:pathLst>
              <a:path w="624" h="144">
                <a:moveTo>
                  <a:pt x="0" y="144"/>
                </a:moveTo>
                <a:cubicBezTo>
                  <a:pt x="116" y="72"/>
                  <a:pt x="232" y="0"/>
                  <a:pt x="336" y="0"/>
                </a:cubicBezTo>
                <a:cubicBezTo>
                  <a:pt x="440" y="0"/>
                  <a:pt x="532" y="72"/>
                  <a:pt x="624" y="144"/>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19" name="Freeform 13"/>
          <p:cNvSpPr>
            <a:spLocks/>
          </p:cNvSpPr>
          <p:nvPr/>
        </p:nvSpPr>
        <p:spPr bwMode="auto">
          <a:xfrm>
            <a:off x="6400800" y="5334000"/>
            <a:ext cx="1828800" cy="762000"/>
          </a:xfrm>
          <a:custGeom>
            <a:avLst/>
            <a:gdLst>
              <a:gd name="T0" fmla="*/ 0 w 624"/>
              <a:gd name="T1" fmla="*/ 2147483647 h 144"/>
              <a:gd name="T2" fmla="*/ 2147483647 w 624"/>
              <a:gd name="T3" fmla="*/ 0 h 144"/>
              <a:gd name="T4" fmla="*/ 2147483647 w 624"/>
              <a:gd name="T5" fmla="*/ 2147483647 h 144"/>
              <a:gd name="T6" fmla="*/ 0 60000 65536"/>
              <a:gd name="T7" fmla="*/ 0 60000 65536"/>
              <a:gd name="T8" fmla="*/ 0 60000 65536"/>
              <a:gd name="T9" fmla="*/ 0 w 624"/>
              <a:gd name="T10" fmla="*/ 0 h 144"/>
              <a:gd name="T11" fmla="*/ 624 w 624"/>
              <a:gd name="T12" fmla="*/ 144 h 144"/>
            </a:gdLst>
            <a:ahLst/>
            <a:cxnLst>
              <a:cxn ang="T6">
                <a:pos x="T0" y="T1"/>
              </a:cxn>
              <a:cxn ang="T7">
                <a:pos x="T2" y="T3"/>
              </a:cxn>
              <a:cxn ang="T8">
                <a:pos x="T4" y="T5"/>
              </a:cxn>
            </a:cxnLst>
            <a:rect l="T9" t="T10" r="T11" b="T12"/>
            <a:pathLst>
              <a:path w="624" h="144">
                <a:moveTo>
                  <a:pt x="0" y="144"/>
                </a:moveTo>
                <a:cubicBezTo>
                  <a:pt x="116" y="72"/>
                  <a:pt x="232" y="0"/>
                  <a:pt x="336" y="0"/>
                </a:cubicBezTo>
                <a:cubicBezTo>
                  <a:pt x="440" y="0"/>
                  <a:pt x="532" y="72"/>
                  <a:pt x="624" y="144"/>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20" name="Freeform 12"/>
          <p:cNvSpPr>
            <a:spLocks/>
          </p:cNvSpPr>
          <p:nvPr/>
        </p:nvSpPr>
        <p:spPr bwMode="auto">
          <a:xfrm>
            <a:off x="6553200" y="5821680"/>
            <a:ext cx="762000" cy="274320"/>
          </a:xfrm>
          <a:custGeom>
            <a:avLst/>
            <a:gdLst>
              <a:gd name="T0" fmla="*/ 0 w 384"/>
              <a:gd name="T1" fmla="*/ 2147483647 h 96"/>
              <a:gd name="T2" fmla="*/ 2147483647 w 384"/>
              <a:gd name="T3" fmla="*/ 0 h 96"/>
              <a:gd name="T4" fmla="*/ 2147483647 w 384"/>
              <a:gd name="T5" fmla="*/ 2147483647 h 96"/>
              <a:gd name="T6" fmla="*/ 0 60000 65536"/>
              <a:gd name="T7" fmla="*/ 0 60000 65536"/>
              <a:gd name="T8" fmla="*/ 0 60000 65536"/>
              <a:gd name="T9" fmla="*/ 0 w 384"/>
              <a:gd name="T10" fmla="*/ 0 h 96"/>
              <a:gd name="T11" fmla="*/ 384 w 384"/>
              <a:gd name="T12" fmla="*/ 96 h 96"/>
            </a:gdLst>
            <a:ahLst/>
            <a:cxnLst>
              <a:cxn ang="T6">
                <a:pos x="T0" y="T1"/>
              </a:cxn>
              <a:cxn ang="T7">
                <a:pos x="T2" y="T3"/>
              </a:cxn>
              <a:cxn ang="T8">
                <a:pos x="T4" y="T5"/>
              </a:cxn>
            </a:cxnLst>
            <a:rect l="T9" t="T10" r="T11" b="T12"/>
            <a:pathLst>
              <a:path w="384" h="96">
                <a:moveTo>
                  <a:pt x="0" y="96"/>
                </a:moveTo>
                <a:cubicBezTo>
                  <a:pt x="40" y="48"/>
                  <a:pt x="80" y="0"/>
                  <a:pt x="144" y="0"/>
                </a:cubicBezTo>
                <a:cubicBezTo>
                  <a:pt x="208" y="0"/>
                  <a:pt x="296" y="48"/>
                  <a:pt x="384" y="96"/>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21" name="Freeform 14"/>
          <p:cNvSpPr>
            <a:spLocks/>
          </p:cNvSpPr>
          <p:nvPr/>
        </p:nvSpPr>
        <p:spPr bwMode="auto">
          <a:xfrm>
            <a:off x="2362200" y="5044440"/>
            <a:ext cx="3810000" cy="1051560"/>
          </a:xfrm>
          <a:custGeom>
            <a:avLst/>
            <a:gdLst>
              <a:gd name="T0" fmla="*/ 2147483647 w 1152"/>
              <a:gd name="T1" fmla="*/ 2147483647 h 296"/>
              <a:gd name="T2" fmla="*/ 2147483647 w 1152"/>
              <a:gd name="T3" fmla="*/ 2147483647 h 296"/>
              <a:gd name="T4" fmla="*/ 0 w 1152"/>
              <a:gd name="T5" fmla="*/ 2147483647 h 296"/>
              <a:gd name="T6" fmla="*/ 0 60000 65536"/>
              <a:gd name="T7" fmla="*/ 0 60000 65536"/>
              <a:gd name="T8" fmla="*/ 0 60000 65536"/>
              <a:gd name="T9" fmla="*/ 0 w 1152"/>
              <a:gd name="T10" fmla="*/ 0 h 296"/>
              <a:gd name="T11" fmla="*/ 1152 w 1152"/>
              <a:gd name="T12" fmla="*/ 296 h 296"/>
            </a:gdLst>
            <a:ahLst/>
            <a:cxnLst>
              <a:cxn ang="T6">
                <a:pos x="T0" y="T1"/>
              </a:cxn>
              <a:cxn ang="T7">
                <a:pos x="T2" y="T3"/>
              </a:cxn>
              <a:cxn ang="T8">
                <a:pos x="T4" y="T5"/>
              </a:cxn>
            </a:cxnLst>
            <a:rect l="T9" t="T10" r="T11" b="T12"/>
            <a:pathLst>
              <a:path w="1152" h="296">
                <a:moveTo>
                  <a:pt x="1152" y="296"/>
                </a:moveTo>
                <a:cubicBezTo>
                  <a:pt x="912" y="156"/>
                  <a:pt x="672" y="16"/>
                  <a:pt x="480" y="8"/>
                </a:cubicBezTo>
                <a:cubicBezTo>
                  <a:pt x="288" y="0"/>
                  <a:pt x="144" y="124"/>
                  <a:pt x="0" y="248"/>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22" name="Freeform 7"/>
          <p:cNvSpPr>
            <a:spLocks/>
          </p:cNvSpPr>
          <p:nvPr/>
        </p:nvSpPr>
        <p:spPr bwMode="auto">
          <a:xfrm>
            <a:off x="4343400" y="5791200"/>
            <a:ext cx="1066800" cy="304800"/>
          </a:xfrm>
          <a:custGeom>
            <a:avLst/>
            <a:gdLst>
              <a:gd name="T0" fmla="*/ 2147483647 w 720"/>
              <a:gd name="T1" fmla="*/ 2147483647 h 192"/>
              <a:gd name="T2" fmla="*/ 2147483647 w 720"/>
              <a:gd name="T3" fmla="*/ 0 h 192"/>
              <a:gd name="T4" fmla="*/ 0 w 720"/>
              <a:gd name="T5" fmla="*/ 2147483647 h 192"/>
              <a:gd name="T6" fmla="*/ 0 60000 65536"/>
              <a:gd name="T7" fmla="*/ 0 60000 65536"/>
              <a:gd name="T8" fmla="*/ 0 60000 65536"/>
              <a:gd name="T9" fmla="*/ 0 w 720"/>
              <a:gd name="T10" fmla="*/ 0 h 192"/>
              <a:gd name="T11" fmla="*/ 720 w 720"/>
              <a:gd name="T12" fmla="*/ 192 h 192"/>
            </a:gdLst>
            <a:ahLst/>
            <a:cxnLst>
              <a:cxn ang="T6">
                <a:pos x="T0" y="T1"/>
              </a:cxn>
              <a:cxn ang="T7">
                <a:pos x="T2" y="T3"/>
              </a:cxn>
              <a:cxn ang="T8">
                <a:pos x="T4" y="T5"/>
              </a:cxn>
            </a:cxnLst>
            <a:rect l="T9" t="T10" r="T11" b="T12"/>
            <a:pathLst>
              <a:path w="720" h="192">
                <a:moveTo>
                  <a:pt x="720" y="192"/>
                </a:moveTo>
                <a:cubicBezTo>
                  <a:pt x="588" y="96"/>
                  <a:pt x="456" y="0"/>
                  <a:pt x="336" y="0"/>
                </a:cubicBezTo>
                <a:cubicBezTo>
                  <a:pt x="216" y="0"/>
                  <a:pt x="108" y="96"/>
                  <a:pt x="0" y="192"/>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23" name="Freeform 12"/>
          <p:cNvSpPr>
            <a:spLocks/>
          </p:cNvSpPr>
          <p:nvPr/>
        </p:nvSpPr>
        <p:spPr bwMode="auto">
          <a:xfrm>
            <a:off x="2438400" y="5821680"/>
            <a:ext cx="685800" cy="274320"/>
          </a:xfrm>
          <a:custGeom>
            <a:avLst/>
            <a:gdLst>
              <a:gd name="T0" fmla="*/ 0 w 384"/>
              <a:gd name="T1" fmla="*/ 2147483647 h 96"/>
              <a:gd name="T2" fmla="*/ 2147483647 w 384"/>
              <a:gd name="T3" fmla="*/ 0 h 96"/>
              <a:gd name="T4" fmla="*/ 2147483647 w 384"/>
              <a:gd name="T5" fmla="*/ 2147483647 h 96"/>
              <a:gd name="T6" fmla="*/ 0 60000 65536"/>
              <a:gd name="T7" fmla="*/ 0 60000 65536"/>
              <a:gd name="T8" fmla="*/ 0 60000 65536"/>
              <a:gd name="T9" fmla="*/ 0 w 384"/>
              <a:gd name="T10" fmla="*/ 0 h 96"/>
              <a:gd name="T11" fmla="*/ 384 w 384"/>
              <a:gd name="T12" fmla="*/ 96 h 96"/>
            </a:gdLst>
            <a:ahLst/>
            <a:cxnLst>
              <a:cxn ang="T6">
                <a:pos x="T0" y="T1"/>
              </a:cxn>
              <a:cxn ang="T7">
                <a:pos x="T2" y="T3"/>
              </a:cxn>
              <a:cxn ang="T8">
                <a:pos x="T4" y="T5"/>
              </a:cxn>
            </a:cxnLst>
            <a:rect l="T9" t="T10" r="T11" b="T12"/>
            <a:pathLst>
              <a:path w="384" h="96">
                <a:moveTo>
                  <a:pt x="0" y="96"/>
                </a:moveTo>
                <a:cubicBezTo>
                  <a:pt x="40" y="48"/>
                  <a:pt x="80" y="0"/>
                  <a:pt x="144" y="0"/>
                </a:cubicBezTo>
                <a:cubicBezTo>
                  <a:pt x="208" y="0"/>
                  <a:pt x="296" y="48"/>
                  <a:pt x="384" y="96"/>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Tree>
    <p:extLst>
      <p:ext uri="{BB962C8B-B14F-4D97-AF65-F5344CB8AC3E}">
        <p14:creationId xmlns:p14="http://schemas.microsoft.com/office/powerpoint/2010/main" val="35679970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5639"/>
                                        </p:tgtEl>
                                        <p:attrNameLst>
                                          <p:attrName>style.visibility</p:attrName>
                                        </p:attrNameLst>
                                      </p:cBhvr>
                                      <p:to>
                                        <p:strVal val="visible"/>
                                      </p:to>
                                    </p:set>
                                    <p:animEffect transition="in" filter="fade">
                                      <p:cBhvr>
                                        <p:cTn id="7" dur="2000"/>
                                        <p:tgtEl>
                                          <p:spTgt spid="9656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65645"/>
                                        </p:tgtEl>
                                        <p:attrNameLst>
                                          <p:attrName>style.visibility</p:attrName>
                                        </p:attrNameLst>
                                      </p:cBhvr>
                                      <p:to>
                                        <p:strVal val="visible"/>
                                      </p:to>
                                    </p:set>
                                    <p:animEffect transition="in" filter="fade">
                                      <p:cBhvr>
                                        <p:cTn id="10" dur="2000"/>
                                        <p:tgtEl>
                                          <p:spTgt spid="96564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20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20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20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20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20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9" grpId="0" animBg="1"/>
      <p:bldP spid="965645" grpId="0" animBg="1"/>
      <p:bldP spid="17" grpId="0" animBg="1"/>
      <p:bldP spid="19" grpId="0" animBg="1"/>
      <p:bldP spid="20" grpId="0" animBg="1"/>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r>
              <a:rPr lang="en-US">
                <a:latin typeface="Lucida Sans" charset="0"/>
                <a:ea typeface="ＭＳ Ｐゴシック" charset="0"/>
                <a:cs typeface="ＭＳ Ｐゴシック" charset="0"/>
              </a:rPr>
              <a:t>Quiz question!</a:t>
            </a:r>
          </a:p>
        </p:txBody>
      </p:sp>
      <p:sp>
        <p:nvSpPr>
          <p:cNvPr id="83970" name="Content Placeholder 2"/>
          <p:cNvSpPr>
            <a:spLocks noGrp="1"/>
          </p:cNvSpPr>
          <p:nvPr>
            <p:ph idx="1"/>
          </p:nvPr>
        </p:nvSpPr>
        <p:spPr/>
        <p:txBody>
          <a:bodyPr/>
          <a:lstStyle/>
          <a:p>
            <a:r>
              <a:rPr lang="en-US" dirty="0">
                <a:latin typeface="Lucida Sans" charset="0"/>
                <a:ea typeface="ＭＳ Ｐゴシック" charset="0"/>
                <a:cs typeface="ＭＳ Ｐゴシック" charset="0"/>
              </a:rPr>
              <a:t>Consider this sentence:</a:t>
            </a:r>
          </a:p>
          <a:p>
            <a:pPr algn="ctr">
              <a:buFont typeface="Times" charset="0"/>
              <a:buNone/>
            </a:pPr>
            <a:r>
              <a:rPr lang="en-US" sz="3200" dirty="0">
                <a:latin typeface="Lucida Sans" charset="0"/>
                <a:ea typeface="ＭＳ Ｐゴシック" charset="0"/>
                <a:cs typeface="ＭＳ Ｐゴシック" charset="0"/>
              </a:rPr>
              <a:t>Retail sales drop in April cools afternoon market </a:t>
            </a:r>
            <a:r>
              <a:rPr lang="en-US" sz="3200" dirty="0" smtClean="0">
                <a:latin typeface="Lucida Sans" charset="0"/>
                <a:ea typeface="ＭＳ Ｐゴシック" charset="0"/>
                <a:cs typeface="ＭＳ Ｐゴシック" charset="0"/>
              </a:rPr>
              <a:t>trading.</a:t>
            </a:r>
            <a:endParaRPr lang="en-US" sz="3200" dirty="0">
              <a:latin typeface="Lucida Sans" charset="0"/>
              <a:ea typeface="ＭＳ Ｐゴシック" charset="0"/>
              <a:cs typeface="ＭＳ Ｐゴシック" charset="0"/>
            </a:endParaRPr>
          </a:p>
          <a:p>
            <a:r>
              <a:rPr lang="en-US" dirty="0">
                <a:latin typeface="Lucida Sans" charset="0"/>
                <a:ea typeface="ＭＳ Ｐゴシック" charset="0"/>
                <a:cs typeface="ＭＳ Ｐゴシック" charset="0"/>
              </a:rPr>
              <a:t>Which word are these words a dependent of?</a:t>
            </a:r>
          </a:p>
          <a:p>
            <a:pPr marL="971550" lvl="1" indent="-514350">
              <a:buFont typeface="Lucida Sans" charset="0"/>
              <a:buAutoNum type="arabicPeriod"/>
            </a:pPr>
            <a:r>
              <a:rPr lang="en-US" sz="2400" dirty="0">
                <a:latin typeface="Lucida Sans" charset="0"/>
                <a:ea typeface="ＭＳ Ｐゴシック" charset="0"/>
                <a:cs typeface="ＭＳ Ｐゴシック" charset="0"/>
              </a:rPr>
              <a:t>sales</a:t>
            </a:r>
          </a:p>
          <a:p>
            <a:pPr marL="971550" lvl="1" indent="-514350">
              <a:buFont typeface="Lucida Sans" charset="0"/>
              <a:buAutoNum type="arabicPeriod"/>
            </a:pPr>
            <a:r>
              <a:rPr lang="en-US" sz="2400" dirty="0">
                <a:latin typeface="Lucida Sans" charset="0"/>
                <a:ea typeface="ＭＳ Ｐゴシック" charset="0"/>
                <a:cs typeface="ＭＳ Ｐゴシック" charset="0"/>
              </a:rPr>
              <a:t>April</a:t>
            </a:r>
          </a:p>
          <a:p>
            <a:pPr marL="971550" lvl="1" indent="-514350">
              <a:buFont typeface="Lucida Sans" charset="0"/>
              <a:buAutoNum type="arabicPeriod"/>
            </a:pPr>
            <a:r>
              <a:rPr lang="en-US" sz="2400" dirty="0">
                <a:latin typeface="Lucida Sans" charset="0"/>
                <a:ea typeface="ＭＳ Ｐゴシック" charset="0"/>
                <a:cs typeface="ＭＳ Ｐゴシック" charset="0"/>
              </a:rPr>
              <a:t>afternoon</a:t>
            </a:r>
          </a:p>
          <a:p>
            <a:pPr marL="971550" lvl="1" indent="-514350">
              <a:buFont typeface="Lucida Sans" charset="0"/>
              <a:buAutoNum type="arabicPeriod"/>
            </a:pPr>
            <a:r>
              <a:rPr lang="en-US" sz="2400" dirty="0">
                <a:latin typeface="Lucida Sans" charset="0"/>
                <a:ea typeface="ＭＳ Ｐゴシック" charset="0"/>
                <a:cs typeface="ＭＳ Ｐゴシック" charset="0"/>
              </a:rPr>
              <a:t>trading</a:t>
            </a:r>
          </a:p>
        </p:txBody>
      </p:sp>
    </p:spTree>
    <p:extLst>
      <p:ext uri="{BB962C8B-B14F-4D97-AF65-F5344CB8AC3E}">
        <p14:creationId xmlns:p14="http://schemas.microsoft.com/office/powerpoint/2010/main" val="1680089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Dependency Parsing</a:t>
            </a:r>
            <a:endParaRPr lang="en-US" dirty="0"/>
          </a:p>
        </p:txBody>
      </p:sp>
      <p:sp>
        <p:nvSpPr>
          <p:cNvPr id="5" name="Subtitle 4"/>
          <p:cNvSpPr>
            <a:spLocks noGrp="1"/>
          </p:cNvSpPr>
          <p:nvPr>
            <p:ph type="subTitle" idx="1"/>
          </p:nvPr>
        </p:nvSpPr>
        <p:spPr/>
        <p:txBody>
          <a:bodyPr/>
          <a:lstStyle/>
          <a:p>
            <a:r>
              <a:rPr lang="en-US" dirty="0" smtClean="0"/>
              <a:t>Introduction</a:t>
            </a:r>
            <a:endParaRPr lang="en-US" dirty="0"/>
          </a:p>
        </p:txBody>
      </p:sp>
    </p:spTree>
    <p:extLst>
      <p:ext uri="{BB962C8B-B14F-4D97-AF65-F5344CB8AC3E}">
        <p14:creationId xmlns:p14="http://schemas.microsoft.com/office/powerpoint/2010/main" val="3316357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Greedy Transition-Based Parsing</a:t>
            </a:r>
            <a:endParaRPr lang="en-US" dirty="0"/>
          </a:p>
        </p:txBody>
      </p:sp>
      <p:sp>
        <p:nvSpPr>
          <p:cNvPr id="5" name="Subtitle 4"/>
          <p:cNvSpPr>
            <a:spLocks noGrp="1"/>
          </p:cNvSpPr>
          <p:nvPr>
            <p:ph type="subTitle" idx="1"/>
          </p:nvPr>
        </p:nvSpPr>
        <p:spPr/>
        <p:txBody>
          <a:bodyPr/>
          <a:lstStyle/>
          <a:p>
            <a:r>
              <a:rPr lang="en-US" dirty="0" err="1" smtClean="0"/>
              <a:t>MaltParser</a:t>
            </a:r>
            <a:endParaRPr lang="en-US" dirty="0"/>
          </a:p>
        </p:txBody>
      </p:sp>
    </p:spTree>
    <p:extLst>
      <p:ext uri="{BB962C8B-B14F-4D97-AF65-F5344CB8AC3E}">
        <p14:creationId xmlns:p14="http://schemas.microsoft.com/office/powerpoint/2010/main" val="2341577172"/>
      </p:ext>
    </p:extLst>
  </p:cSld>
  <p:clrMapOvr>
    <a:masterClrMapping/>
  </p:clrMapOvr>
  <p:timing>
    <p:tnLst>
      <p:par>
        <p:cTn id="1" dur="indefinite" restart="never" nodeType="tmRoot"/>
      </p:par>
    </p:tnLst>
  </p:timing>
</p:sld>
</file>

<file path=ppt/theme/theme1.xml><?xml version="1.0" encoding="utf-8"?>
<a:theme xmlns:a="http://schemas.openxmlformats.org/drawingml/2006/main" name="NLP3x4-class">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NLP3x4-class.potx</Template>
  <TotalTime>14547</TotalTime>
  <Words>2328</Words>
  <Application>Microsoft Office PowerPoint</Application>
  <PresentationFormat>On-screen Show (4:3)</PresentationFormat>
  <Paragraphs>379</Paragraphs>
  <Slides>27</Slides>
  <Notes>14</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NLP3x4-class</vt:lpstr>
      <vt:lpstr>Photo Editor Photo</vt:lpstr>
      <vt:lpstr>Dependency Parsing</vt:lpstr>
      <vt:lpstr>Dependency Grammar and  Dependency Structure</vt:lpstr>
      <vt:lpstr>Dependency Grammar and  Dependency Structure</vt:lpstr>
      <vt:lpstr>Relation between phrase structure and dependency structure</vt:lpstr>
      <vt:lpstr>Methods of Dependency Parsing</vt:lpstr>
      <vt:lpstr>Dependency Conditioning Preferences</vt:lpstr>
      <vt:lpstr>Quiz question!</vt:lpstr>
      <vt:lpstr>Dependency Parsing</vt:lpstr>
      <vt:lpstr>Greedy Transition-Based Parsing</vt:lpstr>
      <vt:lpstr>MaltParser [Nivre et al. 2008]</vt:lpstr>
      <vt:lpstr>Basic transition-based dependency parser</vt:lpstr>
      <vt:lpstr>Actions (“arc-eager” dependency parser)</vt:lpstr>
      <vt:lpstr>Example</vt:lpstr>
      <vt:lpstr>Example</vt:lpstr>
      <vt:lpstr>MaltParser [Nivre et al. 2008]</vt:lpstr>
      <vt:lpstr>Evaluation of Dependency Parsing:  (labeled) dependency accuracy</vt:lpstr>
      <vt:lpstr>Representative performance numbers</vt:lpstr>
      <vt:lpstr>Projectivity</vt:lpstr>
      <vt:lpstr>Handling non-projectivity</vt:lpstr>
      <vt:lpstr>Greedy Transition-Based Parsing</vt:lpstr>
      <vt:lpstr>Dependencies encode relational structure</vt:lpstr>
      <vt:lpstr>Dependency paths identify  relations like protein interaction</vt:lpstr>
      <vt:lpstr>Stanford Dependencies</vt:lpstr>
      <vt:lpstr>Graph modification to facilitate semantic analysis</vt:lpstr>
      <vt:lpstr>Graph modification to facilitate semantic analysis</vt:lpstr>
      <vt:lpstr>BioNLP 2009/2011 relation extraction shared tasks            [Björne et al. 2009]</vt:lpstr>
      <vt:lpstr>Dependencies encode relational structure</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aotimme</cp:lastModifiedBy>
  <cp:revision>171</cp:revision>
  <cp:lastPrinted>2009-04-20T16:46:08Z</cp:lastPrinted>
  <dcterms:created xsi:type="dcterms:W3CDTF">2010-04-19T15:31:24Z</dcterms:created>
  <dcterms:modified xsi:type="dcterms:W3CDTF">2012-04-12T04:13:06Z</dcterms:modified>
</cp:coreProperties>
</file>