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notesSlides/notesSlide8.xml" ContentType="application/vnd.openxmlformats-officedocument.presentationml.notesSlide+xml"/>
  <Override PartName="/ppt/embeddings/oleObject16.bin" ContentType="application/vnd.openxmlformats-officedocument.oleObject"/>
  <Override PartName="/ppt/embeddings/oleObject17.bin" ContentType="application/vnd.openxmlformats-officedocument.oleObject"/>
  <Override PartName="/ppt/embeddings/oleObject18.bin" ContentType="application/vnd.openxmlformats-officedocument.oleObject"/>
  <Override PartName="/ppt/embeddings/oleObject19.bin" ContentType="application/vnd.openxmlformats-officedocument.oleObject"/>
  <Override PartName="/ppt/embeddings/oleObject20.bin" ContentType="application/vnd.openxmlformats-officedocument.oleObject"/>
  <Override PartName="/ppt/embeddings/oleObject21.bin" ContentType="application/vnd.openxmlformats-officedocument.oleObject"/>
  <Override PartName="/ppt/embeddings/oleObject22.bin" ContentType="application/vnd.openxmlformats-officedocument.oleObject"/>
  <Override PartName="/ppt/embeddings/oleObject23.bin" ContentType="application/vnd.openxmlformats-officedocument.oleObject"/>
  <Override PartName="/ppt/notesSlides/notesSlide9.xml" ContentType="application/vnd.openxmlformats-officedocument.presentationml.notesSlide+xml"/>
  <Override PartName="/ppt/embeddings/oleObject24.bin" ContentType="application/vnd.openxmlformats-officedocument.oleObject"/>
  <Override PartName="/ppt/embeddings/oleObject25.bin" ContentType="application/vnd.openxmlformats-officedocument.oleObject"/>
  <Override PartName="/ppt/embeddings/oleObject26.bin" ContentType="application/vnd.openxmlformats-officedocument.oleObject"/>
  <Override PartName="/ppt/embeddings/oleObject27.bin" ContentType="application/vnd.openxmlformats-officedocument.oleObject"/>
  <Override PartName="/ppt/embeddings/oleObject28.bin" ContentType="application/vnd.openxmlformats-officedocument.oleObject"/>
  <Override PartName="/ppt/embeddings/oleObject29.bin" ContentType="application/vnd.openxmlformats-officedocument.oleObject"/>
  <Override PartName="/ppt/notesSlides/notesSlide10.xml" ContentType="application/vnd.openxmlformats-officedocument.presentationml.notesSlide+xml"/>
  <Override PartName="/ppt/embeddings/oleObject30.bin" ContentType="application/vnd.openxmlformats-officedocument.oleObject"/>
  <Override PartName="/ppt/embeddings/oleObject31.bin" ContentType="application/vnd.openxmlformats-officedocument.oleObject"/>
  <Override PartName="/ppt/embeddings/oleObject32.bin" ContentType="application/vnd.openxmlformats-officedocument.oleObject"/>
  <Override PartName="/ppt/embeddings/oleObject33.bin" ContentType="application/vnd.openxmlformats-officedocument.oleObject"/>
  <Override PartName="/ppt/embeddings/oleObject34.bin" ContentType="application/vnd.openxmlformats-officedocument.oleObject"/>
  <Override PartName="/ppt/embeddings/oleObject35.bin" ContentType="application/vnd.openxmlformats-officedocument.oleObject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9" r:id="rId1"/>
  </p:sldMasterIdLst>
  <p:notesMasterIdLst>
    <p:notesMasterId r:id="rId42"/>
  </p:notesMasterIdLst>
  <p:handoutMasterIdLst>
    <p:handoutMasterId r:id="rId43"/>
  </p:handoutMasterIdLst>
  <p:sldIdLst>
    <p:sldId id="571" r:id="rId2"/>
    <p:sldId id="572" r:id="rId3"/>
    <p:sldId id="573" r:id="rId4"/>
    <p:sldId id="574" r:id="rId5"/>
    <p:sldId id="575" r:id="rId6"/>
    <p:sldId id="576" r:id="rId7"/>
    <p:sldId id="577" r:id="rId8"/>
    <p:sldId id="578" r:id="rId9"/>
    <p:sldId id="579" r:id="rId10"/>
    <p:sldId id="693" r:id="rId11"/>
    <p:sldId id="694" r:id="rId12"/>
    <p:sldId id="580" r:id="rId13"/>
    <p:sldId id="581" r:id="rId14"/>
    <p:sldId id="582" r:id="rId15"/>
    <p:sldId id="583" r:id="rId16"/>
    <p:sldId id="584" r:id="rId17"/>
    <p:sldId id="585" r:id="rId18"/>
    <p:sldId id="586" r:id="rId19"/>
    <p:sldId id="695" r:id="rId20"/>
    <p:sldId id="696" r:id="rId21"/>
    <p:sldId id="587" r:id="rId22"/>
    <p:sldId id="588" r:id="rId23"/>
    <p:sldId id="589" r:id="rId24"/>
    <p:sldId id="590" r:id="rId25"/>
    <p:sldId id="697" r:id="rId26"/>
    <p:sldId id="592" r:id="rId27"/>
    <p:sldId id="593" r:id="rId28"/>
    <p:sldId id="594" r:id="rId29"/>
    <p:sldId id="595" r:id="rId30"/>
    <p:sldId id="596" r:id="rId31"/>
    <p:sldId id="597" r:id="rId32"/>
    <p:sldId id="598" r:id="rId33"/>
    <p:sldId id="599" r:id="rId34"/>
    <p:sldId id="600" r:id="rId35"/>
    <p:sldId id="601" r:id="rId36"/>
    <p:sldId id="602" r:id="rId37"/>
    <p:sldId id="603" r:id="rId38"/>
    <p:sldId id="604" r:id="rId39"/>
    <p:sldId id="605" r:id="rId40"/>
    <p:sldId id="606" r:id="rId41"/>
  </p:sldIdLst>
  <p:sldSz cx="9144000" cy="5143500" type="screen16x9"/>
  <p:notesSz cx="6845300" cy="93964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9pPr>
  </p:defaultTextStyle>
  <p:extLst>
    <p:ext uri="{521415D9-36F7-43E2-AB2F-B90AF26B5E84}">
      <p14:sectionLst xmlns:p14="http://schemas.microsoft.com/office/powerpoint/2010/main">
        <p14:section name="Advanced MaxEnt" id="{D978F96C-C7A4-104D-B0AA-3EE2341447A0}">
          <p14:sldIdLst>
            <p14:sldId id="571"/>
            <p14:sldId id="572"/>
            <p14:sldId id="573"/>
            <p14:sldId id="574"/>
            <p14:sldId id="575"/>
            <p14:sldId id="576"/>
            <p14:sldId id="577"/>
            <p14:sldId id="578"/>
            <p14:sldId id="579"/>
            <p14:sldId id="693"/>
            <p14:sldId id="694"/>
            <p14:sldId id="580"/>
            <p14:sldId id="581"/>
            <p14:sldId id="582"/>
            <p14:sldId id="583"/>
            <p14:sldId id="584"/>
            <p14:sldId id="585"/>
            <p14:sldId id="586"/>
            <p14:sldId id="695"/>
            <p14:sldId id="696"/>
            <p14:sldId id="587"/>
            <p14:sldId id="588"/>
            <p14:sldId id="589"/>
            <p14:sldId id="590"/>
            <p14:sldId id="697"/>
            <p14:sldId id="592"/>
            <p14:sldId id="593"/>
            <p14:sldId id="594"/>
            <p14:sldId id="595"/>
            <p14:sldId id="596"/>
            <p14:sldId id="597"/>
            <p14:sldId id="598"/>
            <p14:sldId id="599"/>
            <p14:sldId id="600"/>
            <p14:sldId id="601"/>
            <p14:sldId id="602"/>
            <p14:sldId id="603"/>
            <p14:sldId id="604"/>
            <p14:sldId id="605"/>
            <p14:sldId id="60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clrMru>
    <a:srgbClr val="A4001D"/>
    <a:srgbClr val="A40508"/>
    <a:srgbClr val="A50021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468" autoAdjust="0"/>
    <p:restoredTop sz="74766" autoAdjust="0"/>
  </p:normalViewPr>
  <p:slideViewPr>
    <p:cSldViewPr>
      <p:cViewPr varScale="1">
        <p:scale>
          <a:sx n="93" d="100"/>
          <a:sy n="93" d="100"/>
        </p:scale>
        <p:origin x="-288" y="-9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16201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viewProps" Target="viewProps.xml"/><Relationship Id="rId47" Type="http://schemas.openxmlformats.org/officeDocument/2006/relationships/theme" Target="theme/theme1.xml"/><Relationship Id="rId48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notesMaster" Target="notesMasters/notesMaster1.xml"/><Relationship Id="rId43" Type="http://schemas.openxmlformats.org/officeDocument/2006/relationships/handoutMaster" Target="handoutMasters/handoutMaster1.xml"/><Relationship Id="rId44" Type="http://schemas.openxmlformats.org/officeDocument/2006/relationships/printerSettings" Target="printerSettings/printerSettings1.bin"/><Relationship Id="rId45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e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emf"/><Relationship Id="rId4" Type="http://schemas.openxmlformats.org/officeDocument/2006/relationships/image" Target="../media/image44.emf"/><Relationship Id="rId5" Type="http://schemas.openxmlformats.org/officeDocument/2006/relationships/image" Target="../media/image45.emf"/><Relationship Id="rId6" Type="http://schemas.openxmlformats.org/officeDocument/2006/relationships/image" Target="../media/image46.emf"/><Relationship Id="rId1" Type="http://schemas.openxmlformats.org/officeDocument/2006/relationships/image" Target="../media/image41.emf"/><Relationship Id="rId2" Type="http://schemas.openxmlformats.org/officeDocument/2006/relationships/image" Target="../media/image42.e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emf"/><Relationship Id="rId4" Type="http://schemas.openxmlformats.org/officeDocument/2006/relationships/image" Target="../media/image47.emf"/><Relationship Id="rId5" Type="http://schemas.openxmlformats.org/officeDocument/2006/relationships/image" Target="../media/image45.emf"/><Relationship Id="rId6" Type="http://schemas.openxmlformats.org/officeDocument/2006/relationships/image" Target="../media/image48.emf"/><Relationship Id="rId1" Type="http://schemas.openxmlformats.org/officeDocument/2006/relationships/image" Target="../media/image41.emf"/><Relationship Id="rId2" Type="http://schemas.openxmlformats.org/officeDocument/2006/relationships/image" Target="../media/image4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Relationship Id="rId2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4" Type="http://schemas.openxmlformats.org/officeDocument/2006/relationships/image" Target="../media/image18.emf"/><Relationship Id="rId5" Type="http://schemas.openxmlformats.org/officeDocument/2006/relationships/image" Target="../media/image19.emf"/><Relationship Id="rId6" Type="http://schemas.openxmlformats.org/officeDocument/2006/relationships/image" Target="../media/image20.emf"/><Relationship Id="rId1" Type="http://schemas.openxmlformats.org/officeDocument/2006/relationships/image" Target="../media/image15.emf"/><Relationship Id="rId2" Type="http://schemas.openxmlformats.org/officeDocument/2006/relationships/image" Target="../media/image1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Relationship Id="rId2" Type="http://schemas.openxmlformats.org/officeDocument/2006/relationships/image" Target="../media/image23.emf"/><Relationship Id="rId3" Type="http://schemas.openxmlformats.org/officeDocument/2006/relationships/image" Target="../media/image24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Relationship Id="rId2" Type="http://schemas.openxmlformats.org/officeDocument/2006/relationships/image" Target="../media/image26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4" Type="http://schemas.openxmlformats.org/officeDocument/2006/relationships/image" Target="../media/image30.emf"/><Relationship Id="rId1" Type="http://schemas.openxmlformats.org/officeDocument/2006/relationships/image" Target="../media/image27.emf"/><Relationship Id="rId2" Type="http://schemas.openxmlformats.org/officeDocument/2006/relationships/image" Target="../media/image28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Relationship Id="rId2" Type="http://schemas.openxmlformats.org/officeDocument/2006/relationships/image" Target="../media/image33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78263" y="0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26513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78263" y="8926513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charset="0"/>
              </a:defRPr>
            </a:lvl1pPr>
          </a:lstStyle>
          <a:p>
            <a:fld id="{8A029216-D615-3945-A1F3-D96FC886DA6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72630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78263" y="0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0513" y="704850"/>
            <a:ext cx="6264275" cy="35242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208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2813" y="4464050"/>
            <a:ext cx="5019675" cy="422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08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26513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08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78263" y="8926513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EB9031F-EB71-7642-8F3C-6FDC1408CB9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2732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ＭＳ Ｐゴシック" pitchFamily="-65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245C6A7F-7DBB-9E4F-8A05-611D505BA059}" type="slidenum">
              <a:rPr lang="en-US" sz="1200"/>
              <a:pPr eaLnBrk="1" hangingPunct="1"/>
              <a:t>1</a:t>
            </a:fld>
            <a:endParaRPr lang="en-US" sz="12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Chris: 1-24; Dan 25-49; Dan 50-75; Chris 77-96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6CDDF318-0349-1848-9D34-BFCFC2F01B4A}" type="slidenum">
              <a:rPr lang="en-US" sz="1200"/>
              <a:pPr eaLnBrk="1" hangingPunct="1"/>
              <a:t>34</a:t>
            </a:fld>
            <a:endParaRPr lang="en-US" sz="1200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Just make mu = 0 in this model.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7087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Picture is mussed up. Maximum should be 1 for the coin flip!</a:t>
            </a:r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0F3C0CD2-D348-8E42-96F5-EA6AD8A8B912}" type="slidenum">
              <a:rPr lang="en-US" sz="1200"/>
              <a:pPr eaLnBrk="1" hangingPunct="1"/>
              <a:t>3</a:t>
            </a:fld>
            <a:endParaRPr lang="en-US" sz="12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245C6A7F-7DBB-9E4F-8A05-611D505BA059}" type="slidenum">
              <a:rPr lang="en-US" sz="1200"/>
              <a:pPr eaLnBrk="1" hangingPunct="1"/>
              <a:t>10</a:t>
            </a:fld>
            <a:endParaRPr lang="en-US" sz="12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Chris: 1-24; Dan 25-49; Dan 50-75; Chris 77-96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245C6A7F-7DBB-9E4F-8A05-611D505BA059}" type="slidenum">
              <a:rPr lang="en-US" sz="1200"/>
              <a:pPr eaLnBrk="1" hangingPunct="1"/>
              <a:t>11</a:t>
            </a:fld>
            <a:endParaRPr lang="en-US" sz="12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Chris: 1-24; Dan 25-49; Dan 50-75; Chris 77-96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32E653E6-2135-7845-8BAA-1DEF22E51164}" type="slidenum">
              <a:rPr lang="en-US" sz="1200"/>
              <a:pPr eaLnBrk="1" hangingPunct="1"/>
              <a:t>18</a:t>
            </a:fld>
            <a:endParaRPr lang="en-US" sz="1200"/>
          </a:p>
        </p:txBody>
      </p:sp>
      <p:sp>
        <p:nvSpPr>
          <p:cNvPr id="65539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Fix slide spacing.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245C6A7F-7DBB-9E4F-8A05-611D505BA059}" type="slidenum">
              <a:rPr lang="en-US" sz="1200"/>
              <a:pPr eaLnBrk="1" hangingPunct="1"/>
              <a:t>19</a:t>
            </a:fld>
            <a:endParaRPr lang="en-US" sz="12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Chris: 1-24; Dan 25-49; Dan 50-75; Chris 77-96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245C6A7F-7DBB-9E4F-8A05-611D505BA059}" type="slidenum">
              <a:rPr lang="en-US" sz="1200"/>
              <a:pPr eaLnBrk="1" hangingPunct="1"/>
              <a:t>20</a:t>
            </a:fld>
            <a:endParaRPr lang="en-US" sz="12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Chris: 1-24; Dan 25-49; Dan 50-75; Chris 77-96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245C6A7F-7DBB-9E4F-8A05-611D505BA059}" type="slidenum">
              <a:rPr lang="en-US" sz="1200"/>
              <a:pPr eaLnBrk="1" hangingPunct="1"/>
              <a:t>25</a:t>
            </a:fld>
            <a:endParaRPr lang="en-US" sz="12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Chris: 1-24; Dan 25-49; Dan 50-75; Chris 77-96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6CDDF318-0349-1848-9D34-BFCFC2F01B4A}" type="slidenum">
              <a:rPr lang="en-US" sz="1200"/>
              <a:pPr eaLnBrk="1" hangingPunct="1"/>
              <a:t>33</a:t>
            </a:fld>
            <a:endParaRPr lang="en-US" sz="1200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Just make mu = 0 in this model.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0" y="438150"/>
            <a:ext cx="3890964" cy="1371600"/>
          </a:xfrm>
        </p:spPr>
        <p:txBody>
          <a:bodyPr/>
          <a:lstStyle>
            <a:lvl1pPr algn="ctr">
              <a:defRPr sz="32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058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0" y="2876550"/>
            <a:ext cx="3886200" cy="1676400"/>
          </a:xfrm>
        </p:spPr>
        <p:txBody>
          <a:bodyPr/>
          <a:lstStyle>
            <a:lvl1pPr marL="0" indent="0" algn="ctr">
              <a:spcBef>
                <a:spcPts val="900"/>
              </a:spcBef>
              <a:buFont typeface="Times" pitchFamily="-65" charset="0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239000" y="4705350"/>
            <a:ext cx="1219200" cy="3429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5334000" y="4705350"/>
            <a:ext cx="1905000" cy="3429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pic>
        <p:nvPicPr>
          <p:cNvPr id="9" name="Picture 8" descr="wordcloud2.jpg"/>
          <p:cNvPicPr>
            <a:picLocks noChangeAspect="1"/>
          </p:cNvPicPr>
          <p:nvPr userDrawn="1"/>
        </p:nvPicPr>
        <p:blipFill rotWithShape="1">
          <a:blip r:embed="rId2"/>
          <a:srcRect l="19740" t="8415" r="20308" b="8153"/>
          <a:stretch/>
        </p:blipFill>
        <p:spPr>
          <a:xfrm>
            <a:off x="781451" y="165818"/>
            <a:ext cx="2647549" cy="4768132"/>
          </a:xfrm>
          <a:prstGeom prst="rect">
            <a:avLst/>
          </a:prstGeom>
        </p:spPr>
      </p:pic>
      <p:sp>
        <p:nvSpPr>
          <p:cNvPr id="11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4572000" y="4705350"/>
            <a:ext cx="765174" cy="3429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E74C7FEE-6B48-4643-BCFB-F13B0E13E171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211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DFA8D9-15F1-AF4D-8149-0C26EB27AC9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983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29450" y="285750"/>
            <a:ext cx="2114550" cy="44005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85750"/>
            <a:ext cx="6191250" cy="44005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57BED9-9427-674C-8047-314E304C86F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0817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85750"/>
            <a:ext cx="7543800" cy="7429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314450"/>
            <a:ext cx="7772400" cy="16287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800" y="3057525"/>
            <a:ext cx="7772400" cy="16287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43D734-B240-FB4D-AF6E-6869FD66910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53000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Narrow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52550"/>
            <a:ext cx="6858000" cy="3333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5181600" y="4705350"/>
            <a:ext cx="19812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2286000" y="4705350"/>
            <a:ext cx="28956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F35DC5-7E65-8247-99AB-4E984F8A921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77066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Complete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7680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52550"/>
            <a:ext cx="8534400" cy="3333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0" y="4705350"/>
            <a:ext cx="19812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048000" y="4705350"/>
            <a:ext cx="28956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F35DC5-7E65-8247-99AB-4E984F8A921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6176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C2BDC8F-D922-0A4E-AAA0-9C7D97FF3D7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73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314450"/>
            <a:ext cx="3810000" cy="33718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314450"/>
            <a:ext cx="3810000" cy="33718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096000" y="4705350"/>
            <a:ext cx="19812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2667000" y="4686300"/>
            <a:ext cx="28956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C7A63A-31A1-2C4C-95AA-A445DBCAB17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9134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05979"/>
            <a:ext cx="73914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4800" y="1631156"/>
            <a:ext cx="4040188" cy="307419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26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2626" y="1631156"/>
            <a:ext cx="4041775" cy="307419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248400" y="4705350"/>
            <a:ext cx="19812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2819400" y="4705350"/>
            <a:ext cx="28956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1C68C3-6089-F349-9232-42643877B0C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80275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3BC7101-16EA-C942-850C-355264FDE9E8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8628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28E5E2-1321-4548-96C8-615581C5A8C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278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28750"/>
            <a:ext cx="3008313" cy="8715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343150"/>
            <a:ext cx="3008313" cy="225147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729988-E849-C549-AA67-252EA40F09C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33127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7882B1-C6D6-A945-BB8B-B7B1B12471B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046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371600" y="381000"/>
            <a:ext cx="7467600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352550"/>
            <a:ext cx="7772400" cy="333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04805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0" y="4705350"/>
            <a:ext cx="19812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4806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43200" y="4686300"/>
            <a:ext cx="28956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4807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04800" y="4705350"/>
            <a:ext cx="19812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latin typeface="+mn-lt"/>
              </a:defRPr>
            </a:lvl1pPr>
          </a:lstStyle>
          <a:p>
            <a:fld id="{91F816EA-24CC-2048-859A-C5EA9F27539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74056" y="325348"/>
            <a:ext cx="868944" cy="87480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6200" y="8750"/>
            <a:ext cx="1295400" cy="2616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100" dirty="0" smtClean="0">
                <a:solidFill>
                  <a:srgbClr val="A4001D"/>
                </a:solidFill>
                <a:latin typeface="+mn-lt"/>
              </a:rPr>
              <a:t>Christopher Manning</a:t>
            </a:r>
            <a:endParaRPr lang="en-US" sz="1100" dirty="0">
              <a:solidFill>
                <a:srgbClr val="A4001D"/>
              </a:solidFill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1" r:id="rId13"/>
    <p:sldLayoutId id="2147483712" r:id="rId14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ＭＳ Ｐゴシック" pitchFamily="-65" charset="-128"/>
          <a:cs typeface="ＭＳ Ｐゴシック" pitchFamily="-65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 sz="2400">
          <a:solidFill>
            <a:schemeClr val="tx1"/>
          </a:solidFill>
          <a:latin typeface="+mn-lt"/>
          <a:ea typeface="ＭＳ Ｐゴシック" pitchFamily="-65" charset="-128"/>
          <a:cs typeface="ＭＳ Ｐゴシック" pitchFamily="-65" charset="-128"/>
        </a:defRPr>
      </a:lvl1pPr>
      <a:lvl2pPr marL="685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2pPr>
      <a:lvl3pPr marL="10287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3pPr>
      <a:lvl4pPr marL="1371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Times" charset="0"/>
        <a:buChar char="•"/>
        <a:defRPr>
          <a:solidFill>
            <a:schemeClr val="tx1"/>
          </a:solidFill>
          <a:latin typeface="+mn-lt"/>
          <a:ea typeface="ＭＳ Ｐゴシック" pitchFamily="-65" charset="-128"/>
        </a:defRPr>
      </a:lvl4pPr>
      <a:lvl5pPr marL="17145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>
          <a:solidFill>
            <a:schemeClr val="tx1"/>
          </a:solidFill>
          <a:latin typeface="+mn-lt"/>
          <a:ea typeface="ＭＳ Ｐゴシック" pitchFamily="-65" charset="-128"/>
        </a:defRPr>
      </a:lvl5pPr>
      <a:lvl6pPr marL="21717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6pPr>
      <a:lvl7pPr marL="26289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7pPr>
      <a:lvl8pPr marL="30861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8pPr>
      <a:lvl9pPr marL="35433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4" Type="http://schemas.openxmlformats.org/officeDocument/2006/relationships/image" Target="../media/image21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4" Type="http://schemas.openxmlformats.org/officeDocument/2006/relationships/image" Target="../media/image22.emf"/><Relationship Id="rId5" Type="http://schemas.openxmlformats.org/officeDocument/2006/relationships/oleObject" Target="../embeddings/oleObject12.bin"/><Relationship Id="rId6" Type="http://schemas.openxmlformats.org/officeDocument/2006/relationships/image" Target="../media/image23.emf"/><Relationship Id="rId7" Type="http://schemas.openxmlformats.org/officeDocument/2006/relationships/oleObject" Target="../embeddings/oleObject13.bin"/><Relationship Id="rId8" Type="http://schemas.openxmlformats.org/officeDocument/2006/relationships/image" Target="../media/image24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4" Type="http://schemas.openxmlformats.org/officeDocument/2006/relationships/image" Target="../media/image25.emf"/><Relationship Id="rId5" Type="http://schemas.openxmlformats.org/officeDocument/2006/relationships/oleObject" Target="../embeddings/oleObject15.bin"/><Relationship Id="rId6" Type="http://schemas.openxmlformats.org/officeDocument/2006/relationships/image" Target="../media/image26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4" Type="http://schemas.openxmlformats.org/officeDocument/2006/relationships/image" Target="../media/image27.emf"/><Relationship Id="rId5" Type="http://schemas.openxmlformats.org/officeDocument/2006/relationships/oleObject" Target="../embeddings/oleObject17.bin"/><Relationship Id="rId6" Type="http://schemas.openxmlformats.org/officeDocument/2006/relationships/image" Target="../media/image28.emf"/><Relationship Id="rId7" Type="http://schemas.openxmlformats.org/officeDocument/2006/relationships/oleObject" Target="../embeddings/oleObject18.bin"/><Relationship Id="rId8" Type="http://schemas.openxmlformats.org/officeDocument/2006/relationships/image" Target="../media/image29.emf"/><Relationship Id="rId9" Type="http://schemas.openxmlformats.org/officeDocument/2006/relationships/oleObject" Target="../embeddings/oleObject19.bin"/><Relationship Id="rId10" Type="http://schemas.openxmlformats.org/officeDocument/2006/relationships/image" Target="../media/image30.emf"/><Relationship Id="rId11" Type="http://schemas.openxmlformats.org/officeDocument/2006/relationships/image" Target="../media/image31.jpeg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4" Type="http://schemas.openxmlformats.org/officeDocument/2006/relationships/image" Target="../media/image32.emf"/><Relationship Id="rId5" Type="http://schemas.openxmlformats.org/officeDocument/2006/relationships/oleObject" Target="../embeddings/oleObject21.bin"/><Relationship Id="rId6" Type="http://schemas.openxmlformats.org/officeDocument/2006/relationships/image" Target="../media/image33.emf"/><Relationship Id="rId7" Type="http://schemas.openxmlformats.org/officeDocument/2006/relationships/image" Target="../media/image34.jpeg"/><Relationship Id="rId8" Type="http://schemas.openxmlformats.org/officeDocument/2006/relationships/image" Target="../media/image35.jpeg"/><Relationship Id="rId9" Type="http://schemas.openxmlformats.org/officeDocument/2006/relationships/image" Target="../media/image36.jpeg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image" Target="../media/image4.jpeg"/><Relationship Id="rId5" Type="http://schemas.openxmlformats.org/officeDocument/2006/relationships/oleObject" Target="../embeddings/oleObject1.bin"/><Relationship Id="rId6" Type="http://schemas.openxmlformats.org/officeDocument/2006/relationships/image" Target="../media/image3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6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4" Type="http://schemas.openxmlformats.org/officeDocument/2006/relationships/image" Target="../media/image37.e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4" Type="http://schemas.openxmlformats.org/officeDocument/2006/relationships/oleObject" Target="../embeddings/oleObject23.bin"/><Relationship Id="rId5" Type="http://schemas.openxmlformats.org/officeDocument/2006/relationships/image" Target="../media/image38.emf"/><Relationship Id="rId6" Type="http://schemas.openxmlformats.org/officeDocument/2006/relationships/image" Target="../media/image40.jpeg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27.bin"/><Relationship Id="rId12" Type="http://schemas.openxmlformats.org/officeDocument/2006/relationships/image" Target="../media/image44.emf"/><Relationship Id="rId13" Type="http://schemas.openxmlformats.org/officeDocument/2006/relationships/oleObject" Target="../embeddings/oleObject28.bin"/><Relationship Id="rId14" Type="http://schemas.openxmlformats.org/officeDocument/2006/relationships/image" Target="../media/image45.emf"/><Relationship Id="rId15" Type="http://schemas.openxmlformats.org/officeDocument/2006/relationships/oleObject" Target="../embeddings/oleObject29.bin"/><Relationship Id="rId16" Type="http://schemas.openxmlformats.org/officeDocument/2006/relationships/image" Target="../media/image46.e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9.xml"/><Relationship Id="rId4" Type="http://schemas.openxmlformats.org/officeDocument/2006/relationships/oleObject" Target="../embeddings/oleObject24.bin"/><Relationship Id="rId5" Type="http://schemas.openxmlformats.org/officeDocument/2006/relationships/image" Target="../media/image41.emf"/><Relationship Id="rId6" Type="http://schemas.openxmlformats.org/officeDocument/2006/relationships/oleObject" Target="../embeddings/oleObject25.bin"/><Relationship Id="rId7" Type="http://schemas.openxmlformats.org/officeDocument/2006/relationships/image" Target="../media/image42.emf"/><Relationship Id="rId8" Type="http://schemas.openxmlformats.org/officeDocument/2006/relationships/oleObject" Target="../embeddings/oleObject26.bin"/><Relationship Id="rId9" Type="http://schemas.openxmlformats.org/officeDocument/2006/relationships/image" Target="../media/image43.emf"/><Relationship Id="rId10" Type="http://schemas.openxmlformats.org/officeDocument/2006/relationships/image" Target="../media/image40.jpeg"/></Relationships>
</file>

<file path=ppt/slides/_rels/slide34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33.bin"/><Relationship Id="rId12" Type="http://schemas.openxmlformats.org/officeDocument/2006/relationships/image" Target="../media/image47.emf"/><Relationship Id="rId13" Type="http://schemas.openxmlformats.org/officeDocument/2006/relationships/oleObject" Target="../embeddings/oleObject34.bin"/><Relationship Id="rId14" Type="http://schemas.openxmlformats.org/officeDocument/2006/relationships/image" Target="../media/image45.emf"/><Relationship Id="rId15" Type="http://schemas.openxmlformats.org/officeDocument/2006/relationships/oleObject" Target="../embeddings/oleObject35.bin"/><Relationship Id="rId16" Type="http://schemas.openxmlformats.org/officeDocument/2006/relationships/image" Target="../media/image48.emf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0.xml"/><Relationship Id="rId4" Type="http://schemas.openxmlformats.org/officeDocument/2006/relationships/oleObject" Target="../embeddings/oleObject30.bin"/><Relationship Id="rId5" Type="http://schemas.openxmlformats.org/officeDocument/2006/relationships/image" Target="../media/image41.emf"/><Relationship Id="rId6" Type="http://schemas.openxmlformats.org/officeDocument/2006/relationships/oleObject" Target="../embeddings/oleObject31.bin"/><Relationship Id="rId7" Type="http://schemas.openxmlformats.org/officeDocument/2006/relationships/image" Target="../media/image42.emf"/><Relationship Id="rId8" Type="http://schemas.openxmlformats.org/officeDocument/2006/relationships/oleObject" Target="../embeddings/oleObject32.bin"/><Relationship Id="rId9" Type="http://schemas.openxmlformats.org/officeDocument/2006/relationships/image" Target="../media/image43.emf"/><Relationship Id="rId10" Type="http://schemas.openxmlformats.org/officeDocument/2006/relationships/image" Target="../media/image40.jpe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9.png"/><Relationship Id="rId3" Type="http://schemas.openxmlformats.org/officeDocument/2006/relationships/image" Target="../media/image50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jpeg"/><Relationship Id="rId3" Type="http://schemas.openxmlformats.org/officeDocument/2006/relationships/image" Target="../media/image51.jpe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4" Type="http://schemas.openxmlformats.org/officeDocument/2006/relationships/image" Target="../media/image4.jpeg"/><Relationship Id="rId5" Type="http://schemas.openxmlformats.org/officeDocument/2006/relationships/oleObject" Target="../embeddings/oleObject2.bin"/><Relationship Id="rId6" Type="http://schemas.openxmlformats.org/officeDocument/2006/relationships/image" Target="../media/image5.emf"/><Relationship Id="rId7" Type="http://schemas.openxmlformats.org/officeDocument/2006/relationships/oleObject" Target="../embeddings/oleObject3.bin"/><Relationship Id="rId8" Type="http://schemas.openxmlformats.org/officeDocument/2006/relationships/image" Target="../media/image6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4" Type="http://schemas.openxmlformats.org/officeDocument/2006/relationships/image" Target="../media/image10.jpeg"/><Relationship Id="rId5" Type="http://schemas.openxmlformats.org/officeDocument/2006/relationships/image" Target="../media/image11.jpeg"/><Relationship Id="rId6" Type="http://schemas.openxmlformats.org/officeDocument/2006/relationships/image" Target="../media/image12.jpeg"/><Relationship Id="rId7" Type="http://schemas.openxmlformats.org/officeDocument/2006/relationships/image" Target="../media/image13.jpeg"/><Relationship Id="rId8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8.bin"/><Relationship Id="rId12" Type="http://schemas.openxmlformats.org/officeDocument/2006/relationships/image" Target="../media/image19.emf"/><Relationship Id="rId13" Type="http://schemas.openxmlformats.org/officeDocument/2006/relationships/oleObject" Target="../embeddings/oleObject9.bin"/><Relationship Id="rId14" Type="http://schemas.openxmlformats.org/officeDocument/2006/relationships/image" Target="../media/image20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4.bin"/><Relationship Id="rId4" Type="http://schemas.openxmlformats.org/officeDocument/2006/relationships/image" Target="../media/image15.emf"/><Relationship Id="rId5" Type="http://schemas.openxmlformats.org/officeDocument/2006/relationships/oleObject" Target="../embeddings/oleObject5.bin"/><Relationship Id="rId6" Type="http://schemas.openxmlformats.org/officeDocument/2006/relationships/image" Target="../media/image16.emf"/><Relationship Id="rId7" Type="http://schemas.openxmlformats.org/officeDocument/2006/relationships/oleObject" Target="../embeddings/oleObject6.bin"/><Relationship Id="rId8" Type="http://schemas.openxmlformats.org/officeDocument/2006/relationships/image" Target="../media/image17.emf"/><Relationship Id="rId9" Type="http://schemas.openxmlformats.org/officeDocument/2006/relationships/oleObject" Target="../embeddings/oleObject7.bin"/><Relationship Id="rId10" Type="http://schemas.openxmlformats.org/officeDocument/2006/relationships/image" Target="../media/image18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4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Maxent</a:t>
            </a:r>
            <a:r>
              <a:rPr lang="en-US" dirty="0" smtClean="0"/>
              <a:t> Models and Discriminative Estimation</a:t>
            </a:r>
            <a:endParaRPr lang="en-US" dirty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The maximum entropy model presentation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7282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Maxent</a:t>
            </a:r>
            <a:r>
              <a:rPr lang="en-US" dirty="0" smtClean="0"/>
              <a:t> Models and Discriminative Estimation</a:t>
            </a:r>
            <a:endParaRPr lang="en-US" dirty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The maximum entropy model presentation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07542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Feature Overlap/Feature Interaction</a:t>
            </a:r>
            <a:endParaRPr lang="en-US" dirty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How overlapping features work in </a:t>
            </a:r>
            <a:r>
              <a:rPr lang="en-US" dirty="0" err="1" smtClean="0"/>
              <a:t>maxent</a:t>
            </a:r>
            <a:r>
              <a:rPr lang="en-US" dirty="0" smtClean="0"/>
              <a:t> models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07542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Feature Overlap</a:t>
            </a:r>
          </a:p>
        </p:txBody>
      </p:sp>
      <p:sp>
        <p:nvSpPr>
          <p:cNvPr id="59395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85800" y="1123950"/>
            <a:ext cx="7772400" cy="3771900"/>
          </a:xfrm>
        </p:spPr>
        <p:txBody>
          <a:bodyPr/>
          <a:lstStyle/>
          <a:p>
            <a:pPr eaLnBrk="1" hangingPunct="1"/>
            <a:r>
              <a:rPr lang="en-US" sz="1800" dirty="0" err="1">
                <a:ea typeface="ＭＳ Ｐゴシック" charset="0"/>
                <a:cs typeface="ＭＳ Ｐゴシック" charset="0"/>
              </a:rPr>
              <a:t>Maxent</a:t>
            </a:r>
            <a:r>
              <a:rPr lang="en-US" sz="1800" dirty="0">
                <a:ea typeface="ＭＳ Ｐゴシック" charset="0"/>
                <a:cs typeface="ＭＳ Ｐゴシック" charset="0"/>
              </a:rPr>
              <a:t> models handle overlapping features well.</a:t>
            </a:r>
          </a:p>
          <a:p>
            <a:pPr eaLnBrk="1" hangingPunct="1"/>
            <a:r>
              <a:rPr lang="en-US" sz="1800" dirty="0">
                <a:ea typeface="ＭＳ Ｐゴシック" charset="0"/>
                <a:cs typeface="ＭＳ Ｐゴシック" charset="0"/>
              </a:rPr>
              <a:t>Unlike a NB model, there is no double counting!</a:t>
            </a:r>
          </a:p>
        </p:txBody>
      </p:sp>
      <p:graphicFrame>
        <p:nvGraphicFramePr>
          <p:cNvPr id="297988" name="Group 10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6392012"/>
              </p:ext>
            </p:extLst>
          </p:nvPr>
        </p:nvGraphicFramePr>
        <p:xfrm>
          <a:off x="457200" y="2628900"/>
          <a:ext cx="1828800" cy="857250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609600"/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" charset="0"/>
                      </a:endParaRPr>
                    </a:p>
                  </a:txBody>
                  <a:tcPr marT="34290" marB="3429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A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a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B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2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1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b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2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1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98009" name="Group 10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9625231"/>
              </p:ext>
            </p:extLst>
          </p:nvPr>
        </p:nvGraphicFramePr>
        <p:xfrm>
          <a:off x="2895600" y="3028950"/>
          <a:ext cx="1828800" cy="857250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609600"/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" charset="0"/>
                      </a:endParaRPr>
                    </a:p>
                  </a:txBody>
                  <a:tcPr marT="34290" marB="3429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A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a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B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1/4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1/4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b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1/4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1/4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9432" name="Text Box 1071"/>
          <p:cNvSpPr txBox="1">
            <a:spLocks noChangeArrowheads="1"/>
          </p:cNvSpPr>
          <p:nvPr/>
        </p:nvSpPr>
        <p:spPr bwMode="auto">
          <a:xfrm>
            <a:off x="990600" y="2286001"/>
            <a:ext cx="1447800" cy="284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9" tIns="34295" rIns="68589" bIns="34295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1400">
                <a:latin typeface="+mn-lt"/>
              </a:rPr>
              <a:t>Empirical</a:t>
            </a:r>
          </a:p>
        </p:txBody>
      </p:sp>
      <p:sp>
        <p:nvSpPr>
          <p:cNvPr id="59433" name="Text Box 1072"/>
          <p:cNvSpPr txBox="1">
            <a:spLocks noChangeArrowheads="1"/>
          </p:cNvSpPr>
          <p:nvPr/>
        </p:nvSpPr>
        <p:spPr bwMode="auto">
          <a:xfrm>
            <a:off x="3505200" y="2743201"/>
            <a:ext cx="1011238" cy="284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9" tIns="34295" rIns="68589" bIns="34295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1400">
                <a:latin typeface="+mn-lt"/>
              </a:rPr>
              <a:t>All = 1</a:t>
            </a:r>
          </a:p>
        </p:txBody>
      </p:sp>
      <p:graphicFrame>
        <p:nvGraphicFramePr>
          <p:cNvPr id="298033" name="Group 10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6782246"/>
              </p:ext>
            </p:extLst>
          </p:nvPr>
        </p:nvGraphicFramePr>
        <p:xfrm>
          <a:off x="2819400" y="1828800"/>
          <a:ext cx="1828800" cy="857250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609600"/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" charset="0"/>
                      </a:endParaRPr>
                    </a:p>
                  </a:txBody>
                  <a:tcPr marT="34290" marB="3429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A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a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B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b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98054" name="Group 109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2818788"/>
              </p:ext>
            </p:extLst>
          </p:nvPr>
        </p:nvGraphicFramePr>
        <p:xfrm>
          <a:off x="4953000" y="3028950"/>
          <a:ext cx="1828800" cy="857250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609600"/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" charset="0"/>
                      </a:endParaRPr>
                    </a:p>
                  </a:txBody>
                  <a:tcPr marT="34290" marB="3429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A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a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B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1/3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1/6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b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1/3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1/6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9470" name="Text Box 1116"/>
          <p:cNvSpPr txBox="1">
            <a:spLocks noChangeArrowheads="1"/>
          </p:cNvSpPr>
          <p:nvPr/>
        </p:nvSpPr>
        <p:spPr bwMode="auto">
          <a:xfrm>
            <a:off x="5562601" y="2743201"/>
            <a:ext cx="1143000" cy="284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9" tIns="34295" rIns="68589" bIns="34295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1400">
                <a:latin typeface="+mn-lt"/>
              </a:rPr>
              <a:t>A = 2/3</a:t>
            </a:r>
          </a:p>
        </p:txBody>
      </p:sp>
      <p:graphicFrame>
        <p:nvGraphicFramePr>
          <p:cNvPr id="298077" name="Group 11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9467086"/>
              </p:ext>
            </p:extLst>
          </p:nvPr>
        </p:nvGraphicFramePr>
        <p:xfrm>
          <a:off x="4876800" y="1828800"/>
          <a:ext cx="1828800" cy="857250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609600"/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" charset="0"/>
                      </a:endParaRPr>
                    </a:p>
                  </a:txBody>
                  <a:tcPr marT="34290" marB="3429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A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a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B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b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98098" name="Group 11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6202029"/>
              </p:ext>
            </p:extLst>
          </p:nvPr>
        </p:nvGraphicFramePr>
        <p:xfrm>
          <a:off x="7010400" y="3028950"/>
          <a:ext cx="1828800" cy="857250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609600"/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" charset="0"/>
                      </a:endParaRPr>
                    </a:p>
                  </a:txBody>
                  <a:tcPr marT="34290" marB="3429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A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a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B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1/3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1/6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b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1/3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1/6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9507" name="Text Box 1160"/>
          <p:cNvSpPr txBox="1">
            <a:spLocks noChangeArrowheads="1"/>
          </p:cNvSpPr>
          <p:nvPr/>
        </p:nvSpPr>
        <p:spPr bwMode="auto">
          <a:xfrm>
            <a:off x="7620000" y="2743201"/>
            <a:ext cx="1143000" cy="284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9" tIns="34295" rIns="68589" bIns="34295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1400">
                <a:latin typeface="+mn-lt"/>
              </a:rPr>
              <a:t>A = 2/3</a:t>
            </a:r>
          </a:p>
        </p:txBody>
      </p:sp>
      <p:graphicFrame>
        <p:nvGraphicFramePr>
          <p:cNvPr id="298121" name="Group 11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9739718"/>
              </p:ext>
            </p:extLst>
          </p:nvPr>
        </p:nvGraphicFramePr>
        <p:xfrm>
          <a:off x="6934200" y="1828800"/>
          <a:ext cx="1828800" cy="857250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609600"/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" charset="0"/>
                      </a:endParaRPr>
                    </a:p>
                  </a:txBody>
                  <a:tcPr marT="34290" marB="3429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A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a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B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b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98142" name="Group 118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5241924"/>
              </p:ext>
            </p:extLst>
          </p:nvPr>
        </p:nvGraphicFramePr>
        <p:xfrm>
          <a:off x="2895600" y="4114800"/>
          <a:ext cx="1828800" cy="857250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609600"/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" charset="0"/>
                      </a:endParaRPr>
                    </a:p>
                  </a:txBody>
                  <a:tcPr marT="34290" marB="3429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A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a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B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b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98164" name="Group 12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6219422"/>
              </p:ext>
            </p:extLst>
          </p:nvPr>
        </p:nvGraphicFramePr>
        <p:xfrm>
          <a:off x="4953000" y="4114800"/>
          <a:ext cx="1828800" cy="857250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609600"/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34290" marB="3429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A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a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B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  <a:sym typeface="Symbol" charset="0"/>
                        </a:rPr>
                        <a:t></a:t>
                      </a:r>
                      <a:r>
                        <a:rPr kumimoji="0" lang="en-US" sz="1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  <a:sym typeface="Symbol" charset="0"/>
                        </a:rPr>
                        <a:t>A</a:t>
                      </a:r>
                      <a:endParaRPr kumimoji="0" lang="en-US" sz="14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b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  <a:sym typeface="Symbol" charset="0"/>
                        </a:rPr>
                        <a:t></a:t>
                      </a:r>
                      <a:r>
                        <a:rPr kumimoji="0" lang="en-US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  <a:sym typeface="Symbol" charset="0"/>
                        </a:rPr>
                        <a:t>A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98186" name="Group 12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1668083"/>
              </p:ext>
            </p:extLst>
          </p:nvPr>
        </p:nvGraphicFramePr>
        <p:xfrm>
          <a:off x="7010401" y="4114801"/>
          <a:ext cx="1752599" cy="857250"/>
        </p:xfrm>
        <a:graphic>
          <a:graphicData uri="http://schemas.openxmlformats.org/drawingml/2006/table">
            <a:tbl>
              <a:tblPr/>
              <a:tblGrid>
                <a:gridCol w="609600"/>
                <a:gridCol w="914400"/>
                <a:gridCol w="228599"/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34290" marB="3429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A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a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B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  <a:sym typeface="Symbol" charset="0"/>
                        </a:rPr>
                        <a:t></a:t>
                      </a:r>
                      <a:r>
                        <a:rPr kumimoji="0" lang="ja-JP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  <a:sym typeface="Symbol" charset="0"/>
                        </a:rPr>
                        <a:t>’</a:t>
                      </a:r>
                      <a:r>
                        <a:rPr kumimoji="0" lang="en-US" sz="1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  <a:sym typeface="Symbol" charset="0"/>
                        </a:rPr>
                        <a:t>A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  <a:sym typeface="Symbol" charset="0"/>
                        </a:rPr>
                        <a:t>+</a:t>
                      </a:r>
                      <a:r>
                        <a:rPr kumimoji="0" lang="ja-JP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  <a:sym typeface="Symbol" charset="0"/>
                        </a:rPr>
                        <a:t>’’</a:t>
                      </a:r>
                      <a:r>
                        <a:rPr kumimoji="0" lang="en-US" sz="1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  <a:sym typeface="Symbol" charset="0"/>
                        </a:rPr>
                        <a:t>A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b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  <a:sym typeface="Symbol" charset="0"/>
                        </a:rPr>
                        <a:t></a:t>
                      </a:r>
                      <a:r>
                        <a:rPr kumimoji="0" lang="ja-JP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  <a:sym typeface="Symbol" charset="0"/>
                        </a:rPr>
                        <a:t>’</a:t>
                      </a:r>
                      <a:r>
                        <a:rPr kumimoji="0" lang="en-US" sz="1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  <a:sym typeface="Symbol" charset="0"/>
                        </a:rPr>
                        <a:t>A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  <a:sym typeface="Symbol" charset="0"/>
                        </a:rPr>
                        <a:t>+</a:t>
                      </a:r>
                      <a:r>
                        <a:rPr kumimoji="0" lang="ja-JP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  <a:sym typeface="Symbol" charset="0"/>
                        </a:rPr>
                        <a:t>’’</a:t>
                      </a:r>
                      <a:r>
                        <a:rPr kumimoji="0" lang="en-US" sz="1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  <a:sym typeface="Symbol" charset="0"/>
                        </a:rPr>
                        <a:t>A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9580" name="Line 1248"/>
          <p:cNvSpPr>
            <a:spLocks noChangeShapeType="1"/>
          </p:cNvSpPr>
          <p:nvPr/>
        </p:nvSpPr>
        <p:spPr bwMode="auto">
          <a:xfrm>
            <a:off x="2514600" y="1771650"/>
            <a:ext cx="0" cy="32004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68589" tIns="34295" rIns="68589" bIns="34295" anchor="ctr"/>
          <a:lstStyle/>
          <a:p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975958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Example: 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Named Entity Feature </a:t>
            </a:r>
            <a:r>
              <a:rPr lang="en-US" dirty="0">
                <a:ea typeface="ＭＳ Ｐゴシック" charset="0"/>
                <a:cs typeface="ＭＳ Ｐゴシック" charset="0"/>
              </a:rPr>
              <a:t>Overlap</a:t>
            </a:r>
          </a:p>
        </p:txBody>
      </p:sp>
      <p:graphicFrame>
        <p:nvGraphicFramePr>
          <p:cNvPr id="260099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6486382"/>
              </p:ext>
            </p:extLst>
          </p:nvPr>
        </p:nvGraphicFramePr>
        <p:xfrm>
          <a:off x="3962400" y="1600200"/>
          <a:ext cx="4953000" cy="3467100"/>
        </p:xfrm>
        <a:graphic>
          <a:graphicData uri="http://schemas.openxmlformats.org/drawingml/2006/table">
            <a:tbl>
              <a:tblPr/>
              <a:tblGrid>
                <a:gridCol w="2209800"/>
                <a:gridCol w="1066800"/>
                <a:gridCol w="838200"/>
                <a:gridCol w="838200"/>
              </a:tblGrid>
              <a:tr h="26289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584BB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Feature Type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rgbClr val="2584BB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Feature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rgbClr val="2584BB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PERS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584BB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LOC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289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Previous word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300" b="0" i="1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at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-0.73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0.94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289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Current word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300" b="0" i="1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Grace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0.03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0.00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289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Beginning bigram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300" b="0" i="1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&lt;G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0.45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-0.04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289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Current POS tag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NNP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0.47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0.45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289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Prev and cur tags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IN NNP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-0.10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0.14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289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Previous state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Other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-0.70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-0.92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289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Current signature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Xx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0.80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0.46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289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Prev state, cur sig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O</a:t>
                      </a: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-</a:t>
                      </a: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Xx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0.68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0.37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289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Prev-cur-next sig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x-Xx-Xx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-0.69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0.37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289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P. state - p-cur sig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O</a:t>
                      </a: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-</a:t>
                      </a: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x-Xx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-0.20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0.82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289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…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289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Total: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endParaRPr kumimoji="0" 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Lucida Sans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-0.58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2.68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60171" name="Group 75"/>
          <p:cNvGraphicFramePr>
            <a:graphicFrameLocks noGrp="1"/>
          </p:cNvGraphicFramePr>
          <p:nvPr/>
        </p:nvGraphicFramePr>
        <p:xfrm>
          <a:off x="152400" y="3486150"/>
          <a:ext cx="3352800" cy="1409699"/>
        </p:xfrm>
        <a:graphic>
          <a:graphicData uri="http://schemas.openxmlformats.org/drawingml/2006/table">
            <a:tbl>
              <a:tblPr/>
              <a:tblGrid>
                <a:gridCol w="838200"/>
                <a:gridCol w="838200"/>
                <a:gridCol w="838200"/>
                <a:gridCol w="838200"/>
              </a:tblGrid>
              <a:tr h="2743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" charset="0"/>
                      </a:endParaRPr>
                    </a:p>
                  </a:txBody>
                  <a:tcPr marT="34290" marB="3429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Prev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Cur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Next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State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Lucida Sans" charset="0"/>
                        </a:rPr>
                        <a:t>Other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Lucida Sans" charset="0"/>
                        </a:rPr>
                        <a:t>???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Lucida Sans" charset="0"/>
                        </a:rPr>
                        <a:t>???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Word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Lucida Sans" charset="0"/>
                        </a:rPr>
                        <a:t>at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Lucida Sans" charset="0"/>
                        </a:rPr>
                        <a:t>Grace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Lucida Sans" charset="0"/>
                        </a:rPr>
                        <a:t>Road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Tag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Lucida Sans" charset="0"/>
                        </a:rPr>
                        <a:t>IN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Lucida Sans" charset="0"/>
                        </a:rPr>
                        <a:t>NNP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Lucida Sans" charset="0"/>
                        </a:rPr>
                        <a:t>NNP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Sig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Lucida Sans" charset="0"/>
                        </a:rPr>
                        <a:t>x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Lucida Sans" charset="0"/>
                        </a:rPr>
                        <a:t>Xx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Lucida Sans" charset="0"/>
                        </a:rPr>
                        <a:t>Xx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0523" name="Text Box 115"/>
          <p:cNvSpPr txBox="1">
            <a:spLocks noChangeArrowheads="1"/>
          </p:cNvSpPr>
          <p:nvPr/>
        </p:nvSpPr>
        <p:spPr bwMode="auto">
          <a:xfrm>
            <a:off x="762000" y="3028950"/>
            <a:ext cx="2286000" cy="438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9" tIns="34295" rIns="68589" bIns="34295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dirty="0">
                <a:solidFill>
                  <a:srgbClr val="2584BB"/>
                </a:solidFill>
              </a:rPr>
              <a:t>Local Context</a:t>
            </a:r>
          </a:p>
        </p:txBody>
      </p:sp>
      <p:sp>
        <p:nvSpPr>
          <p:cNvPr id="60524" name="Text Box 116"/>
          <p:cNvSpPr txBox="1">
            <a:spLocks noChangeArrowheads="1"/>
          </p:cNvSpPr>
          <p:nvPr/>
        </p:nvSpPr>
        <p:spPr bwMode="auto">
          <a:xfrm>
            <a:off x="5562600" y="1200150"/>
            <a:ext cx="2743200" cy="438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9" tIns="34295" rIns="68589" bIns="34295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dirty="0">
                <a:solidFill>
                  <a:srgbClr val="2584BB"/>
                </a:solidFill>
              </a:rPr>
              <a:t>Feature Weights</a:t>
            </a:r>
          </a:p>
        </p:txBody>
      </p:sp>
      <p:sp>
        <p:nvSpPr>
          <p:cNvPr id="60525" name="Text Box 117"/>
          <p:cNvSpPr txBox="1">
            <a:spLocks noChangeArrowheads="1"/>
          </p:cNvSpPr>
          <p:nvPr/>
        </p:nvSpPr>
        <p:spPr bwMode="auto">
          <a:xfrm>
            <a:off x="533400" y="1371601"/>
            <a:ext cx="2590800" cy="14542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9" tIns="34295" rIns="68589" bIns="34295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1800" dirty="0">
                <a:latin typeface="+mn-lt"/>
              </a:rPr>
              <a:t>Grace is correlated with PERSON, but does not add much evidence </a:t>
            </a:r>
            <a:r>
              <a:rPr lang="en-US" sz="1800" dirty="0">
                <a:solidFill>
                  <a:srgbClr val="CC0000"/>
                </a:solidFill>
                <a:latin typeface="+mn-lt"/>
              </a:rPr>
              <a:t>on top of</a:t>
            </a:r>
            <a:r>
              <a:rPr lang="en-US" sz="1800" dirty="0">
                <a:latin typeface="+mn-lt"/>
              </a:rPr>
              <a:t> already knowing prefix features.</a:t>
            </a:r>
          </a:p>
        </p:txBody>
      </p:sp>
      <p:sp>
        <p:nvSpPr>
          <p:cNvPr id="60526" name="Line 118"/>
          <p:cNvSpPr>
            <a:spLocks noChangeShapeType="1"/>
          </p:cNvSpPr>
          <p:nvPr/>
        </p:nvSpPr>
        <p:spPr bwMode="auto">
          <a:xfrm>
            <a:off x="3048001" y="1657350"/>
            <a:ext cx="4495800" cy="571500"/>
          </a:xfrm>
          <a:prstGeom prst="line">
            <a:avLst/>
          </a:prstGeom>
          <a:noFill/>
          <a:ln w="38100">
            <a:solidFill>
              <a:srgbClr val="CC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68589" tIns="34295" rIns="68589" bIns="34295" anchor="ctr"/>
          <a:lstStyle/>
          <a:p>
            <a:endParaRPr lang="en-US"/>
          </a:p>
        </p:txBody>
      </p:sp>
      <p:sp>
        <p:nvSpPr>
          <p:cNvPr id="60527" name="Line 119"/>
          <p:cNvSpPr>
            <a:spLocks noChangeShapeType="1"/>
          </p:cNvSpPr>
          <p:nvPr/>
        </p:nvSpPr>
        <p:spPr bwMode="auto">
          <a:xfrm flipV="1">
            <a:off x="2514600" y="2571750"/>
            <a:ext cx="5029200" cy="57150"/>
          </a:xfrm>
          <a:prstGeom prst="line">
            <a:avLst/>
          </a:prstGeom>
          <a:noFill/>
          <a:ln w="38100">
            <a:solidFill>
              <a:srgbClr val="CC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68589" tIns="34295" rIns="68589" bIns="34295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7811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Feature Interaction</a:t>
            </a:r>
          </a:p>
        </p:txBody>
      </p:sp>
      <p:sp>
        <p:nvSpPr>
          <p:cNvPr id="61443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85800" y="1200150"/>
            <a:ext cx="7772400" cy="3771900"/>
          </a:xfrm>
        </p:spPr>
        <p:txBody>
          <a:bodyPr/>
          <a:lstStyle/>
          <a:p>
            <a:pPr eaLnBrk="1" hangingPunct="1"/>
            <a:r>
              <a:rPr lang="en-US" sz="1700">
                <a:latin typeface="Lucida Sans" charset="0"/>
                <a:ea typeface="ＭＳ Ｐゴシック" charset="0"/>
                <a:cs typeface="ＭＳ Ｐゴシック" charset="0"/>
              </a:rPr>
              <a:t>Maxent models handle overlapping features well, but do not automatically model feature interactions.</a:t>
            </a:r>
          </a:p>
        </p:txBody>
      </p:sp>
      <p:graphicFrame>
        <p:nvGraphicFramePr>
          <p:cNvPr id="299012" name="Group 1028"/>
          <p:cNvGraphicFramePr>
            <a:graphicFrameLocks noGrp="1"/>
          </p:cNvGraphicFramePr>
          <p:nvPr/>
        </p:nvGraphicFramePr>
        <p:xfrm>
          <a:off x="457200" y="2628900"/>
          <a:ext cx="1828800" cy="857250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609600"/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" charset="0"/>
                      </a:endParaRPr>
                    </a:p>
                  </a:txBody>
                  <a:tcPr marT="34290" marB="3429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A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a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B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1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1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b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1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99033" name="Group 1049"/>
          <p:cNvGraphicFramePr>
            <a:graphicFrameLocks noGrp="1"/>
          </p:cNvGraphicFramePr>
          <p:nvPr/>
        </p:nvGraphicFramePr>
        <p:xfrm>
          <a:off x="2895600" y="3028950"/>
          <a:ext cx="1828800" cy="857250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609600"/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" charset="0"/>
                      </a:endParaRPr>
                    </a:p>
                  </a:txBody>
                  <a:tcPr marT="34290" marB="3429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A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a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B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1/4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1/4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b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1/4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1/4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1480" name="Text Box 1071"/>
          <p:cNvSpPr txBox="1">
            <a:spLocks noChangeArrowheads="1"/>
          </p:cNvSpPr>
          <p:nvPr/>
        </p:nvSpPr>
        <p:spPr bwMode="auto">
          <a:xfrm>
            <a:off x="990600" y="2286001"/>
            <a:ext cx="1447800" cy="284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9" tIns="34295" rIns="68589" bIns="34295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1400"/>
              <a:t>Empirical</a:t>
            </a:r>
          </a:p>
        </p:txBody>
      </p:sp>
      <p:sp>
        <p:nvSpPr>
          <p:cNvPr id="61481" name="Text Box 1072"/>
          <p:cNvSpPr txBox="1">
            <a:spLocks noChangeArrowheads="1"/>
          </p:cNvSpPr>
          <p:nvPr/>
        </p:nvSpPr>
        <p:spPr bwMode="auto">
          <a:xfrm>
            <a:off x="3505200" y="2743201"/>
            <a:ext cx="990600" cy="284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9" tIns="34295" rIns="68589" bIns="34295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1400"/>
              <a:t>All = 1</a:t>
            </a:r>
          </a:p>
        </p:txBody>
      </p:sp>
      <p:graphicFrame>
        <p:nvGraphicFramePr>
          <p:cNvPr id="299057" name="Group 1073"/>
          <p:cNvGraphicFramePr>
            <a:graphicFrameLocks noGrp="1"/>
          </p:cNvGraphicFramePr>
          <p:nvPr/>
        </p:nvGraphicFramePr>
        <p:xfrm>
          <a:off x="2819400" y="1828800"/>
          <a:ext cx="1828800" cy="857250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609600"/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" charset="0"/>
                      </a:endParaRPr>
                    </a:p>
                  </a:txBody>
                  <a:tcPr marT="34290" marB="3429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A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a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B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b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99078" name="Group 1094"/>
          <p:cNvGraphicFramePr>
            <a:graphicFrameLocks noGrp="1"/>
          </p:cNvGraphicFramePr>
          <p:nvPr/>
        </p:nvGraphicFramePr>
        <p:xfrm>
          <a:off x="4953000" y="3028950"/>
          <a:ext cx="1828800" cy="857250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609600"/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" charset="0"/>
                      </a:endParaRPr>
                    </a:p>
                  </a:txBody>
                  <a:tcPr marT="34290" marB="3429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A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a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B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1/3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1/6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b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1/3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1/6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1518" name="Text Box 1116"/>
          <p:cNvSpPr txBox="1">
            <a:spLocks noChangeArrowheads="1"/>
          </p:cNvSpPr>
          <p:nvPr/>
        </p:nvSpPr>
        <p:spPr bwMode="auto">
          <a:xfrm>
            <a:off x="5562601" y="2743201"/>
            <a:ext cx="1143000" cy="284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9" tIns="34295" rIns="68589" bIns="34295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1400"/>
              <a:t>A = 2/3</a:t>
            </a:r>
          </a:p>
        </p:txBody>
      </p:sp>
      <p:graphicFrame>
        <p:nvGraphicFramePr>
          <p:cNvPr id="299101" name="Group 1117"/>
          <p:cNvGraphicFramePr>
            <a:graphicFrameLocks noGrp="1"/>
          </p:cNvGraphicFramePr>
          <p:nvPr/>
        </p:nvGraphicFramePr>
        <p:xfrm>
          <a:off x="4876800" y="1828800"/>
          <a:ext cx="1828800" cy="857250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609600"/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" charset="0"/>
                      </a:endParaRPr>
                    </a:p>
                  </a:txBody>
                  <a:tcPr marT="34290" marB="3429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A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a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B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b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99122" name="Group 1138"/>
          <p:cNvGraphicFramePr>
            <a:graphicFrameLocks noGrp="1"/>
          </p:cNvGraphicFramePr>
          <p:nvPr/>
        </p:nvGraphicFramePr>
        <p:xfrm>
          <a:off x="7010400" y="3028950"/>
          <a:ext cx="1828800" cy="857250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609600"/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" charset="0"/>
                      </a:endParaRPr>
                    </a:p>
                  </a:txBody>
                  <a:tcPr marT="34290" marB="3429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A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a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B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4/9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2/9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b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2/9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1/9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1555" name="Text Box 1160"/>
          <p:cNvSpPr txBox="1">
            <a:spLocks noChangeArrowheads="1"/>
          </p:cNvSpPr>
          <p:nvPr/>
        </p:nvSpPr>
        <p:spPr bwMode="auto">
          <a:xfrm>
            <a:off x="7620000" y="2743201"/>
            <a:ext cx="1143000" cy="284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9" tIns="34295" rIns="68589" bIns="34295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1400"/>
              <a:t>B = 2/3</a:t>
            </a:r>
          </a:p>
        </p:txBody>
      </p:sp>
      <p:graphicFrame>
        <p:nvGraphicFramePr>
          <p:cNvPr id="299145" name="Group 1161"/>
          <p:cNvGraphicFramePr>
            <a:graphicFrameLocks noGrp="1"/>
          </p:cNvGraphicFramePr>
          <p:nvPr/>
        </p:nvGraphicFramePr>
        <p:xfrm>
          <a:off x="6934200" y="1828800"/>
          <a:ext cx="1828800" cy="857250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609600"/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" charset="0"/>
                      </a:endParaRPr>
                    </a:p>
                  </a:txBody>
                  <a:tcPr marT="34290" marB="3429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A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a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B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b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99166" name="Group 1182"/>
          <p:cNvGraphicFramePr>
            <a:graphicFrameLocks noGrp="1"/>
          </p:cNvGraphicFramePr>
          <p:nvPr/>
        </p:nvGraphicFramePr>
        <p:xfrm>
          <a:off x="2895600" y="4114800"/>
          <a:ext cx="1828800" cy="857250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609600"/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" charset="0"/>
                      </a:endParaRPr>
                    </a:p>
                  </a:txBody>
                  <a:tcPr marT="34290" marB="3429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A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a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B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b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99188" name="Group 1204"/>
          <p:cNvGraphicFramePr>
            <a:graphicFrameLocks noGrp="1"/>
          </p:cNvGraphicFramePr>
          <p:nvPr/>
        </p:nvGraphicFramePr>
        <p:xfrm>
          <a:off x="4953000" y="4114800"/>
          <a:ext cx="1828800" cy="857250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609600"/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34290" marB="3429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A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a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B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  <a:sym typeface="Symbol" charset="0"/>
                        </a:rPr>
                        <a:t></a:t>
                      </a:r>
                      <a:r>
                        <a:rPr kumimoji="0" lang="en-US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  <a:sym typeface="Symbol" charset="0"/>
                        </a:rPr>
                        <a:t>A</a:t>
                      </a:r>
                      <a:endParaRPr kumimoji="0" lang="en-US" sz="14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b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  <a:sym typeface="Symbol" charset="0"/>
                        </a:rPr>
                        <a:t></a:t>
                      </a:r>
                      <a:r>
                        <a:rPr kumimoji="0" lang="en-US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  <a:sym typeface="Symbol" charset="0"/>
                        </a:rPr>
                        <a:t>A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99210" name="Group 1226"/>
          <p:cNvGraphicFramePr>
            <a:graphicFrameLocks noGrp="1"/>
          </p:cNvGraphicFramePr>
          <p:nvPr/>
        </p:nvGraphicFramePr>
        <p:xfrm>
          <a:off x="7010400" y="4114800"/>
          <a:ext cx="1828800" cy="857250"/>
        </p:xfrm>
        <a:graphic>
          <a:graphicData uri="http://schemas.openxmlformats.org/drawingml/2006/table">
            <a:tbl>
              <a:tblPr/>
              <a:tblGrid>
                <a:gridCol w="609600"/>
                <a:gridCol w="762000"/>
                <a:gridCol w="457200"/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34290" marB="3429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A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a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B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  <a:sym typeface="Symbol" charset="0"/>
                        </a:rPr>
                        <a:t></a:t>
                      </a:r>
                      <a:r>
                        <a:rPr kumimoji="0" lang="en-US" sz="12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  <a:sym typeface="Symbol" charset="0"/>
                        </a:rPr>
                        <a:t>A</a:t>
                      </a: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  <a:sym typeface="Symbol" charset="0"/>
                        </a:rPr>
                        <a:t>+</a:t>
                      </a:r>
                      <a:r>
                        <a:rPr kumimoji="0" lang="en-US" sz="12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  <a:sym typeface="Symbol" charset="0"/>
                        </a:rPr>
                        <a:t>B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  <a:sym typeface="Symbol" charset="0"/>
                        </a:rPr>
                        <a:t></a:t>
                      </a:r>
                      <a:r>
                        <a:rPr kumimoji="0" lang="en-US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  <a:sym typeface="Symbol" charset="0"/>
                        </a:rPr>
                        <a:t>B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b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  <a:sym typeface="Symbol" charset="0"/>
                        </a:rPr>
                        <a:t></a:t>
                      </a:r>
                      <a:r>
                        <a:rPr kumimoji="0" lang="en-US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  <a:sym typeface="Symbol" charset="0"/>
                        </a:rPr>
                        <a:t>A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1628" name="Line 1248"/>
          <p:cNvSpPr>
            <a:spLocks noChangeShapeType="1"/>
          </p:cNvSpPr>
          <p:nvPr/>
        </p:nvSpPr>
        <p:spPr bwMode="auto">
          <a:xfrm>
            <a:off x="2514600" y="1771650"/>
            <a:ext cx="0" cy="32004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68589" tIns="34295" rIns="68589" bIns="34295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6722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Feature Interaction</a:t>
            </a:r>
          </a:p>
        </p:txBody>
      </p:sp>
      <p:sp>
        <p:nvSpPr>
          <p:cNvPr id="6246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85800" y="1200150"/>
            <a:ext cx="7772400" cy="3771900"/>
          </a:xfrm>
        </p:spPr>
        <p:txBody>
          <a:bodyPr/>
          <a:lstStyle/>
          <a:p>
            <a:pPr eaLnBrk="1" hangingPunct="1"/>
            <a:r>
              <a:rPr lang="en-US" sz="1700" dirty="0">
                <a:latin typeface="Lucida Sans" charset="0"/>
                <a:ea typeface="ＭＳ Ｐゴシック" charset="0"/>
                <a:cs typeface="ＭＳ Ｐゴシック" charset="0"/>
              </a:rPr>
              <a:t>If you want interaction terms, you have to add them:</a:t>
            </a:r>
          </a:p>
          <a:p>
            <a:pPr eaLnBrk="1" hangingPunct="1"/>
            <a:endParaRPr lang="en-US" sz="1700" dirty="0">
              <a:latin typeface="Lucida Sans" charset="0"/>
              <a:ea typeface="ＭＳ Ｐゴシック" charset="0"/>
              <a:cs typeface="ＭＳ Ｐゴシック" charset="0"/>
            </a:endParaRPr>
          </a:p>
          <a:p>
            <a:pPr eaLnBrk="1" hangingPunct="1"/>
            <a:endParaRPr lang="en-US" sz="1700" dirty="0">
              <a:latin typeface="Lucida Sans" charset="0"/>
              <a:ea typeface="ＭＳ Ｐゴシック" charset="0"/>
              <a:cs typeface="ＭＳ Ｐゴシック" charset="0"/>
            </a:endParaRPr>
          </a:p>
          <a:p>
            <a:pPr eaLnBrk="1" hangingPunct="1"/>
            <a:endParaRPr lang="en-US" sz="1700" dirty="0">
              <a:latin typeface="Lucida Sans" charset="0"/>
              <a:ea typeface="ＭＳ Ｐゴシック" charset="0"/>
              <a:cs typeface="ＭＳ Ｐゴシック" charset="0"/>
            </a:endParaRPr>
          </a:p>
          <a:p>
            <a:pPr eaLnBrk="1" hangingPunct="1"/>
            <a:endParaRPr lang="en-US" sz="1700" dirty="0">
              <a:latin typeface="Lucida Sans" charset="0"/>
              <a:ea typeface="ＭＳ Ｐゴシック" charset="0"/>
              <a:cs typeface="ＭＳ Ｐゴシック" charset="0"/>
            </a:endParaRPr>
          </a:p>
          <a:p>
            <a:pPr eaLnBrk="1" hangingPunct="1"/>
            <a:endParaRPr lang="en-US" sz="1700" dirty="0">
              <a:latin typeface="Lucida Sans" charset="0"/>
              <a:ea typeface="ＭＳ Ｐゴシック" charset="0"/>
              <a:cs typeface="ＭＳ Ｐゴシック" charset="0"/>
            </a:endParaRPr>
          </a:p>
          <a:p>
            <a:pPr eaLnBrk="1" hangingPunct="1"/>
            <a:endParaRPr lang="en-US" sz="1700" dirty="0">
              <a:latin typeface="Lucida Sans" charset="0"/>
              <a:ea typeface="ＭＳ Ｐゴシック" charset="0"/>
              <a:cs typeface="ＭＳ Ｐゴシック" charset="0"/>
            </a:endParaRPr>
          </a:p>
          <a:p>
            <a:pPr eaLnBrk="1" hangingPunct="1"/>
            <a:endParaRPr lang="en-US" sz="2000" dirty="0">
              <a:latin typeface="Lucida Sans" charset="0"/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sz="1700" dirty="0">
                <a:latin typeface="Lucida Sans" charset="0"/>
                <a:ea typeface="ＭＳ Ｐゴシック" charset="0"/>
                <a:cs typeface="ＭＳ Ｐゴシック" charset="0"/>
              </a:rPr>
              <a:t>A disjunctive feature would also have done it (alone):</a:t>
            </a:r>
          </a:p>
        </p:txBody>
      </p:sp>
      <p:graphicFrame>
        <p:nvGraphicFramePr>
          <p:cNvPr id="300036" name="Group 1028"/>
          <p:cNvGraphicFramePr>
            <a:graphicFrameLocks noGrp="1"/>
          </p:cNvGraphicFramePr>
          <p:nvPr/>
        </p:nvGraphicFramePr>
        <p:xfrm>
          <a:off x="381000" y="2400300"/>
          <a:ext cx="1828800" cy="857250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609600"/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" charset="0"/>
                      </a:endParaRPr>
                    </a:p>
                  </a:txBody>
                  <a:tcPr marT="34290" marB="3429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A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a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B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1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1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b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1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2486" name="Text Box 1049"/>
          <p:cNvSpPr txBox="1">
            <a:spLocks noChangeArrowheads="1"/>
          </p:cNvSpPr>
          <p:nvPr/>
        </p:nvSpPr>
        <p:spPr bwMode="auto">
          <a:xfrm>
            <a:off x="914401" y="2057401"/>
            <a:ext cx="1447800" cy="284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9" tIns="34295" rIns="68589" bIns="34295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1400"/>
              <a:t>Empirical</a:t>
            </a:r>
          </a:p>
        </p:txBody>
      </p:sp>
      <p:graphicFrame>
        <p:nvGraphicFramePr>
          <p:cNvPr id="300058" name="Group 1050"/>
          <p:cNvGraphicFramePr>
            <a:graphicFrameLocks noGrp="1"/>
          </p:cNvGraphicFramePr>
          <p:nvPr/>
        </p:nvGraphicFramePr>
        <p:xfrm>
          <a:off x="2743201" y="2743200"/>
          <a:ext cx="1828800" cy="857250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609600"/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" charset="0"/>
                      </a:endParaRPr>
                    </a:p>
                  </a:txBody>
                  <a:tcPr marT="34290" marB="3429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A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a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B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1/3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1/6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b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1/3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1/6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2505" name="Text Box 1072"/>
          <p:cNvSpPr txBox="1">
            <a:spLocks noChangeArrowheads="1"/>
          </p:cNvSpPr>
          <p:nvPr/>
        </p:nvSpPr>
        <p:spPr bwMode="auto">
          <a:xfrm>
            <a:off x="3352800" y="2457451"/>
            <a:ext cx="1143000" cy="284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9" tIns="34295" rIns="68589" bIns="34295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1400"/>
              <a:t>A = 2/3</a:t>
            </a:r>
          </a:p>
        </p:txBody>
      </p:sp>
      <p:graphicFrame>
        <p:nvGraphicFramePr>
          <p:cNvPr id="300081" name="Group 1073"/>
          <p:cNvGraphicFramePr>
            <a:graphicFrameLocks noGrp="1"/>
          </p:cNvGraphicFramePr>
          <p:nvPr/>
        </p:nvGraphicFramePr>
        <p:xfrm>
          <a:off x="2667000" y="1543050"/>
          <a:ext cx="1828800" cy="857250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609600"/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" charset="0"/>
                      </a:endParaRPr>
                    </a:p>
                  </a:txBody>
                  <a:tcPr marT="34290" marB="3429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A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a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B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b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00102" name="Group 1094"/>
          <p:cNvGraphicFramePr>
            <a:graphicFrameLocks noGrp="1"/>
          </p:cNvGraphicFramePr>
          <p:nvPr/>
        </p:nvGraphicFramePr>
        <p:xfrm>
          <a:off x="4800600" y="2743200"/>
          <a:ext cx="1828800" cy="857250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609600"/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" charset="0"/>
                      </a:endParaRPr>
                    </a:p>
                  </a:txBody>
                  <a:tcPr marT="34290" marB="3429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A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a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B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4/9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2/9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b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2/9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1/9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2542" name="Text Box 1116"/>
          <p:cNvSpPr txBox="1">
            <a:spLocks noChangeArrowheads="1"/>
          </p:cNvSpPr>
          <p:nvPr/>
        </p:nvSpPr>
        <p:spPr bwMode="auto">
          <a:xfrm>
            <a:off x="5410201" y="2457451"/>
            <a:ext cx="1143000" cy="284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9" tIns="34295" rIns="68589" bIns="34295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1400"/>
              <a:t>B = 2/3</a:t>
            </a:r>
          </a:p>
        </p:txBody>
      </p:sp>
      <p:graphicFrame>
        <p:nvGraphicFramePr>
          <p:cNvPr id="300125" name="Group 1117"/>
          <p:cNvGraphicFramePr>
            <a:graphicFrameLocks noGrp="1"/>
          </p:cNvGraphicFramePr>
          <p:nvPr/>
        </p:nvGraphicFramePr>
        <p:xfrm>
          <a:off x="4724400" y="1543050"/>
          <a:ext cx="1828800" cy="857250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609600"/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" charset="0"/>
                      </a:endParaRPr>
                    </a:p>
                  </a:txBody>
                  <a:tcPr marT="34290" marB="3429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A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a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B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b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2561" name="Line 1138"/>
          <p:cNvSpPr>
            <a:spLocks noChangeShapeType="1"/>
          </p:cNvSpPr>
          <p:nvPr/>
        </p:nvSpPr>
        <p:spPr bwMode="auto">
          <a:xfrm>
            <a:off x="2438400" y="1543050"/>
            <a:ext cx="0" cy="211455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68589" tIns="34295" rIns="68589" bIns="34295" anchor="ctr"/>
          <a:lstStyle/>
          <a:p>
            <a:endParaRPr lang="en-US"/>
          </a:p>
        </p:txBody>
      </p:sp>
      <p:graphicFrame>
        <p:nvGraphicFramePr>
          <p:cNvPr id="300147" name="Group 1139"/>
          <p:cNvGraphicFramePr>
            <a:graphicFrameLocks noGrp="1"/>
          </p:cNvGraphicFramePr>
          <p:nvPr/>
        </p:nvGraphicFramePr>
        <p:xfrm>
          <a:off x="7010400" y="2743200"/>
          <a:ext cx="1828800" cy="857250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609600"/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" charset="0"/>
                      </a:endParaRPr>
                    </a:p>
                  </a:txBody>
                  <a:tcPr marT="34290" marB="3429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A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a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B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1/3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1/3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b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1/3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2580" name="Text Box 1161"/>
          <p:cNvSpPr txBox="1">
            <a:spLocks noChangeArrowheads="1"/>
          </p:cNvSpPr>
          <p:nvPr/>
        </p:nvSpPr>
        <p:spPr bwMode="auto">
          <a:xfrm>
            <a:off x="7543800" y="2457451"/>
            <a:ext cx="1219200" cy="284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9" tIns="34295" rIns="68589" bIns="34295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1400"/>
              <a:t>AB = 1/3</a:t>
            </a:r>
          </a:p>
        </p:txBody>
      </p:sp>
      <p:graphicFrame>
        <p:nvGraphicFramePr>
          <p:cNvPr id="300170" name="Group 1162"/>
          <p:cNvGraphicFramePr>
            <a:graphicFrameLocks noGrp="1"/>
          </p:cNvGraphicFramePr>
          <p:nvPr/>
        </p:nvGraphicFramePr>
        <p:xfrm>
          <a:off x="6934200" y="1543050"/>
          <a:ext cx="1828800" cy="857250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609600"/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" charset="0"/>
                      </a:endParaRPr>
                    </a:p>
                  </a:txBody>
                  <a:tcPr marT="34290" marB="3429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A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a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B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b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00191" name="Group 1183"/>
          <p:cNvGraphicFramePr>
            <a:graphicFrameLocks noGrp="1"/>
          </p:cNvGraphicFramePr>
          <p:nvPr/>
        </p:nvGraphicFramePr>
        <p:xfrm>
          <a:off x="2286000" y="4057650"/>
          <a:ext cx="1828800" cy="857250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609600"/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" charset="0"/>
                      </a:endParaRPr>
                    </a:p>
                  </a:txBody>
                  <a:tcPr marT="34290" marB="3429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A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a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B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b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00212" name="Group 1204"/>
          <p:cNvGraphicFramePr>
            <a:graphicFrameLocks noGrp="1"/>
          </p:cNvGraphicFramePr>
          <p:nvPr/>
        </p:nvGraphicFramePr>
        <p:xfrm>
          <a:off x="4648200" y="4057650"/>
          <a:ext cx="1828800" cy="857250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609600"/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" charset="0"/>
                      </a:endParaRPr>
                    </a:p>
                  </a:txBody>
                  <a:tcPr marT="34290" marB="3429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A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a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B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1/3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1/3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b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1/3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46360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Lucida Sans" charset="0"/>
                <a:ea typeface="ＭＳ Ｐゴシック" charset="0"/>
                <a:cs typeface="ＭＳ Ｐゴシック" charset="0"/>
              </a:rPr>
              <a:t>Quiz Question</a:t>
            </a:r>
            <a:endParaRPr lang="en-US" dirty="0">
              <a:latin typeface="Lucida San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9635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1700" dirty="0">
                <a:latin typeface="Lucida Sans" charset="0"/>
                <a:ea typeface="ＭＳ Ｐゴシック" charset="0"/>
                <a:cs typeface="ＭＳ Ｐゴシック" charset="0"/>
              </a:rPr>
              <a:t>Suppose we have a 1 feature </a:t>
            </a:r>
            <a:r>
              <a:rPr lang="en-US" sz="1700" dirty="0" err="1">
                <a:latin typeface="Lucida Sans" charset="0"/>
                <a:ea typeface="ＭＳ Ｐゴシック" charset="0"/>
                <a:cs typeface="ＭＳ Ｐゴシック" charset="0"/>
              </a:rPr>
              <a:t>maxent</a:t>
            </a:r>
            <a:r>
              <a:rPr lang="en-US" sz="1700" dirty="0">
                <a:latin typeface="Lucida Sans" charset="0"/>
                <a:ea typeface="ＭＳ Ｐゴシック" charset="0"/>
                <a:cs typeface="ＭＳ Ｐゴシック" charset="0"/>
              </a:rPr>
              <a:t> model built over observed data as shown. </a:t>
            </a:r>
          </a:p>
          <a:p>
            <a:pPr eaLnBrk="1" hangingPunct="1"/>
            <a:r>
              <a:rPr lang="en-US" sz="1700" dirty="0">
                <a:latin typeface="Lucida Sans" charset="0"/>
                <a:ea typeface="ＭＳ Ｐゴシック" charset="0"/>
                <a:cs typeface="ＭＳ Ｐゴシック" charset="0"/>
              </a:rPr>
              <a:t>What is the constructed </a:t>
            </a:r>
            <a:r>
              <a:rPr lang="en-US" sz="1700" dirty="0" smtClean="0">
                <a:latin typeface="Lucida Sans" charset="0"/>
                <a:ea typeface="ＭＳ Ｐゴシック" charset="0"/>
                <a:cs typeface="ＭＳ Ｐゴシック" charset="0"/>
              </a:rPr>
              <a:t>model’s </a:t>
            </a:r>
            <a:r>
              <a:rPr lang="en-US" sz="1700" dirty="0">
                <a:latin typeface="Lucida Sans" charset="0"/>
                <a:ea typeface="ＭＳ Ｐゴシック" charset="0"/>
                <a:cs typeface="ＭＳ Ｐゴシック" charset="0"/>
              </a:rPr>
              <a:t>probability distribution over the four possible outcomes?</a:t>
            </a:r>
          </a:p>
        </p:txBody>
      </p:sp>
      <p:graphicFrame>
        <p:nvGraphicFramePr>
          <p:cNvPr id="297988" name="Group 1028"/>
          <p:cNvGraphicFramePr>
            <a:graphicFrameLocks noGrp="1"/>
          </p:cNvGraphicFramePr>
          <p:nvPr/>
        </p:nvGraphicFramePr>
        <p:xfrm>
          <a:off x="457200" y="3217069"/>
          <a:ext cx="1828800" cy="857250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609600"/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" charset="0"/>
                      </a:endParaRPr>
                    </a:p>
                  </a:txBody>
                  <a:tcPr marT="34290" marB="3429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A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a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B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2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1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b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2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1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9654" name="Text Box 1071"/>
          <p:cNvSpPr txBox="1">
            <a:spLocks noChangeArrowheads="1"/>
          </p:cNvSpPr>
          <p:nvPr/>
        </p:nvSpPr>
        <p:spPr bwMode="auto">
          <a:xfrm>
            <a:off x="990600" y="2874169"/>
            <a:ext cx="1447800" cy="284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9" tIns="34295" rIns="68589" bIns="34295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1400"/>
              <a:t>Empirical</a:t>
            </a:r>
          </a:p>
        </p:txBody>
      </p:sp>
      <p:sp>
        <p:nvSpPr>
          <p:cNvPr id="69655" name="Text Box 1116"/>
          <p:cNvSpPr txBox="1">
            <a:spLocks noChangeArrowheads="1"/>
          </p:cNvSpPr>
          <p:nvPr/>
        </p:nvSpPr>
        <p:spPr bwMode="auto">
          <a:xfrm>
            <a:off x="5064125" y="2643188"/>
            <a:ext cx="1727200" cy="284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9" tIns="34295" rIns="68589" bIns="34295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1400"/>
              <a:t>Expectations</a:t>
            </a:r>
          </a:p>
        </p:txBody>
      </p:sp>
      <p:graphicFrame>
        <p:nvGraphicFramePr>
          <p:cNvPr id="298077" name="Group 1117"/>
          <p:cNvGraphicFramePr>
            <a:graphicFrameLocks noGrp="1"/>
          </p:cNvGraphicFramePr>
          <p:nvPr/>
        </p:nvGraphicFramePr>
        <p:xfrm>
          <a:off x="2760663" y="3045619"/>
          <a:ext cx="1828800" cy="857250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609600"/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" charset="0"/>
                      </a:endParaRPr>
                    </a:p>
                  </a:txBody>
                  <a:tcPr marT="34290" marB="3429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A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a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B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b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98098" name="Group 1138"/>
          <p:cNvGraphicFramePr>
            <a:graphicFrameLocks noGrp="1"/>
          </p:cNvGraphicFramePr>
          <p:nvPr/>
        </p:nvGraphicFramePr>
        <p:xfrm>
          <a:off x="7010400" y="3028950"/>
          <a:ext cx="1828800" cy="857250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609600"/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" charset="0"/>
                      </a:endParaRPr>
                    </a:p>
                  </a:txBody>
                  <a:tcPr marT="34290" marB="3429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A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a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B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b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9692" name="Text Box 1160"/>
          <p:cNvSpPr txBox="1">
            <a:spLocks noChangeArrowheads="1"/>
          </p:cNvSpPr>
          <p:nvPr/>
        </p:nvSpPr>
        <p:spPr bwMode="auto">
          <a:xfrm>
            <a:off x="7150101" y="2643188"/>
            <a:ext cx="1706563" cy="284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9" tIns="34295" rIns="68589" bIns="34295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1400"/>
              <a:t>Probabilities</a:t>
            </a:r>
          </a:p>
        </p:txBody>
      </p:sp>
      <p:sp>
        <p:nvSpPr>
          <p:cNvPr id="69693" name="Line 1248"/>
          <p:cNvSpPr>
            <a:spLocks noChangeShapeType="1"/>
          </p:cNvSpPr>
          <p:nvPr/>
        </p:nvSpPr>
        <p:spPr bwMode="auto">
          <a:xfrm>
            <a:off x="2500313" y="2675336"/>
            <a:ext cx="14287" cy="2296715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68589" tIns="34295" rIns="68589" bIns="34295" anchor="ctr"/>
          <a:lstStyle/>
          <a:p>
            <a:endParaRPr lang="en-US"/>
          </a:p>
        </p:txBody>
      </p:sp>
      <p:sp>
        <p:nvSpPr>
          <p:cNvPr id="69694" name="Text Box 1071"/>
          <p:cNvSpPr txBox="1">
            <a:spLocks noChangeArrowheads="1"/>
          </p:cNvSpPr>
          <p:nvPr/>
        </p:nvSpPr>
        <p:spPr bwMode="auto">
          <a:xfrm>
            <a:off x="3008314" y="2652714"/>
            <a:ext cx="1447800" cy="284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9" tIns="34295" rIns="68589" bIns="34295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1400"/>
              <a:t>Features</a:t>
            </a:r>
          </a:p>
        </p:txBody>
      </p:sp>
    </p:spTree>
    <p:extLst>
      <p:ext uri="{BB962C8B-B14F-4D97-AF65-F5344CB8AC3E}">
        <p14:creationId xmlns:p14="http://schemas.microsoft.com/office/powerpoint/2010/main" val="7154236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Feature Interaction</a:t>
            </a:r>
            <a:endParaRPr lang="en-US"/>
          </a:p>
        </p:txBody>
      </p:sp>
      <p:sp>
        <p:nvSpPr>
          <p:cNvPr id="63491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 </a:t>
            </a:r>
            <a:r>
              <a:rPr lang="en-US" dirty="0" err="1" smtClean="0"/>
              <a:t>loglinear</a:t>
            </a:r>
            <a:r>
              <a:rPr lang="en-US" dirty="0" smtClean="0"/>
              <a:t>/logistic regression models in statistics, it is standard to do a greedy stepwise search over the space of all possible interaction terms.</a:t>
            </a:r>
          </a:p>
          <a:p>
            <a:r>
              <a:rPr lang="en-US" dirty="0" smtClean="0"/>
              <a:t>This combinatorial space is exponential in size, but that’s okay as most statistics models only have 4–8 features.</a:t>
            </a:r>
          </a:p>
          <a:p>
            <a:r>
              <a:rPr lang="en-US" dirty="0" smtClean="0"/>
              <a:t>In NLP, our models commonly use hundreds of thousands of features, so that</a:t>
            </a:r>
            <a:r>
              <a:rPr lang="ja-JP" altLang="en-US" dirty="0" smtClean="0"/>
              <a:t>’</a:t>
            </a:r>
            <a:r>
              <a:rPr lang="en-US" dirty="0" smtClean="0"/>
              <a:t>s not okay.</a:t>
            </a:r>
          </a:p>
          <a:p>
            <a:r>
              <a:rPr lang="en-US" dirty="0" smtClean="0"/>
              <a:t>Commonly, interaction terms are added by hand based on linguistic intuitions.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8566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Example: NER Interaction</a:t>
            </a:r>
          </a:p>
        </p:txBody>
      </p:sp>
      <p:graphicFrame>
        <p:nvGraphicFramePr>
          <p:cNvPr id="304131" name="Group 1027"/>
          <p:cNvGraphicFramePr>
            <a:graphicFrameLocks noGrp="1"/>
          </p:cNvGraphicFramePr>
          <p:nvPr/>
        </p:nvGraphicFramePr>
        <p:xfrm>
          <a:off x="3962400" y="1600200"/>
          <a:ext cx="4953000" cy="3467100"/>
        </p:xfrm>
        <a:graphic>
          <a:graphicData uri="http://schemas.openxmlformats.org/drawingml/2006/table">
            <a:tbl>
              <a:tblPr/>
              <a:tblGrid>
                <a:gridCol w="2209800"/>
                <a:gridCol w="1066800"/>
                <a:gridCol w="838200"/>
                <a:gridCol w="838200"/>
              </a:tblGrid>
              <a:tr h="26289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Feature Type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Feature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PERS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LOC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289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Previous word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300" b="0" i="1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at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-0.73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0.94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289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Current word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300" b="0" i="1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Grace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0.03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0.00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289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Beginning bigram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300" b="0" i="1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&lt;G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0.45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-0.04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289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Current POS tag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NNP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0.47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0.45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289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Prev and cur tags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IN NNP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-0.10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0.14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289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Previous state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Other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-0.70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-0.92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289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Current signature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Xx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0.80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0.46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289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Prev state, cur sig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O</a:t>
                      </a: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-</a:t>
                      </a: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Xx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0.68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0.37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289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Prev-cur-next sig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x-Xx-Xx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-0.69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0.37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289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P. state - p-cur sig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O</a:t>
                      </a: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-</a:t>
                      </a: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x-Xx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-0.20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0.82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289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…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289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Total: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endParaRPr kumimoji="0" 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Lucida Sans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-0.58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2.68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04203" name="Group 1099"/>
          <p:cNvGraphicFramePr>
            <a:graphicFrameLocks noGrp="1"/>
          </p:cNvGraphicFramePr>
          <p:nvPr/>
        </p:nvGraphicFramePr>
        <p:xfrm>
          <a:off x="228600" y="3600450"/>
          <a:ext cx="3352800" cy="1409699"/>
        </p:xfrm>
        <a:graphic>
          <a:graphicData uri="http://schemas.openxmlformats.org/drawingml/2006/table">
            <a:tbl>
              <a:tblPr/>
              <a:tblGrid>
                <a:gridCol w="838200"/>
                <a:gridCol w="838200"/>
                <a:gridCol w="838200"/>
                <a:gridCol w="838200"/>
              </a:tblGrid>
              <a:tr h="2743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" charset="0"/>
                      </a:endParaRPr>
                    </a:p>
                  </a:txBody>
                  <a:tcPr marT="34290" marB="3429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Prev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Cur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Next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State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Lucida Sans" charset="0"/>
                        </a:rPr>
                        <a:t>Other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Lucida Sans" charset="0"/>
                        </a:rPr>
                        <a:t>???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Lucida Sans" charset="0"/>
                        </a:rPr>
                        <a:t>???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Word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Lucida Sans" charset="0"/>
                        </a:rPr>
                        <a:t>at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Lucida Sans" charset="0"/>
                        </a:rPr>
                        <a:t>Grace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Lucida Sans" charset="0"/>
                        </a:rPr>
                        <a:t>Road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Tag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Lucida Sans" charset="0"/>
                        </a:rPr>
                        <a:t>IN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Lucida Sans" charset="0"/>
                        </a:rPr>
                        <a:t>NNP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Lucida Sans" charset="0"/>
                        </a:rPr>
                        <a:t>NNP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Sig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Lucida Sans" charset="0"/>
                        </a:rPr>
                        <a:t>x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Lucida Sans" charset="0"/>
                        </a:rPr>
                        <a:t>Xx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Lucida Sans" charset="0"/>
                        </a:rPr>
                        <a:t>Xx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4619" name="Text Box 1139"/>
          <p:cNvSpPr txBox="1">
            <a:spLocks noChangeArrowheads="1"/>
          </p:cNvSpPr>
          <p:nvPr/>
        </p:nvSpPr>
        <p:spPr bwMode="auto">
          <a:xfrm>
            <a:off x="990600" y="3200400"/>
            <a:ext cx="2362200" cy="438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9" tIns="34295" rIns="68589" bIns="34295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>
                <a:solidFill>
                  <a:schemeClr val="tx2"/>
                </a:solidFill>
              </a:rPr>
              <a:t>Local Context</a:t>
            </a:r>
          </a:p>
        </p:txBody>
      </p:sp>
      <p:sp>
        <p:nvSpPr>
          <p:cNvPr id="64620" name="Text Box 1140"/>
          <p:cNvSpPr txBox="1">
            <a:spLocks noChangeArrowheads="1"/>
          </p:cNvSpPr>
          <p:nvPr/>
        </p:nvSpPr>
        <p:spPr bwMode="auto">
          <a:xfrm>
            <a:off x="5562600" y="1200150"/>
            <a:ext cx="2743200" cy="438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9" tIns="34295" rIns="68589" bIns="34295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>
                <a:solidFill>
                  <a:schemeClr val="tx2"/>
                </a:solidFill>
              </a:rPr>
              <a:t>Feature Weights</a:t>
            </a:r>
          </a:p>
        </p:txBody>
      </p:sp>
      <p:sp>
        <p:nvSpPr>
          <p:cNvPr id="64621" name="Text Box 1141"/>
          <p:cNvSpPr txBox="1">
            <a:spLocks noChangeArrowheads="1"/>
          </p:cNvSpPr>
          <p:nvPr/>
        </p:nvSpPr>
        <p:spPr bwMode="auto">
          <a:xfrm>
            <a:off x="152400" y="1257300"/>
            <a:ext cx="3581400" cy="1469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9" tIns="34295" rIns="68589" bIns="34295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1400"/>
              <a:t>Previous-state and current-signature have interactions, e.g. </a:t>
            </a:r>
            <a:r>
              <a:rPr lang="en-US" sz="1400">
                <a:solidFill>
                  <a:srgbClr val="008000"/>
                </a:solidFill>
              </a:rPr>
              <a:t>P=PERS</a:t>
            </a:r>
            <a:r>
              <a:rPr lang="en-US" sz="1400"/>
              <a:t>-</a:t>
            </a:r>
            <a:r>
              <a:rPr lang="en-US" sz="1400">
                <a:solidFill>
                  <a:schemeClr val="tx2"/>
                </a:solidFill>
              </a:rPr>
              <a:t>C=Xx</a:t>
            </a:r>
            <a:r>
              <a:rPr lang="en-US" sz="1400"/>
              <a:t> indicates </a:t>
            </a:r>
            <a:r>
              <a:rPr lang="en-US" sz="1400">
                <a:solidFill>
                  <a:srgbClr val="008000"/>
                </a:solidFill>
              </a:rPr>
              <a:t>C=PERS</a:t>
            </a:r>
            <a:r>
              <a:rPr lang="en-US" sz="1400"/>
              <a:t> much more strongly than </a:t>
            </a:r>
            <a:r>
              <a:rPr lang="en-US" sz="1400">
                <a:solidFill>
                  <a:schemeClr val="tx2"/>
                </a:solidFill>
              </a:rPr>
              <a:t>C=Xx</a:t>
            </a:r>
            <a:r>
              <a:rPr lang="en-US" sz="1400"/>
              <a:t> and </a:t>
            </a:r>
            <a:r>
              <a:rPr lang="en-US" sz="1400">
                <a:solidFill>
                  <a:srgbClr val="008000"/>
                </a:solidFill>
              </a:rPr>
              <a:t>P=PERS</a:t>
            </a:r>
            <a:r>
              <a:rPr lang="en-US" sz="1400"/>
              <a:t> independently.</a:t>
            </a:r>
          </a:p>
          <a:p>
            <a:pPr algn="l" eaLnBrk="1" hangingPunct="1">
              <a:spcBef>
                <a:spcPct val="50000"/>
              </a:spcBef>
            </a:pPr>
            <a:r>
              <a:rPr lang="en-US" sz="1400"/>
              <a:t>This feature type allows the model to capture this interaction.</a:t>
            </a:r>
            <a:endParaRPr lang="en-US" sz="1400">
              <a:solidFill>
                <a:srgbClr val="008000"/>
              </a:solidFill>
            </a:endParaRPr>
          </a:p>
        </p:txBody>
      </p:sp>
      <p:sp>
        <p:nvSpPr>
          <p:cNvPr id="64622" name="Line 1142"/>
          <p:cNvSpPr>
            <a:spLocks noChangeShapeType="1"/>
          </p:cNvSpPr>
          <p:nvPr/>
        </p:nvSpPr>
        <p:spPr bwMode="auto">
          <a:xfrm>
            <a:off x="3505200" y="2000250"/>
            <a:ext cx="2514600" cy="1428750"/>
          </a:xfrm>
          <a:prstGeom prst="line">
            <a:avLst/>
          </a:prstGeom>
          <a:noFill/>
          <a:ln w="38100">
            <a:solidFill>
              <a:srgbClr val="CC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68589" tIns="34295" rIns="68589" bIns="34295" anchor="ctr"/>
          <a:lstStyle/>
          <a:p>
            <a:endParaRPr lang="en-US"/>
          </a:p>
        </p:txBody>
      </p:sp>
      <p:sp>
        <p:nvSpPr>
          <p:cNvPr id="64623" name="Line 1143"/>
          <p:cNvSpPr>
            <a:spLocks noChangeShapeType="1"/>
          </p:cNvSpPr>
          <p:nvPr/>
        </p:nvSpPr>
        <p:spPr bwMode="auto">
          <a:xfrm>
            <a:off x="3657600" y="3028950"/>
            <a:ext cx="2743200" cy="800100"/>
          </a:xfrm>
          <a:prstGeom prst="line">
            <a:avLst/>
          </a:prstGeom>
          <a:noFill/>
          <a:ln w="38100">
            <a:solidFill>
              <a:srgbClr val="CC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68589" tIns="34295" rIns="68589" bIns="34295" anchor="ctr"/>
          <a:lstStyle/>
          <a:p>
            <a:endParaRPr lang="en-US"/>
          </a:p>
        </p:txBody>
      </p:sp>
      <p:sp>
        <p:nvSpPr>
          <p:cNvPr id="64624" name="AutoShape 1144"/>
          <p:cNvSpPr>
            <a:spLocks/>
          </p:cNvSpPr>
          <p:nvPr/>
        </p:nvSpPr>
        <p:spPr bwMode="auto">
          <a:xfrm>
            <a:off x="6172201" y="3200400"/>
            <a:ext cx="228600" cy="457200"/>
          </a:xfrm>
          <a:prstGeom prst="leftBrace">
            <a:avLst>
              <a:gd name="adj1" fmla="val 22222"/>
              <a:gd name="adj2" fmla="val 50000"/>
            </a:avLst>
          </a:prstGeom>
          <a:noFill/>
          <a:ln w="38100">
            <a:solidFill>
              <a:srgbClr val="CC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68589" tIns="34295" rIns="68589" bIns="34295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8196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Feature Overlap/Feature Interaction</a:t>
            </a:r>
            <a:endParaRPr lang="en-US" dirty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How overlapping features work in </a:t>
            </a:r>
            <a:r>
              <a:rPr lang="en-US" dirty="0" err="1" smtClean="0"/>
              <a:t>maxent</a:t>
            </a:r>
            <a:r>
              <a:rPr lang="en-US" dirty="0" smtClean="0"/>
              <a:t> models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15214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a typeface="ＭＳ Ｐゴシック" charset="0"/>
                <a:cs typeface="ＭＳ Ｐゴシック" charset="0"/>
              </a:rPr>
              <a:t>Maximum Entropy Models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a typeface="ＭＳ Ｐゴシック" charset="0"/>
                <a:cs typeface="ＭＳ Ｐゴシック" charset="0"/>
              </a:rPr>
              <a:t>An equivalent approach:</a:t>
            </a:r>
          </a:p>
          <a:p>
            <a:pPr lvl="1" eaLnBrk="1" hangingPunct="1"/>
            <a:r>
              <a:rPr lang="en-US" dirty="0" smtClean="0">
                <a:ea typeface="ＭＳ Ｐゴシック" charset="0"/>
              </a:rPr>
              <a:t>Lots of distributions out there, most of them very spiked, specific, </a:t>
            </a:r>
            <a:r>
              <a:rPr lang="en-US" dirty="0" err="1" smtClean="0">
                <a:ea typeface="ＭＳ Ｐゴシック" charset="0"/>
              </a:rPr>
              <a:t>overfit</a:t>
            </a:r>
            <a:r>
              <a:rPr lang="en-US" dirty="0" smtClean="0">
                <a:ea typeface="ＭＳ Ｐゴシック" charset="0"/>
              </a:rPr>
              <a:t>.</a:t>
            </a:r>
          </a:p>
          <a:p>
            <a:pPr lvl="1" eaLnBrk="1" hangingPunct="1"/>
            <a:r>
              <a:rPr lang="en-US" dirty="0" smtClean="0">
                <a:ea typeface="ＭＳ Ｐゴシック" charset="0"/>
              </a:rPr>
              <a:t>We want a distribution which is uniform except in specific ways we require.</a:t>
            </a:r>
          </a:p>
          <a:p>
            <a:pPr lvl="1" eaLnBrk="1" hangingPunct="1"/>
            <a:r>
              <a:rPr lang="en-US" dirty="0" smtClean="0">
                <a:ea typeface="ＭＳ Ｐゴシック" charset="0"/>
              </a:rPr>
              <a:t>Uniformity means </a:t>
            </a:r>
            <a:r>
              <a:rPr lang="en-US" dirty="0" smtClean="0">
                <a:solidFill>
                  <a:srgbClr val="CC0000"/>
                </a:solidFill>
                <a:ea typeface="ＭＳ Ｐゴシック" charset="0"/>
              </a:rPr>
              <a:t>high entropy</a:t>
            </a:r>
            <a:r>
              <a:rPr lang="en-US" dirty="0" smtClean="0">
                <a:ea typeface="ＭＳ Ｐゴシック" charset="0"/>
              </a:rPr>
              <a:t> – we can search for distributions which have properties we desire, but also have high entropy.</a:t>
            </a:r>
          </a:p>
          <a:p>
            <a:pPr lvl="1" eaLnBrk="1" hangingPunct="1"/>
            <a:endParaRPr lang="en-US" dirty="0" smtClean="0">
              <a:ea typeface="ＭＳ Ｐゴシック" charset="0"/>
            </a:endParaRPr>
          </a:p>
          <a:p>
            <a:pPr lvl="1" algn="ctr" eaLnBrk="1" hangingPunct="1">
              <a:buFont typeface="Wingdings" charset="0"/>
              <a:buNone/>
            </a:pPr>
            <a:r>
              <a:rPr lang="en-US" sz="1800" i="1" dirty="0" smtClean="0">
                <a:ea typeface="ＭＳ Ｐゴシック" charset="0"/>
              </a:rPr>
              <a:t>Ignorance is preferable to error and he is less remote from the truth who believes nothing than he who believes what is wrong</a:t>
            </a:r>
            <a:r>
              <a:rPr lang="en-US" sz="1800" dirty="0" smtClean="0">
                <a:solidFill>
                  <a:srgbClr val="008000"/>
                </a:solidFill>
                <a:ea typeface="ＭＳ Ｐゴシック" charset="0"/>
              </a:rPr>
              <a:t> – Thomas Jefferson (1781)</a:t>
            </a:r>
            <a:endParaRPr lang="en-US" sz="1800" dirty="0">
              <a:solidFill>
                <a:srgbClr val="008000"/>
              </a:solidFill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43577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Conditional </a:t>
            </a:r>
            <a:r>
              <a:rPr lang="en-US" dirty="0" err="1"/>
              <a:t>M</a:t>
            </a:r>
            <a:r>
              <a:rPr lang="en-US" dirty="0" err="1" smtClean="0"/>
              <a:t>axent</a:t>
            </a:r>
            <a:r>
              <a:rPr lang="en-US" dirty="0" smtClean="0"/>
              <a:t> </a:t>
            </a:r>
            <a:r>
              <a:rPr lang="en-US" dirty="0"/>
              <a:t>M</a:t>
            </a:r>
            <a:r>
              <a:rPr lang="en-US" dirty="0" smtClean="0"/>
              <a:t>odels for Classification</a:t>
            </a:r>
            <a:endParaRPr lang="en-US" dirty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The relationship between conditional and joint </a:t>
            </a:r>
            <a:r>
              <a:rPr lang="en-US" dirty="0" err="1" smtClean="0"/>
              <a:t>maxent</a:t>
            </a:r>
            <a:r>
              <a:rPr lang="en-US" dirty="0" smtClean="0"/>
              <a:t>/exponential models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15214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Classification</a:t>
            </a:r>
          </a:p>
        </p:txBody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57300"/>
            <a:ext cx="7391400" cy="37147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1700" dirty="0">
                <a:latin typeface="Lucida Sans" charset="0"/>
                <a:ea typeface="ＭＳ Ｐゴシック" charset="0"/>
                <a:cs typeface="ＭＳ Ｐゴシック" charset="0"/>
              </a:rPr>
              <a:t>What do these joint models of </a:t>
            </a: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P(</a:t>
            </a:r>
            <a:r>
              <a:rPr lang="en-US" i="1" dirty="0">
                <a:solidFill>
                  <a:srgbClr val="9900CC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X</a:t>
            </a: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)</a:t>
            </a:r>
            <a:r>
              <a:rPr lang="en-US" sz="1700" dirty="0">
                <a:latin typeface="Lucida Sans" charset="0"/>
                <a:ea typeface="ＭＳ Ｐゴシック" charset="0"/>
                <a:cs typeface="ＭＳ Ｐゴシック" charset="0"/>
              </a:rPr>
              <a:t> have to do with conditional models </a:t>
            </a: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P(</a:t>
            </a:r>
            <a:r>
              <a:rPr lang="en-US" i="1" dirty="0">
                <a:solidFill>
                  <a:srgbClr val="A4001D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C</a:t>
            </a:r>
            <a:r>
              <a:rPr lang="en-US" i="1" dirty="0">
                <a:latin typeface="Times New Roman" charset="0"/>
                <a:ea typeface="ＭＳ Ｐゴシック" charset="0"/>
                <a:cs typeface="ＭＳ Ｐゴシック" charset="0"/>
              </a:rPr>
              <a:t>|</a:t>
            </a:r>
            <a:r>
              <a:rPr lang="en-US" i="1" dirty="0">
                <a:solidFill>
                  <a:schemeClr val="accent2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D</a:t>
            </a: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)</a:t>
            </a:r>
            <a:r>
              <a:rPr lang="en-US" sz="1700" dirty="0">
                <a:latin typeface="Lucida Sans" charset="0"/>
                <a:ea typeface="ＭＳ Ｐゴシック" charset="0"/>
                <a:cs typeface="ＭＳ Ｐゴシック" charset="0"/>
              </a:rPr>
              <a:t>?</a:t>
            </a:r>
          </a:p>
          <a:p>
            <a:pPr eaLnBrk="1" hangingPunct="1">
              <a:lnSpc>
                <a:spcPct val="90000"/>
              </a:lnSpc>
            </a:pPr>
            <a:r>
              <a:rPr lang="en-US" sz="1700" dirty="0">
                <a:latin typeface="Lucida Sans" charset="0"/>
                <a:ea typeface="ＭＳ Ｐゴシック" charset="0"/>
                <a:cs typeface="ＭＳ Ｐゴシック" charset="0"/>
              </a:rPr>
              <a:t>Think of the space </a:t>
            </a:r>
            <a:r>
              <a:rPr lang="en-US" i="1" dirty="0" smtClean="0">
                <a:solidFill>
                  <a:schemeClr val="accent1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C</a:t>
            </a:r>
            <a:r>
              <a:rPr lang="en-US" dirty="0" smtClean="0">
                <a:latin typeface="Times New Roman" charset="0"/>
                <a:ea typeface="ＭＳ Ｐゴシック" charset="0"/>
                <a:cs typeface="ＭＳ Ｐゴシック" charset="0"/>
                <a:sym typeface="Symbol" charset="0"/>
              </a:rPr>
              <a:t>×</a:t>
            </a:r>
            <a:r>
              <a:rPr lang="en-US" i="1" dirty="0" smtClean="0">
                <a:solidFill>
                  <a:schemeClr val="accent2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D</a:t>
            </a:r>
            <a:r>
              <a:rPr lang="en-US" sz="1700" dirty="0" smtClean="0">
                <a:latin typeface="Lucida Sans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700" dirty="0">
                <a:latin typeface="Lucida Sans" charset="0"/>
                <a:ea typeface="ＭＳ Ｐゴシック" charset="0"/>
                <a:cs typeface="ＭＳ Ｐゴシック" charset="0"/>
              </a:rPr>
              <a:t>as a complex </a:t>
            </a:r>
            <a:r>
              <a:rPr lang="en-US" i="1" dirty="0">
                <a:solidFill>
                  <a:srgbClr val="9900CC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X</a:t>
            </a:r>
            <a:r>
              <a:rPr lang="en-US" sz="1700" dirty="0">
                <a:latin typeface="Lucida Sans" charset="0"/>
                <a:ea typeface="ＭＳ Ｐゴシック" charset="0"/>
                <a:cs typeface="ＭＳ Ｐゴシック" charset="0"/>
              </a:rPr>
              <a:t>.</a:t>
            </a:r>
          </a:p>
          <a:p>
            <a:pPr lvl="1" eaLnBrk="1" hangingPunct="1">
              <a:lnSpc>
                <a:spcPct val="90000"/>
              </a:lnSpc>
            </a:pPr>
            <a:r>
              <a:rPr lang="en-US" i="1" dirty="0">
                <a:solidFill>
                  <a:schemeClr val="accent1"/>
                </a:solidFill>
                <a:latin typeface="Times New Roman" charset="0"/>
                <a:ea typeface="ＭＳ Ｐゴシック" charset="0"/>
              </a:rPr>
              <a:t>C</a:t>
            </a:r>
            <a:r>
              <a:rPr lang="en-US" sz="1500" dirty="0">
                <a:solidFill>
                  <a:schemeClr val="accent1"/>
                </a:solidFill>
                <a:latin typeface="Lucida Sans" charset="0"/>
                <a:ea typeface="ＭＳ Ｐゴシック" charset="0"/>
              </a:rPr>
              <a:t> is generally small (e.g., 2-100 topic classes)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500" i="1" dirty="0">
                <a:solidFill>
                  <a:schemeClr val="accent2"/>
                </a:solidFill>
                <a:latin typeface="Times New Roman" charset="0"/>
                <a:ea typeface="ＭＳ Ｐゴシック" charset="0"/>
              </a:rPr>
              <a:t>D</a:t>
            </a:r>
            <a:r>
              <a:rPr lang="en-US" sz="1500" dirty="0">
                <a:solidFill>
                  <a:schemeClr val="accent2"/>
                </a:solidFill>
                <a:latin typeface="Lucida Sans" charset="0"/>
                <a:ea typeface="ＭＳ Ｐゴシック" charset="0"/>
              </a:rPr>
              <a:t> is generally huge (e.g., space of documents)</a:t>
            </a:r>
          </a:p>
          <a:p>
            <a:pPr eaLnBrk="1" hangingPunct="1">
              <a:lnSpc>
                <a:spcPct val="90000"/>
              </a:lnSpc>
            </a:pPr>
            <a:r>
              <a:rPr lang="en-US" sz="1700" dirty="0">
                <a:latin typeface="Lucida Sans" charset="0"/>
                <a:ea typeface="ＭＳ Ｐゴシック" charset="0"/>
                <a:cs typeface="ＭＳ Ｐゴシック" charset="0"/>
              </a:rPr>
              <a:t>We can, in principle, build models over </a:t>
            </a: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P(</a:t>
            </a:r>
            <a:r>
              <a:rPr lang="en-US" i="1" dirty="0">
                <a:solidFill>
                  <a:srgbClr val="CC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C</a:t>
            </a:r>
            <a:r>
              <a:rPr lang="en-US" i="1" dirty="0">
                <a:latin typeface="Times New Roman" charset="0"/>
                <a:ea typeface="ＭＳ Ｐゴシック" charset="0"/>
                <a:cs typeface="ＭＳ Ｐゴシック" charset="0"/>
              </a:rPr>
              <a:t>,</a:t>
            </a:r>
            <a:r>
              <a:rPr lang="en-US" i="1" dirty="0">
                <a:solidFill>
                  <a:schemeClr val="accent2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D</a:t>
            </a: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)</a:t>
            </a:r>
            <a:r>
              <a:rPr lang="en-US" sz="1700" dirty="0">
                <a:latin typeface="Lucida Sans" charset="0"/>
                <a:ea typeface="ＭＳ Ｐゴシック" charset="0"/>
                <a:cs typeface="ＭＳ Ｐゴシック" charset="0"/>
              </a:rPr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sz="1700" dirty="0">
                <a:latin typeface="Lucida Sans" charset="0"/>
                <a:ea typeface="ＭＳ Ｐゴシック" charset="0"/>
                <a:cs typeface="ＭＳ Ｐゴシック" charset="0"/>
              </a:rPr>
              <a:t>This will involve calculating expectations of features (over </a:t>
            </a:r>
            <a:r>
              <a:rPr lang="en-US" i="1" dirty="0">
                <a:solidFill>
                  <a:srgbClr val="CC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C</a:t>
            </a:r>
            <a:r>
              <a:rPr lang="en-US" i="1" dirty="0">
                <a:latin typeface="Times New Roman" charset="0"/>
                <a:ea typeface="ＭＳ Ｐゴシック" charset="0"/>
                <a:cs typeface="ＭＳ Ｐゴシック" charset="0"/>
                <a:sym typeface="Symbol" charset="0"/>
              </a:rPr>
              <a:t></a:t>
            </a:r>
            <a:r>
              <a:rPr lang="en-US" i="1" dirty="0">
                <a:solidFill>
                  <a:srgbClr val="2584BB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D</a:t>
            </a:r>
            <a:r>
              <a:rPr lang="en-US" sz="1700" dirty="0">
                <a:latin typeface="Lucida Sans" charset="0"/>
                <a:ea typeface="ＭＳ Ｐゴシック" charset="0"/>
                <a:cs typeface="ＭＳ Ｐゴシック" charset="0"/>
              </a:rPr>
              <a:t>):</a:t>
            </a:r>
          </a:p>
          <a:p>
            <a:pPr eaLnBrk="1" hangingPunct="1">
              <a:lnSpc>
                <a:spcPct val="90000"/>
              </a:lnSpc>
            </a:pPr>
            <a:endParaRPr lang="en-US" sz="1700" dirty="0">
              <a:latin typeface="Lucida Sans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endParaRPr lang="en-US" sz="1200" dirty="0">
              <a:latin typeface="Lucida Sans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endParaRPr lang="en-US" sz="1050" dirty="0">
              <a:latin typeface="Lucida Sans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1700" dirty="0">
                <a:latin typeface="Lucida Sans" charset="0"/>
                <a:ea typeface="ＭＳ Ｐゴシック" charset="0"/>
                <a:cs typeface="ＭＳ Ｐゴシック" charset="0"/>
              </a:rPr>
              <a:t>Generally impractical: </a:t>
            </a:r>
            <a:r>
              <a:rPr lang="en-US" sz="1700" dirty="0" smtClean="0">
                <a:latin typeface="Lucida Sans" charset="0"/>
                <a:ea typeface="ＭＳ Ｐゴシック" charset="0"/>
                <a:cs typeface="ＭＳ Ｐゴシック" charset="0"/>
              </a:rPr>
              <a:t>can’t </a:t>
            </a:r>
            <a:r>
              <a:rPr lang="en-US" sz="1700" dirty="0">
                <a:latin typeface="Lucida Sans" charset="0"/>
                <a:ea typeface="ＭＳ Ｐゴシック" charset="0"/>
                <a:cs typeface="ＭＳ Ｐゴシック" charset="0"/>
              </a:rPr>
              <a:t>enumerate </a:t>
            </a:r>
            <a:r>
              <a:rPr lang="en-US" i="1" dirty="0" smtClean="0">
                <a:solidFill>
                  <a:schemeClr val="accent3">
                    <a:lumMod val="75000"/>
                  </a:schemeClr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X</a:t>
            </a:r>
            <a:r>
              <a:rPr lang="en-US" sz="1700" dirty="0" smtClean="0">
                <a:latin typeface="Lucida Sans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700" dirty="0">
                <a:latin typeface="Lucida Sans" charset="0"/>
                <a:ea typeface="ＭＳ Ｐゴシック" charset="0"/>
                <a:cs typeface="ＭＳ Ｐゴシック" charset="0"/>
              </a:rPr>
              <a:t>efficiently.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7467600" y="1596628"/>
            <a:ext cx="1371600" cy="3108721"/>
            <a:chOff x="7315201" y="1596629"/>
            <a:chExt cx="1523999" cy="2914650"/>
          </a:xfrm>
        </p:grpSpPr>
        <p:sp>
          <p:nvSpPr>
            <p:cNvPr id="66565" name="Rectangle 4"/>
            <p:cNvSpPr>
              <a:spLocks noChangeArrowheads="1"/>
            </p:cNvSpPr>
            <p:nvPr/>
          </p:nvSpPr>
          <p:spPr bwMode="auto">
            <a:xfrm>
              <a:off x="7772400" y="1596629"/>
              <a:ext cx="1066800" cy="1143000"/>
            </a:xfrm>
            <a:prstGeom prst="rect">
              <a:avLst/>
            </a:prstGeom>
            <a:solidFill>
              <a:srgbClr val="FF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68589" tIns="34295" rIns="68589" bIns="34295" anchor="ctr"/>
            <a:lstStyle/>
            <a:p>
              <a:endParaRPr lang="en-US"/>
            </a:p>
          </p:txBody>
        </p:sp>
        <p:sp>
          <p:nvSpPr>
            <p:cNvPr id="66566" name="Text Box 5"/>
            <p:cNvSpPr txBox="1">
              <a:spLocks noChangeArrowheads="1"/>
            </p:cNvSpPr>
            <p:nvPr/>
          </p:nvSpPr>
          <p:spPr bwMode="auto">
            <a:xfrm>
              <a:off x="8001000" y="1596629"/>
              <a:ext cx="609600" cy="4385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9" tIns="34295" rIns="68589" bIns="34295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i="1">
                  <a:latin typeface="Times New Roman" charset="0"/>
                </a:rPr>
                <a:t>X</a:t>
              </a:r>
            </a:p>
          </p:txBody>
        </p:sp>
        <p:sp>
          <p:nvSpPr>
            <p:cNvPr id="66567" name="Oval 6"/>
            <p:cNvSpPr>
              <a:spLocks noChangeArrowheads="1"/>
            </p:cNvSpPr>
            <p:nvPr/>
          </p:nvSpPr>
          <p:spPr bwMode="auto">
            <a:xfrm>
              <a:off x="7848600" y="2225279"/>
              <a:ext cx="685800" cy="457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68589" tIns="34295" rIns="68589" bIns="34295" anchor="ctr"/>
            <a:lstStyle/>
            <a:p>
              <a:endParaRPr lang="en-US"/>
            </a:p>
          </p:txBody>
        </p:sp>
        <p:sp>
          <p:nvSpPr>
            <p:cNvPr id="66568" name="Oval 7"/>
            <p:cNvSpPr>
              <a:spLocks noChangeArrowheads="1"/>
            </p:cNvSpPr>
            <p:nvPr/>
          </p:nvSpPr>
          <p:spPr bwMode="auto">
            <a:xfrm>
              <a:off x="8153400" y="2168129"/>
              <a:ext cx="685800" cy="28575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68589" tIns="34295" rIns="68589" bIns="34295" anchor="ctr"/>
            <a:lstStyle/>
            <a:p>
              <a:endParaRPr lang="en-US"/>
            </a:p>
          </p:txBody>
        </p:sp>
        <p:sp>
          <p:nvSpPr>
            <p:cNvPr id="66569" name="Oval 8"/>
            <p:cNvSpPr>
              <a:spLocks noChangeArrowheads="1"/>
            </p:cNvSpPr>
            <p:nvPr/>
          </p:nvSpPr>
          <p:spPr bwMode="auto">
            <a:xfrm>
              <a:off x="7848600" y="1939529"/>
              <a:ext cx="533400" cy="457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68589" tIns="34295" rIns="68589" bIns="34295" anchor="ctr"/>
            <a:lstStyle/>
            <a:p>
              <a:endParaRPr lang="en-US"/>
            </a:p>
          </p:txBody>
        </p:sp>
        <p:sp>
          <p:nvSpPr>
            <p:cNvPr id="66570" name="Rectangle 9"/>
            <p:cNvSpPr>
              <a:spLocks noChangeArrowheads="1"/>
            </p:cNvSpPr>
            <p:nvPr/>
          </p:nvSpPr>
          <p:spPr bwMode="auto">
            <a:xfrm>
              <a:off x="7772400" y="3368279"/>
              <a:ext cx="1066800" cy="1143000"/>
            </a:xfrm>
            <a:prstGeom prst="rect">
              <a:avLst/>
            </a:prstGeom>
            <a:solidFill>
              <a:srgbClr val="FF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68589" tIns="34295" rIns="68589" bIns="34295" anchor="ctr"/>
            <a:lstStyle/>
            <a:p>
              <a:endParaRPr lang="en-US"/>
            </a:p>
          </p:txBody>
        </p:sp>
        <p:sp>
          <p:nvSpPr>
            <p:cNvPr id="66571" name="Text Box 10"/>
            <p:cNvSpPr txBox="1">
              <a:spLocks noChangeArrowheads="1"/>
            </p:cNvSpPr>
            <p:nvPr/>
          </p:nvSpPr>
          <p:spPr bwMode="auto">
            <a:xfrm>
              <a:off x="7848600" y="3368279"/>
              <a:ext cx="914400" cy="4385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9" tIns="34295" rIns="68589" bIns="34295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i="1" dirty="0">
                  <a:latin typeface="Times New Roman" charset="0"/>
                </a:rPr>
                <a:t>C</a:t>
              </a:r>
              <a:r>
                <a:rPr lang="en-US" i="1" dirty="0">
                  <a:latin typeface="Times New Roman" charset="0"/>
                  <a:sym typeface="Symbol" charset="0"/>
                </a:rPr>
                <a:t></a:t>
              </a:r>
              <a:r>
                <a:rPr lang="en-US" i="1" dirty="0">
                  <a:latin typeface="Times New Roman" charset="0"/>
                </a:rPr>
                <a:t>D</a:t>
              </a:r>
            </a:p>
          </p:txBody>
        </p:sp>
        <p:sp>
          <p:nvSpPr>
            <p:cNvPr id="66572" name="Oval 11"/>
            <p:cNvSpPr>
              <a:spLocks noChangeArrowheads="1"/>
            </p:cNvSpPr>
            <p:nvPr/>
          </p:nvSpPr>
          <p:spPr bwMode="auto">
            <a:xfrm>
              <a:off x="7848600" y="3996929"/>
              <a:ext cx="685800" cy="457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68589" tIns="34295" rIns="68589" bIns="34295" anchor="ctr"/>
            <a:lstStyle/>
            <a:p>
              <a:endParaRPr lang="en-US"/>
            </a:p>
          </p:txBody>
        </p:sp>
        <p:sp>
          <p:nvSpPr>
            <p:cNvPr id="66573" name="Oval 12"/>
            <p:cNvSpPr>
              <a:spLocks noChangeArrowheads="1"/>
            </p:cNvSpPr>
            <p:nvPr/>
          </p:nvSpPr>
          <p:spPr bwMode="auto">
            <a:xfrm>
              <a:off x="8153400" y="3939778"/>
              <a:ext cx="685800" cy="28575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68589" tIns="34295" rIns="68589" bIns="34295" anchor="ctr"/>
            <a:lstStyle/>
            <a:p>
              <a:endParaRPr lang="en-US"/>
            </a:p>
          </p:txBody>
        </p:sp>
        <p:sp>
          <p:nvSpPr>
            <p:cNvPr id="66574" name="Oval 13"/>
            <p:cNvSpPr>
              <a:spLocks noChangeArrowheads="1"/>
            </p:cNvSpPr>
            <p:nvPr/>
          </p:nvSpPr>
          <p:spPr bwMode="auto">
            <a:xfrm>
              <a:off x="7848600" y="3711179"/>
              <a:ext cx="533400" cy="457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68589" tIns="34295" rIns="68589" bIns="34295" anchor="ctr"/>
            <a:lstStyle/>
            <a:p>
              <a:endParaRPr lang="en-US"/>
            </a:p>
          </p:txBody>
        </p:sp>
        <p:sp>
          <p:nvSpPr>
            <p:cNvPr id="66575" name="Text Box 14"/>
            <p:cNvSpPr txBox="1">
              <a:spLocks noChangeArrowheads="1"/>
            </p:cNvSpPr>
            <p:nvPr/>
          </p:nvSpPr>
          <p:spPr bwMode="auto">
            <a:xfrm>
              <a:off x="7315201" y="3768329"/>
              <a:ext cx="457200" cy="411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9" tIns="34295" rIns="68589" bIns="34295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i="1" dirty="0">
                  <a:solidFill>
                    <a:srgbClr val="2584BB"/>
                  </a:solidFill>
                  <a:latin typeface="Times New Roman" charset="0"/>
                </a:rPr>
                <a:t>D</a:t>
              </a:r>
            </a:p>
          </p:txBody>
        </p:sp>
        <p:sp>
          <p:nvSpPr>
            <p:cNvPr id="66576" name="Text Box 15"/>
            <p:cNvSpPr txBox="1">
              <a:spLocks noChangeArrowheads="1"/>
            </p:cNvSpPr>
            <p:nvPr/>
          </p:nvSpPr>
          <p:spPr bwMode="auto">
            <a:xfrm>
              <a:off x="8077200" y="3025379"/>
              <a:ext cx="457200" cy="4385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9" tIns="34295" rIns="68589" bIns="34295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i="1">
                  <a:solidFill>
                    <a:srgbClr val="CC0000"/>
                  </a:solidFill>
                  <a:latin typeface="Times New Roman" charset="0"/>
                </a:rPr>
                <a:t>C</a:t>
              </a:r>
            </a:p>
          </p:txBody>
        </p:sp>
      </p:grpSp>
      <p:graphicFrame>
        <p:nvGraphicFramePr>
          <p:cNvPr id="17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0411833"/>
              </p:ext>
            </p:extLst>
          </p:nvPr>
        </p:nvGraphicFramePr>
        <p:xfrm>
          <a:off x="838201" y="3790951"/>
          <a:ext cx="4687191" cy="6295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73" name="Equation" r:id="rId3" imgW="2083196" imgH="279797" progId="Equation.3">
                  <p:embed/>
                </p:oleObj>
              </mc:Choice>
              <mc:Fallback>
                <p:oleObj name="Equation" r:id="rId3" imgW="2083196" imgH="27979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1" y="3790951"/>
                        <a:ext cx="4687191" cy="62954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633677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95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 II</a:t>
            </a:r>
            <a:endParaRPr lang="en-US" dirty="0"/>
          </a:p>
        </p:txBody>
      </p:sp>
      <p:sp>
        <p:nvSpPr>
          <p:cNvPr id="67596" name="Rectangle 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 smtClean="0">
                <a:solidFill>
                  <a:srgbClr val="2584BB"/>
                </a:solidFill>
              </a:rPr>
              <a:t>D</a:t>
            </a:r>
            <a:r>
              <a:rPr lang="en-US" dirty="0" smtClean="0"/>
              <a:t> may be huge or infinite, but only a few </a:t>
            </a:r>
            <a:r>
              <a:rPr lang="en-US" i="1" dirty="0" smtClean="0"/>
              <a:t>d</a:t>
            </a:r>
            <a:r>
              <a:rPr lang="en-US" dirty="0" smtClean="0"/>
              <a:t> occur in our data. </a:t>
            </a:r>
          </a:p>
          <a:p>
            <a:r>
              <a:rPr lang="en-US" dirty="0" smtClean="0"/>
              <a:t>What if we add one feature for each </a:t>
            </a:r>
            <a:r>
              <a:rPr lang="en-US" i="1" dirty="0" smtClean="0"/>
              <a:t>d</a:t>
            </a:r>
            <a:r>
              <a:rPr lang="en-US" dirty="0" smtClean="0"/>
              <a:t> and constrain its expectation to match our empirical data?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Now, most entries of </a:t>
            </a:r>
            <a:r>
              <a:rPr lang="en-US" i="1" dirty="0" smtClean="0"/>
              <a:t>P</a:t>
            </a:r>
            <a:r>
              <a:rPr lang="en-US" dirty="0" smtClean="0"/>
              <a:t>(</a:t>
            </a:r>
            <a:r>
              <a:rPr lang="en-US" i="1" dirty="0" err="1" smtClean="0"/>
              <a:t>c</a:t>
            </a:r>
            <a:r>
              <a:rPr lang="en-US" dirty="0" err="1" smtClean="0"/>
              <a:t>,</a:t>
            </a:r>
            <a:r>
              <a:rPr lang="en-US" i="1" dirty="0" err="1" smtClean="0"/>
              <a:t>d</a:t>
            </a:r>
            <a:r>
              <a:rPr lang="en-US" dirty="0" smtClean="0"/>
              <a:t>) will be zero.</a:t>
            </a:r>
          </a:p>
          <a:p>
            <a:r>
              <a:rPr lang="en-US" dirty="0" smtClean="0"/>
              <a:t>We can therefore use the much easier sum: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7315200" y="1981200"/>
            <a:ext cx="1447800" cy="1809750"/>
            <a:chOff x="7086601" y="1828800"/>
            <a:chExt cx="1523999" cy="1485900"/>
          </a:xfrm>
        </p:grpSpPr>
        <p:sp>
          <p:nvSpPr>
            <p:cNvPr id="67589" name="Rectangle 2"/>
            <p:cNvSpPr>
              <a:spLocks noChangeArrowheads="1"/>
            </p:cNvSpPr>
            <p:nvPr/>
          </p:nvSpPr>
          <p:spPr bwMode="auto">
            <a:xfrm>
              <a:off x="7543800" y="2286000"/>
              <a:ext cx="1066800" cy="57150"/>
            </a:xfrm>
            <a:prstGeom prst="rect">
              <a:avLst/>
            </a:prstGeom>
            <a:solidFill>
              <a:srgbClr val="FF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68589" tIns="34295" rIns="68589" bIns="34295" anchor="ctr"/>
            <a:lstStyle/>
            <a:p>
              <a:endParaRPr lang="en-US"/>
            </a:p>
          </p:txBody>
        </p:sp>
        <p:sp>
          <p:nvSpPr>
            <p:cNvPr id="67590" name="Rectangle 3"/>
            <p:cNvSpPr>
              <a:spLocks noChangeArrowheads="1"/>
            </p:cNvSpPr>
            <p:nvPr/>
          </p:nvSpPr>
          <p:spPr bwMode="auto">
            <a:xfrm>
              <a:off x="7543800" y="2400300"/>
              <a:ext cx="1066800" cy="57150"/>
            </a:xfrm>
            <a:prstGeom prst="rect">
              <a:avLst/>
            </a:prstGeom>
            <a:solidFill>
              <a:srgbClr val="FF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68589" tIns="34295" rIns="68589" bIns="34295" anchor="ctr"/>
            <a:lstStyle/>
            <a:p>
              <a:endParaRPr lang="en-US"/>
            </a:p>
          </p:txBody>
        </p:sp>
        <p:sp>
          <p:nvSpPr>
            <p:cNvPr id="67591" name="Rectangle 4"/>
            <p:cNvSpPr>
              <a:spLocks noChangeArrowheads="1"/>
            </p:cNvSpPr>
            <p:nvPr/>
          </p:nvSpPr>
          <p:spPr bwMode="auto">
            <a:xfrm>
              <a:off x="7543800" y="2514600"/>
              <a:ext cx="1066800" cy="57150"/>
            </a:xfrm>
            <a:prstGeom prst="rect">
              <a:avLst/>
            </a:prstGeom>
            <a:solidFill>
              <a:srgbClr val="FF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68589" tIns="34295" rIns="68589" bIns="34295" anchor="ctr"/>
            <a:lstStyle/>
            <a:p>
              <a:endParaRPr lang="en-US"/>
            </a:p>
          </p:txBody>
        </p:sp>
        <p:sp>
          <p:nvSpPr>
            <p:cNvPr id="67592" name="Rectangle 5"/>
            <p:cNvSpPr>
              <a:spLocks noChangeArrowheads="1"/>
            </p:cNvSpPr>
            <p:nvPr/>
          </p:nvSpPr>
          <p:spPr bwMode="auto">
            <a:xfrm>
              <a:off x="7543800" y="2800350"/>
              <a:ext cx="1066800" cy="57150"/>
            </a:xfrm>
            <a:prstGeom prst="rect">
              <a:avLst/>
            </a:prstGeom>
            <a:solidFill>
              <a:srgbClr val="FF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68589" tIns="34295" rIns="68589" bIns="34295" anchor="ctr"/>
            <a:lstStyle/>
            <a:p>
              <a:endParaRPr lang="en-US"/>
            </a:p>
          </p:txBody>
        </p:sp>
        <p:sp>
          <p:nvSpPr>
            <p:cNvPr id="67593" name="Rectangle 6"/>
            <p:cNvSpPr>
              <a:spLocks noChangeArrowheads="1"/>
            </p:cNvSpPr>
            <p:nvPr/>
          </p:nvSpPr>
          <p:spPr bwMode="auto">
            <a:xfrm>
              <a:off x="7543800" y="3200400"/>
              <a:ext cx="1066800" cy="57150"/>
            </a:xfrm>
            <a:prstGeom prst="rect">
              <a:avLst/>
            </a:prstGeom>
            <a:solidFill>
              <a:srgbClr val="FF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68589" tIns="34295" rIns="68589" bIns="34295" anchor="ctr"/>
            <a:lstStyle/>
            <a:p>
              <a:endParaRPr lang="en-US"/>
            </a:p>
          </p:txBody>
        </p:sp>
        <p:sp>
          <p:nvSpPr>
            <p:cNvPr id="67594" name="Rectangle 7"/>
            <p:cNvSpPr>
              <a:spLocks noChangeArrowheads="1"/>
            </p:cNvSpPr>
            <p:nvPr/>
          </p:nvSpPr>
          <p:spPr bwMode="auto">
            <a:xfrm>
              <a:off x="7543800" y="2971800"/>
              <a:ext cx="1066800" cy="57150"/>
            </a:xfrm>
            <a:prstGeom prst="rect">
              <a:avLst/>
            </a:prstGeom>
            <a:solidFill>
              <a:srgbClr val="FF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68589" tIns="34295" rIns="68589" bIns="34295" anchor="ctr"/>
            <a:lstStyle/>
            <a:p>
              <a:endParaRPr lang="en-US"/>
            </a:p>
          </p:txBody>
        </p:sp>
        <p:sp>
          <p:nvSpPr>
            <p:cNvPr id="67597" name="Rectangle 13"/>
            <p:cNvSpPr>
              <a:spLocks noChangeArrowheads="1"/>
            </p:cNvSpPr>
            <p:nvPr/>
          </p:nvSpPr>
          <p:spPr bwMode="auto">
            <a:xfrm>
              <a:off x="7543800" y="2171700"/>
              <a:ext cx="1066800" cy="1143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68589" tIns="34295" rIns="68589" bIns="34295" anchor="ctr"/>
            <a:lstStyle/>
            <a:p>
              <a:endParaRPr lang="en-US"/>
            </a:p>
          </p:txBody>
        </p:sp>
        <p:sp>
          <p:nvSpPr>
            <p:cNvPr id="67598" name="Oval 14"/>
            <p:cNvSpPr>
              <a:spLocks noChangeArrowheads="1"/>
            </p:cNvSpPr>
            <p:nvPr/>
          </p:nvSpPr>
          <p:spPr bwMode="auto">
            <a:xfrm>
              <a:off x="7620000" y="2800350"/>
              <a:ext cx="685800" cy="457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68589" tIns="34295" rIns="68589" bIns="34295" anchor="ctr"/>
            <a:lstStyle/>
            <a:p>
              <a:endParaRPr lang="en-US"/>
            </a:p>
          </p:txBody>
        </p:sp>
        <p:sp>
          <p:nvSpPr>
            <p:cNvPr id="67599" name="Oval 15"/>
            <p:cNvSpPr>
              <a:spLocks noChangeArrowheads="1"/>
            </p:cNvSpPr>
            <p:nvPr/>
          </p:nvSpPr>
          <p:spPr bwMode="auto">
            <a:xfrm>
              <a:off x="7924800" y="2743200"/>
              <a:ext cx="685800" cy="28575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68589" tIns="34295" rIns="68589" bIns="34295" anchor="ctr"/>
            <a:lstStyle/>
            <a:p>
              <a:endParaRPr lang="en-US"/>
            </a:p>
          </p:txBody>
        </p:sp>
        <p:sp>
          <p:nvSpPr>
            <p:cNvPr id="67600" name="Oval 16"/>
            <p:cNvSpPr>
              <a:spLocks noChangeArrowheads="1"/>
            </p:cNvSpPr>
            <p:nvPr/>
          </p:nvSpPr>
          <p:spPr bwMode="auto">
            <a:xfrm>
              <a:off x="7620000" y="2514600"/>
              <a:ext cx="533400" cy="457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68589" tIns="34295" rIns="68589" bIns="34295" anchor="ctr"/>
            <a:lstStyle/>
            <a:p>
              <a:endParaRPr lang="en-US"/>
            </a:p>
          </p:txBody>
        </p:sp>
        <p:sp>
          <p:nvSpPr>
            <p:cNvPr id="67601" name="Text Box 17"/>
            <p:cNvSpPr txBox="1">
              <a:spLocks noChangeArrowheads="1"/>
            </p:cNvSpPr>
            <p:nvPr/>
          </p:nvSpPr>
          <p:spPr bwMode="auto">
            <a:xfrm>
              <a:off x="7086601" y="2571750"/>
              <a:ext cx="457200" cy="360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9" tIns="34295" rIns="68589" bIns="34295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i="1" dirty="0">
                  <a:solidFill>
                    <a:srgbClr val="2584BB"/>
                  </a:solidFill>
                  <a:latin typeface="Times New Roman" charset="0"/>
                </a:rPr>
                <a:t>D</a:t>
              </a:r>
            </a:p>
          </p:txBody>
        </p:sp>
        <p:sp>
          <p:nvSpPr>
            <p:cNvPr id="67602" name="Text Box 18"/>
            <p:cNvSpPr txBox="1">
              <a:spLocks noChangeArrowheads="1"/>
            </p:cNvSpPr>
            <p:nvPr/>
          </p:nvSpPr>
          <p:spPr bwMode="auto">
            <a:xfrm>
              <a:off x="7848600" y="1828800"/>
              <a:ext cx="457200" cy="4385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9" tIns="34295" rIns="68589" bIns="34295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i="1">
                  <a:solidFill>
                    <a:srgbClr val="CC0000"/>
                  </a:solidFill>
                  <a:latin typeface="Times New Roman" charset="0"/>
                </a:rPr>
                <a:t>C</a:t>
              </a:r>
            </a:p>
          </p:txBody>
        </p:sp>
      </p:grpSp>
      <p:graphicFrame>
        <p:nvGraphicFramePr>
          <p:cNvPr id="21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0532285"/>
              </p:ext>
            </p:extLst>
          </p:nvPr>
        </p:nvGraphicFramePr>
        <p:xfrm>
          <a:off x="1371600" y="2495550"/>
          <a:ext cx="3629025" cy="579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003" name="Equation" r:id="rId3" imgW="1511696" imgH="241697" progId="Equation.3">
                  <p:embed/>
                </p:oleObj>
              </mc:Choice>
              <mc:Fallback>
                <p:oleObj name="Equation" r:id="rId3" imgW="1511696" imgH="24169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2495550"/>
                        <a:ext cx="3629025" cy="579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7966543"/>
              </p:ext>
            </p:extLst>
          </p:nvPr>
        </p:nvGraphicFramePr>
        <p:xfrm>
          <a:off x="1219200" y="3835400"/>
          <a:ext cx="4794250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004" name="Equation" r:id="rId5" imgW="2083196" imgH="279797" progId="Equation.3">
                  <p:embed/>
                </p:oleObj>
              </mc:Choice>
              <mc:Fallback>
                <p:oleObj name="Equation" r:id="rId5" imgW="2083196" imgH="27979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3835400"/>
                        <a:ext cx="4794250" cy="641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8883622"/>
              </p:ext>
            </p:extLst>
          </p:nvPr>
        </p:nvGraphicFramePr>
        <p:xfrm>
          <a:off x="2046288" y="4368800"/>
          <a:ext cx="4735512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005" name="Equation" r:id="rId7" imgW="2057796" imgH="279797" progId="Equation.3">
                  <p:embed/>
                </p:oleObj>
              </mc:Choice>
              <mc:Fallback>
                <p:oleObj name="Equation" r:id="rId7" imgW="2057796" imgH="27979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6288" y="4368800"/>
                        <a:ext cx="4735512" cy="641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158516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 III</a:t>
            </a:r>
            <a:endParaRPr lang="en-US" dirty="0"/>
          </a:p>
        </p:txBody>
      </p:sp>
      <p:sp>
        <p:nvSpPr>
          <p:cNvPr id="6861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But if we’ve constrained the </a:t>
            </a:r>
            <a:r>
              <a:rPr lang="en-US" i="1" dirty="0" smtClean="0">
                <a:solidFill>
                  <a:srgbClr val="2584BB"/>
                </a:solidFill>
              </a:rPr>
              <a:t>D</a:t>
            </a:r>
            <a:r>
              <a:rPr lang="en-US" dirty="0" smtClean="0"/>
              <a:t> </a:t>
            </a:r>
            <a:r>
              <a:rPr lang="en-US" dirty="0" err="1" smtClean="0"/>
              <a:t>marginals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then the only thing that can vary is the conditional distributions: </a:t>
            </a:r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graphicFrame>
        <p:nvGraphicFramePr>
          <p:cNvPr id="8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4917616"/>
              </p:ext>
            </p:extLst>
          </p:nvPr>
        </p:nvGraphicFramePr>
        <p:xfrm>
          <a:off x="1676400" y="1733550"/>
          <a:ext cx="3629025" cy="579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74" name="Equation" r:id="rId3" imgW="1511696" imgH="241697" progId="Equation.3">
                  <p:embed/>
                </p:oleObj>
              </mc:Choice>
              <mc:Fallback>
                <p:oleObj name="Equation" r:id="rId3" imgW="1511696" imgH="24169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1733550"/>
                        <a:ext cx="3629025" cy="579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9577691"/>
              </p:ext>
            </p:extLst>
          </p:nvPr>
        </p:nvGraphicFramePr>
        <p:xfrm>
          <a:off x="1676400" y="3089275"/>
          <a:ext cx="3048000" cy="100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75" name="Equation" r:id="rId5" imgW="1384696" imgH="457597" progId="Equation.3">
                  <p:embed/>
                </p:oleObj>
              </mc:Choice>
              <mc:Fallback>
                <p:oleObj name="Equation" r:id="rId5" imgW="1384696" imgH="45759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3089275"/>
                        <a:ext cx="3048000" cy="1006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755645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 IV</a:t>
            </a:r>
            <a:endParaRPr lang="en-US" dirty="0"/>
          </a:p>
        </p:txBody>
      </p:sp>
      <p:sp>
        <p:nvSpPr>
          <p:cNvPr id="6861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is the connection between joint and conditional </a:t>
            </a:r>
            <a:r>
              <a:rPr lang="en-US" dirty="0" err="1" smtClean="0"/>
              <a:t>maxent</a:t>
            </a:r>
            <a:r>
              <a:rPr lang="en-US" dirty="0" smtClean="0"/>
              <a:t> / exponential models:</a:t>
            </a:r>
          </a:p>
          <a:p>
            <a:pPr lvl="1"/>
            <a:r>
              <a:rPr lang="en-US" dirty="0" smtClean="0"/>
              <a:t>Conditional models can be thought of as joint models with marginal constraints.</a:t>
            </a:r>
          </a:p>
          <a:p>
            <a:r>
              <a:rPr lang="en-US" dirty="0" smtClean="0"/>
              <a:t>Maximizing joint likelihood and conditional likelihood of the data in this model are equivalent!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397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Conditional </a:t>
            </a:r>
            <a:r>
              <a:rPr lang="en-US" dirty="0" err="1"/>
              <a:t>M</a:t>
            </a:r>
            <a:r>
              <a:rPr lang="en-US" dirty="0" err="1" smtClean="0"/>
              <a:t>axent</a:t>
            </a:r>
            <a:r>
              <a:rPr lang="en-US" dirty="0" smtClean="0"/>
              <a:t> </a:t>
            </a:r>
            <a:r>
              <a:rPr lang="en-US" dirty="0"/>
              <a:t>M</a:t>
            </a:r>
            <a:r>
              <a:rPr lang="en-US" dirty="0" smtClean="0"/>
              <a:t>odels for Classification</a:t>
            </a:r>
            <a:endParaRPr lang="en-US" dirty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The relationship between conditional and joint </a:t>
            </a:r>
            <a:r>
              <a:rPr lang="en-US" dirty="0" err="1" smtClean="0"/>
              <a:t>maxent</a:t>
            </a:r>
            <a:r>
              <a:rPr lang="en-US" dirty="0" smtClean="0"/>
              <a:t>/exponential models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8298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Smoothing/Priors/ Regularization for </a:t>
            </a:r>
            <a:r>
              <a:rPr lang="en-US" dirty="0" err="1" smtClean="0"/>
              <a:t>Maxent</a:t>
            </a:r>
            <a:r>
              <a:rPr lang="en-US" dirty="0" smtClean="0"/>
              <a:t> Models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246792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Smoothing: Issues of Scale</a:t>
            </a:r>
            <a:endParaRPr lang="en-US" dirty="0"/>
          </a:p>
        </p:txBody>
      </p:sp>
      <p:sp>
        <p:nvSpPr>
          <p:cNvPr id="7065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Lots of features:</a:t>
            </a:r>
          </a:p>
          <a:p>
            <a:pPr lvl="1"/>
            <a:r>
              <a:rPr lang="en-US" dirty="0" smtClean="0"/>
              <a:t>NLP </a:t>
            </a:r>
            <a:r>
              <a:rPr lang="en-US" dirty="0" err="1" smtClean="0"/>
              <a:t>maxent</a:t>
            </a:r>
            <a:r>
              <a:rPr lang="en-US" dirty="0" smtClean="0"/>
              <a:t> models can have well over a million features.</a:t>
            </a:r>
          </a:p>
          <a:p>
            <a:pPr lvl="1"/>
            <a:r>
              <a:rPr lang="en-US" dirty="0" smtClean="0"/>
              <a:t>Even storing a single array of parameter values can have a substantial memory cost.</a:t>
            </a:r>
          </a:p>
          <a:p>
            <a:pPr lvl="8"/>
            <a:endParaRPr lang="en-US" dirty="0" smtClean="0"/>
          </a:p>
          <a:p>
            <a:r>
              <a:rPr lang="en-US" dirty="0" smtClean="0"/>
              <a:t>Lots of </a:t>
            </a:r>
            <a:r>
              <a:rPr lang="en-US" dirty="0" err="1" smtClean="0"/>
              <a:t>sparsity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Overfitting</a:t>
            </a:r>
            <a:r>
              <a:rPr lang="en-US" dirty="0" smtClean="0"/>
              <a:t> very easy – we need smoothing!</a:t>
            </a:r>
          </a:p>
          <a:p>
            <a:pPr lvl="1"/>
            <a:r>
              <a:rPr lang="en-US" dirty="0" smtClean="0"/>
              <a:t>Many features seen in training will never occur again at test time.</a:t>
            </a:r>
          </a:p>
          <a:p>
            <a:pPr lvl="8"/>
            <a:endParaRPr lang="en-US" dirty="0" smtClean="0"/>
          </a:p>
          <a:p>
            <a:r>
              <a:rPr lang="en-US" dirty="0" smtClean="0"/>
              <a:t>Optimization problems:</a:t>
            </a:r>
          </a:p>
          <a:p>
            <a:pPr lvl="1"/>
            <a:r>
              <a:rPr lang="en-US" dirty="0" smtClean="0"/>
              <a:t>Feature weights can be infinite, and iterative solvers can take a long time to get to those infinities.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2843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Smoothing: Issues</a:t>
            </a:r>
          </a:p>
        </p:txBody>
      </p:sp>
      <p:sp>
        <p:nvSpPr>
          <p:cNvPr id="716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1" y="1200150"/>
            <a:ext cx="8534400" cy="3657600"/>
          </a:xfrm>
        </p:spPr>
        <p:txBody>
          <a:bodyPr/>
          <a:lstStyle/>
          <a:p>
            <a:pPr eaLnBrk="1" hangingPunct="1"/>
            <a:r>
              <a:rPr lang="en-US" sz="1800" dirty="0">
                <a:latin typeface="Lucida Sans" charset="0"/>
                <a:ea typeface="ＭＳ Ｐゴシック" charset="0"/>
                <a:cs typeface="ＭＳ Ｐゴシック" charset="0"/>
              </a:rPr>
              <a:t>Assume the following empirical distribution:</a:t>
            </a:r>
          </a:p>
          <a:p>
            <a:pPr eaLnBrk="1" hangingPunct="1"/>
            <a:endParaRPr lang="en-US" sz="1800" dirty="0">
              <a:latin typeface="Lucida Sans" charset="0"/>
              <a:ea typeface="ＭＳ Ｐゴシック" charset="0"/>
              <a:cs typeface="ＭＳ Ｐゴシック" charset="0"/>
            </a:endParaRPr>
          </a:p>
          <a:p>
            <a:pPr eaLnBrk="1" hangingPunct="1"/>
            <a:endParaRPr lang="en-US" dirty="0">
              <a:latin typeface="Lucida Sans" charset="0"/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sz="1800" dirty="0">
                <a:latin typeface="Lucida Sans" charset="0"/>
                <a:ea typeface="ＭＳ Ｐゴシック" charset="0"/>
                <a:cs typeface="ＭＳ Ｐゴシック" charset="0"/>
              </a:rPr>
              <a:t>Features: {</a:t>
            </a:r>
            <a:r>
              <a:rPr lang="en-US" sz="1800" dirty="0">
                <a:solidFill>
                  <a:srgbClr val="CC0000"/>
                </a:solidFill>
                <a:latin typeface="Lucida Sans" charset="0"/>
                <a:ea typeface="ＭＳ Ｐゴシック" charset="0"/>
                <a:cs typeface="ＭＳ Ｐゴシック" charset="0"/>
              </a:rPr>
              <a:t>Heads</a:t>
            </a:r>
            <a:r>
              <a:rPr lang="en-US" sz="1800" dirty="0">
                <a:latin typeface="Lucida Sans" charset="0"/>
                <a:ea typeface="ＭＳ Ｐゴシック" charset="0"/>
                <a:cs typeface="ＭＳ Ｐゴシック" charset="0"/>
              </a:rPr>
              <a:t>}, {</a:t>
            </a:r>
            <a:r>
              <a:rPr lang="en-US" sz="1800" dirty="0">
                <a:solidFill>
                  <a:srgbClr val="2584BB"/>
                </a:solidFill>
                <a:latin typeface="Lucida Sans" charset="0"/>
                <a:ea typeface="ＭＳ Ｐゴシック" charset="0"/>
                <a:cs typeface="ＭＳ Ｐゴシック" charset="0"/>
              </a:rPr>
              <a:t>Tails</a:t>
            </a:r>
            <a:r>
              <a:rPr lang="en-US" sz="1800" dirty="0">
                <a:latin typeface="Lucida Sans" charset="0"/>
                <a:ea typeface="ＭＳ Ｐゴシック" charset="0"/>
                <a:cs typeface="ＭＳ Ｐゴシック" charset="0"/>
              </a:rPr>
              <a:t>}</a:t>
            </a:r>
            <a:endParaRPr lang="en-US" sz="1700" dirty="0">
              <a:latin typeface="Lucida Sans" charset="0"/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sz="1800" dirty="0" smtClean="0">
                <a:latin typeface="Lucida Sans" charset="0"/>
                <a:ea typeface="ＭＳ Ｐゴシック" charset="0"/>
                <a:cs typeface="ＭＳ Ｐゴシック" charset="0"/>
              </a:rPr>
              <a:t>We’ll </a:t>
            </a:r>
            <a:r>
              <a:rPr lang="en-US" sz="1800" dirty="0">
                <a:latin typeface="Lucida Sans" charset="0"/>
                <a:ea typeface="ＭＳ Ｐゴシック" charset="0"/>
                <a:cs typeface="ＭＳ Ｐゴシック" charset="0"/>
              </a:rPr>
              <a:t>have the following model distribution:</a:t>
            </a:r>
          </a:p>
          <a:p>
            <a:pPr eaLnBrk="1" hangingPunct="1"/>
            <a:endParaRPr lang="en-US" sz="1700" dirty="0">
              <a:latin typeface="Lucida Sans" charset="0"/>
              <a:ea typeface="ＭＳ Ｐゴシック" charset="0"/>
              <a:cs typeface="ＭＳ Ｐゴシック" charset="0"/>
            </a:endParaRPr>
          </a:p>
          <a:p>
            <a:pPr eaLnBrk="1" hangingPunct="1"/>
            <a:endParaRPr lang="en-US" sz="1800" dirty="0">
              <a:latin typeface="Lucida Sans" charset="0"/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sz="1800" dirty="0">
                <a:latin typeface="Lucida Sans" charset="0"/>
                <a:ea typeface="ＭＳ Ｐゴシック" charset="0"/>
                <a:cs typeface="ＭＳ Ｐゴシック" charset="0"/>
              </a:rPr>
              <a:t>Really, only one degree of freedom (</a:t>
            </a:r>
            <a:r>
              <a:rPr lang="en-US" sz="1800" dirty="0">
                <a:latin typeface="Lucida Sans" charset="0"/>
                <a:ea typeface="ＭＳ Ｐゴシック" charset="0"/>
                <a:cs typeface="ＭＳ Ｐゴシック" charset="0"/>
                <a:sym typeface="Symbol" charset="0"/>
              </a:rPr>
              <a:t></a:t>
            </a:r>
            <a:r>
              <a:rPr lang="en-US" sz="1800" dirty="0">
                <a:latin typeface="Lucida Sans" charset="0"/>
                <a:ea typeface="ＭＳ Ｐゴシック" charset="0"/>
                <a:cs typeface="ＭＳ Ｐゴシック" charset="0"/>
              </a:rPr>
              <a:t> = </a:t>
            </a:r>
            <a:r>
              <a:rPr lang="en-US" sz="1800" dirty="0">
                <a:latin typeface="Lucida Sans" charset="0"/>
                <a:ea typeface="ＭＳ Ｐゴシック" charset="0"/>
                <a:cs typeface="ＭＳ Ｐゴシック" charset="0"/>
                <a:sym typeface="Symbol" charset="0"/>
              </a:rPr>
              <a:t></a:t>
            </a:r>
            <a:r>
              <a:rPr lang="en-US" sz="1800" baseline="-25000" dirty="0" smtClean="0">
                <a:latin typeface="Lucida Sans" charset="0"/>
                <a:ea typeface="ＭＳ Ｐゴシック" charset="0"/>
                <a:cs typeface="ＭＳ Ｐゴシック" charset="0"/>
                <a:sym typeface="Symbol" charset="0"/>
              </a:rPr>
              <a:t>H</a:t>
            </a:r>
            <a:r>
              <a:rPr lang="en-US" sz="1800" dirty="0" smtClean="0">
                <a:latin typeface="ＭＳ ゴシック"/>
                <a:ea typeface="ＭＳ ゴシック"/>
                <a:cs typeface="ＭＳ ゴシック"/>
                <a:sym typeface="Symbol" charset="0"/>
              </a:rPr>
              <a:t>−</a:t>
            </a:r>
            <a:r>
              <a:rPr lang="en-US" sz="1800" dirty="0" smtClean="0">
                <a:latin typeface="Lucida Sans" charset="0"/>
                <a:ea typeface="ＭＳ Ｐゴシック" charset="0"/>
                <a:cs typeface="ＭＳ Ｐゴシック" charset="0"/>
                <a:sym typeface="Symbol" charset="0"/>
              </a:rPr>
              <a:t></a:t>
            </a:r>
            <a:r>
              <a:rPr lang="en-US" sz="1800" baseline="-25000" dirty="0">
                <a:latin typeface="Lucida Sans" charset="0"/>
                <a:ea typeface="ＭＳ Ｐゴシック" charset="0"/>
                <a:cs typeface="ＭＳ Ｐゴシック" charset="0"/>
                <a:sym typeface="Symbol" charset="0"/>
              </a:rPr>
              <a:t>T</a:t>
            </a:r>
            <a:r>
              <a:rPr lang="en-US" sz="1800" dirty="0">
                <a:latin typeface="Lucida Sans" charset="0"/>
                <a:ea typeface="ＭＳ Ｐゴシック" charset="0"/>
                <a:cs typeface="ＭＳ Ｐゴシック" charset="0"/>
              </a:rPr>
              <a:t>)</a:t>
            </a:r>
          </a:p>
        </p:txBody>
      </p:sp>
      <p:graphicFrame>
        <p:nvGraphicFramePr>
          <p:cNvPr id="264196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8939797"/>
              </p:ext>
            </p:extLst>
          </p:nvPr>
        </p:nvGraphicFramePr>
        <p:xfrm>
          <a:off x="3124200" y="1600200"/>
          <a:ext cx="2362200" cy="579119"/>
        </p:xfrm>
        <a:graphic>
          <a:graphicData uri="http://schemas.openxmlformats.org/drawingml/2006/table">
            <a:tbl>
              <a:tblPr/>
              <a:tblGrid>
                <a:gridCol w="1181100"/>
                <a:gridCol w="1181100"/>
              </a:tblGrid>
              <a:tr h="2743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Lucida Sans" charset="0"/>
                        </a:rPr>
                        <a:t>Heads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584BB"/>
                          </a:solidFill>
                          <a:effectLst/>
                          <a:latin typeface="Lucida Sans" charset="0"/>
                        </a:rPr>
                        <a:t>Tails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500" b="0" i="1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Times New Roman" charset="0"/>
                        </a:rPr>
                        <a:t>h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5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2584BB"/>
                          </a:solidFill>
                          <a:effectLst/>
                          <a:latin typeface="Times New Roman" charset="0"/>
                        </a:rPr>
                        <a:t>t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168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6155342"/>
              </p:ext>
            </p:extLst>
          </p:nvPr>
        </p:nvGraphicFramePr>
        <p:xfrm>
          <a:off x="1219201" y="2857500"/>
          <a:ext cx="1780389" cy="646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104" name="Equation" r:id="rId3" imgW="1156097" imgH="419497" progId="Equation.3">
                  <p:embed/>
                </p:oleObj>
              </mc:Choice>
              <mc:Fallback>
                <p:oleObj name="Equation" r:id="rId3" imgW="1156097" imgH="41949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1" y="2857500"/>
                        <a:ext cx="1780389" cy="646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8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216955"/>
              </p:ext>
            </p:extLst>
          </p:nvPr>
        </p:nvGraphicFramePr>
        <p:xfrm>
          <a:off x="3808414" y="2857500"/>
          <a:ext cx="1702157" cy="646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105" name="Equation" r:id="rId5" imgW="1105297" imgH="419497" progId="Equation.3">
                  <p:embed/>
                </p:oleObj>
              </mc:Choice>
              <mc:Fallback>
                <p:oleObj name="Equation" r:id="rId5" imgW="1105297" imgH="41949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08414" y="2857500"/>
                        <a:ext cx="1702157" cy="646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8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0047169"/>
              </p:ext>
            </p:extLst>
          </p:nvPr>
        </p:nvGraphicFramePr>
        <p:xfrm>
          <a:off x="838200" y="3943350"/>
          <a:ext cx="3403702" cy="646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106" name="Equation" r:id="rId7" imgW="2210196" imgH="419497" progId="Equation.3">
                  <p:embed/>
                </p:oleObj>
              </mc:Choice>
              <mc:Fallback>
                <p:oleObj name="Equation" r:id="rId7" imgW="2210196" imgH="41949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3943350"/>
                        <a:ext cx="3403702" cy="646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8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8546426"/>
              </p:ext>
            </p:extLst>
          </p:nvPr>
        </p:nvGraphicFramePr>
        <p:xfrm>
          <a:off x="4841875" y="3943350"/>
          <a:ext cx="1526135" cy="646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107" name="Equation" r:id="rId9" imgW="990997" imgH="419497" progId="Equation.3">
                  <p:embed/>
                </p:oleObj>
              </mc:Choice>
              <mc:Fallback>
                <p:oleObj name="Equation" r:id="rId9" imgW="990997" imgH="41949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41875" y="3943350"/>
                        <a:ext cx="1526135" cy="646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1699" name="Picture 19" descr="logistic"/>
          <p:cNvPicPr preferRelativeResize="0">
            <a:picLocks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5315" y="3714750"/>
            <a:ext cx="1360485" cy="10275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00" name="Text Box 20"/>
          <p:cNvSpPr txBox="1">
            <a:spLocks noChangeArrowheads="1"/>
          </p:cNvSpPr>
          <p:nvPr/>
        </p:nvSpPr>
        <p:spPr bwMode="auto">
          <a:xfrm>
            <a:off x="7543800" y="4705350"/>
            <a:ext cx="1219200" cy="284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9" tIns="34295" rIns="68589" bIns="34295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400" dirty="0">
                <a:sym typeface="Symbol" charset="0"/>
              </a:rPr>
              <a:t></a:t>
            </a:r>
          </a:p>
        </p:txBody>
      </p:sp>
    </p:spTree>
    <p:extLst>
      <p:ext uri="{BB962C8B-B14F-4D97-AF65-F5344CB8AC3E}">
        <p14:creationId xmlns:p14="http://schemas.microsoft.com/office/powerpoint/2010/main" val="23319753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Smoothing: Issues</a:t>
            </a:r>
          </a:p>
        </p:txBody>
      </p:sp>
      <p:sp>
        <p:nvSpPr>
          <p:cNvPr id="7270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The data likelihood in this model is:</a:t>
            </a:r>
          </a:p>
        </p:txBody>
      </p:sp>
      <p:graphicFrame>
        <p:nvGraphicFramePr>
          <p:cNvPr id="7270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1024878"/>
              </p:ext>
            </p:extLst>
          </p:nvPr>
        </p:nvGraphicFramePr>
        <p:xfrm>
          <a:off x="1765300" y="1743074"/>
          <a:ext cx="4608047" cy="4282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022" name="Equation" r:id="rId3" imgW="2464196" imgH="228997" progId="Equation.3">
                  <p:embed/>
                </p:oleObj>
              </mc:Choice>
              <mc:Fallback>
                <p:oleObj name="Equation" r:id="rId3" imgW="2464196" imgH="22899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5300" y="1743074"/>
                        <a:ext cx="4608047" cy="42822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0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7626729"/>
              </p:ext>
            </p:extLst>
          </p:nvPr>
        </p:nvGraphicFramePr>
        <p:xfrm>
          <a:off x="1755776" y="2200275"/>
          <a:ext cx="4323059" cy="4282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023" name="Equation" r:id="rId5" imgW="2311796" imgH="228997" progId="Equation.3">
                  <p:embed/>
                </p:oleObj>
              </mc:Choice>
              <mc:Fallback>
                <p:oleObj name="Equation" r:id="rId5" imgW="2311796" imgH="22899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5776" y="2200275"/>
                        <a:ext cx="4323059" cy="42822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5222" name="Group 6"/>
          <p:cNvGraphicFramePr>
            <a:graphicFrameLocks noGrp="1"/>
          </p:cNvGraphicFramePr>
          <p:nvPr/>
        </p:nvGraphicFramePr>
        <p:xfrm>
          <a:off x="990600" y="4320779"/>
          <a:ext cx="1905000" cy="579119"/>
        </p:xfrm>
        <a:graphic>
          <a:graphicData uri="http://schemas.openxmlformats.org/drawingml/2006/table">
            <a:tbl>
              <a:tblPr/>
              <a:tblGrid>
                <a:gridCol w="952500"/>
                <a:gridCol w="952500"/>
              </a:tblGrid>
              <a:tr h="2743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Heads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Tails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65233" name="Group 17"/>
          <p:cNvGraphicFramePr>
            <a:graphicFrameLocks noGrp="1"/>
          </p:cNvGraphicFramePr>
          <p:nvPr/>
        </p:nvGraphicFramePr>
        <p:xfrm>
          <a:off x="3657600" y="4320779"/>
          <a:ext cx="1905000" cy="579119"/>
        </p:xfrm>
        <a:graphic>
          <a:graphicData uri="http://schemas.openxmlformats.org/drawingml/2006/table">
            <a:tbl>
              <a:tblPr/>
              <a:tblGrid>
                <a:gridCol w="952500"/>
                <a:gridCol w="952500"/>
              </a:tblGrid>
              <a:tr h="2743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Heads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Tails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65244" name="Group 28"/>
          <p:cNvGraphicFramePr>
            <a:graphicFrameLocks noGrp="1"/>
          </p:cNvGraphicFramePr>
          <p:nvPr/>
        </p:nvGraphicFramePr>
        <p:xfrm>
          <a:off x="6400799" y="4320779"/>
          <a:ext cx="1905000" cy="579119"/>
        </p:xfrm>
        <a:graphic>
          <a:graphicData uri="http://schemas.openxmlformats.org/drawingml/2006/table">
            <a:tbl>
              <a:tblPr/>
              <a:tblGrid>
                <a:gridCol w="952500"/>
                <a:gridCol w="952500"/>
              </a:tblGrid>
              <a:tr h="2743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Heads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Tails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4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2743" name="Text Box 39"/>
          <p:cNvSpPr txBox="1">
            <a:spLocks noChangeArrowheads="1"/>
          </p:cNvSpPr>
          <p:nvPr/>
        </p:nvSpPr>
        <p:spPr bwMode="auto">
          <a:xfrm>
            <a:off x="1676400" y="3943350"/>
            <a:ext cx="381000" cy="438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9" tIns="34295" rIns="68589" bIns="34295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i="1">
                <a:sym typeface="Symbol" charset="0"/>
              </a:rPr>
              <a:t></a:t>
            </a:r>
          </a:p>
        </p:txBody>
      </p:sp>
      <p:sp>
        <p:nvSpPr>
          <p:cNvPr id="72744" name="Text Box 40"/>
          <p:cNvSpPr txBox="1">
            <a:spLocks noChangeArrowheads="1"/>
          </p:cNvSpPr>
          <p:nvPr/>
        </p:nvSpPr>
        <p:spPr bwMode="auto">
          <a:xfrm>
            <a:off x="4343400" y="3943350"/>
            <a:ext cx="381000" cy="438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9" tIns="34295" rIns="68589" bIns="34295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i="1">
                <a:sym typeface="Symbol" charset="0"/>
              </a:rPr>
              <a:t></a:t>
            </a:r>
          </a:p>
        </p:txBody>
      </p:sp>
      <p:sp>
        <p:nvSpPr>
          <p:cNvPr id="72745" name="Text Box 41"/>
          <p:cNvSpPr txBox="1">
            <a:spLocks noChangeArrowheads="1"/>
          </p:cNvSpPr>
          <p:nvPr/>
        </p:nvSpPr>
        <p:spPr bwMode="auto">
          <a:xfrm>
            <a:off x="7086600" y="3943350"/>
            <a:ext cx="381000" cy="438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9" tIns="34295" rIns="68589" bIns="34295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i="1">
                <a:sym typeface="Symbol" charset="0"/>
              </a:rPr>
              <a:t></a:t>
            </a:r>
          </a:p>
        </p:txBody>
      </p:sp>
      <p:sp>
        <p:nvSpPr>
          <p:cNvPr id="72746" name="Text Box 42"/>
          <p:cNvSpPr txBox="1">
            <a:spLocks noChangeArrowheads="1"/>
          </p:cNvSpPr>
          <p:nvPr/>
        </p:nvSpPr>
        <p:spPr bwMode="auto">
          <a:xfrm>
            <a:off x="457200" y="3200401"/>
            <a:ext cx="838200" cy="29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9" tIns="34295" rIns="68589" bIns="34295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1500" dirty="0">
                <a:latin typeface="Times New Roman" charset="0"/>
                <a:sym typeface="Symbol" charset="0"/>
              </a:rPr>
              <a:t>log</a:t>
            </a:r>
            <a:r>
              <a:rPr lang="en-US" sz="1500" i="1" dirty="0">
                <a:latin typeface="Times New Roman" charset="0"/>
                <a:sym typeface="Symbol" charset="0"/>
              </a:rPr>
              <a:t> P</a:t>
            </a:r>
          </a:p>
        </p:txBody>
      </p:sp>
      <p:sp>
        <p:nvSpPr>
          <p:cNvPr id="72747" name="Text Box 43"/>
          <p:cNvSpPr txBox="1">
            <a:spLocks noChangeArrowheads="1"/>
          </p:cNvSpPr>
          <p:nvPr/>
        </p:nvSpPr>
        <p:spPr bwMode="auto">
          <a:xfrm>
            <a:off x="3200400" y="3200401"/>
            <a:ext cx="838200" cy="29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9" tIns="34295" rIns="68589" bIns="34295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1500" dirty="0">
                <a:latin typeface="Times New Roman" charset="0"/>
                <a:sym typeface="Symbol" charset="0"/>
              </a:rPr>
              <a:t>log</a:t>
            </a:r>
            <a:r>
              <a:rPr lang="en-US" sz="1500" i="1" dirty="0">
                <a:latin typeface="Times New Roman" charset="0"/>
                <a:sym typeface="Symbol" charset="0"/>
              </a:rPr>
              <a:t> P</a:t>
            </a:r>
          </a:p>
        </p:txBody>
      </p:sp>
      <p:sp>
        <p:nvSpPr>
          <p:cNvPr id="72748" name="Text Box 44"/>
          <p:cNvSpPr txBox="1">
            <a:spLocks noChangeArrowheads="1"/>
          </p:cNvSpPr>
          <p:nvPr/>
        </p:nvSpPr>
        <p:spPr bwMode="auto">
          <a:xfrm>
            <a:off x="5867400" y="3200401"/>
            <a:ext cx="838200" cy="29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9" tIns="34295" rIns="68589" bIns="34295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1500" dirty="0">
                <a:latin typeface="Times New Roman" charset="0"/>
                <a:sym typeface="Symbol" charset="0"/>
              </a:rPr>
              <a:t>log</a:t>
            </a:r>
            <a:r>
              <a:rPr lang="en-US" sz="1500" i="1" dirty="0">
                <a:latin typeface="Times New Roman" charset="0"/>
                <a:sym typeface="Symbol" charset="0"/>
              </a:rPr>
              <a:t> P</a:t>
            </a:r>
          </a:p>
        </p:txBody>
      </p:sp>
      <p:pic>
        <p:nvPicPr>
          <p:cNvPr id="72749" name="Picture 45" descr="lambda-to-cl-2-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857501"/>
            <a:ext cx="1600200" cy="1145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750" name="Picture 46" descr="lambda-to-cl-3-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9999" y="2857501"/>
            <a:ext cx="1676401" cy="1145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751" name="Picture 47" descr="lambda-to-cl-4-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6999" y="2855120"/>
            <a:ext cx="1676401" cy="1145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752" name="Line 48"/>
          <p:cNvSpPr>
            <a:spLocks noChangeShapeType="1"/>
          </p:cNvSpPr>
          <p:nvPr/>
        </p:nvSpPr>
        <p:spPr bwMode="auto">
          <a:xfrm flipV="1">
            <a:off x="7848600" y="2914650"/>
            <a:ext cx="990600" cy="114300"/>
          </a:xfrm>
          <a:prstGeom prst="line">
            <a:avLst/>
          </a:prstGeom>
          <a:noFill/>
          <a:ln w="38100">
            <a:solidFill>
              <a:srgbClr val="CC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68589" tIns="34295" rIns="68589" bIns="34295" anchor="ctr"/>
          <a:lstStyle/>
          <a:p>
            <a:endParaRPr lang="en-US"/>
          </a:p>
        </p:txBody>
      </p:sp>
      <p:sp>
        <p:nvSpPr>
          <p:cNvPr id="72753" name="Line 49"/>
          <p:cNvSpPr>
            <a:spLocks noChangeShapeType="1"/>
          </p:cNvSpPr>
          <p:nvPr/>
        </p:nvSpPr>
        <p:spPr bwMode="auto">
          <a:xfrm flipH="1">
            <a:off x="4876801" y="2914650"/>
            <a:ext cx="838200" cy="228600"/>
          </a:xfrm>
          <a:prstGeom prst="line">
            <a:avLst/>
          </a:prstGeom>
          <a:noFill/>
          <a:ln w="38100">
            <a:solidFill>
              <a:srgbClr val="CC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68589" tIns="34295" rIns="68589" bIns="34295" anchor="ctr"/>
          <a:lstStyle/>
          <a:p>
            <a:endParaRPr lang="en-US"/>
          </a:p>
        </p:txBody>
      </p:sp>
      <p:sp>
        <p:nvSpPr>
          <p:cNvPr id="72754" name="Line 50"/>
          <p:cNvSpPr>
            <a:spLocks noChangeShapeType="1"/>
          </p:cNvSpPr>
          <p:nvPr/>
        </p:nvSpPr>
        <p:spPr bwMode="auto">
          <a:xfrm flipH="1">
            <a:off x="1981200" y="2914650"/>
            <a:ext cx="1066800" cy="285750"/>
          </a:xfrm>
          <a:prstGeom prst="line">
            <a:avLst/>
          </a:prstGeom>
          <a:noFill/>
          <a:ln w="38100">
            <a:solidFill>
              <a:srgbClr val="CC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68589" tIns="34295" rIns="68589" bIns="34295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5758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Lucida Sans" charset="0"/>
                <a:ea typeface="ＭＳ Ｐゴシック" charset="0"/>
                <a:cs typeface="ＭＳ Ｐゴシック" charset="0"/>
              </a:rPr>
              <a:t>(Maximum) Entropy</a:t>
            </a:r>
          </a:p>
        </p:txBody>
      </p:sp>
      <p:sp>
        <p:nvSpPr>
          <p:cNvPr id="5120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85875"/>
            <a:ext cx="8077200" cy="3657600"/>
          </a:xfrm>
        </p:spPr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Entropy: the uncertainty of a distribution.</a:t>
            </a:r>
          </a:p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Quantifying uncertainty  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(</a:t>
            </a:r>
            <a:r>
              <a:rPr lang="en-US" altLang="ja-JP" dirty="0" smtClean="0">
                <a:ea typeface="ＭＳ Ｐゴシック" charset="0"/>
                <a:cs typeface="ＭＳ Ｐゴシック" charset="0"/>
              </a:rPr>
              <a:t>“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surprise</a:t>
            </a:r>
            <a:r>
              <a:rPr lang="en-US" altLang="ja-JP" dirty="0" smtClean="0">
                <a:ea typeface="ＭＳ Ｐゴシック" charset="0"/>
                <a:cs typeface="ＭＳ Ｐゴシック" charset="0"/>
              </a:rPr>
              <a:t>”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)</a:t>
            </a:r>
            <a:r>
              <a:rPr lang="en-US" dirty="0">
                <a:ea typeface="ＭＳ Ｐゴシック" charset="0"/>
                <a:cs typeface="ＭＳ Ｐゴシック" charset="0"/>
              </a:rPr>
              <a:t>:</a:t>
            </a:r>
          </a:p>
          <a:p>
            <a:pPr lvl="1" eaLnBrk="1" hangingPunct="1"/>
            <a:r>
              <a:rPr lang="en-US" dirty="0">
                <a:ea typeface="ＭＳ Ｐゴシック" charset="0"/>
              </a:rPr>
              <a:t>Event 		</a:t>
            </a:r>
            <a:r>
              <a:rPr lang="en-US" sz="2100" i="1" dirty="0">
                <a:solidFill>
                  <a:srgbClr val="CC0000"/>
                </a:solidFill>
                <a:ea typeface="ＭＳ Ｐゴシック" charset="0"/>
              </a:rPr>
              <a:t>x</a:t>
            </a:r>
          </a:p>
          <a:p>
            <a:pPr lvl="1" eaLnBrk="1" hangingPunct="1"/>
            <a:r>
              <a:rPr lang="en-US" dirty="0">
                <a:ea typeface="ＭＳ Ｐゴシック" charset="0"/>
              </a:rPr>
              <a:t>Probability 	</a:t>
            </a:r>
            <a:r>
              <a:rPr lang="en-US" sz="2100" i="1" dirty="0" err="1">
                <a:solidFill>
                  <a:srgbClr val="CC0000"/>
                </a:solidFill>
                <a:ea typeface="ＭＳ Ｐゴシック" charset="0"/>
              </a:rPr>
              <a:t>p</a:t>
            </a:r>
            <a:r>
              <a:rPr lang="en-US" sz="2100" i="1" baseline="-25000" dirty="0" err="1">
                <a:solidFill>
                  <a:srgbClr val="CC0000"/>
                </a:solidFill>
                <a:ea typeface="ＭＳ Ｐゴシック" charset="0"/>
              </a:rPr>
              <a:t>x</a:t>
            </a:r>
            <a:endParaRPr lang="en-US" sz="2100" i="1" baseline="-25000" dirty="0">
              <a:solidFill>
                <a:srgbClr val="CC0000"/>
              </a:solidFill>
              <a:ea typeface="ＭＳ Ｐゴシック" charset="0"/>
            </a:endParaRPr>
          </a:p>
          <a:p>
            <a:pPr lvl="1" eaLnBrk="1" hangingPunct="1"/>
            <a:r>
              <a:rPr lang="ja-JP" altLang="en-US" dirty="0">
                <a:ea typeface="ＭＳ Ｐゴシック" charset="0"/>
              </a:rPr>
              <a:t>“</a:t>
            </a:r>
            <a:r>
              <a:rPr lang="en-US" dirty="0">
                <a:ea typeface="ＭＳ Ｐゴシック" charset="0"/>
              </a:rPr>
              <a:t>Surprise</a:t>
            </a:r>
            <a:r>
              <a:rPr lang="ja-JP" altLang="en-US" dirty="0">
                <a:ea typeface="ＭＳ Ｐゴシック" charset="0"/>
              </a:rPr>
              <a:t>”</a:t>
            </a:r>
            <a:r>
              <a:rPr lang="en-US" dirty="0">
                <a:ea typeface="ＭＳ Ｐゴシック" charset="0"/>
              </a:rPr>
              <a:t> 	</a:t>
            </a:r>
            <a:r>
              <a:rPr lang="en-US" sz="2100" dirty="0">
                <a:solidFill>
                  <a:srgbClr val="CC0000"/>
                </a:solidFill>
                <a:ea typeface="ＭＳ Ｐゴシック" charset="0"/>
              </a:rPr>
              <a:t>log(1/</a:t>
            </a:r>
            <a:r>
              <a:rPr lang="en-US" sz="2100" i="1" dirty="0" err="1">
                <a:solidFill>
                  <a:srgbClr val="CC0000"/>
                </a:solidFill>
                <a:ea typeface="ＭＳ Ｐゴシック" charset="0"/>
              </a:rPr>
              <a:t>p</a:t>
            </a:r>
            <a:r>
              <a:rPr lang="en-US" sz="2100" i="1" baseline="-25000" dirty="0" err="1">
                <a:solidFill>
                  <a:srgbClr val="CC0000"/>
                </a:solidFill>
                <a:ea typeface="ＭＳ Ｐゴシック" charset="0"/>
              </a:rPr>
              <a:t>x</a:t>
            </a:r>
            <a:r>
              <a:rPr lang="en-US" sz="2100" dirty="0">
                <a:solidFill>
                  <a:srgbClr val="CC0000"/>
                </a:solidFill>
                <a:ea typeface="ＭＳ Ｐゴシック" charset="0"/>
              </a:rPr>
              <a:t>)</a:t>
            </a:r>
          </a:p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Entropy: expected surprise (over </a:t>
            </a:r>
            <a:r>
              <a:rPr lang="en-US" sz="2300" i="1" dirty="0">
                <a:ea typeface="ＭＳ Ｐゴシック" charset="0"/>
                <a:cs typeface="ＭＳ Ｐゴシック" charset="0"/>
              </a:rPr>
              <a:t>p</a:t>
            </a:r>
            <a:r>
              <a:rPr lang="en-US" dirty="0">
                <a:ea typeface="ＭＳ Ｐゴシック" charset="0"/>
                <a:cs typeface="ＭＳ Ｐゴシック" charset="0"/>
              </a:rPr>
              <a:t>):</a:t>
            </a:r>
          </a:p>
        </p:txBody>
      </p:sp>
      <p:sp>
        <p:nvSpPr>
          <p:cNvPr id="51206" name="Text Box 6"/>
          <p:cNvSpPr txBox="1">
            <a:spLocks noChangeArrowheads="1"/>
          </p:cNvSpPr>
          <p:nvPr/>
        </p:nvSpPr>
        <p:spPr bwMode="auto">
          <a:xfrm>
            <a:off x="6934200" y="3645694"/>
            <a:ext cx="2057400" cy="754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9" tIns="34295" rIns="68589" bIns="34295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500" dirty="0"/>
              <a:t>A coin-flip is most uncertain for a fair coin.</a:t>
            </a:r>
          </a:p>
        </p:txBody>
      </p:sp>
      <p:sp>
        <p:nvSpPr>
          <p:cNvPr id="51208" name="Text Box 8"/>
          <p:cNvSpPr txBox="1">
            <a:spLocks noChangeArrowheads="1"/>
          </p:cNvSpPr>
          <p:nvPr/>
        </p:nvSpPr>
        <p:spPr bwMode="auto">
          <a:xfrm>
            <a:off x="7315200" y="3114676"/>
            <a:ext cx="1524000" cy="389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9" tIns="34295" rIns="68589" bIns="34295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100" i="1">
                <a:solidFill>
                  <a:srgbClr val="CC0000"/>
                </a:solidFill>
                <a:latin typeface="Times New Roman" charset="0"/>
              </a:rPr>
              <a:t>p</a:t>
            </a:r>
            <a:r>
              <a:rPr lang="en-US" sz="2100" baseline="-25000">
                <a:solidFill>
                  <a:srgbClr val="CC0000"/>
                </a:solidFill>
                <a:latin typeface="Times New Roman" charset="0"/>
              </a:rPr>
              <a:t>HEADS</a:t>
            </a:r>
            <a:endParaRPr lang="en-US" sz="2100" i="1">
              <a:solidFill>
                <a:srgbClr val="CC0000"/>
              </a:solidFill>
              <a:latin typeface="Times New Roman" charset="0"/>
            </a:endParaRPr>
          </a:p>
        </p:txBody>
      </p:sp>
      <p:sp>
        <p:nvSpPr>
          <p:cNvPr id="51209" name="Text Box 9"/>
          <p:cNvSpPr txBox="1">
            <a:spLocks noChangeArrowheads="1"/>
          </p:cNvSpPr>
          <p:nvPr/>
        </p:nvSpPr>
        <p:spPr bwMode="auto">
          <a:xfrm>
            <a:off x="6172200" y="2268141"/>
            <a:ext cx="609600" cy="3893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9" tIns="34295" rIns="68589" bIns="34295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100" i="1">
                <a:solidFill>
                  <a:srgbClr val="CC0000"/>
                </a:solidFill>
                <a:latin typeface="Times New Roman" charset="0"/>
              </a:rPr>
              <a:t>H</a:t>
            </a:r>
          </a:p>
        </p:txBody>
      </p:sp>
      <p:pic>
        <p:nvPicPr>
          <p:cNvPr id="10" name="Picture 7" descr="hxy-value-slic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1727200"/>
            <a:ext cx="2362200" cy="191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2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1354631"/>
              </p:ext>
            </p:extLst>
          </p:nvPr>
        </p:nvGraphicFramePr>
        <p:xfrm>
          <a:off x="990600" y="3867150"/>
          <a:ext cx="4827588" cy="1069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801" name="Equation" r:id="rId5" imgW="2171700" imgH="482600" progId="Equation.3">
                  <p:embed/>
                </p:oleObj>
              </mc:Choice>
              <mc:Fallback>
                <p:oleObj name="Equation" r:id="rId5" imgW="2171700" imgH="482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3867150"/>
                        <a:ext cx="4827588" cy="1069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039300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Smoothing: Early Stopping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352550"/>
            <a:ext cx="6248400" cy="33337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1800" dirty="0">
                <a:ea typeface="ＭＳ Ｐゴシック" charset="0"/>
                <a:cs typeface="ＭＳ Ｐゴシック" charset="0"/>
              </a:rPr>
              <a:t>In the 4/0 case, there were two problems: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 dirty="0">
                <a:ea typeface="ＭＳ Ｐゴシック" charset="0"/>
              </a:rPr>
              <a:t>The optimal value of </a:t>
            </a:r>
            <a:r>
              <a:rPr lang="en-US" sz="1800" i="1" dirty="0">
                <a:ea typeface="ＭＳ Ｐゴシック" charset="0"/>
                <a:sym typeface="Symbol" charset="0"/>
              </a:rPr>
              <a:t></a:t>
            </a:r>
            <a:r>
              <a:rPr lang="en-US" sz="2400" dirty="0">
                <a:ea typeface="ＭＳ Ｐゴシック" charset="0"/>
              </a:rPr>
              <a:t> </a:t>
            </a:r>
            <a:r>
              <a:rPr lang="en-US" sz="1600" dirty="0">
                <a:ea typeface="ＭＳ Ｐゴシック" charset="0"/>
              </a:rPr>
              <a:t>was </a:t>
            </a:r>
            <a:r>
              <a:rPr lang="en-US" sz="1600" dirty="0">
                <a:ea typeface="ＭＳ Ｐゴシック" charset="0"/>
                <a:sym typeface="Symbol" charset="0"/>
              </a:rPr>
              <a:t>, which is a long trip for an optimization procedure.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 dirty="0">
                <a:ea typeface="ＭＳ Ｐゴシック" charset="0"/>
                <a:sym typeface="Symbol" charset="0"/>
              </a:rPr>
              <a:t>The learned distribution is just as spiked as the empirical one – no smoothing.</a:t>
            </a:r>
          </a:p>
          <a:p>
            <a:pPr lvl="1" eaLnBrk="1" hangingPunct="1">
              <a:lnSpc>
                <a:spcPct val="90000"/>
              </a:lnSpc>
            </a:pPr>
            <a:endParaRPr lang="en-US" sz="1400" dirty="0">
              <a:ea typeface="ＭＳ Ｐゴシック" charset="0"/>
              <a:sym typeface="Symbol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1800" dirty="0">
                <a:ea typeface="ＭＳ Ｐゴシック" charset="0"/>
                <a:cs typeface="ＭＳ Ｐゴシック" charset="0"/>
              </a:rPr>
              <a:t>One way to solve both issues is to just stop the optimization early, after a few iterations.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 dirty="0">
                <a:ea typeface="ＭＳ Ｐゴシック" charset="0"/>
              </a:rPr>
              <a:t>The value of </a:t>
            </a:r>
            <a:r>
              <a:rPr lang="en-US" sz="1800" i="1" dirty="0">
                <a:ea typeface="ＭＳ Ｐゴシック" charset="0"/>
                <a:sym typeface="Symbol" charset="0"/>
              </a:rPr>
              <a:t></a:t>
            </a:r>
            <a:r>
              <a:rPr lang="en-US" sz="1600" dirty="0">
                <a:ea typeface="ＭＳ Ｐゴシック" charset="0"/>
              </a:rPr>
              <a:t> will be finite (but presumably big).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 dirty="0">
                <a:ea typeface="ＭＳ Ｐゴシック" charset="0"/>
              </a:rPr>
              <a:t>The optimization </a:t>
            </a:r>
            <a:r>
              <a:rPr lang="en-US" sz="1600" dirty="0" smtClean="0">
                <a:ea typeface="ＭＳ Ｐゴシック" charset="0"/>
              </a:rPr>
              <a:t>won’t </a:t>
            </a:r>
            <a:r>
              <a:rPr lang="en-US" sz="1600" dirty="0">
                <a:ea typeface="ＭＳ Ｐゴシック" charset="0"/>
              </a:rPr>
              <a:t>take forever (clearly).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 dirty="0">
                <a:ea typeface="ＭＳ Ｐゴシック" charset="0"/>
              </a:rPr>
              <a:t>Commonly used in early </a:t>
            </a:r>
            <a:r>
              <a:rPr lang="en-US" sz="1600" dirty="0" err="1">
                <a:ea typeface="ＭＳ Ｐゴシック" charset="0"/>
              </a:rPr>
              <a:t>maxent</a:t>
            </a:r>
            <a:r>
              <a:rPr lang="en-US" sz="1600" dirty="0">
                <a:ea typeface="ＭＳ Ｐゴシック" charset="0"/>
              </a:rPr>
              <a:t> work.</a:t>
            </a:r>
          </a:p>
        </p:txBody>
      </p:sp>
      <p:graphicFrame>
        <p:nvGraphicFramePr>
          <p:cNvPr id="266244" name="Group 4"/>
          <p:cNvGraphicFramePr>
            <a:graphicFrameLocks noGrp="1"/>
          </p:cNvGraphicFramePr>
          <p:nvPr/>
        </p:nvGraphicFramePr>
        <p:xfrm>
          <a:off x="6858000" y="2982516"/>
          <a:ext cx="1828800" cy="579119"/>
        </p:xfrm>
        <a:graphic>
          <a:graphicData uri="http://schemas.openxmlformats.org/drawingml/2006/table">
            <a:tbl>
              <a:tblPr/>
              <a:tblGrid>
                <a:gridCol w="914400"/>
                <a:gridCol w="914400"/>
              </a:tblGrid>
              <a:tr h="2743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Heads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Tails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4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66255" name="Group 15"/>
          <p:cNvGraphicFramePr>
            <a:graphicFrameLocks noGrp="1"/>
          </p:cNvGraphicFramePr>
          <p:nvPr/>
        </p:nvGraphicFramePr>
        <p:xfrm>
          <a:off x="6858000" y="3965972"/>
          <a:ext cx="1828800" cy="579119"/>
        </p:xfrm>
        <a:graphic>
          <a:graphicData uri="http://schemas.openxmlformats.org/drawingml/2006/table">
            <a:tbl>
              <a:tblPr/>
              <a:tblGrid>
                <a:gridCol w="914400"/>
                <a:gridCol w="914400"/>
              </a:tblGrid>
              <a:tr h="2743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Heads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Tails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3754" name="Text Box 26"/>
          <p:cNvSpPr txBox="1">
            <a:spLocks noChangeArrowheads="1"/>
          </p:cNvSpPr>
          <p:nvPr/>
        </p:nvSpPr>
        <p:spPr bwMode="auto">
          <a:xfrm>
            <a:off x="7391400" y="3609976"/>
            <a:ext cx="914400" cy="284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9" tIns="34295" rIns="68589" bIns="34295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1400"/>
              <a:t>Input</a:t>
            </a:r>
          </a:p>
        </p:txBody>
      </p:sp>
      <p:sp>
        <p:nvSpPr>
          <p:cNvPr id="73755" name="Text Box 27"/>
          <p:cNvSpPr txBox="1">
            <a:spLocks noChangeArrowheads="1"/>
          </p:cNvSpPr>
          <p:nvPr/>
        </p:nvSpPr>
        <p:spPr bwMode="auto">
          <a:xfrm>
            <a:off x="7315200" y="4593432"/>
            <a:ext cx="1066800" cy="284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9" tIns="34295" rIns="68589" bIns="34295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1400"/>
              <a:t>Output</a:t>
            </a:r>
          </a:p>
        </p:txBody>
      </p:sp>
      <p:sp>
        <p:nvSpPr>
          <p:cNvPr id="73756" name="Text Box 28"/>
          <p:cNvSpPr txBox="1">
            <a:spLocks noChangeArrowheads="1"/>
          </p:cNvSpPr>
          <p:nvPr/>
        </p:nvSpPr>
        <p:spPr bwMode="auto">
          <a:xfrm>
            <a:off x="7620000" y="2525316"/>
            <a:ext cx="381000" cy="438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9" tIns="34295" rIns="68589" bIns="34295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i="1">
                <a:sym typeface="Symbol" charset="0"/>
              </a:rPr>
              <a:t></a:t>
            </a:r>
          </a:p>
        </p:txBody>
      </p:sp>
      <p:pic>
        <p:nvPicPr>
          <p:cNvPr id="73757" name="Picture 29" descr="lambda-to-cl-4-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1" y="1379936"/>
            <a:ext cx="1676400" cy="1145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3758" name="Group 30"/>
          <p:cNvGrpSpPr>
            <a:grpSpLocks/>
          </p:cNvGrpSpPr>
          <p:nvPr/>
        </p:nvGrpSpPr>
        <p:grpSpPr bwMode="auto">
          <a:xfrm>
            <a:off x="7543800" y="1382316"/>
            <a:ext cx="1219200" cy="742950"/>
            <a:chOff x="4752" y="1152"/>
            <a:chExt cx="768" cy="624"/>
          </a:xfrm>
        </p:grpSpPr>
        <p:sp>
          <p:nvSpPr>
            <p:cNvPr id="73759" name="AutoShape 31"/>
            <p:cNvSpPr>
              <a:spLocks noChangeArrowheads="1"/>
            </p:cNvSpPr>
            <p:nvPr/>
          </p:nvSpPr>
          <p:spPr bwMode="auto">
            <a:xfrm>
              <a:off x="4752" y="1680"/>
              <a:ext cx="96" cy="96"/>
            </a:xfrm>
            <a:prstGeom prst="octagon">
              <a:avLst>
                <a:gd name="adj" fmla="val 29287"/>
              </a:avLst>
            </a:prstGeom>
            <a:noFill/>
            <a:ln w="25400">
              <a:solidFill>
                <a:srgbClr val="CC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60" name="AutoShape 32"/>
            <p:cNvSpPr>
              <a:spLocks noChangeArrowheads="1"/>
            </p:cNvSpPr>
            <p:nvPr/>
          </p:nvSpPr>
          <p:spPr bwMode="auto">
            <a:xfrm>
              <a:off x="4992" y="1296"/>
              <a:ext cx="96" cy="96"/>
            </a:xfrm>
            <a:prstGeom prst="octagon">
              <a:avLst>
                <a:gd name="adj" fmla="val 29287"/>
              </a:avLst>
            </a:prstGeom>
            <a:noFill/>
            <a:ln w="25400">
              <a:solidFill>
                <a:srgbClr val="CC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61" name="AutoShape 33"/>
            <p:cNvSpPr>
              <a:spLocks noChangeArrowheads="1"/>
            </p:cNvSpPr>
            <p:nvPr/>
          </p:nvSpPr>
          <p:spPr bwMode="auto">
            <a:xfrm>
              <a:off x="5232" y="1152"/>
              <a:ext cx="96" cy="96"/>
            </a:xfrm>
            <a:prstGeom prst="octagon">
              <a:avLst>
                <a:gd name="adj" fmla="val 29287"/>
              </a:avLst>
            </a:prstGeom>
            <a:noFill/>
            <a:ln w="25400">
              <a:solidFill>
                <a:srgbClr val="CC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62" name="Line 34"/>
            <p:cNvSpPr>
              <a:spLocks noChangeShapeType="1"/>
            </p:cNvSpPr>
            <p:nvPr/>
          </p:nvSpPr>
          <p:spPr bwMode="auto">
            <a:xfrm flipV="1">
              <a:off x="5328" y="1200"/>
              <a:ext cx="192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63" name="Line 35"/>
            <p:cNvSpPr>
              <a:spLocks noChangeShapeType="1"/>
            </p:cNvSpPr>
            <p:nvPr/>
          </p:nvSpPr>
          <p:spPr bwMode="auto">
            <a:xfrm flipV="1">
              <a:off x="4800" y="1392"/>
              <a:ext cx="192" cy="288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64" name="Line 36"/>
            <p:cNvSpPr>
              <a:spLocks noChangeShapeType="1"/>
            </p:cNvSpPr>
            <p:nvPr/>
          </p:nvSpPr>
          <p:spPr bwMode="auto">
            <a:xfrm flipV="1">
              <a:off x="5088" y="1200"/>
              <a:ext cx="144" cy="96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476306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Smoothing: Priors (MAP)</a:t>
            </a:r>
          </a:p>
        </p:txBody>
      </p:sp>
      <p:sp>
        <p:nvSpPr>
          <p:cNvPr id="7475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1800" dirty="0">
                <a:ea typeface="ＭＳ Ｐゴシック" charset="0"/>
                <a:cs typeface="ＭＳ Ｐゴシック" charset="0"/>
              </a:rPr>
              <a:t>What if we had a prior expectation that parameter values </a:t>
            </a:r>
            <a:r>
              <a:rPr lang="en-US" sz="1800" dirty="0" smtClean="0">
                <a:ea typeface="ＭＳ Ｐゴシック" charset="0"/>
                <a:cs typeface="ＭＳ Ｐゴシック" charset="0"/>
              </a:rPr>
              <a:t>wouldn’t </a:t>
            </a:r>
            <a:r>
              <a:rPr lang="en-US" sz="1800" dirty="0">
                <a:ea typeface="ＭＳ Ｐゴシック" charset="0"/>
                <a:cs typeface="ＭＳ Ｐゴシック" charset="0"/>
              </a:rPr>
              <a:t>be very large?</a:t>
            </a:r>
          </a:p>
          <a:p>
            <a:pPr eaLnBrk="1" hangingPunct="1"/>
            <a:r>
              <a:rPr lang="en-US" sz="1800" dirty="0">
                <a:ea typeface="ＭＳ Ｐゴシック" charset="0"/>
                <a:cs typeface="ＭＳ Ｐゴシック" charset="0"/>
              </a:rPr>
              <a:t>We could then balance evidence suggesting large parameters (or infinite) against our prior.</a:t>
            </a:r>
          </a:p>
          <a:p>
            <a:pPr eaLnBrk="1" hangingPunct="1"/>
            <a:r>
              <a:rPr lang="en-US" sz="1800" dirty="0">
                <a:ea typeface="ＭＳ Ｐゴシック" charset="0"/>
                <a:cs typeface="ＭＳ Ｐゴシック" charset="0"/>
              </a:rPr>
              <a:t>The evidence would never totally defeat the prior, and parameters would be smoothed (and kept finite!).</a:t>
            </a:r>
          </a:p>
          <a:p>
            <a:pPr eaLnBrk="1" hangingPunct="1"/>
            <a:r>
              <a:rPr lang="en-US" sz="1800" dirty="0">
                <a:ea typeface="ＭＳ Ｐゴシック" charset="0"/>
                <a:cs typeface="ＭＳ Ｐゴシック" charset="0"/>
              </a:rPr>
              <a:t>We can do this explicitly by changing the optimization objective to maximum posterior likelihood:</a:t>
            </a:r>
          </a:p>
          <a:p>
            <a:pPr eaLnBrk="1" hangingPunct="1"/>
            <a:endParaRPr lang="en-US" sz="2000" dirty="0">
              <a:ea typeface="ＭＳ Ｐゴシック" charset="0"/>
              <a:cs typeface="ＭＳ Ｐゴシック" charset="0"/>
            </a:endParaRPr>
          </a:p>
          <a:p>
            <a:pPr eaLnBrk="1" hangingPunct="1"/>
            <a:endParaRPr lang="en-US" sz="1700" dirty="0">
              <a:latin typeface="Lucida Sans" charset="0"/>
              <a:ea typeface="ＭＳ Ｐゴシック" charset="0"/>
              <a:cs typeface="ＭＳ Ｐゴシック" charset="0"/>
            </a:endParaRPr>
          </a:p>
        </p:txBody>
      </p:sp>
      <p:graphicFrame>
        <p:nvGraphicFramePr>
          <p:cNvPr id="7475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0688660"/>
              </p:ext>
            </p:extLst>
          </p:nvPr>
        </p:nvGraphicFramePr>
        <p:xfrm>
          <a:off x="1565276" y="3929810"/>
          <a:ext cx="4762205" cy="3705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93" name="Equation" r:id="rId3" imgW="2616596" imgH="203597" progId="Equation.3">
                  <p:embed/>
                </p:oleObj>
              </mc:Choice>
              <mc:Fallback>
                <p:oleObj name="Equation" r:id="rId3" imgW="2616596" imgH="20359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5276" y="3929810"/>
                        <a:ext cx="4762205" cy="37054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757" name="Text Box 5"/>
          <p:cNvSpPr txBox="1">
            <a:spLocks noChangeArrowheads="1"/>
          </p:cNvSpPr>
          <p:nvPr/>
        </p:nvSpPr>
        <p:spPr bwMode="auto">
          <a:xfrm>
            <a:off x="1600200" y="4342958"/>
            <a:ext cx="1600200" cy="438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9" tIns="34295" rIns="68589" bIns="34295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dirty="0">
                <a:latin typeface="+mn-lt"/>
              </a:rPr>
              <a:t>Posterior</a:t>
            </a:r>
          </a:p>
        </p:txBody>
      </p:sp>
      <p:sp>
        <p:nvSpPr>
          <p:cNvPr id="74758" name="Text Box 6"/>
          <p:cNvSpPr txBox="1">
            <a:spLocks noChangeArrowheads="1"/>
          </p:cNvSpPr>
          <p:nvPr/>
        </p:nvSpPr>
        <p:spPr bwMode="auto">
          <a:xfrm>
            <a:off x="3657600" y="4342958"/>
            <a:ext cx="914400" cy="438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9" tIns="34295" rIns="68589" bIns="34295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dirty="0">
                <a:latin typeface="+mn-lt"/>
              </a:rPr>
              <a:t>Prior</a:t>
            </a:r>
          </a:p>
        </p:txBody>
      </p:sp>
      <p:sp>
        <p:nvSpPr>
          <p:cNvPr id="74759" name="Text Box 7"/>
          <p:cNvSpPr txBox="1">
            <a:spLocks noChangeArrowheads="1"/>
          </p:cNvSpPr>
          <p:nvPr/>
        </p:nvSpPr>
        <p:spPr bwMode="auto">
          <a:xfrm>
            <a:off x="4876800" y="4342958"/>
            <a:ext cx="1600200" cy="438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9" tIns="34295" rIns="68589" bIns="34295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dirty="0">
                <a:latin typeface="+mn-lt"/>
              </a:rPr>
              <a:t>Evidence</a:t>
            </a:r>
          </a:p>
        </p:txBody>
      </p:sp>
    </p:spTree>
    <p:extLst>
      <p:ext uri="{BB962C8B-B14F-4D97-AF65-F5344CB8AC3E}">
        <p14:creationId xmlns:p14="http://schemas.microsoft.com/office/powerpoint/2010/main" val="1335641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Smoothing: Priors</a:t>
            </a:r>
          </a:p>
        </p:txBody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314450"/>
            <a:ext cx="6324600" cy="3829050"/>
          </a:xfrm>
        </p:spPr>
        <p:txBody>
          <a:bodyPr/>
          <a:lstStyle/>
          <a:p>
            <a:pPr eaLnBrk="1" hangingPunct="1"/>
            <a:r>
              <a:rPr lang="en-US" sz="1800" dirty="0">
                <a:ea typeface="ＭＳ Ｐゴシック" charset="0"/>
                <a:cs typeface="ＭＳ Ｐゴシック" charset="0"/>
              </a:rPr>
              <a:t>Gaussian, or quadratic, or L</a:t>
            </a:r>
            <a:r>
              <a:rPr lang="en-US" sz="1800" baseline="-25000" dirty="0">
                <a:ea typeface="ＭＳ Ｐゴシック" charset="0"/>
                <a:cs typeface="ＭＳ Ｐゴシック" charset="0"/>
              </a:rPr>
              <a:t>2</a:t>
            </a:r>
            <a:r>
              <a:rPr lang="en-US" sz="1800" dirty="0">
                <a:ea typeface="ＭＳ Ｐゴシック" charset="0"/>
                <a:cs typeface="ＭＳ Ｐゴシック" charset="0"/>
              </a:rPr>
              <a:t> priors:</a:t>
            </a:r>
          </a:p>
          <a:p>
            <a:pPr lvl="1" eaLnBrk="1" hangingPunct="1"/>
            <a:r>
              <a:rPr lang="en-US" sz="1800" dirty="0">
                <a:ea typeface="ＭＳ Ｐゴシック" charset="0"/>
              </a:rPr>
              <a:t>Intuition: parameters </a:t>
            </a:r>
            <a:r>
              <a:rPr lang="en-US" sz="1800" dirty="0" smtClean="0">
                <a:ea typeface="ＭＳ Ｐゴシック" charset="0"/>
              </a:rPr>
              <a:t>shouldn</a:t>
            </a:r>
            <a:r>
              <a:rPr lang="en-US" altLang="ja-JP" sz="1800" dirty="0" smtClean="0">
                <a:ea typeface="ＭＳ Ｐゴシック" charset="0"/>
              </a:rPr>
              <a:t>’</a:t>
            </a:r>
            <a:r>
              <a:rPr lang="en-US" sz="1800" dirty="0" smtClean="0">
                <a:ea typeface="ＭＳ Ｐゴシック" charset="0"/>
              </a:rPr>
              <a:t>t </a:t>
            </a:r>
            <a:r>
              <a:rPr lang="en-US" sz="1800" dirty="0">
                <a:ea typeface="ＭＳ Ｐゴシック" charset="0"/>
              </a:rPr>
              <a:t>be large.</a:t>
            </a:r>
          </a:p>
          <a:p>
            <a:pPr lvl="1" eaLnBrk="1" hangingPunct="1"/>
            <a:r>
              <a:rPr lang="en-US" sz="1800" dirty="0">
                <a:ea typeface="ＭＳ Ｐゴシック" charset="0"/>
              </a:rPr>
              <a:t>Formalization: prior expectation that each parameter will be distributed according to a </a:t>
            </a:r>
            <a:r>
              <a:rPr lang="en-US" sz="1800" dirty="0" err="1">
                <a:ea typeface="ＭＳ Ｐゴシック" charset="0"/>
              </a:rPr>
              <a:t>gaussian</a:t>
            </a:r>
            <a:r>
              <a:rPr lang="en-US" sz="1800" dirty="0">
                <a:ea typeface="ＭＳ Ｐゴシック" charset="0"/>
              </a:rPr>
              <a:t> with mean </a:t>
            </a:r>
            <a:r>
              <a:rPr lang="en-US" sz="1800" dirty="0">
                <a:ea typeface="ＭＳ Ｐゴシック" charset="0"/>
                <a:sym typeface="Symbol" charset="0"/>
              </a:rPr>
              <a:t></a:t>
            </a:r>
            <a:r>
              <a:rPr lang="en-US" sz="1800" dirty="0">
                <a:ea typeface="ＭＳ Ｐゴシック" charset="0"/>
              </a:rPr>
              <a:t> and variance </a:t>
            </a:r>
            <a:r>
              <a:rPr lang="en-US" sz="1800" dirty="0">
                <a:ea typeface="ＭＳ Ｐゴシック" charset="0"/>
                <a:sym typeface="Symbol" charset="0"/>
              </a:rPr>
              <a:t></a:t>
            </a:r>
            <a:r>
              <a:rPr lang="en-US" sz="1800" baseline="30000" dirty="0">
                <a:ea typeface="ＭＳ Ｐゴシック" charset="0"/>
                <a:sym typeface="Symbol" charset="0"/>
              </a:rPr>
              <a:t>2</a:t>
            </a:r>
            <a:r>
              <a:rPr lang="en-US" sz="1800" dirty="0">
                <a:ea typeface="ＭＳ Ｐゴシック" charset="0"/>
              </a:rPr>
              <a:t>.</a:t>
            </a:r>
          </a:p>
          <a:p>
            <a:pPr marL="457200" lvl="1" indent="0" eaLnBrk="1" hangingPunct="1">
              <a:buNone/>
            </a:pPr>
            <a:endParaRPr lang="en-US" sz="3200" dirty="0">
              <a:ea typeface="ＭＳ Ｐゴシック" charset="0"/>
            </a:endParaRPr>
          </a:p>
          <a:p>
            <a:pPr lvl="1" eaLnBrk="1" hangingPunct="1"/>
            <a:endParaRPr lang="en-US" sz="1800" dirty="0">
              <a:ea typeface="ＭＳ Ｐゴシック" charset="0"/>
            </a:endParaRPr>
          </a:p>
          <a:p>
            <a:pPr lvl="1" eaLnBrk="1" hangingPunct="1"/>
            <a:r>
              <a:rPr lang="en-US" sz="1800" dirty="0">
                <a:ea typeface="ＭＳ Ｐゴシック" charset="0"/>
              </a:rPr>
              <a:t>Penalizes parameters for drifting to far from their mean prior value (usually </a:t>
            </a:r>
            <a:r>
              <a:rPr lang="en-US" sz="1800" dirty="0">
                <a:ea typeface="ＭＳ Ｐゴシック" charset="0"/>
                <a:sym typeface="Symbol" charset="0"/>
              </a:rPr>
              <a:t>=</a:t>
            </a:r>
            <a:r>
              <a:rPr lang="en-US" sz="1800" dirty="0">
                <a:ea typeface="ＭＳ Ｐゴシック" charset="0"/>
              </a:rPr>
              <a:t>0).</a:t>
            </a:r>
          </a:p>
          <a:p>
            <a:pPr lvl="1" eaLnBrk="1" hangingPunct="1"/>
            <a:r>
              <a:rPr lang="en-US" sz="1800" dirty="0">
                <a:ea typeface="ＭＳ Ｐゴシック" charset="0"/>
              </a:rPr>
              <a:t>2</a:t>
            </a:r>
            <a:r>
              <a:rPr lang="en-US" sz="1800" dirty="0">
                <a:ea typeface="ＭＳ Ｐゴシック" charset="0"/>
                <a:sym typeface="Symbol" charset="0"/>
              </a:rPr>
              <a:t></a:t>
            </a:r>
            <a:r>
              <a:rPr lang="en-US" sz="1800" baseline="30000" dirty="0">
                <a:ea typeface="ＭＳ Ｐゴシック" charset="0"/>
                <a:sym typeface="Symbol" charset="0"/>
              </a:rPr>
              <a:t>2</a:t>
            </a:r>
            <a:r>
              <a:rPr lang="en-US" sz="1800" dirty="0">
                <a:ea typeface="ＭＳ Ｐゴシック" charset="0"/>
                <a:sym typeface="Symbol" charset="0"/>
              </a:rPr>
              <a:t>=</a:t>
            </a:r>
            <a:r>
              <a:rPr lang="en-US" sz="1800" dirty="0">
                <a:ea typeface="ＭＳ Ｐゴシック" charset="0"/>
              </a:rPr>
              <a:t>1 works surprisingly well</a:t>
            </a:r>
            <a:r>
              <a:rPr lang="en-US" sz="1800" dirty="0" smtClean="0">
                <a:ea typeface="ＭＳ Ｐゴシック" charset="0"/>
              </a:rPr>
              <a:t>.</a:t>
            </a:r>
            <a:endParaRPr lang="en-US" sz="1800" dirty="0">
              <a:ea typeface="ＭＳ Ｐゴシック" charset="0"/>
            </a:endParaRPr>
          </a:p>
        </p:txBody>
      </p:sp>
      <p:pic>
        <p:nvPicPr>
          <p:cNvPr id="75781" name="Picture 4" descr="gaus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2189" y="3754041"/>
            <a:ext cx="1344612" cy="13894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782" name="AutoShape 5"/>
          <p:cNvSpPr>
            <a:spLocks noChangeArrowheads="1"/>
          </p:cNvSpPr>
          <p:nvPr/>
        </p:nvSpPr>
        <p:spPr bwMode="auto">
          <a:xfrm>
            <a:off x="6477000" y="2971800"/>
            <a:ext cx="2257424" cy="742950"/>
          </a:xfrm>
          <a:prstGeom prst="cloudCallout">
            <a:avLst>
              <a:gd name="adj1" fmla="val 7292"/>
              <a:gd name="adj2" fmla="val 90866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8589" tIns="34295" rIns="68589" bIns="34295" anchor="ctr"/>
          <a:lstStyle/>
          <a:p>
            <a:r>
              <a:rPr lang="en-US" sz="1400" dirty="0">
                <a:latin typeface="+mn-lt"/>
              </a:rPr>
              <a:t>They </a:t>
            </a:r>
            <a:r>
              <a:rPr lang="en-US" sz="1400" dirty="0" smtClean="0">
                <a:latin typeface="+mn-lt"/>
              </a:rPr>
              <a:t>don’t </a:t>
            </a:r>
            <a:r>
              <a:rPr lang="en-US" sz="1400" dirty="0">
                <a:latin typeface="+mn-lt"/>
              </a:rPr>
              <a:t>even capitalize my name anymore!</a:t>
            </a:r>
          </a:p>
        </p:txBody>
      </p:sp>
      <p:graphicFrame>
        <p:nvGraphicFramePr>
          <p:cNvPr id="7577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9915507"/>
              </p:ext>
            </p:extLst>
          </p:nvPr>
        </p:nvGraphicFramePr>
        <p:xfrm>
          <a:off x="1371600" y="2914054"/>
          <a:ext cx="3124794" cy="7244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17" name="Equation" r:id="rId4" imgW="2083196" imgH="482997" progId="Equation.3">
                  <p:embed/>
                </p:oleObj>
              </mc:Choice>
              <mc:Fallback>
                <p:oleObj name="Equation" r:id="rId4" imgW="2083196" imgH="48299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2914054"/>
                        <a:ext cx="3124794" cy="7244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5783" name="Group 7"/>
          <p:cNvGrpSpPr>
            <a:grpSpLocks/>
          </p:cNvGrpSpPr>
          <p:nvPr/>
        </p:nvGrpSpPr>
        <p:grpSpPr bwMode="auto">
          <a:xfrm>
            <a:off x="6400800" y="1143000"/>
            <a:ext cx="2438400" cy="1790700"/>
            <a:chOff x="4032" y="992"/>
            <a:chExt cx="1632" cy="1504"/>
          </a:xfrm>
        </p:grpSpPr>
        <p:pic>
          <p:nvPicPr>
            <p:cNvPr id="75784" name="Picture 8" descr="lambda-to-cl-4-0-sigmas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32" y="1138"/>
              <a:ext cx="1626" cy="13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5785" name="Text Box 9"/>
            <p:cNvSpPr txBox="1">
              <a:spLocks noChangeArrowheads="1"/>
            </p:cNvSpPr>
            <p:nvPr/>
          </p:nvSpPr>
          <p:spPr bwMode="auto">
            <a:xfrm>
              <a:off x="4944" y="1756"/>
              <a:ext cx="384" cy="4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sz="1400">
                  <a:solidFill>
                    <a:srgbClr val="CC0000"/>
                  </a:solidFill>
                  <a:latin typeface="Times New Roman" charset="0"/>
                  <a:sym typeface="Symbol" charset="0"/>
                </a:rPr>
                <a:t>2</a:t>
              </a:r>
              <a:r>
                <a:rPr lang="en-US" sz="1400">
                  <a:solidFill>
                    <a:srgbClr val="CC0000"/>
                  </a:solidFill>
                  <a:sym typeface="Symbol" charset="0"/>
                </a:rPr>
                <a:t></a:t>
              </a:r>
              <a:r>
                <a:rPr lang="en-US" sz="1400" baseline="30000">
                  <a:solidFill>
                    <a:srgbClr val="CC0000"/>
                  </a:solidFill>
                  <a:latin typeface="Times New Roman" charset="0"/>
                  <a:sym typeface="Symbol" charset="0"/>
                </a:rPr>
                <a:t>2</a:t>
              </a:r>
              <a:r>
                <a:rPr lang="en-US" sz="1400">
                  <a:solidFill>
                    <a:srgbClr val="CC0000"/>
                  </a:solidFill>
                  <a:latin typeface="Times New Roman" charset="0"/>
                  <a:sym typeface="Symbol" charset="0"/>
                </a:rPr>
                <a:t>=1</a:t>
              </a:r>
              <a:endParaRPr lang="en-US" sz="1400">
                <a:solidFill>
                  <a:srgbClr val="CC0000"/>
                </a:solidFill>
                <a:latin typeface="Times New Roman" charset="0"/>
              </a:endParaRPr>
            </a:p>
          </p:txBody>
        </p:sp>
        <p:sp>
          <p:nvSpPr>
            <p:cNvPr id="75786" name="Text Box 10"/>
            <p:cNvSpPr txBox="1">
              <a:spLocks noChangeArrowheads="1"/>
            </p:cNvSpPr>
            <p:nvPr/>
          </p:nvSpPr>
          <p:spPr bwMode="auto">
            <a:xfrm>
              <a:off x="5232" y="1372"/>
              <a:ext cx="432" cy="4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sz="1400">
                  <a:solidFill>
                    <a:schemeClr val="tx2"/>
                  </a:solidFill>
                  <a:latin typeface="Times New Roman" charset="0"/>
                  <a:sym typeface="Symbol" charset="0"/>
                </a:rPr>
                <a:t>2</a:t>
              </a:r>
              <a:r>
                <a:rPr lang="en-US" sz="1400">
                  <a:solidFill>
                    <a:schemeClr val="tx2"/>
                  </a:solidFill>
                  <a:sym typeface="Symbol" charset="0"/>
                </a:rPr>
                <a:t></a:t>
              </a:r>
              <a:r>
                <a:rPr lang="en-US" sz="1400" baseline="30000">
                  <a:solidFill>
                    <a:schemeClr val="tx2"/>
                  </a:solidFill>
                  <a:latin typeface="Times New Roman" charset="0"/>
                  <a:sym typeface="Symbol" charset="0"/>
                </a:rPr>
                <a:t>2</a:t>
              </a:r>
              <a:r>
                <a:rPr lang="en-US" sz="1400">
                  <a:solidFill>
                    <a:schemeClr val="tx2"/>
                  </a:solidFill>
                  <a:sym typeface="Symbol" charset="0"/>
                </a:rPr>
                <a:t> </a:t>
              </a:r>
              <a:r>
                <a:rPr lang="en-US" sz="1400">
                  <a:solidFill>
                    <a:schemeClr val="tx2"/>
                  </a:solidFill>
                  <a:latin typeface="Times New Roman" charset="0"/>
                  <a:sym typeface="Symbol" charset="0"/>
                </a:rPr>
                <a:t>= 10</a:t>
              </a:r>
            </a:p>
          </p:txBody>
        </p:sp>
        <p:sp>
          <p:nvSpPr>
            <p:cNvPr id="75787" name="Text Box 11"/>
            <p:cNvSpPr txBox="1">
              <a:spLocks noChangeArrowheads="1"/>
            </p:cNvSpPr>
            <p:nvPr/>
          </p:nvSpPr>
          <p:spPr bwMode="auto">
            <a:xfrm>
              <a:off x="5040" y="992"/>
              <a:ext cx="624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sz="1400">
                  <a:latin typeface="Times New Roman" charset="0"/>
                  <a:sym typeface="Symbol" charset="0"/>
                </a:rPr>
                <a:t>2</a:t>
              </a:r>
              <a:r>
                <a:rPr lang="en-US" sz="1400">
                  <a:sym typeface="Symbol" charset="0"/>
                </a:rPr>
                <a:t></a:t>
              </a:r>
              <a:r>
                <a:rPr lang="en-US" sz="1400" baseline="30000">
                  <a:latin typeface="Times New Roman" charset="0"/>
                  <a:sym typeface="Symbol" charset="0"/>
                </a:rPr>
                <a:t>2</a:t>
              </a:r>
              <a:r>
                <a:rPr lang="en-US" sz="1400">
                  <a:sym typeface="Symbol" charset="0"/>
                </a:rPr>
                <a:t> </a:t>
              </a:r>
              <a:r>
                <a:rPr lang="en-US" sz="1400">
                  <a:latin typeface="Times New Roman" charset="0"/>
                  <a:sym typeface="Symbol" charset="0"/>
                </a:rPr>
                <a:t>= 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407652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Smoothing: Priors</a:t>
            </a:r>
          </a:p>
        </p:txBody>
      </p:sp>
      <p:sp>
        <p:nvSpPr>
          <p:cNvPr id="788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14450"/>
            <a:ext cx="8763000" cy="3657600"/>
          </a:xfrm>
        </p:spPr>
        <p:txBody>
          <a:bodyPr/>
          <a:lstStyle/>
          <a:p>
            <a:pPr eaLnBrk="1" hangingPunct="1"/>
            <a:r>
              <a:rPr lang="en-US" sz="2000" dirty="0">
                <a:ea typeface="ＭＳ Ｐゴシック" charset="0"/>
                <a:cs typeface="ＭＳ Ｐゴシック" charset="0"/>
              </a:rPr>
              <a:t>If we use </a:t>
            </a:r>
            <a:r>
              <a:rPr lang="en-US" sz="2000" dirty="0" err="1">
                <a:ea typeface="ＭＳ Ｐゴシック" charset="0"/>
                <a:cs typeface="ＭＳ Ｐゴシック" charset="0"/>
              </a:rPr>
              <a:t>gaussian</a:t>
            </a:r>
            <a:r>
              <a:rPr lang="en-US" sz="2000" dirty="0">
                <a:ea typeface="ＭＳ Ｐゴシック" charset="0"/>
                <a:cs typeface="ＭＳ Ｐゴシック" charset="0"/>
              </a:rPr>
              <a:t> priors:</a:t>
            </a:r>
          </a:p>
          <a:p>
            <a:pPr lvl="1" eaLnBrk="1" hangingPunct="1"/>
            <a:r>
              <a:rPr lang="en-US" sz="1600" dirty="0">
                <a:ea typeface="ＭＳ Ｐゴシック" charset="0"/>
              </a:rPr>
              <a:t>Trade off some expectation-matching for smaller parameters.</a:t>
            </a:r>
          </a:p>
          <a:p>
            <a:pPr lvl="1" eaLnBrk="1" hangingPunct="1"/>
            <a:r>
              <a:rPr lang="en-US" sz="1600" dirty="0">
                <a:ea typeface="ＭＳ Ｐゴシック" charset="0"/>
              </a:rPr>
              <a:t>When multiple features can be recruited to explain a data point, the more common ones generally receive more weight.</a:t>
            </a:r>
          </a:p>
          <a:p>
            <a:pPr lvl="1" eaLnBrk="1" hangingPunct="1"/>
            <a:r>
              <a:rPr lang="en-US" sz="1600" dirty="0">
                <a:ea typeface="ＭＳ Ｐゴシック" charset="0"/>
              </a:rPr>
              <a:t>Accuracy generally goes up!</a:t>
            </a:r>
          </a:p>
          <a:p>
            <a:pPr eaLnBrk="1" hangingPunct="1"/>
            <a:r>
              <a:rPr lang="en-US" sz="2000" dirty="0">
                <a:ea typeface="ＭＳ Ｐゴシック" charset="0"/>
                <a:cs typeface="ＭＳ Ｐゴシック" charset="0"/>
              </a:rPr>
              <a:t>Change the objective:</a:t>
            </a:r>
          </a:p>
          <a:p>
            <a:pPr eaLnBrk="1" hangingPunct="1"/>
            <a:endParaRPr lang="en-US" sz="2000" dirty="0">
              <a:ea typeface="ＭＳ Ｐゴシック" charset="0"/>
              <a:cs typeface="ＭＳ Ｐゴシック" charset="0"/>
            </a:endParaRPr>
          </a:p>
          <a:p>
            <a:pPr eaLnBrk="1" hangingPunct="1"/>
            <a:endParaRPr lang="en-US" sz="2000" dirty="0">
              <a:ea typeface="ＭＳ Ｐゴシック" charset="0"/>
              <a:cs typeface="ＭＳ Ｐゴシック" charset="0"/>
            </a:endParaRPr>
          </a:p>
          <a:p>
            <a:pPr eaLnBrk="1" hangingPunct="1"/>
            <a:endParaRPr lang="en-US" sz="1600" dirty="0"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sz="2000" dirty="0">
                <a:ea typeface="ＭＳ Ｐゴシック" charset="0"/>
                <a:cs typeface="ＭＳ Ｐゴシック" charset="0"/>
              </a:rPr>
              <a:t>Change the derivative:</a:t>
            </a:r>
          </a:p>
        </p:txBody>
      </p:sp>
      <p:graphicFrame>
        <p:nvGraphicFramePr>
          <p:cNvPr id="7885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6287479"/>
              </p:ext>
            </p:extLst>
          </p:nvPr>
        </p:nvGraphicFramePr>
        <p:xfrm>
          <a:off x="914400" y="3181350"/>
          <a:ext cx="3032104" cy="315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306" name="Equation" r:id="rId4" imgW="1956196" imgH="203597" progId="Equation.3">
                  <p:embed/>
                </p:oleObj>
              </mc:Choice>
              <mc:Fallback>
                <p:oleObj name="Equation" r:id="rId4" imgW="1956196" imgH="20359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181350"/>
                        <a:ext cx="3032104" cy="315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5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2795313"/>
              </p:ext>
            </p:extLst>
          </p:nvPr>
        </p:nvGraphicFramePr>
        <p:xfrm>
          <a:off x="914400" y="3638550"/>
          <a:ext cx="3150214" cy="5517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307" name="Equation" r:id="rId6" imgW="2032396" imgH="355997" progId="Equation.3">
                  <p:embed/>
                </p:oleObj>
              </mc:Choice>
              <mc:Fallback>
                <p:oleObj name="Equation" r:id="rId6" imgW="2032396" imgH="35599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638550"/>
                        <a:ext cx="3150214" cy="5517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5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2630154"/>
              </p:ext>
            </p:extLst>
          </p:nvPr>
        </p:nvGraphicFramePr>
        <p:xfrm>
          <a:off x="812166" y="4552950"/>
          <a:ext cx="5283834" cy="3663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308" name="Equation" r:id="rId8" imgW="3302396" imgH="228997" progId="Equation.3">
                  <p:embed/>
                </p:oleObj>
              </mc:Choice>
              <mc:Fallback>
                <p:oleObj name="Equation" r:id="rId8" imgW="3302396" imgH="22899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2166" y="4552950"/>
                        <a:ext cx="5283834" cy="3663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8858" name="Group 13"/>
          <p:cNvGrpSpPr>
            <a:grpSpLocks/>
          </p:cNvGrpSpPr>
          <p:nvPr/>
        </p:nvGrpSpPr>
        <p:grpSpPr bwMode="auto">
          <a:xfrm>
            <a:off x="6629400" y="2514601"/>
            <a:ext cx="1905000" cy="1632347"/>
            <a:chOff x="4032" y="992"/>
            <a:chExt cx="1632" cy="1504"/>
          </a:xfrm>
        </p:grpSpPr>
        <p:pic>
          <p:nvPicPr>
            <p:cNvPr id="78859" name="Picture 14" descr="lambda-to-cl-4-0-sigmas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32" y="1138"/>
              <a:ext cx="1626" cy="13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8860" name="Text Box 15"/>
            <p:cNvSpPr txBox="1">
              <a:spLocks noChangeArrowheads="1"/>
            </p:cNvSpPr>
            <p:nvPr/>
          </p:nvSpPr>
          <p:spPr bwMode="auto">
            <a:xfrm>
              <a:off x="4945" y="1756"/>
              <a:ext cx="383" cy="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sz="1200">
                  <a:solidFill>
                    <a:srgbClr val="CC0000"/>
                  </a:solidFill>
                  <a:latin typeface="Times New Roman" charset="0"/>
                  <a:sym typeface="Symbol" charset="0"/>
                </a:rPr>
                <a:t>2</a:t>
              </a:r>
              <a:r>
                <a:rPr lang="en-US" sz="1200">
                  <a:solidFill>
                    <a:srgbClr val="CC0000"/>
                  </a:solidFill>
                  <a:sym typeface="Symbol" charset="0"/>
                </a:rPr>
                <a:t></a:t>
              </a:r>
              <a:r>
                <a:rPr lang="en-US" sz="1200" baseline="30000">
                  <a:solidFill>
                    <a:srgbClr val="CC0000"/>
                  </a:solidFill>
                  <a:latin typeface="Times New Roman" charset="0"/>
                  <a:sym typeface="Symbol" charset="0"/>
                </a:rPr>
                <a:t>2</a:t>
              </a:r>
              <a:r>
                <a:rPr lang="en-US" sz="1200">
                  <a:solidFill>
                    <a:srgbClr val="CC0000"/>
                  </a:solidFill>
                  <a:latin typeface="Times New Roman" charset="0"/>
                  <a:sym typeface="Symbol" charset="0"/>
                </a:rPr>
                <a:t>=1</a:t>
              </a:r>
              <a:endParaRPr lang="en-US" sz="1200">
                <a:solidFill>
                  <a:srgbClr val="CC0000"/>
                </a:solidFill>
                <a:latin typeface="Times New Roman" charset="0"/>
              </a:endParaRPr>
            </a:p>
          </p:txBody>
        </p:sp>
        <p:sp>
          <p:nvSpPr>
            <p:cNvPr id="78861" name="Text Box 16"/>
            <p:cNvSpPr txBox="1">
              <a:spLocks noChangeArrowheads="1"/>
            </p:cNvSpPr>
            <p:nvPr/>
          </p:nvSpPr>
          <p:spPr bwMode="auto">
            <a:xfrm>
              <a:off x="5233" y="1372"/>
              <a:ext cx="431" cy="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sz="1200">
                  <a:solidFill>
                    <a:schemeClr val="tx2"/>
                  </a:solidFill>
                  <a:latin typeface="Times New Roman" charset="0"/>
                  <a:sym typeface="Symbol" charset="0"/>
                </a:rPr>
                <a:t>2</a:t>
              </a:r>
              <a:r>
                <a:rPr lang="en-US" sz="1200">
                  <a:solidFill>
                    <a:schemeClr val="tx2"/>
                  </a:solidFill>
                  <a:sym typeface="Symbol" charset="0"/>
                </a:rPr>
                <a:t></a:t>
              </a:r>
              <a:r>
                <a:rPr lang="en-US" sz="1200" baseline="30000">
                  <a:solidFill>
                    <a:schemeClr val="tx2"/>
                  </a:solidFill>
                  <a:latin typeface="Times New Roman" charset="0"/>
                  <a:sym typeface="Symbol" charset="0"/>
                </a:rPr>
                <a:t>2</a:t>
              </a:r>
              <a:r>
                <a:rPr lang="en-US" sz="1200">
                  <a:solidFill>
                    <a:schemeClr val="tx2"/>
                  </a:solidFill>
                  <a:sym typeface="Symbol" charset="0"/>
                </a:rPr>
                <a:t> </a:t>
              </a:r>
              <a:r>
                <a:rPr lang="en-US" sz="1200">
                  <a:solidFill>
                    <a:schemeClr val="tx2"/>
                  </a:solidFill>
                  <a:latin typeface="Times New Roman" charset="0"/>
                  <a:sym typeface="Symbol" charset="0"/>
                </a:rPr>
                <a:t>= 10</a:t>
              </a:r>
            </a:p>
          </p:txBody>
        </p:sp>
        <p:sp>
          <p:nvSpPr>
            <p:cNvPr id="78862" name="Text Box 17"/>
            <p:cNvSpPr txBox="1">
              <a:spLocks noChangeArrowheads="1"/>
            </p:cNvSpPr>
            <p:nvPr/>
          </p:nvSpPr>
          <p:spPr bwMode="auto">
            <a:xfrm>
              <a:off x="5040" y="992"/>
              <a:ext cx="624" cy="2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sz="1200">
                  <a:latin typeface="Times New Roman" charset="0"/>
                  <a:sym typeface="Symbol" charset="0"/>
                </a:rPr>
                <a:t>2</a:t>
              </a:r>
              <a:r>
                <a:rPr lang="en-US" sz="1200">
                  <a:sym typeface="Symbol" charset="0"/>
                </a:rPr>
                <a:t></a:t>
              </a:r>
              <a:r>
                <a:rPr lang="en-US" sz="1200" baseline="30000">
                  <a:latin typeface="Times New Roman" charset="0"/>
                  <a:sym typeface="Symbol" charset="0"/>
                </a:rPr>
                <a:t>2</a:t>
              </a:r>
              <a:r>
                <a:rPr lang="en-US" sz="1200">
                  <a:sym typeface="Symbol" charset="0"/>
                </a:rPr>
                <a:t> </a:t>
              </a:r>
              <a:r>
                <a:rPr lang="en-US" sz="1200">
                  <a:latin typeface="Times New Roman" charset="0"/>
                  <a:sym typeface="Symbol" charset="0"/>
                </a:rPr>
                <a:t>= </a:t>
              </a:r>
            </a:p>
          </p:txBody>
        </p:sp>
      </p:grpSp>
      <p:graphicFrame>
        <p:nvGraphicFramePr>
          <p:cNvPr id="7885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5925815"/>
              </p:ext>
            </p:extLst>
          </p:nvPr>
        </p:nvGraphicFramePr>
        <p:xfrm>
          <a:off x="4114800" y="3486150"/>
          <a:ext cx="1692910" cy="6692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309" name="Equation" r:id="rId11" imgW="1092200" imgH="431800" progId="Equation.3">
                  <p:embed/>
                </p:oleObj>
              </mc:Choice>
              <mc:Fallback>
                <p:oleObj name="Equation" r:id="rId11" imgW="10922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486150"/>
                        <a:ext cx="1692910" cy="6692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5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917236"/>
              </p:ext>
            </p:extLst>
          </p:nvPr>
        </p:nvGraphicFramePr>
        <p:xfrm>
          <a:off x="3962400" y="3181350"/>
          <a:ext cx="984250" cy="2755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310" name="Equation" r:id="rId13" imgW="635000" imgH="177800" progId="Equation.3">
                  <p:embed/>
                </p:oleObj>
              </mc:Choice>
              <mc:Fallback>
                <p:oleObj name="Equation" r:id="rId13" imgW="635000" imgH="177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3181350"/>
                        <a:ext cx="984250" cy="2755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5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1862451"/>
              </p:ext>
            </p:extLst>
          </p:nvPr>
        </p:nvGraphicFramePr>
        <p:xfrm>
          <a:off x="6096000" y="4552950"/>
          <a:ext cx="1320800" cy="325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311" name="Equation" r:id="rId15" imgW="825500" imgH="203200" progId="Equation.3">
                  <p:embed/>
                </p:oleObj>
              </mc:Choice>
              <mc:Fallback>
                <p:oleObj name="Equation" r:id="rId15" imgW="8255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4552950"/>
                        <a:ext cx="1320800" cy="3251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729234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Smoothing: Priors</a:t>
            </a:r>
          </a:p>
        </p:txBody>
      </p:sp>
      <p:sp>
        <p:nvSpPr>
          <p:cNvPr id="788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14450"/>
            <a:ext cx="8763000" cy="3657600"/>
          </a:xfrm>
        </p:spPr>
        <p:txBody>
          <a:bodyPr/>
          <a:lstStyle/>
          <a:p>
            <a:pPr eaLnBrk="1" hangingPunct="1"/>
            <a:r>
              <a:rPr lang="en-US" sz="2000" dirty="0">
                <a:ea typeface="ＭＳ Ｐゴシック" charset="0"/>
                <a:cs typeface="ＭＳ Ｐゴシック" charset="0"/>
              </a:rPr>
              <a:t>If we use </a:t>
            </a:r>
            <a:r>
              <a:rPr lang="en-US" sz="2000" dirty="0" err="1">
                <a:ea typeface="ＭＳ Ｐゴシック" charset="0"/>
                <a:cs typeface="ＭＳ Ｐゴシック" charset="0"/>
              </a:rPr>
              <a:t>gaussian</a:t>
            </a:r>
            <a:r>
              <a:rPr lang="en-US" sz="2000" dirty="0">
                <a:ea typeface="ＭＳ Ｐゴシック" charset="0"/>
                <a:cs typeface="ＭＳ Ｐゴシック" charset="0"/>
              </a:rPr>
              <a:t> priors:</a:t>
            </a:r>
          </a:p>
          <a:p>
            <a:pPr lvl="1" eaLnBrk="1" hangingPunct="1"/>
            <a:r>
              <a:rPr lang="en-US" sz="1600" dirty="0">
                <a:ea typeface="ＭＳ Ｐゴシック" charset="0"/>
              </a:rPr>
              <a:t>Trade off some expectation-matching for smaller parameters.</a:t>
            </a:r>
          </a:p>
          <a:p>
            <a:pPr lvl="1" eaLnBrk="1" hangingPunct="1"/>
            <a:r>
              <a:rPr lang="en-US" sz="1600" dirty="0">
                <a:ea typeface="ＭＳ Ｐゴシック" charset="0"/>
              </a:rPr>
              <a:t>When multiple features can be recruited to explain a data point, the more common ones generally receive more weight.</a:t>
            </a:r>
          </a:p>
          <a:p>
            <a:pPr lvl="1" eaLnBrk="1" hangingPunct="1"/>
            <a:r>
              <a:rPr lang="en-US" sz="1600" dirty="0">
                <a:ea typeface="ＭＳ Ｐゴシック" charset="0"/>
              </a:rPr>
              <a:t>Accuracy generally goes up!</a:t>
            </a:r>
          </a:p>
          <a:p>
            <a:pPr eaLnBrk="1" hangingPunct="1"/>
            <a:r>
              <a:rPr lang="en-US" sz="2000" dirty="0">
                <a:ea typeface="ＭＳ Ｐゴシック" charset="0"/>
                <a:cs typeface="ＭＳ Ｐゴシック" charset="0"/>
              </a:rPr>
              <a:t>Change the objective:</a:t>
            </a:r>
          </a:p>
          <a:p>
            <a:pPr eaLnBrk="1" hangingPunct="1"/>
            <a:endParaRPr lang="en-US" sz="2000" dirty="0">
              <a:ea typeface="ＭＳ Ｐゴシック" charset="0"/>
              <a:cs typeface="ＭＳ Ｐゴシック" charset="0"/>
            </a:endParaRPr>
          </a:p>
          <a:p>
            <a:pPr eaLnBrk="1" hangingPunct="1"/>
            <a:endParaRPr lang="en-US" sz="2000" dirty="0">
              <a:ea typeface="ＭＳ Ｐゴシック" charset="0"/>
              <a:cs typeface="ＭＳ Ｐゴシック" charset="0"/>
            </a:endParaRPr>
          </a:p>
          <a:p>
            <a:pPr eaLnBrk="1" hangingPunct="1"/>
            <a:endParaRPr lang="en-US" sz="1600" dirty="0"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sz="2000" dirty="0">
                <a:ea typeface="ＭＳ Ｐゴシック" charset="0"/>
                <a:cs typeface="ＭＳ Ｐゴシック" charset="0"/>
              </a:rPr>
              <a:t>Change the derivative:</a:t>
            </a:r>
          </a:p>
        </p:txBody>
      </p:sp>
      <p:graphicFrame>
        <p:nvGraphicFramePr>
          <p:cNvPr id="7885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1208444"/>
              </p:ext>
            </p:extLst>
          </p:nvPr>
        </p:nvGraphicFramePr>
        <p:xfrm>
          <a:off x="914400" y="3181350"/>
          <a:ext cx="3032104" cy="315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330" name="Equation" r:id="rId4" imgW="1956196" imgH="203597" progId="Equation.3">
                  <p:embed/>
                </p:oleObj>
              </mc:Choice>
              <mc:Fallback>
                <p:oleObj name="Equation" r:id="rId4" imgW="1956196" imgH="20359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181350"/>
                        <a:ext cx="3032104" cy="315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5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6049166"/>
              </p:ext>
            </p:extLst>
          </p:nvPr>
        </p:nvGraphicFramePr>
        <p:xfrm>
          <a:off x="914400" y="3638550"/>
          <a:ext cx="3150214" cy="5517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331" name="Equation" r:id="rId6" imgW="2032396" imgH="355997" progId="Equation.3">
                  <p:embed/>
                </p:oleObj>
              </mc:Choice>
              <mc:Fallback>
                <p:oleObj name="Equation" r:id="rId6" imgW="2032396" imgH="35599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638550"/>
                        <a:ext cx="3150214" cy="5517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5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4646369"/>
              </p:ext>
            </p:extLst>
          </p:nvPr>
        </p:nvGraphicFramePr>
        <p:xfrm>
          <a:off x="812166" y="4552950"/>
          <a:ext cx="5283834" cy="3663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332" name="Equation" r:id="rId8" imgW="3302396" imgH="228997" progId="Equation.3">
                  <p:embed/>
                </p:oleObj>
              </mc:Choice>
              <mc:Fallback>
                <p:oleObj name="Equation" r:id="rId8" imgW="3302396" imgH="22899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2166" y="4552950"/>
                        <a:ext cx="5283834" cy="3663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8858" name="Group 13"/>
          <p:cNvGrpSpPr>
            <a:grpSpLocks/>
          </p:cNvGrpSpPr>
          <p:nvPr/>
        </p:nvGrpSpPr>
        <p:grpSpPr bwMode="auto">
          <a:xfrm>
            <a:off x="6629400" y="2514601"/>
            <a:ext cx="1905000" cy="1632347"/>
            <a:chOff x="4032" y="992"/>
            <a:chExt cx="1632" cy="1504"/>
          </a:xfrm>
        </p:grpSpPr>
        <p:pic>
          <p:nvPicPr>
            <p:cNvPr id="78859" name="Picture 14" descr="lambda-to-cl-4-0-sigmas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32" y="1138"/>
              <a:ext cx="1626" cy="13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8860" name="Text Box 15"/>
            <p:cNvSpPr txBox="1">
              <a:spLocks noChangeArrowheads="1"/>
            </p:cNvSpPr>
            <p:nvPr/>
          </p:nvSpPr>
          <p:spPr bwMode="auto">
            <a:xfrm>
              <a:off x="4945" y="1756"/>
              <a:ext cx="383" cy="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sz="1200">
                  <a:solidFill>
                    <a:srgbClr val="CC0000"/>
                  </a:solidFill>
                  <a:latin typeface="Times New Roman" charset="0"/>
                  <a:sym typeface="Symbol" charset="0"/>
                </a:rPr>
                <a:t>2</a:t>
              </a:r>
              <a:r>
                <a:rPr lang="en-US" sz="1200">
                  <a:solidFill>
                    <a:srgbClr val="CC0000"/>
                  </a:solidFill>
                  <a:sym typeface="Symbol" charset="0"/>
                </a:rPr>
                <a:t></a:t>
              </a:r>
              <a:r>
                <a:rPr lang="en-US" sz="1200" baseline="30000">
                  <a:solidFill>
                    <a:srgbClr val="CC0000"/>
                  </a:solidFill>
                  <a:latin typeface="Times New Roman" charset="0"/>
                  <a:sym typeface="Symbol" charset="0"/>
                </a:rPr>
                <a:t>2</a:t>
              </a:r>
              <a:r>
                <a:rPr lang="en-US" sz="1200">
                  <a:solidFill>
                    <a:srgbClr val="CC0000"/>
                  </a:solidFill>
                  <a:latin typeface="Times New Roman" charset="0"/>
                  <a:sym typeface="Symbol" charset="0"/>
                </a:rPr>
                <a:t>=1</a:t>
              </a:r>
              <a:endParaRPr lang="en-US" sz="1200">
                <a:solidFill>
                  <a:srgbClr val="CC0000"/>
                </a:solidFill>
                <a:latin typeface="Times New Roman" charset="0"/>
              </a:endParaRPr>
            </a:p>
          </p:txBody>
        </p:sp>
        <p:sp>
          <p:nvSpPr>
            <p:cNvPr id="78861" name="Text Box 16"/>
            <p:cNvSpPr txBox="1">
              <a:spLocks noChangeArrowheads="1"/>
            </p:cNvSpPr>
            <p:nvPr/>
          </p:nvSpPr>
          <p:spPr bwMode="auto">
            <a:xfrm>
              <a:off x="5233" y="1372"/>
              <a:ext cx="431" cy="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sz="1200">
                  <a:solidFill>
                    <a:schemeClr val="tx2"/>
                  </a:solidFill>
                  <a:latin typeface="Times New Roman" charset="0"/>
                  <a:sym typeface="Symbol" charset="0"/>
                </a:rPr>
                <a:t>2</a:t>
              </a:r>
              <a:r>
                <a:rPr lang="en-US" sz="1200">
                  <a:solidFill>
                    <a:schemeClr val="tx2"/>
                  </a:solidFill>
                  <a:sym typeface="Symbol" charset="0"/>
                </a:rPr>
                <a:t></a:t>
              </a:r>
              <a:r>
                <a:rPr lang="en-US" sz="1200" baseline="30000">
                  <a:solidFill>
                    <a:schemeClr val="tx2"/>
                  </a:solidFill>
                  <a:latin typeface="Times New Roman" charset="0"/>
                  <a:sym typeface="Symbol" charset="0"/>
                </a:rPr>
                <a:t>2</a:t>
              </a:r>
              <a:r>
                <a:rPr lang="en-US" sz="1200">
                  <a:solidFill>
                    <a:schemeClr val="tx2"/>
                  </a:solidFill>
                  <a:sym typeface="Symbol" charset="0"/>
                </a:rPr>
                <a:t> </a:t>
              </a:r>
              <a:r>
                <a:rPr lang="en-US" sz="1200">
                  <a:solidFill>
                    <a:schemeClr val="tx2"/>
                  </a:solidFill>
                  <a:latin typeface="Times New Roman" charset="0"/>
                  <a:sym typeface="Symbol" charset="0"/>
                </a:rPr>
                <a:t>= 10</a:t>
              </a:r>
            </a:p>
          </p:txBody>
        </p:sp>
        <p:sp>
          <p:nvSpPr>
            <p:cNvPr id="78862" name="Text Box 17"/>
            <p:cNvSpPr txBox="1">
              <a:spLocks noChangeArrowheads="1"/>
            </p:cNvSpPr>
            <p:nvPr/>
          </p:nvSpPr>
          <p:spPr bwMode="auto">
            <a:xfrm>
              <a:off x="5040" y="992"/>
              <a:ext cx="624" cy="2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sz="1200">
                  <a:latin typeface="Times New Roman" charset="0"/>
                  <a:sym typeface="Symbol" charset="0"/>
                </a:rPr>
                <a:t>2</a:t>
              </a:r>
              <a:r>
                <a:rPr lang="en-US" sz="1200">
                  <a:sym typeface="Symbol" charset="0"/>
                </a:rPr>
                <a:t></a:t>
              </a:r>
              <a:r>
                <a:rPr lang="en-US" sz="1200" baseline="30000">
                  <a:latin typeface="Times New Roman" charset="0"/>
                  <a:sym typeface="Symbol" charset="0"/>
                </a:rPr>
                <a:t>2</a:t>
              </a:r>
              <a:r>
                <a:rPr lang="en-US" sz="1200">
                  <a:sym typeface="Symbol" charset="0"/>
                </a:rPr>
                <a:t> </a:t>
              </a:r>
              <a:r>
                <a:rPr lang="en-US" sz="1200">
                  <a:latin typeface="Times New Roman" charset="0"/>
                  <a:sym typeface="Symbol" charset="0"/>
                </a:rPr>
                <a:t>= </a:t>
              </a:r>
            </a:p>
          </p:txBody>
        </p:sp>
      </p:grpSp>
      <p:graphicFrame>
        <p:nvGraphicFramePr>
          <p:cNvPr id="7885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940233"/>
              </p:ext>
            </p:extLst>
          </p:nvPr>
        </p:nvGraphicFramePr>
        <p:xfrm>
          <a:off x="4038600" y="3476625"/>
          <a:ext cx="1200150" cy="68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333" name="Equation" r:id="rId11" imgW="774700" imgH="444500" progId="Equation.3">
                  <p:embed/>
                </p:oleObj>
              </mc:Choice>
              <mc:Fallback>
                <p:oleObj name="Equation" r:id="rId11" imgW="774700" imgH="444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3476625"/>
                        <a:ext cx="1200150" cy="688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5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1288066"/>
              </p:ext>
            </p:extLst>
          </p:nvPr>
        </p:nvGraphicFramePr>
        <p:xfrm>
          <a:off x="3962400" y="3181350"/>
          <a:ext cx="984250" cy="2755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334" name="Equation" r:id="rId13" imgW="635000" imgH="177800" progId="Equation.3">
                  <p:embed/>
                </p:oleObj>
              </mc:Choice>
              <mc:Fallback>
                <p:oleObj name="Equation" r:id="rId13" imgW="635000" imgH="177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3181350"/>
                        <a:ext cx="984250" cy="2755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5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1001370"/>
              </p:ext>
            </p:extLst>
          </p:nvPr>
        </p:nvGraphicFramePr>
        <p:xfrm>
          <a:off x="6096000" y="4522788"/>
          <a:ext cx="812800" cy="385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335" name="Equation" r:id="rId15" imgW="508000" imgH="241300" progId="Equation.3">
                  <p:embed/>
                </p:oleObj>
              </mc:Choice>
              <mc:Fallback>
                <p:oleObj name="Equation" r:id="rId15" imgW="5080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4522788"/>
                        <a:ext cx="812800" cy="385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/>
          <p:cNvSpPr/>
          <p:nvPr/>
        </p:nvSpPr>
        <p:spPr bwMode="auto">
          <a:xfrm>
            <a:off x="7086600" y="4248150"/>
            <a:ext cx="1447800" cy="685800"/>
          </a:xfrm>
          <a:prstGeom prst="rect">
            <a:avLst/>
          </a:prstGeom>
          <a:solidFill>
            <a:srgbClr val="9FD0EC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latin typeface="+mn-lt"/>
              </a:rPr>
              <a:t>Taking prior mean as 0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807145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Example: NER Smoothing</a:t>
            </a:r>
          </a:p>
        </p:txBody>
      </p:sp>
      <p:graphicFrame>
        <p:nvGraphicFramePr>
          <p:cNvPr id="270339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0182587"/>
              </p:ext>
            </p:extLst>
          </p:nvPr>
        </p:nvGraphicFramePr>
        <p:xfrm>
          <a:off x="3962400" y="1600200"/>
          <a:ext cx="4953000" cy="3467100"/>
        </p:xfrm>
        <a:graphic>
          <a:graphicData uri="http://schemas.openxmlformats.org/drawingml/2006/table">
            <a:tbl>
              <a:tblPr/>
              <a:tblGrid>
                <a:gridCol w="2209800"/>
                <a:gridCol w="1066800"/>
                <a:gridCol w="838200"/>
                <a:gridCol w="838200"/>
              </a:tblGrid>
              <a:tr h="26289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rgbClr val="2584BB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Feature Type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rgbClr val="2584BB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Feature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rgbClr val="2584BB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PERS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584BB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LOC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289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Previous word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300" b="0" i="1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at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-0.73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0.94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289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Current word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300" b="0" i="1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Grace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0.03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0.00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289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Beginning bigram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300" b="0" i="1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&lt;G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0.45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-0.04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289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Current POS tag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NNP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0.47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0.45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289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Prev and cur tags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IN NNP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-0.10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0.14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289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Previous state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Other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-0.70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-0.92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289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Current signature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Xx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0.80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0.46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289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Prev state, cur sig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O</a:t>
                      </a: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-</a:t>
                      </a: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Xx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0.68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0.37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289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Prev-cur-next sig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x-Xx-Xx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-0.69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0.37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289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P. state - p-cur sig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O</a:t>
                      </a: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-</a:t>
                      </a: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x-Xx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-0.20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0.82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289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…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289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rgbClr val="2584BB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Total: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endParaRPr kumimoji="0" lang="en-US" sz="1300" b="1" i="0" u="none" strike="noStrike" cap="none" normalizeH="0" baseline="0">
                        <a:ln>
                          <a:noFill/>
                        </a:ln>
                        <a:solidFill>
                          <a:srgbClr val="2584BB"/>
                        </a:solidFill>
                        <a:effectLst/>
                        <a:latin typeface="Lucida Sans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rgbClr val="2584BB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-0.58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584BB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2.68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70411" name="Group 75"/>
          <p:cNvGraphicFramePr>
            <a:graphicFrameLocks noGrp="1"/>
          </p:cNvGraphicFramePr>
          <p:nvPr/>
        </p:nvGraphicFramePr>
        <p:xfrm>
          <a:off x="152400" y="3486150"/>
          <a:ext cx="3352800" cy="1409699"/>
        </p:xfrm>
        <a:graphic>
          <a:graphicData uri="http://schemas.openxmlformats.org/drawingml/2006/table">
            <a:tbl>
              <a:tblPr/>
              <a:tblGrid>
                <a:gridCol w="838200"/>
                <a:gridCol w="838200"/>
                <a:gridCol w="838200"/>
                <a:gridCol w="838200"/>
              </a:tblGrid>
              <a:tr h="2743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" charset="0"/>
                      </a:endParaRPr>
                    </a:p>
                  </a:txBody>
                  <a:tcPr marT="34290" marB="3429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Prev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Cur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Next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State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Lucida Sans" charset="0"/>
                        </a:rPr>
                        <a:t>Other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Lucida Sans" charset="0"/>
                        </a:rPr>
                        <a:t>???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Lucida Sans" charset="0"/>
                        </a:rPr>
                        <a:t>???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Word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Lucida Sans" charset="0"/>
                        </a:rPr>
                        <a:t>at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Lucida Sans" charset="0"/>
                        </a:rPr>
                        <a:t>Grace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Lucida Sans" charset="0"/>
                        </a:rPr>
                        <a:t>Road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Tag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Lucida Sans" charset="0"/>
                        </a:rPr>
                        <a:t>IN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Lucida Sans" charset="0"/>
                        </a:rPr>
                        <a:t>NNP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Lucida Sans" charset="0"/>
                        </a:rPr>
                        <a:t>NNP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Sig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Lucida Sans" charset="0"/>
                        </a:rPr>
                        <a:t>x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Lucida Sans" charset="0"/>
                        </a:rPr>
                        <a:t>Xx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Lucida Sans" charset="0"/>
                        </a:rPr>
                        <a:t>Xx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6907" name="Text Box 115"/>
          <p:cNvSpPr txBox="1">
            <a:spLocks noChangeArrowheads="1"/>
          </p:cNvSpPr>
          <p:nvPr/>
        </p:nvSpPr>
        <p:spPr bwMode="auto">
          <a:xfrm>
            <a:off x="762000" y="3028950"/>
            <a:ext cx="2362200" cy="438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9" tIns="34295" rIns="68589" bIns="34295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dirty="0">
                <a:solidFill>
                  <a:srgbClr val="2584BB"/>
                </a:solidFill>
              </a:rPr>
              <a:t>Local Context</a:t>
            </a:r>
          </a:p>
        </p:txBody>
      </p:sp>
      <p:sp>
        <p:nvSpPr>
          <p:cNvPr id="76908" name="Text Box 116"/>
          <p:cNvSpPr txBox="1">
            <a:spLocks noChangeArrowheads="1"/>
          </p:cNvSpPr>
          <p:nvPr/>
        </p:nvSpPr>
        <p:spPr bwMode="auto">
          <a:xfrm>
            <a:off x="5562600" y="1200150"/>
            <a:ext cx="2743200" cy="438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9" tIns="34295" rIns="68589" bIns="34295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dirty="0">
                <a:solidFill>
                  <a:srgbClr val="2584BB"/>
                </a:solidFill>
              </a:rPr>
              <a:t>Feature Weights</a:t>
            </a:r>
          </a:p>
        </p:txBody>
      </p:sp>
      <p:sp>
        <p:nvSpPr>
          <p:cNvPr id="76909" name="Text Box 117"/>
          <p:cNvSpPr txBox="1">
            <a:spLocks noChangeArrowheads="1"/>
          </p:cNvSpPr>
          <p:nvPr/>
        </p:nvSpPr>
        <p:spPr bwMode="auto">
          <a:xfrm>
            <a:off x="304800" y="1485900"/>
            <a:ext cx="3048000" cy="13003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9" tIns="34295" rIns="68589" bIns="34295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1600" dirty="0">
                <a:latin typeface="+mn-lt"/>
              </a:rPr>
              <a:t>Because of smoothing, the more common prefix and single-tag features have larger weights even though entire-word and tag-pair features are more specific.</a:t>
            </a:r>
          </a:p>
        </p:txBody>
      </p:sp>
      <p:sp>
        <p:nvSpPr>
          <p:cNvPr id="76910" name="Line 118"/>
          <p:cNvSpPr>
            <a:spLocks noChangeShapeType="1"/>
          </p:cNvSpPr>
          <p:nvPr/>
        </p:nvSpPr>
        <p:spPr bwMode="auto">
          <a:xfrm>
            <a:off x="3124200" y="1885950"/>
            <a:ext cx="3200400" cy="914400"/>
          </a:xfrm>
          <a:prstGeom prst="line">
            <a:avLst/>
          </a:prstGeom>
          <a:noFill/>
          <a:ln w="38100">
            <a:solidFill>
              <a:srgbClr val="CC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68589" tIns="34295" rIns="68589" bIns="34295" anchor="ctr"/>
          <a:lstStyle/>
          <a:p>
            <a:endParaRPr lang="en-US"/>
          </a:p>
        </p:txBody>
      </p:sp>
      <p:sp>
        <p:nvSpPr>
          <p:cNvPr id="76911" name="Line 119"/>
          <p:cNvSpPr>
            <a:spLocks noChangeShapeType="1"/>
          </p:cNvSpPr>
          <p:nvPr/>
        </p:nvSpPr>
        <p:spPr bwMode="auto">
          <a:xfrm>
            <a:off x="3124200" y="2457450"/>
            <a:ext cx="3200400" cy="571500"/>
          </a:xfrm>
          <a:prstGeom prst="line">
            <a:avLst/>
          </a:prstGeom>
          <a:noFill/>
          <a:ln w="38100">
            <a:solidFill>
              <a:srgbClr val="CC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68589" tIns="34295" rIns="68589" bIns="34295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0997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8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1371601"/>
            <a:ext cx="2743200" cy="2341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782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Example: POS Tagging</a:t>
            </a:r>
          </a:p>
        </p:txBody>
      </p:sp>
      <p:sp>
        <p:nvSpPr>
          <p:cNvPr id="7782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85800" y="1314450"/>
            <a:ext cx="8077200" cy="3657600"/>
          </a:xfrm>
        </p:spPr>
        <p:txBody>
          <a:bodyPr/>
          <a:lstStyle/>
          <a:p>
            <a:pPr eaLnBrk="1" hangingPunct="1"/>
            <a:r>
              <a:rPr lang="en-US" sz="1800" dirty="0">
                <a:ea typeface="ＭＳ Ｐゴシック" charset="0"/>
                <a:cs typeface="ＭＳ Ｐゴシック" charset="0"/>
              </a:rPr>
              <a:t>From (Toutanova et al., 2003):</a:t>
            </a:r>
          </a:p>
          <a:p>
            <a:pPr eaLnBrk="1" hangingPunct="1"/>
            <a:endParaRPr lang="en-US" sz="1050" dirty="0">
              <a:ea typeface="ＭＳ Ｐゴシック" charset="0"/>
              <a:cs typeface="ＭＳ Ｐゴシック" charset="0"/>
            </a:endParaRPr>
          </a:p>
          <a:p>
            <a:pPr eaLnBrk="1" hangingPunct="1"/>
            <a:endParaRPr lang="en-US" sz="1600" dirty="0">
              <a:ea typeface="ＭＳ Ｐゴシック" charset="0"/>
              <a:cs typeface="ＭＳ Ｐゴシック" charset="0"/>
            </a:endParaRPr>
          </a:p>
          <a:p>
            <a:pPr eaLnBrk="1" hangingPunct="1"/>
            <a:endParaRPr lang="en-US" sz="1800" dirty="0">
              <a:ea typeface="ＭＳ Ｐゴシック" charset="0"/>
              <a:cs typeface="ＭＳ Ｐゴシック" charset="0"/>
            </a:endParaRPr>
          </a:p>
          <a:p>
            <a:pPr eaLnBrk="1" hangingPunct="1"/>
            <a:endParaRPr lang="en-US" sz="1800" dirty="0">
              <a:ea typeface="ＭＳ Ｐゴシック" charset="0"/>
              <a:cs typeface="ＭＳ Ｐゴシック" charset="0"/>
            </a:endParaRPr>
          </a:p>
          <a:p>
            <a:pPr eaLnBrk="1" hangingPunct="1"/>
            <a:endParaRPr lang="en-US" sz="1800" dirty="0">
              <a:ea typeface="ＭＳ Ｐゴシック" charset="0"/>
              <a:cs typeface="ＭＳ Ｐゴシック" charset="0"/>
            </a:endParaRPr>
          </a:p>
          <a:p>
            <a:pPr eaLnBrk="1" hangingPunct="1"/>
            <a:endParaRPr lang="en-US" sz="1800" dirty="0"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sz="1800" dirty="0">
                <a:ea typeface="ＭＳ Ｐゴシック" charset="0"/>
                <a:cs typeface="ＭＳ Ｐゴシック" charset="0"/>
              </a:rPr>
              <a:t>Smoothing helps:</a:t>
            </a:r>
          </a:p>
          <a:p>
            <a:pPr lvl="1" eaLnBrk="1" hangingPunct="1"/>
            <a:r>
              <a:rPr lang="en-US" sz="1600" dirty="0">
                <a:ea typeface="ＭＳ Ｐゴシック" charset="0"/>
              </a:rPr>
              <a:t>Softens distributions.</a:t>
            </a:r>
          </a:p>
          <a:p>
            <a:pPr lvl="1" eaLnBrk="1" hangingPunct="1"/>
            <a:r>
              <a:rPr lang="en-US" sz="1600" dirty="0">
                <a:ea typeface="ＭＳ Ｐゴシック" charset="0"/>
              </a:rPr>
              <a:t>Pushes weight onto more explanatory features.</a:t>
            </a:r>
          </a:p>
          <a:p>
            <a:pPr lvl="1" eaLnBrk="1" hangingPunct="1"/>
            <a:r>
              <a:rPr lang="en-US" sz="1600" dirty="0">
                <a:ea typeface="ＭＳ Ｐゴシック" charset="0"/>
              </a:rPr>
              <a:t>Allows many features to be dumped safely into the mix.</a:t>
            </a:r>
          </a:p>
          <a:p>
            <a:pPr lvl="1" eaLnBrk="1" hangingPunct="1"/>
            <a:r>
              <a:rPr lang="en-US" sz="1600" dirty="0">
                <a:ea typeface="ＭＳ Ｐゴシック" charset="0"/>
              </a:rPr>
              <a:t>Speeds up convergence (if both are allowed to converge)!</a:t>
            </a:r>
          </a:p>
        </p:txBody>
      </p:sp>
      <p:graphicFrame>
        <p:nvGraphicFramePr>
          <p:cNvPr id="306181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230133"/>
              </p:ext>
            </p:extLst>
          </p:nvPr>
        </p:nvGraphicFramePr>
        <p:xfrm>
          <a:off x="1143000" y="1771650"/>
          <a:ext cx="3200400" cy="1528547"/>
        </p:xfrm>
        <a:graphic>
          <a:graphicData uri="http://schemas.openxmlformats.org/drawingml/2006/table">
            <a:tbl>
              <a:tblPr/>
              <a:tblGrid>
                <a:gridCol w="1169377"/>
                <a:gridCol w="984738"/>
                <a:gridCol w="1046285"/>
              </a:tblGrid>
              <a:tr h="52119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" charset="0"/>
                      </a:endParaRPr>
                    </a:p>
                  </a:txBody>
                  <a:tcPr marT="34286" marB="34286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Overall Accuracy</a:t>
                      </a:r>
                    </a:p>
                  </a:txBody>
                  <a:tcPr marT="34286" marB="342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Unknown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Word Acc</a:t>
                      </a:r>
                    </a:p>
                  </a:txBody>
                  <a:tcPr marT="34286" marB="342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005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Without Smoothing</a:t>
                      </a:r>
                    </a:p>
                  </a:txBody>
                  <a:tcPr marT="34286" marB="342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584BB"/>
                          </a:solidFill>
                          <a:effectLst/>
                          <a:latin typeface="Lucida Sans" charset="0"/>
                        </a:rPr>
                        <a:t>96.54</a:t>
                      </a:r>
                    </a:p>
                  </a:txBody>
                  <a:tcPr marT="34286" marB="342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584BB"/>
                          </a:solidFill>
                          <a:effectLst/>
                          <a:latin typeface="Lucida Sans" charset="0"/>
                        </a:rPr>
                        <a:t>85.20</a:t>
                      </a:r>
                    </a:p>
                  </a:txBody>
                  <a:tcPr marT="34286" marB="342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005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With Smoothing</a:t>
                      </a:r>
                    </a:p>
                  </a:txBody>
                  <a:tcPr marT="34286" marB="342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Lucida Sans" charset="0"/>
                        </a:rPr>
                        <a:t>97.10</a:t>
                      </a:r>
                    </a:p>
                  </a:txBody>
                  <a:tcPr marT="34286" marB="342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Lucida Sans" charset="0"/>
                        </a:rPr>
                        <a:t>88.20</a:t>
                      </a:r>
                    </a:p>
                  </a:txBody>
                  <a:tcPr marT="34286" marB="342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77847" name="Picture 2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750" y="1753791"/>
            <a:ext cx="1466850" cy="4179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879972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Smoothing: Regularization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Talking of “priors” and “MAP estimation” is Bayesian language</a:t>
            </a:r>
          </a:p>
          <a:p>
            <a:r>
              <a:rPr lang="en-US" dirty="0" smtClean="0"/>
              <a:t>In </a:t>
            </a:r>
            <a:r>
              <a:rPr lang="en-US" dirty="0" err="1" smtClean="0"/>
              <a:t>frequentist</a:t>
            </a:r>
            <a:r>
              <a:rPr lang="en-US" dirty="0" smtClean="0"/>
              <a:t> statistics, people will instead talk about using “regularization”, and in particular, a </a:t>
            </a:r>
            <a:r>
              <a:rPr lang="en-US" dirty="0" err="1" smtClean="0"/>
              <a:t>gaussian</a:t>
            </a:r>
            <a:r>
              <a:rPr lang="en-US" dirty="0" smtClean="0"/>
              <a:t> prior is “L</a:t>
            </a:r>
            <a:r>
              <a:rPr lang="en-US" baseline="-25000" dirty="0" smtClean="0"/>
              <a:t>2</a:t>
            </a:r>
            <a:r>
              <a:rPr lang="en-US" dirty="0" smtClean="0"/>
              <a:t> regularization”</a:t>
            </a:r>
          </a:p>
          <a:p>
            <a:endParaRPr lang="en-US" dirty="0"/>
          </a:p>
          <a:p>
            <a:r>
              <a:rPr lang="en-US" dirty="0" smtClean="0"/>
              <a:t>The choice of names makes no difference to the math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0592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Smoothing: Virtual Data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00150"/>
            <a:ext cx="8915400" cy="3771900"/>
          </a:xfrm>
        </p:spPr>
        <p:txBody>
          <a:bodyPr/>
          <a:lstStyle/>
          <a:p>
            <a:pPr eaLnBrk="1" hangingPunct="1"/>
            <a:r>
              <a:rPr lang="en-US" sz="2000" dirty="0">
                <a:ea typeface="ＭＳ Ｐゴシック" charset="0"/>
                <a:cs typeface="ＭＳ Ｐゴシック" charset="0"/>
              </a:rPr>
              <a:t>Another option: smooth the data, not the parameters.</a:t>
            </a:r>
          </a:p>
          <a:p>
            <a:pPr eaLnBrk="1" hangingPunct="1"/>
            <a:r>
              <a:rPr lang="en-US" sz="2000" dirty="0">
                <a:ea typeface="ＭＳ Ｐゴシック" charset="0"/>
                <a:cs typeface="ＭＳ Ｐゴシック" charset="0"/>
              </a:rPr>
              <a:t>Example:</a:t>
            </a:r>
          </a:p>
          <a:p>
            <a:pPr eaLnBrk="1" hangingPunct="1"/>
            <a:endParaRPr lang="en-US" sz="2000" dirty="0">
              <a:ea typeface="ＭＳ Ｐゴシック" charset="0"/>
              <a:cs typeface="ＭＳ Ｐゴシック" charset="0"/>
            </a:endParaRPr>
          </a:p>
          <a:p>
            <a:pPr marL="457200" lvl="1" indent="0" eaLnBrk="1" hangingPunct="1">
              <a:buNone/>
            </a:pPr>
            <a:endParaRPr lang="en-US" sz="2800" dirty="0">
              <a:ea typeface="ＭＳ Ｐゴシック" charset="0"/>
            </a:endParaRPr>
          </a:p>
          <a:p>
            <a:pPr lvl="1" eaLnBrk="1" hangingPunct="1"/>
            <a:endParaRPr lang="en-US" dirty="0">
              <a:ea typeface="ＭＳ Ｐゴシック" charset="0"/>
            </a:endParaRPr>
          </a:p>
          <a:p>
            <a:pPr lvl="1" eaLnBrk="1" hangingPunct="1"/>
            <a:endParaRPr lang="en-US" dirty="0">
              <a:ea typeface="ＭＳ Ｐゴシック" charset="0"/>
            </a:endParaRPr>
          </a:p>
          <a:p>
            <a:pPr lvl="1" eaLnBrk="1" hangingPunct="1"/>
            <a:endParaRPr lang="en-US" dirty="0">
              <a:ea typeface="ＭＳ Ｐゴシック" charset="0"/>
            </a:endParaRPr>
          </a:p>
          <a:p>
            <a:pPr lvl="1" eaLnBrk="1" hangingPunct="1"/>
            <a:r>
              <a:rPr lang="en-US" dirty="0">
                <a:ea typeface="ＭＳ Ｐゴシック" charset="0"/>
              </a:rPr>
              <a:t>Equivalent to adding two extra data points.</a:t>
            </a:r>
          </a:p>
          <a:p>
            <a:pPr lvl="1" eaLnBrk="1" hangingPunct="1"/>
            <a:r>
              <a:rPr lang="en-US" dirty="0">
                <a:ea typeface="ＭＳ Ｐゴシック" charset="0"/>
              </a:rPr>
              <a:t>Similar to add-one smoothing for generative models.</a:t>
            </a:r>
          </a:p>
          <a:p>
            <a:pPr eaLnBrk="1" hangingPunct="1"/>
            <a:r>
              <a:rPr lang="en-US" sz="2000" dirty="0">
                <a:ea typeface="ＭＳ Ｐゴシック" charset="0"/>
                <a:cs typeface="ＭＳ Ｐゴシック" charset="0"/>
              </a:rPr>
              <a:t>Hard to know what artificial data to create!</a:t>
            </a:r>
          </a:p>
        </p:txBody>
      </p:sp>
      <p:graphicFrame>
        <p:nvGraphicFramePr>
          <p:cNvPr id="307204" name="Group 4"/>
          <p:cNvGraphicFramePr>
            <a:graphicFrameLocks noGrp="1"/>
          </p:cNvGraphicFramePr>
          <p:nvPr/>
        </p:nvGraphicFramePr>
        <p:xfrm>
          <a:off x="2743200" y="3258741"/>
          <a:ext cx="1828800" cy="579119"/>
        </p:xfrm>
        <a:graphic>
          <a:graphicData uri="http://schemas.openxmlformats.org/drawingml/2006/table">
            <a:tbl>
              <a:tblPr/>
              <a:tblGrid>
                <a:gridCol w="914400"/>
                <a:gridCol w="914400"/>
              </a:tblGrid>
              <a:tr h="2743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Heads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Tails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4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07215" name="Group 15"/>
          <p:cNvGraphicFramePr>
            <a:graphicFrameLocks noGrp="1"/>
          </p:cNvGraphicFramePr>
          <p:nvPr/>
        </p:nvGraphicFramePr>
        <p:xfrm>
          <a:off x="6019800" y="3258741"/>
          <a:ext cx="1828800" cy="579119"/>
        </p:xfrm>
        <a:graphic>
          <a:graphicData uri="http://schemas.openxmlformats.org/drawingml/2006/table">
            <a:tbl>
              <a:tblPr/>
              <a:tblGrid>
                <a:gridCol w="914400"/>
                <a:gridCol w="914400"/>
              </a:tblGrid>
              <a:tr h="2743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Heads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Tails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5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2970" name="AutoShape 26"/>
          <p:cNvSpPr>
            <a:spLocks noChangeArrowheads="1"/>
          </p:cNvSpPr>
          <p:nvPr/>
        </p:nvSpPr>
        <p:spPr bwMode="auto">
          <a:xfrm>
            <a:off x="4800600" y="3373041"/>
            <a:ext cx="990600" cy="285750"/>
          </a:xfrm>
          <a:prstGeom prst="rightArrow">
            <a:avLst>
              <a:gd name="adj1" fmla="val 50000"/>
              <a:gd name="adj2" fmla="val 65000"/>
            </a:avLst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8589" tIns="34295" rIns="68589" bIns="34295" anchor="ctr"/>
          <a:lstStyle/>
          <a:p>
            <a:endParaRPr lang="en-US"/>
          </a:p>
        </p:txBody>
      </p:sp>
      <p:pic>
        <p:nvPicPr>
          <p:cNvPr id="82971" name="Picture 27" descr="lambda-to-cl-4-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1597820"/>
            <a:ext cx="1828800" cy="1546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972" name="Picture 28" descr="lambda-to-cl-5-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1597820"/>
            <a:ext cx="2057400" cy="1546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359857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Smoothing: Count Cutoffs</a:t>
            </a:r>
            <a:endParaRPr lang="en-US" dirty="0"/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In NLP, features with low empirical counts are often dropped.</a:t>
            </a:r>
          </a:p>
          <a:p>
            <a:pPr lvl="1"/>
            <a:r>
              <a:rPr lang="en-US" sz="1800" dirty="0" smtClean="0"/>
              <a:t>Very weak and indirect smoothing method.</a:t>
            </a:r>
          </a:p>
          <a:p>
            <a:pPr lvl="1"/>
            <a:r>
              <a:rPr lang="en-US" sz="1800" dirty="0" smtClean="0"/>
              <a:t>Equivalent to locking their weight to be zero.</a:t>
            </a:r>
          </a:p>
          <a:p>
            <a:pPr lvl="1"/>
            <a:r>
              <a:rPr lang="en-US" sz="1800" dirty="0" smtClean="0"/>
              <a:t>Equivalent to assigning them </a:t>
            </a:r>
            <a:r>
              <a:rPr lang="en-US" sz="1800" dirty="0" err="1" smtClean="0"/>
              <a:t>gaussian</a:t>
            </a:r>
            <a:r>
              <a:rPr lang="en-US" sz="1800" dirty="0" smtClean="0"/>
              <a:t> priors with mean zero and variance zero.</a:t>
            </a:r>
          </a:p>
          <a:p>
            <a:pPr lvl="1"/>
            <a:r>
              <a:rPr lang="en-US" sz="1800" dirty="0" smtClean="0"/>
              <a:t>Dropping low counts does remove the features which were most in need of smoothing…</a:t>
            </a:r>
          </a:p>
          <a:p>
            <a:pPr lvl="1"/>
            <a:r>
              <a:rPr lang="en-US" sz="1800" dirty="0" smtClean="0"/>
              <a:t>… and speeds up the estimation by reducing model size …</a:t>
            </a:r>
          </a:p>
          <a:p>
            <a:pPr lvl="1"/>
            <a:r>
              <a:rPr lang="en-US" sz="1800" dirty="0" smtClean="0"/>
              <a:t>… but count cutoffs generally hurt accuracy in the presence of proper smoothing.</a:t>
            </a:r>
          </a:p>
          <a:p>
            <a:r>
              <a:rPr lang="en-US" dirty="0" smtClean="0"/>
              <a:t>We recommend: don’t use count cutoffs unless absolutely necessary for memory usage reasons.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13545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>
                <a:ea typeface="ＭＳ Ｐゴシック" charset="0"/>
                <a:cs typeface="ＭＳ Ｐゴシック" charset="0"/>
              </a:rPr>
              <a:t>Maxent</a:t>
            </a:r>
            <a:r>
              <a:rPr lang="en-US" dirty="0">
                <a:ea typeface="ＭＳ Ｐゴシック" charset="0"/>
                <a:cs typeface="ＭＳ Ｐゴシック" charset="0"/>
              </a:rPr>
              <a:t> Examples I</a:t>
            </a:r>
          </a:p>
        </p:txBody>
      </p:sp>
      <p:sp>
        <p:nvSpPr>
          <p:cNvPr id="532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14450"/>
            <a:ext cx="6248400" cy="3714750"/>
          </a:xfrm>
          <a:noFill/>
        </p:spPr>
        <p:txBody>
          <a:bodyPr/>
          <a:lstStyle/>
          <a:p>
            <a:pPr eaLnBrk="1" hangingPunct="1"/>
            <a:r>
              <a:rPr lang="en-US" sz="1600" dirty="0">
                <a:ea typeface="ＭＳ Ｐゴシック" charset="0"/>
                <a:cs typeface="ＭＳ Ｐゴシック" charset="0"/>
              </a:rPr>
              <a:t>What do we want from a distribution?</a:t>
            </a:r>
          </a:p>
          <a:p>
            <a:pPr lvl="1" eaLnBrk="1" hangingPunct="1"/>
            <a:r>
              <a:rPr lang="en-US" sz="1600" dirty="0">
                <a:ea typeface="ＭＳ Ｐゴシック" charset="0"/>
              </a:rPr>
              <a:t>Minimize commitment = maximize entropy.</a:t>
            </a:r>
          </a:p>
          <a:p>
            <a:pPr lvl="1" eaLnBrk="1" hangingPunct="1"/>
            <a:r>
              <a:rPr lang="en-US" sz="1600" dirty="0">
                <a:ea typeface="ＭＳ Ｐゴシック" charset="0"/>
              </a:rPr>
              <a:t>Resemble some reference distribution (data).</a:t>
            </a:r>
          </a:p>
          <a:p>
            <a:pPr eaLnBrk="1" hangingPunct="1"/>
            <a:r>
              <a:rPr lang="en-US" sz="1600" dirty="0">
                <a:ea typeface="ＭＳ Ｐゴシック" charset="0"/>
                <a:cs typeface="ＭＳ Ｐゴシック" charset="0"/>
              </a:rPr>
              <a:t>Solution: maximize entropy </a:t>
            </a:r>
            <a:r>
              <a:rPr lang="en-US" sz="2000" i="1" dirty="0">
                <a:ea typeface="ＭＳ Ｐゴシック" charset="0"/>
                <a:cs typeface="ＭＳ Ｐゴシック" charset="0"/>
              </a:rPr>
              <a:t>H</a:t>
            </a:r>
            <a:r>
              <a:rPr lang="en-US" sz="1600" dirty="0">
                <a:ea typeface="ＭＳ Ｐゴシック" charset="0"/>
                <a:cs typeface="ＭＳ Ｐゴシック" charset="0"/>
              </a:rPr>
              <a:t>, subject to feature-based constraints:</a:t>
            </a:r>
          </a:p>
          <a:p>
            <a:pPr eaLnBrk="1" hangingPunct="1"/>
            <a:endParaRPr lang="en-US" sz="1100" dirty="0">
              <a:latin typeface="Lucida Sans" charset="0"/>
              <a:ea typeface="ＭＳ Ｐゴシック" charset="0"/>
              <a:cs typeface="ＭＳ Ｐゴシック" charset="0"/>
            </a:endParaRPr>
          </a:p>
          <a:p>
            <a:pPr eaLnBrk="1" hangingPunct="1"/>
            <a:endParaRPr lang="en-US" sz="1500" dirty="0">
              <a:latin typeface="Lucida Sans" charset="0"/>
              <a:ea typeface="ＭＳ Ｐゴシック" charset="0"/>
              <a:cs typeface="ＭＳ Ｐゴシック" charset="0"/>
            </a:endParaRPr>
          </a:p>
          <a:p>
            <a:pPr eaLnBrk="1" hangingPunct="1"/>
            <a:endParaRPr lang="en-US" sz="1100" dirty="0">
              <a:latin typeface="Lucida Sans" charset="0"/>
              <a:ea typeface="ＭＳ Ｐゴシック" charset="0"/>
              <a:cs typeface="ＭＳ Ｐゴシック" charset="0"/>
            </a:endParaRPr>
          </a:p>
          <a:p>
            <a:pPr eaLnBrk="1" hangingPunct="1"/>
            <a:endParaRPr lang="en-US" sz="1500" dirty="0">
              <a:latin typeface="Lucida Sans" charset="0"/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sz="1600" dirty="0">
                <a:ea typeface="ＭＳ Ｐゴシック" charset="0"/>
                <a:cs typeface="ＭＳ Ｐゴシック" charset="0"/>
              </a:rPr>
              <a:t>Adding constraints (features):</a:t>
            </a:r>
          </a:p>
          <a:p>
            <a:pPr lvl="1" eaLnBrk="1" hangingPunct="1"/>
            <a:r>
              <a:rPr lang="en-US" sz="1600" dirty="0">
                <a:ea typeface="ＭＳ Ｐゴシック" charset="0"/>
              </a:rPr>
              <a:t>Lowers maximum entropy</a:t>
            </a:r>
          </a:p>
          <a:p>
            <a:pPr lvl="1" eaLnBrk="1" hangingPunct="1"/>
            <a:r>
              <a:rPr lang="en-US" sz="1600" dirty="0">
                <a:ea typeface="ＭＳ Ｐゴシック" charset="0"/>
              </a:rPr>
              <a:t>Raises maximum likelihood of data</a:t>
            </a:r>
          </a:p>
          <a:p>
            <a:pPr lvl="1" eaLnBrk="1" hangingPunct="1"/>
            <a:r>
              <a:rPr lang="en-US" sz="1600" dirty="0">
                <a:ea typeface="ＭＳ Ｐゴシック" charset="0"/>
              </a:rPr>
              <a:t>Brings the distribution further from uniform</a:t>
            </a:r>
          </a:p>
          <a:p>
            <a:pPr lvl="1" eaLnBrk="1" hangingPunct="1"/>
            <a:r>
              <a:rPr lang="en-US" sz="1600" dirty="0">
                <a:ea typeface="ＭＳ Ｐゴシック" charset="0"/>
              </a:rPr>
              <a:t>Brings the distribution closer to data</a:t>
            </a:r>
          </a:p>
          <a:p>
            <a:pPr lvl="1" eaLnBrk="1" hangingPunct="1"/>
            <a:endParaRPr lang="en-US" sz="1400" dirty="0">
              <a:latin typeface="Lucida Sans" charset="0"/>
              <a:ea typeface="ＭＳ Ｐゴシック" charset="0"/>
            </a:endParaRPr>
          </a:p>
        </p:txBody>
      </p:sp>
      <p:pic>
        <p:nvPicPr>
          <p:cNvPr id="53255" name="Picture 7" descr="hxy-value-slice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2895600"/>
            <a:ext cx="2286000" cy="13870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256" name="Picture 8" descr="hxy-value-slic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895350"/>
            <a:ext cx="2286000" cy="13870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257" name="Text Box 9"/>
          <p:cNvSpPr txBox="1">
            <a:spLocks noChangeArrowheads="1"/>
          </p:cNvSpPr>
          <p:nvPr/>
        </p:nvSpPr>
        <p:spPr bwMode="auto">
          <a:xfrm>
            <a:off x="6781801" y="2266951"/>
            <a:ext cx="2209799" cy="6232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9" tIns="34295" rIns="68589" bIns="34295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 dirty="0"/>
              <a:t>Unconstrained, max at 0.5</a:t>
            </a:r>
          </a:p>
        </p:txBody>
      </p:sp>
      <p:sp>
        <p:nvSpPr>
          <p:cNvPr id="53258" name="Text Box 10"/>
          <p:cNvSpPr txBox="1">
            <a:spLocks noChangeArrowheads="1"/>
          </p:cNvSpPr>
          <p:nvPr/>
        </p:nvSpPr>
        <p:spPr bwMode="auto">
          <a:xfrm>
            <a:off x="6705601" y="4310692"/>
            <a:ext cx="2209799" cy="6232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9" tIns="34295" rIns="68589" bIns="34295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 dirty="0"/>
              <a:t>Constraint that </a:t>
            </a:r>
            <a:r>
              <a:rPr lang="en-US" sz="1800" i="1" dirty="0" err="1">
                <a:solidFill>
                  <a:schemeClr val="tx2"/>
                </a:solidFill>
                <a:latin typeface="Times New Roman" charset="0"/>
              </a:rPr>
              <a:t>p</a:t>
            </a:r>
            <a:r>
              <a:rPr lang="en-US" sz="1800" baseline="-25000" dirty="0" err="1">
                <a:solidFill>
                  <a:schemeClr val="tx2"/>
                </a:solidFill>
                <a:latin typeface="Times New Roman" charset="0"/>
              </a:rPr>
              <a:t>HEADS</a:t>
            </a:r>
            <a:r>
              <a:rPr lang="en-US" sz="1800" dirty="0">
                <a:solidFill>
                  <a:schemeClr val="tx2"/>
                </a:solidFill>
                <a:latin typeface="Times New Roman" charset="0"/>
              </a:rPr>
              <a:t> = 0.3</a:t>
            </a:r>
            <a:endParaRPr lang="en-US" sz="1800" dirty="0">
              <a:solidFill>
                <a:schemeClr val="tx2"/>
              </a:solidFill>
            </a:endParaRPr>
          </a:p>
        </p:txBody>
      </p:sp>
      <p:graphicFrame>
        <p:nvGraphicFramePr>
          <p:cNvPr id="11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3316147"/>
              </p:ext>
            </p:extLst>
          </p:nvPr>
        </p:nvGraphicFramePr>
        <p:xfrm>
          <a:off x="457200" y="2741613"/>
          <a:ext cx="2882900" cy="735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78" name="Equation" r:id="rId5" imgW="939789" imgH="241592" progId="Equation.3">
                  <p:embed/>
                </p:oleObj>
              </mc:Choice>
              <mc:Fallback>
                <p:oleObj name="Equation" r:id="rId5" imgW="939789" imgH="24159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2741613"/>
                        <a:ext cx="2882900" cy="735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8059531"/>
              </p:ext>
            </p:extLst>
          </p:nvPr>
        </p:nvGraphicFramePr>
        <p:xfrm>
          <a:off x="4343400" y="2638425"/>
          <a:ext cx="1905000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79" name="Equation" r:id="rId7" imgW="698897" imgH="368697" progId="Equation.3">
                  <p:embed/>
                </p:oleObj>
              </mc:Choice>
              <mc:Fallback>
                <p:oleObj name="Equation" r:id="rId7" imgW="698897" imgH="36869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2638425"/>
                        <a:ext cx="1905000" cy="1000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AutoShape 6"/>
          <p:cNvSpPr>
            <a:spLocks noChangeArrowheads="1"/>
          </p:cNvSpPr>
          <p:nvPr/>
        </p:nvSpPr>
        <p:spPr bwMode="auto">
          <a:xfrm>
            <a:off x="3505200" y="2828925"/>
            <a:ext cx="685800" cy="381000"/>
          </a:xfrm>
          <a:prstGeom prst="leftRightArrow">
            <a:avLst>
              <a:gd name="adj1" fmla="val 42500"/>
              <a:gd name="adj2" fmla="val 59467"/>
            </a:avLst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9074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Smoothing/Priors/ Regularization for </a:t>
            </a:r>
            <a:r>
              <a:rPr lang="en-US" dirty="0" err="1" smtClean="0"/>
              <a:t>Maxent</a:t>
            </a:r>
            <a:r>
              <a:rPr lang="en-US" dirty="0" smtClean="0"/>
              <a:t> Models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815667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78" name="Picture 6" descr="hxy-contou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3200400"/>
            <a:ext cx="3043238" cy="183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283" name="Picture 11" descr="hxy-mesh-slice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8364" y="1545432"/>
            <a:ext cx="3043237" cy="1712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282" name="Picture 10" descr="hxy-mesh-slic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2764" y="1545432"/>
            <a:ext cx="3043237" cy="1712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281" name="Picture 9" descr="hxy-mesh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64" y="1543051"/>
            <a:ext cx="3043237" cy="1716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>
                <a:ea typeface="ＭＳ Ｐゴシック" charset="0"/>
                <a:cs typeface="ＭＳ Ｐゴシック" charset="0"/>
              </a:rPr>
              <a:t>Maxent</a:t>
            </a:r>
            <a:r>
              <a:rPr lang="en-US" dirty="0">
                <a:ea typeface="ＭＳ Ｐゴシック" charset="0"/>
                <a:cs typeface="ＭＳ Ｐゴシック" charset="0"/>
              </a:rPr>
              <a:t> Examples II</a:t>
            </a:r>
          </a:p>
        </p:txBody>
      </p:sp>
      <p:sp>
        <p:nvSpPr>
          <p:cNvPr id="54275" name="Text Box 3"/>
          <p:cNvSpPr txBox="1">
            <a:spLocks noChangeArrowheads="1"/>
          </p:cNvSpPr>
          <p:nvPr/>
        </p:nvSpPr>
        <p:spPr bwMode="auto">
          <a:xfrm>
            <a:off x="990600" y="1143000"/>
            <a:ext cx="1447800" cy="438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9" tIns="34295" rIns="68589" bIns="34295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dirty="0">
                <a:latin typeface="Times New Roman" charset="0"/>
              </a:rPr>
              <a:t>H(</a:t>
            </a:r>
            <a:r>
              <a:rPr lang="en-US" i="1" dirty="0">
                <a:latin typeface="Times New Roman" charset="0"/>
              </a:rPr>
              <a:t>p</a:t>
            </a:r>
            <a:r>
              <a:rPr lang="en-US" baseline="-25000" dirty="0">
                <a:latin typeface="Times New Roman" charset="0"/>
              </a:rPr>
              <a:t>H </a:t>
            </a:r>
            <a:r>
              <a:rPr lang="en-US" i="1" dirty="0" err="1">
                <a:latin typeface="Times New Roman" charset="0"/>
              </a:rPr>
              <a:t>p</a:t>
            </a:r>
            <a:r>
              <a:rPr lang="en-US" baseline="-25000" dirty="0" err="1">
                <a:latin typeface="Times New Roman" charset="0"/>
              </a:rPr>
              <a:t>T</a:t>
            </a:r>
            <a:r>
              <a:rPr lang="en-US" dirty="0">
                <a:latin typeface="Times New Roman" charset="0"/>
              </a:rPr>
              <a:t>,)</a:t>
            </a:r>
          </a:p>
        </p:txBody>
      </p:sp>
      <p:sp>
        <p:nvSpPr>
          <p:cNvPr id="54276" name="Text Box 4"/>
          <p:cNvSpPr txBox="1">
            <a:spLocks noChangeArrowheads="1"/>
          </p:cNvSpPr>
          <p:nvPr/>
        </p:nvSpPr>
        <p:spPr bwMode="auto">
          <a:xfrm>
            <a:off x="3810000" y="1143000"/>
            <a:ext cx="1752600" cy="438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9" tIns="34295" rIns="68589" bIns="34295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i="1" dirty="0">
                <a:latin typeface="Times New Roman" charset="0"/>
              </a:rPr>
              <a:t>p</a:t>
            </a:r>
            <a:r>
              <a:rPr lang="en-US" baseline="-25000" dirty="0">
                <a:latin typeface="Times New Roman" charset="0"/>
              </a:rPr>
              <a:t>H </a:t>
            </a:r>
            <a:r>
              <a:rPr lang="en-US" dirty="0">
                <a:latin typeface="Times New Roman" charset="0"/>
              </a:rPr>
              <a:t>+ </a:t>
            </a:r>
            <a:r>
              <a:rPr lang="en-US" i="1" dirty="0" err="1">
                <a:latin typeface="Times New Roman" charset="0"/>
              </a:rPr>
              <a:t>p</a:t>
            </a:r>
            <a:r>
              <a:rPr lang="en-US" baseline="-25000" dirty="0" err="1">
                <a:latin typeface="Times New Roman" charset="0"/>
              </a:rPr>
              <a:t>T</a:t>
            </a:r>
            <a:r>
              <a:rPr lang="en-US" baseline="-25000" dirty="0">
                <a:latin typeface="Times New Roman" charset="0"/>
              </a:rPr>
              <a:t> </a:t>
            </a:r>
            <a:r>
              <a:rPr lang="en-US" dirty="0">
                <a:latin typeface="Times New Roman" charset="0"/>
              </a:rPr>
              <a:t>= 1</a:t>
            </a:r>
          </a:p>
        </p:txBody>
      </p:sp>
      <p:sp>
        <p:nvSpPr>
          <p:cNvPr id="54277" name="Text Box 5"/>
          <p:cNvSpPr txBox="1">
            <a:spLocks noChangeArrowheads="1"/>
          </p:cNvSpPr>
          <p:nvPr/>
        </p:nvSpPr>
        <p:spPr bwMode="auto">
          <a:xfrm>
            <a:off x="6781800" y="1143000"/>
            <a:ext cx="1295400" cy="438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9" tIns="34295" rIns="68589" bIns="34295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i="1" dirty="0">
                <a:latin typeface="Times New Roman" charset="0"/>
              </a:rPr>
              <a:t>p</a:t>
            </a:r>
            <a:r>
              <a:rPr lang="en-US" baseline="-25000" dirty="0">
                <a:latin typeface="Times New Roman" charset="0"/>
              </a:rPr>
              <a:t>H</a:t>
            </a:r>
            <a:r>
              <a:rPr lang="en-US" dirty="0">
                <a:latin typeface="Times New Roman" charset="0"/>
              </a:rPr>
              <a:t> = 0.3</a:t>
            </a:r>
          </a:p>
        </p:txBody>
      </p:sp>
      <p:pic>
        <p:nvPicPr>
          <p:cNvPr id="54279" name="Picture 7" descr="hxy-contour-slic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6564" y="3200400"/>
            <a:ext cx="3043237" cy="183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280" name="Picture 8" descr="hxy-contour-slice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4564" y="3200400"/>
            <a:ext cx="3043237" cy="183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7362826" y="1"/>
            <a:ext cx="1781175" cy="1145381"/>
            <a:chOff x="3024" y="1008"/>
            <a:chExt cx="2640" cy="2352"/>
          </a:xfrm>
        </p:grpSpPr>
        <p:grpSp>
          <p:nvGrpSpPr>
            <p:cNvPr id="54286" name="Group 13"/>
            <p:cNvGrpSpPr>
              <a:grpSpLocks/>
            </p:cNvGrpSpPr>
            <p:nvPr/>
          </p:nvGrpSpPr>
          <p:grpSpPr bwMode="auto">
            <a:xfrm>
              <a:off x="3024" y="1008"/>
              <a:ext cx="2640" cy="2352"/>
              <a:chOff x="1968" y="1680"/>
              <a:chExt cx="2640" cy="2352"/>
            </a:xfrm>
          </p:grpSpPr>
          <p:sp>
            <p:nvSpPr>
              <p:cNvPr id="54290" name="Rectangle 14"/>
              <p:cNvSpPr>
                <a:spLocks noChangeArrowheads="1"/>
              </p:cNvSpPr>
              <p:nvPr/>
            </p:nvSpPr>
            <p:spPr bwMode="auto">
              <a:xfrm>
                <a:off x="1968" y="1680"/>
                <a:ext cx="2640" cy="235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54291" name="Group 15"/>
              <p:cNvGrpSpPr>
                <a:grpSpLocks/>
              </p:cNvGrpSpPr>
              <p:nvPr/>
            </p:nvGrpSpPr>
            <p:grpSpPr bwMode="auto">
              <a:xfrm>
                <a:off x="2256" y="1968"/>
                <a:ext cx="1878" cy="1926"/>
                <a:chOff x="2256" y="1968"/>
                <a:chExt cx="1878" cy="1926"/>
              </a:xfrm>
            </p:grpSpPr>
            <p:pic>
              <p:nvPicPr>
                <p:cNvPr id="54292" name="Picture 16" descr="xlogx"/>
                <p:cNvPicPr>
                  <a:picLocks noChangeAspect="1" noChangeArrowheads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256" y="1968"/>
                  <a:ext cx="1878" cy="148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54293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2639" y="3357"/>
                  <a:ext cx="1345" cy="53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ea typeface="ＭＳ Ｐゴシック" charset="0"/>
                      <a:cs typeface="ＭＳ Ｐゴシック" charset="0"/>
                    </a:defRPr>
                  </a:lvl1pPr>
                  <a:lvl2pPr marL="37931725" indent="-37474525"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ea typeface="ＭＳ Ｐゴシック" charset="0"/>
                    </a:defRPr>
                  </a:lvl2pPr>
                  <a:lvl3pPr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ea typeface="ＭＳ Ｐゴシック" charset="0"/>
                    </a:defRPr>
                  </a:lvl3pPr>
                  <a:lvl4pPr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ea typeface="ＭＳ Ｐゴシック" charset="0"/>
                    </a:defRPr>
                  </a:lvl4pPr>
                  <a:lvl5pPr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ea typeface="ＭＳ Ｐゴシック" charset="0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Lucida Sans" charset="0"/>
                      <a:ea typeface="ＭＳ Ｐゴシック" charset="0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Lucida Sans" charset="0"/>
                      <a:ea typeface="ＭＳ Ｐゴシック" charset="0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Lucida Sans" charset="0"/>
                      <a:ea typeface="ＭＳ Ｐゴシック" charset="0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Lucida Sans" charset="0"/>
                      <a:ea typeface="ＭＳ Ｐゴシック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sz="1100">
                      <a:latin typeface="Times New Roman" charset="0"/>
                    </a:rPr>
                    <a:t>- </a:t>
                  </a:r>
                  <a:r>
                    <a:rPr lang="en-US" sz="1100" i="1">
                      <a:latin typeface="Times New Roman" charset="0"/>
                    </a:rPr>
                    <a:t>x</a:t>
                  </a:r>
                  <a:r>
                    <a:rPr lang="en-US" sz="1100">
                      <a:latin typeface="Times New Roman" charset="0"/>
                    </a:rPr>
                    <a:t> log </a:t>
                  </a:r>
                  <a:r>
                    <a:rPr lang="en-US" sz="1100" i="1">
                      <a:latin typeface="Times New Roman" charset="0"/>
                    </a:rPr>
                    <a:t>x</a:t>
                  </a:r>
                </a:p>
              </p:txBody>
            </p:sp>
          </p:grpSp>
        </p:grpSp>
        <p:sp>
          <p:nvSpPr>
            <p:cNvPr id="54287" name="Line 18"/>
            <p:cNvSpPr>
              <a:spLocks noChangeShapeType="1"/>
            </p:cNvSpPr>
            <p:nvPr/>
          </p:nvSpPr>
          <p:spPr bwMode="auto">
            <a:xfrm>
              <a:off x="3888" y="1776"/>
              <a:ext cx="0" cy="8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288" name="Line 19"/>
            <p:cNvSpPr>
              <a:spLocks noChangeShapeType="1"/>
            </p:cNvSpPr>
            <p:nvPr/>
          </p:nvSpPr>
          <p:spPr bwMode="auto">
            <a:xfrm flipH="1">
              <a:off x="3936" y="2352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289" name="Text Box 20"/>
            <p:cNvSpPr txBox="1">
              <a:spLocks noChangeArrowheads="1"/>
            </p:cNvSpPr>
            <p:nvPr/>
          </p:nvSpPr>
          <p:spPr bwMode="auto">
            <a:xfrm>
              <a:off x="4031" y="2208"/>
              <a:ext cx="577" cy="4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900">
                  <a:latin typeface="Times New Roman" charset="0"/>
                </a:rPr>
                <a:t>1/</a:t>
              </a:r>
              <a:r>
                <a:rPr lang="en-US" sz="900" i="1">
                  <a:latin typeface="Times New Roman" charset="0"/>
                </a:rPr>
                <a:t>e</a:t>
              </a:r>
            </a:p>
          </p:txBody>
        </p:sp>
      </p:grpSp>
      <p:sp>
        <p:nvSpPr>
          <p:cNvPr id="294933" name="Rectangle 21"/>
          <p:cNvSpPr>
            <a:spLocks noChangeArrowheads="1"/>
          </p:cNvSpPr>
          <p:nvPr/>
        </p:nvSpPr>
        <p:spPr bwMode="auto">
          <a:xfrm>
            <a:off x="8382001" y="285750"/>
            <a:ext cx="457200" cy="28575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68589" tIns="34295" rIns="68589" bIns="34295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947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4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493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>
                <a:ea typeface="ＭＳ Ｐゴシック" charset="0"/>
                <a:cs typeface="ＭＳ Ｐゴシック" charset="0"/>
              </a:rPr>
              <a:t>Maxent</a:t>
            </a:r>
            <a:r>
              <a:rPr lang="en-US" dirty="0">
                <a:ea typeface="ＭＳ Ｐゴシック" charset="0"/>
                <a:cs typeface="ＭＳ Ｐゴシック" charset="0"/>
              </a:rPr>
              <a:t> Examples III</a:t>
            </a:r>
          </a:p>
        </p:txBody>
      </p:sp>
      <p:sp>
        <p:nvSpPr>
          <p:cNvPr id="5529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228600" y="1257300"/>
            <a:ext cx="8915400" cy="3714750"/>
          </a:xfrm>
        </p:spPr>
        <p:txBody>
          <a:bodyPr/>
          <a:lstStyle/>
          <a:p>
            <a:pPr eaLnBrk="1" hangingPunct="1"/>
            <a:r>
              <a:rPr lang="en-US" sz="1800" dirty="0" smtClean="0">
                <a:ea typeface="ＭＳ Ｐゴシック" charset="0"/>
                <a:cs typeface="ＭＳ Ｐゴシック" charset="0"/>
              </a:rPr>
              <a:t>Let’s </a:t>
            </a:r>
            <a:r>
              <a:rPr lang="en-US" sz="1800" dirty="0">
                <a:ea typeface="ＭＳ Ｐゴシック" charset="0"/>
                <a:cs typeface="ＭＳ Ｐゴシック" charset="0"/>
              </a:rPr>
              <a:t>say we have the following event space:</a:t>
            </a:r>
          </a:p>
          <a:p>
            <a:pPr eaLnBrk="1" hangingPunct="1"/>
            <a:endParaRPr lang="en-US" sz="1400" dirty="0">
              <a:ea typeface="ＭＳ Ｐゴシック" charset="0"/>
              <a:cs typeface="ＭＳ Ｐゴシック" charset="0"/>
            </a:endParaRPr>
          </a:p>
          <a:p>
            <a:pPr eaLnBrk="1" hangingPunct="1"/>
            <a:endParaRPr lang="en-US" sz="1800" dirty="0"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sz="1800" dirty="0">
                <a:ea typeface="ＭＳ Ｐゴシック" charset="0"/>
                <a:cs typeface="ＭＳ Ｐゴシック" charset="0"/>
              </a:rPr>
              <a:t>… and the following empirical data:</a:t>
            </a:r>
          </a:p>
          <a:p>
            <a:pPr eaLnBrk="1" hangingPunct="1"/>
            <a:endParaRPr lang="en-US" sz="1800" dirty="0">
              <a:ea typeface="ＭＳ Ｐゴシック" charset="0"/>
              <a:cs typeface="ＭＳ Ｐゴシック" charset="0"/>
            </a:endParaRPr>
          </a:p>
          <a:p>
            <a:pPr eaLnBrk="1" hangingPunct="1"/>
            <a:endParaRPr lang="en-US" sz="1400" dirty="0"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sz="1800" dirty="0">
                <a:ea typeface="ＭＳ Ｐゴシック" charset="0"/>
                <a:cs typeface="ＭＳ Ｐゴシック" charset="0"/>
              </a:rPr>
              <a:t>Maximize H:</a:t>
            </a:r>
          </a:p>
          <a:p>
            <a:pPr eaLnBrk="1" hangingPunct="1"/>
            <a:endParaRPr lang="en-US" sz="1400" dirty="0">
              <a:ea typeface="ＭＳ Ｐゴシック" charset="0"/>
              <a:cs typeface="ＭＳ Ｐゴシック" charset="0"/>
            </a:endParaRPr>
          </a:p>
          <a:p>
            <a:pPr eaLnBrk="1" hangingPunct="1"/>
            <a:endParaRPr lang="en-US" sz="1800" dirty="0"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sz="1800" dirty="0">
                <a:ea typeface="ＭＳ Ｐゴシック" charset="0"/>
                <a:cs typeface="ＭＳ Ｐゴシック" charset="0"/>
              </a:rPr>
              <a:t>… want probabilities: E[</a:t>
            </a:r>
            <a:r>
              <a:rPr lang="en-US" sz="1800" dirty="0">
                <a:solidFill>
                  <a:srgbClr val="CC0000"/>
                </a:solidFill>
                <a:ea typeface="ＭＳ Ｐゴシック" charset="0"/>
                <a:cs typeface="ＭＳ Ｐゴシック" charset="0"/>
              </a:rPr>
              <a:t>NN,NNS,NNP,NNPS,VBZ,VBD</a:t>
            </a:r>
            <a:r>
              <a:rPr lang="en-US" sz="1800" dirty="0">
                <a:ea typeface="ＭＳ Ｐゴシック" charset="0"/>
                <a:cs typeface="ＭＳ Ｐゴシック" charset="0"/>
              </a:rPr>
              <a:t>] = 1</a:t>
            </a:r>
          </a:p>
          <a:p>
            <a:pPr eaLnBrk="1" hangingPunct="1"/>
            <a:endParaRPr lang="en-US" sz="1500" dirty="0">
              <a:ea typeface="ＭＳ Ｐゴシック" charset="0"/>
              <a:cs typeface="ＭＳ Ｐゴシック" charset="0"/>
            </a:endParaRPr>
          </a:p>
        </p:txBody>
      </p:sp>
      <p:graphicFrame>
        <p:nvGraphicFramePr>
          <p:cNvPr id="295940" name="Group 1028"/>
          <p:cNvGraphicFramePr>
            <a:graphicFrameLocks noGrp="1"/>
          </p:cNvGraphicFramePr>
          <p:nvPr/>
        </p:nvGraphicFramePr>
        <p:xfrm>
          <a:off x="1447800" y="1714500"/>
          <a:ext cx="6096000" cy="342900"/>
        </p:xfrm>
        <a:graphic>
          <a:graphicData uri="http://schemas.openxmlformats.org/drawingml/2006/table">
            <a:tbl>
              <a:tblPr/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NN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NNS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NNP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NNPS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VBZ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VBD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95956" name="Group 1044"/>
          <p:cNvGraphicFramePr>
            <a:graphicFrameLocks noGrp="1"/>
          </p:cNvGraphicFramePr>
          <p:nvPr/>
        </p:nvGraphicFramePr>
        <p:xfrm>
          <a:off x="1447800" y="3486151"/>
          <a:ext cx="6096000" cy="388536"/>
        </p:xfrm>
        <a:graphic>
          <a:graphicData uri="http://schemas.openxmlformats.org/drawingml/2006/table">
            <a:tbl>
              <a:tblPr/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8853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1/</a:t>
                      </a:r>
                      <a:r>
                        <a:rPr kumimoji="0" lang="en-US" sz="21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e</a:t>
                      </a:r>
                    </a:p>
                  </a:txBody>
                  <a:tcPr marT="34248" marB="3424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1/</a:t>
                      </a:r>
                      <a:r>
                        <a:rPr kumimoji="0" lang="en-US" sz="21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e</a:t>
                      </a:r>
                    </a:p>
                  </a:txBody>
                  <a:tcPr marT="34248" marB="3424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1/</a:t>
                      </a:r>
                      <a:r>
                        <a:rPr kumimoji="0" lang="en-US" sz="21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e</a:t>
                      </a:r>
                    </a:p>
                  </a:txBody>
                  <a:tcPr marT="34248" marB="3424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1/</a:t>
                      </a:r>
                      <a:r>
                        <a:rPr kumimoji="0" lang="en-US" sz="21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e</a:t>
                      </a:r>
                    </a:p>
                  </a:txBody>
                  <a:tcPr marT="34248" marB="3424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1/</a:t>
                      </a:r>
                      <a:r>
                        <a:rPr kumimoji="0" lang="en-US" sz="21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e</a:t>
                      </a:r>
                    </a:p>
                  </a:txBody>
                  <a:tcPr marT="34248" marB="3424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1/</a:t>
                      </a:r>
                      <a:r>
                        <a:rPr kumimoji="0" lang="en-US" sz="21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e</a:t>
                      </a:r>
                    </a:p>
                  </a:txBody>
                  <a:tcPr marT="34248" marB="3424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95972" name="Group 1060"/>
          <p:cNvGraphicFramePr>
            <a:graphicFrameLocks noGrp="1"/>
          </p:cNvGraphicFramePr>
          <p:nvPr/>
        </p:nvGraphicFramePr>
        <p:xfrm>
          <a:off x="1447800" y="4457701"/>
          <a:ext cx="6096000" cy="388536"/>
        </p:xfrm>
        <a:graphic>
          <a:graphicData uri="http://schemas.openxmlformats.org/drawingml/2006/table">
            <a:tbl>
              <a:tblPr/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8853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Lucida Sans" charset="0"/>
                        </a:rPr>
                        <a:t>1/6</a:t>
                      </a:r>
                    </a:p>
                  </a:txBody>
                  <a:tcPr marT="34248" marB="3424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Lucida Sans" charset="0"/>
                        </a:rPr>
                        <a:t>1/6</a:t>
                      </a:r>
                    </a:p>
                  </a:txBody>
                  <a:tcPr marT="34248" marB="3424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Lucida Sans" charset="0"/>
                        </a:rPr>
                        <a:t>1/6</a:t>
                      </a:r>
                    </a:p>
                  </a:txBody>
                  <a:tcPr marT="34248" marB="3424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Lucida Sans" charset="0"/>
                        </a:rPr>
                        <a:t>1/6</a:t>
                      </a:r>
                    </a:p>
                  </a:txBody>
                  <a:tcPr marT="34248" marB="3424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Lucida Sans" charset="0"/>
                        </a:rPr>
                        <a:t>1/6</a:t>
                      </a:r>
                    </a:p>
                  </a:txBody>
                  <a:tcPr marT="34248" marB="3424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Lucida Sans" charset="0"/>
                        </a:rPr>
                        <a:t>1/6</a:t>
                      </a:r>
                    </a:p>
                  </a:txBody>
                  <a:tcPr marT="34248" marB="3424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95988" name="Group 1076"/>
          <p:cNvGraphicFramePr>
            <a:graphicFrameLocks noGrp="1"/>
          </p:cNvGraphicFramePr>
          <p:nvPr/>
        </p:nvGraphicFramePr>
        <p:xfrm>
          <a:off x="1447800" y="2583658"/>
          <a:ext cx="6096000" cy="388536"/>
        </p:xfrm>
        <a:graphic>
          <a:graphicData uri="http://schemas.openxmlformats.org/drawingml/2006/table">
            <a:tbl>
              <a:tblPr/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8853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3</a:t>
                      </a:r>
                    </a:p>
                  </a:txBody>
                  <a:tcPr marT="34248" marB="3424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5</a:t>
                      </a:r>
                    </a:p>
                  </a:txBody>
                  <a:tcPr marT="34248" marB="3424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11</a:t>
                      </a:r>
                    </a:p>
                  </a:txBody>
                  <a:tcPr marT="34248" marB="3424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13</a:t>
                      </a:r>
                    </a:p>
                  </a:txBody>
                  <a:tcPr marT="34248" marB="3424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3</a:t>
                      </a:r>
                    </a:p>
                  </a:txBody>
                  <a:tcPr marT="34248" marB="3424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1</a:t>
                      </a:r>
                    </a:p>
                  </a:txBody>
                  <a:tcPr marT="34248" marB="3424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3674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>
                <a:ea typeface="ＭＳ Ｐゴシック" charset="0"/>
                <a:cs typeface="ＭＳ Ｐゴシック" charset="0"/>
              </a:rPr>
              <a:t>Maxent</a:t>
            </a:r>
            <a:r>
              <a:rPr lang="en-US" dirty="0">
                <a:ea typeface="ＭＳ Ｐゴシック" charset="0"/>
                <a:cs typeface="ＭＳ Ｐゴシック" charset="0"/>
              </a:rPr>
              <a:t> Examples IV</a:t>
            </a:r>
          </a:p>
        </p:txBody>
      </p:sp>
      <p:sp>
        <p:nvSpPr>
          <p:cNvPr id="56323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85801" y="1200150"/>
            <a:ext cx="8229600" cy="3771900"/>
          </a:xfrm>
        </p:spPr>
        <p:txBody>
          <a:bodyPr/>
          <a:lstStyle/>
          <a:p>
            <a:pPr eaLnBrk="1" hangingPunct="1"/>
            <a:r>
              <a:rPr lang="en-US" sz="1800" dirty="0">
                <a:ea typeface="ＭＳ Ｐゴシック" charset="0"/>
                <a:cs typeface="ＭＳ Ｐゴシック" charset="0"/>
              </a:rPr>
              <a:t>Too uniform!</a:t>
            </a:r>
          </a:p>
          <a:p>
            <a:pPr eaLnBrk="1" hangingPunct="1"/>
            <a:r>
              <a:rPr lang="en-US" sz="1800" dirty="0">
                <a:ea typeface="ＭＳ Ｐゴシック" charset="0"/>
                <a:cs typeface="ＭＳ Ｐゴシック" charset="0"/>
              </a:rPr>
              <a:t>N* are more common than V*, so we add the feature </a:t>
            </a:r>
            <a:r>
              <a:rPr lang="en-US" sz="1800" i="1" dirty="0" err="1">
                <a:ea typeface="ＭＳ Ｐゴシック" charset="0"/>
                <a:cs typeface="ＭＳ Ｐゴシック" charset="0"/>
              </a:rPr>
              <a:t>f</a:t>
            </a:r>
            <a:r>
              <a:rPr lang="en-US" sz="1800" baseline="-25000" dirty="0" err="1">
                <a:ea typeface="ＭＳ Ｐゴシック" charset="0"/>
                <a:cs typeface="ＭＳ Ｐゴシック" charset="0"/>
              </a:rPr>
              <a:t>N</a:t>
            </a:r>
            <a:r>
              <a:rPr lang="en-US" sz="1800" dirty="0">
                <a:ea typeface="ＭＳ Ｐゴシック" charset="0"/>
                <a:cs typeface="ＭＳ Ｐゴシック" charset="0"/>
              </a:rPr>
              <a:t> = {</a:t>
            </a:r>
            <a:r>
              <a:rPr lang="en-US" sz="1800" dirty="0">
                <a:solidFill>
                  <a:schemeClr val="tx2"/>
                </a:solidFill>
                <a:ea typeface="ＭＳ Ｐゴシック" charset="0"/>
                <a:cs typeface="ＭＳ Ｐゴシック" charset="0"/>
              </a:rPr>
              <a:t>NN, NNS, NNP, NNPS</a:t>
            </a:r>
            <a:r>
              <a:rPr lang="en-US" sz="1800" dirty="0">
                <a:ea typeface="ＭＳ Ｐゴシック" charset="0"/>
                <a:cs typeface="ＭＳ Ｐゴシック" charset="0"/>
              </a:rPr>
              <a:t>}, with E[</a:t>
            </a:r>
            <a:r>
              <a:rPr lang="en-US" sz="1800" i="1" dirty="0" err="1">
                <a:ea typeface="ＭＳ Ｐゴシック" charset="0"/>
                <a:cs typeface="ＭＳ Ｐゴシック" charset="0"/>
              </a:rPr>
              <a:t>f</a:t>
            </a:r>
            <a:r>
              <a:rPr lang="en-US" sz="1800" baseline="-25000" dirty="0" err="1">
                <a:ea typeface="ＭＳ Ｐゴシック" charset="0"/>
                <a:cs typeface="ＭＳ Ｐゴシック" charset="0"/>
              </a:rPr>
              <a:t>N</a:t>
            </a:r>
            <a:r>
              <a:rPr lang="en-US" sz="1800" dirty="0">
                <a:ea typeface="ＭＳ Ｐゴシック" charset="0"/>
                <a:cs typeface="ＭＳ Ｐゴシック" charset="0"/>
              </a:rPr>
              <a:t>] =32/36</a:t>
            </a:r>
          </a:p>
          <a:p>
            <a:pPr eaLnBrk="1" hangingPunct="1"/>
            <a:endParaRPr lang="en-US" sz="1800" dirty="0">
              <a:ea typeface="ＭＳ Ｐゴシック" charset="0"/>
              <a:cs typeface="ＭＳ Ｐゴシック" charset="0"/>
            </a:endParaRPr>
          </a:p>
          <a:p>
            <a:pPr eaLnBrk="1" hangingPunct="1"/>
            <a:endParaRPr lang="en-US" sz="1400" dirty="0">
              <a:ea typeface="ＭＳ Ｐゴシック" charset="0"/>
              <a:cs typeface="ＭＳ Ｐゴシック" charset="0"/>
            </a:endParaRPr>
          </a:p>
          <a:p>
            <a:pPr eaLnBrk="1" hangingPunct="1"/>
            <a:endParaRPr lang="en-US" sz="1800" dirty="0"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sz="1800" dirty="0">
                <a:ea typeface="ＭＳ Ｐゴシック" charset="0"/>
                <a:cs typeface="ＭＳ Ｐゴシック" charset="0"/>
              </a:rPr>
              <a:t>… and proper nouns are more frequent than common nouns, so we add </a:t>
            </a:r>
            <a:r>
              <a:rPr lang="en-US" sz="1800" i="1" dirty="0" err="1">
                <a:ea typeface="ＭＳ Ｐゴシック" charset="0"/>
                <a:cs typeface="ＭＳ Ｐゴシック" charset="0"/>
              </a:rPr>
              <a:t>f</a:t>
            </a:r>
            <a:r>
              <a:rPr lang="en-US" sz="1800" baseline="-25000" dirty="0" err="1">
                <a:ea typeface="ＭＳ Ｐゴシック" charset="0"/>
                <a:cs typeface="ＭＳ Ｐゴシック" charset="0"/>
              </a:rPr>
              <a:t>P</a:t>
            </a:r>
            <a:r>
              <a:rPr lang="en-US" sz="1800" dirty="0">
                <a:ea typeface="ＭＳ Ｐゴシック" charset="0"/>
                <a:cs typeface="ＭＳ Ｐゴシック" charset="0"/>
              </a:rPr>
              <a:t> = {</a:t>
            </a:r>
            <a:r>
              <a:rPr lang="en-US" sz="1800" dirty="0">
                <a:solidFill>
                  <a:srgbClr val="008000"/>
                </a:solidFill>
                <a:ea typeface="ＭＳ Ｐゴシック" charset="0"/>
                <a:cs typeface="ＭＳ Ｐゴシック" charset="0"/>
              </a:rPr>
              <a:t>NNP, NNPS</a:t>
            </a:r>
            <a:r>
              <a:rPr lang="en-US" sz="1800" dirty="0">
                <a:ea typeface="ＭＳ Ｐゴシック" charset="0"/>
                <a:cs typeface="ＭＳ Ｐゴシック" charset="0"/>
              </a:rPr>
              <a:t>}, with E[</a:t>
            </a:r>
            <a:r>
              <a:rPr lang="en-US" sz="1800" i="1" dirty="0" err="1">
                <a:ea typeface="ＭＳ Ｐゴシック" charset="0"/>
                <a:cs typeface="ＭＳ Ｐゴシック" charset="0"/>
              </a:rPr>
              <a:t>f</a:t>
            </a:r>
            <a:r>
              <a:rPr lang="en-US" sz="1800" baseline="-25000" dirty="0" err="1">
                <a:ea typeface="ＭＳ Ｐゴシック" charset="0"/>
                <a:cs typeface="ＭＳ Ｐゴシック" charset="0"/>
              </a:rPr>
              <a:t>P</a:t>
            </a:r>
            <a:r>
              <a:rPr lang="en-US" sz="1800" dirty="0">
                <a:ea typeface="ＭＳ Ｐゴシック" charset="0"/>
                <a:cs typeface="ＭＳ Ｐゴシック" charset="0"/>
              </a:rPr>
              <a:t>] =24/36</a:t>
            </a:r>
          </a:p>
          <a:p>
            <a:pPr eaLnBrk="1" hangingPunct="1"/>
            <a:endParaRPr lang="en-US" sz="1800" dirty="0">
              <a:ea typeface="ＭＳ Ｐゴシック" charset="0"/>
              <a:cs typeface="ＭＳ Ｐゴシック" charset="0"/>
            </a:endParaRPr>
          </a:p>
          <a:p>
            <a:pPr eaLnBrk="1" hangingPunct="1"/>
            <a:endParaRPr lang="en-US" sz="1800" dirty="0"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sz="1800" dirty="0">
                <a:ea typeface="ＭＳ Ｐゴシック" charset="0"/>
                <a:cs typeface="ＭＳ Ｐゴシック" charset="0"/>
              </a:rPr>
              <a:t>… we could keep refining the models, e.g</a:t>
            </a:r>
            <a:r>
              <a:rPr lang="en-US" sz="1800" dirty="0" smtClean="0">
                <a:ea typeface="ＭＳ Ｐゴシック" charset="0"/>
                <a:cs typeface="ＭＳ Ｐゴシック" charset="0"/>
              </a:rPr>
              <a:t>., </a:t>
            </a:r>
            <a:r>
              <a:rPr lang="en-US" sz="1800" dirty="0">
                <a:ea typeface="ＭＳ Ｐゴシック" charset="0"/>
                <a:cs typeface="ＭＳ Ｐゴシック" charset="0"/>
              </a:rPr>
              <a:t>by adding a feature to distinguish singular vs. plural nouns, or verb </a:t>
            </a:r>
            <a:r>
              <a:rPr lang="en-US" sz="1800" dirty="0" smtClean="0">
                <a:ea typeface="ＭＳ Ｐゴシック" charset="0"/>
                <a:cs typeface="ＭＳ Ｐゴシック" charset="0"/>
              </a:rPr>
              <a:t>types.</a:t>
            </a:r>
          </a:p>
          <a:p>
            <a:pPr marL="0" indent="0" eaLnBrk="1" hangingPunct="1">
              <a:buNone/>
            </a:pPr>
            <a:endParaRPr lang="en-US" sz="2300" dirty="0">
              <a:latin typeface="Lucida Sans" charset="0"/>
              <a:ea typeface="ＭＳ Ｐゴシック" charset="0"/>
              <a:cs typeface="ＭＳ Ｐゴシック" charset="0"/>
            </a:endParaRPr>
          </a:p>
        </p:txBody>
      </p:sp>
      <p:graphicFrame>
        <p:nvGraphicFramePr>
          <p:cNvPr id="296964" name="Group 1028"/>
          <p:cNvGraphicFramePr>
            <a:graphicFrameLocks noGrp="1"/>
          </p:cNvGraphicFramePr>
          <p:nvPr/>
        </p:nvGraphicFramePr>
        <p:xfrm>
          <a:off x="1905000" y="2515791"/>
          <a:ext cx="5791200" cy="342900"/>
        </p:xfrm>
        <a:graphic>
          <a:graphicData uri="http://schemas.openxmlformats.org/drawingml/2006/table">
            <a:tbl>
              <a:tblPr/>
              <a:tblGrid>
                <a:gridCol w="965200"/>
                <a:gridCol w="965200"/>
                <a:gridCol w="965200"/>
                <a:gridCol w="965200"/>
                <a:gridCol w="965200"/>
                <a:gridCol w="965200"/>
              </a:tblGrid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Lucida Sans" charset="0"/>
                        </a:rPr>
                        <a:t>8/36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Lucida Sans" charset="0"/>
                        </a:rPr>
                        <a:t>8/36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Lucida Sans" charset="0"/>
                        </a:rPr>
                        <a:t>8/36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Lucida Sans" charset="0"/>
                        </a:rPr>
                        <a:t>8/36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2/36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2/36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96980" name="Group 1044"/>
          <p:cNvGraphicFramePr>
            <a:graphicFrameLocks noGrp="1"/>
          </p:cNvGraphicFramePr>
          <p:nvPr/>
        </p:nvGraphicFramePr>
        <p:xfrm>
          <a:off x="1219200" y="3714750"/>
          <a:ext cx="6934200" cy="342900"/>
        </p:xfrm>
        <a:graphic>
          <a:graphicData uri="http://schemas.openxmlformats.org/drawingml/2006/table">
            <a:tbl>
              <a:tblPr/>
              <a:tblGrid>
                <a:gridCol w="1155700"/>
                <a:gridCol w="1155700"/>
                <a:gridCol w="1155700"/>
                <a:gridCol w="1155700"/>
                <a:gridCol w="1155700"/>
                <a:gridCol w="1155700"/>
              </a:tblGrid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4/36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4/36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Lucida Sans" charset="0"/>
                        </a:rPr>
                        <a:t>12/36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Lucida Sans" charset="0"/>
                        </a:rPr>
                        <a:t>12/36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2/36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2/36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96996" name="Group 1060"/>
          <p:cNvGraphicFramePr>
            <a:graphicFrameLocks noGrp="1"/>
          </p:cNvGraphicFramePr>
          <p:nvPr/>
        </p:nvGraphicFramePr>
        <p:xfrm>
          <a:off x="1905000" y="2171701"/>
          <a:ext cx="5791200" cy="297656"/>
        </p:xfrm>
        <a:graphic>
          <a:graphicData uri="http://schemas.openxmlformats.org/drawingml/2006/table">
            <a:tbl>
              <a:tblPr/>
              <a:tblGrid>
                <a:gridCol w="965200"/>
                <a:gridCol w="965200"/>
                <a:gridCol w="965200"/>
                <a:gridCol w="965200"/>
                <a:gridCol w="965200"/>
                <a:gridCol w="965200"/>
              </a:tblGrid>
              <a:tr h="2976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NN</a:t>
                      </a:r>
                    </a:p>
                  </a:txBody>
                  <a:tcPr marT="34345" marB="3434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NNS</a:t>
                      </a:r>
                    </a:p>
                  </a:txBody>
                  <a:tcPr marT="34345" marB="343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NNP</a:t>
                      </a:r>
                    </a:p>
                  </a:txBody>
                  <a:tcPr marT="34345" marB="343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NNPS</a:t>
                      </a:r>
                    </a:p>
                  </a:txBody>
                  <a:tcPr marT="34345" marB="343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VBZ</a:t>
                      </a:r>
                    </a:p>
                  </a:txBody>
                  <a:tcPr marT="34345" marB="343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VBD</a:t>
                      </a:r>
                    </a:p>
                  </a:txBody>
                  <a:tcPr marT="34345" marB="343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05417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5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Convexity</a:t>
            </a:r>
          </a:p>
        </p:txBody>
      </p:sp>
      <p:sp>
        <p:nvSpPr>
          <p:cNvPr id="57353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z="1800" i="1" baseline="-25000" dirty="0">
              <a:solidFill>
                <a:srgbClr val="CC0000"/>
              </a:solidFill>
              <a:latin typeface="Times New Roman" charset="0"/>
              <a:ea typeface="ＭＳ Ｐゴシック" charset="0"/>
              <a:cs typeface="ＭＳ Ｐゴシック" charset="0"/>
            </a:endParaRPr>
          </a:p>
          <a:p>
            <a:pPr eaLnBrk="1" hangingPunct="1"/>
            <a:endParaRPr lang="en-US" dirty="0">
              <a:latin typeface="Lucida San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7354" name="Rectangle 1030"/>
          <p:cNvSpPr>
            <a:spLocks noChangeArrowheads="1"/>
          </p:cNvSpPr>
          <p:nvPr/>
        </p:nvSpPr>
        <p:spPr bwMode="auto">
          <a:xfrm>
            <a:off x="809626" y="1913335"/>
            <a:ext cx="3197225" cy="2051447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68589" tIns="34295" rIns="68589" bIns="34295" anchor="ctr"/>
          <a:lstStyle/>
          <a:p>
            <a:endParaRPr lang="en-US"/>
          </a:p>
        </p:txBody>
      </p:sp>
      <p:sp>
        <p:nvSpPr>
          <p:cNvPr id="57355" name="Freeform 1031"/>
          <p:cNvSpPr>
            <a:spLocks/>
          </p:cNvSpPr>
          <p:nvPr/>
        </p:nvSpPr>
        <p:spPr bwMode="auto">
          <a:xfrm>
            <a:off x="822325" y="2137172"/>
            <a:ext cx="3181350" cy="1813322"/>
          </a:xfrm>
          <a:custGeom>
            <a:avLst/>
            <a:gdLst>
              <a:gd name="T0" fmla="*/ 2147483647 w 3258"/>
              <a:gd name="T1" fmla="*/ 2147483647 h 1237"/>
              <a:gd name="T2" fmla="*/ 2147483647 w 3258"/>
              <a:gd name="T3" fmla="*/ 2147483647 h 1237"/>
              <a:gd name="T4" fmla="*/ 2147483647 w 3258"/>
              <a:gd name="T5" fmla="*/ 2147483647 h 1237"/>
              <a:gd name="T6" fmla="*/ 2147483647 w 3258"/>
              <a:gd name="T7" fmla="*/ 2147483647 h 1237"/>
              <a:gd name="T8" fmla="*/ 0 w 3258"/>
              <a:gd name="T9" fmla="*/ 2147483647 h 123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58"/>
              <a:gd name="T16" fmla="*/ 0 h 1237"/>
              <a:gd name="T17" fmla="*/ 3258 w 3258"/>
              <a:gd name="T18" fmla="*/ 1237 h 123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58" h="1237">
                <a:moveTo>
                  <a:pt x="3258" y="814"/>
                </a:moveTo>
                <a:cubicBezTo>
                  <a:pt x="3118" y="712"/>
                  <a:pt x="2670" y="336"/>
                  <a:pt x="2421" y="202"/>
                </a:cubicBezTo>
                <a:cubicBezTo>
                  <a:pt x="2172" y="68"/>
                  <a:pt x="2013" y="0"/>
                  <a:pt x="1764" y="13"/>
                </a:cubicBezTo>
                <a:cubicBezTo>
                  <a:pt x="1515" y="26"/>
                  <a:pt x="1221" y="79"/>
                  <a:pt x="927" y="283"/>
                </a:cubicBezTo>
                <a:cubicBezTo>
                  <a:pt x="633" y="487"/>
                  <a:pt x="193" y="1038"/>
                  <a:pt x="0" y="1237"/>
                </a:cubicBezTo>
              </a:path>
            </a:pathLst>
          </a:custGeom>
          <a:noFill/>
          <a:ln w="38100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68589" tIns="34295" rIns="68589" bIns="34295" anchor="ctr"/>
          <a:lstStyle/>
          <a:p>
            <a:endParaRPr lang="en-US"/>
          </a:p>
        </p:txBody>
      </p:sp>
      <p:sp>
        <p:nvSpPr>
          <p:cNvPr id="57356" name="Line 1032"/>
          <p:cNvSpPr>
            <a:spLocks noChangeShapeType="1"/>
          </p:cNvSpPr>
          <p:nvPr/>
        </p:nvSpPr>
        <p:spPr bwMode="auto">
          <a:xfrm flipH="1" flipV="1">
            <a:off x="1338263" y="3080148"/>
            <a:ext cx="11112" cy="882253"/>
          </a:xfrm>
          <a:prstGeom prst="line">
            <a:avLst/>
          </a:prstGeom>
          <a:noFill/>
          <a:ln w="38100">
            <a:solidFill>
              <a:srgbClr val="CC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68589" tIns="34295" rIns="68589" bIns="34295" anchor="ctr"/>
          <a:lstStyle/>
          <a:p>
            <a:endParaRPr lang="en-US"/>
          </a:p>
        </p:txBody>
      </p:sp>
      <p:sp>
        <p:nvSpPr>
          <p:cNvPr id="57357" name="Line 1033"/>
          <p:cNvSpPr>
            <a:spLocks noChangeShapeType="1"/>
          </p:cNvSpPr>
          <p:nvPr/>
        </p:nvSpPr>
        <p:spPr bwMode="auto">
          <a:xfrm flipV="1">
            <a:off x="2228851" y="2237185"/>
            <a:ext cx="3175" cy="1719263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68589" tIns="34295" rIns="68589" bIns="34295" anchor="ctr"/>
          <a:lstStyle/>
          <a:p>
            <a:endParaRPr lang="en-US"/>
          </a:p>
        </p:txBody>
      </p:sp>
      <p:sp>
        <p:nvSpPr>
          <p:cNvPr id="57358" name="Line 1034"/>
          <p:cNvSpPr>
            <a:spLocks noChangeShapeType="1"/>
          </p:cNvSpPr>
          <p:nvPr/>
        </p:nvSpPr>
        <p:spPr bwMode="auto">
          <a:xfrm flipV="1">
            <a:off x="3497264" y="2732484"/>
            <a:ext cx="3175" cy="1222772"/>
          </a:xfrm>
          <a:prstGeom prst="line">
            <a:avLst/>
          </a:prstGeom>
          <a:noFill/>
          <a:ln w="38100">
            <a:solidFill>
              <a:srgbClr val="CC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68589" tIns="34295" rIns="68589" bIns="34295" anchor="ctr"/>
          <a:lstStyle/>
          <a:p>
            <a:endParaRPr lang="en-US"/>
          </a:p>
        </p:txBody>
      </p:sp>
      <p:sp>
        <p:nvSpPr>
          <p:cNvPr id="57359" name="Rectangle 1035"/>
          <p:cNvSpPr>
            <a:spLocks noChangeArrowheads="1"/>
          </p:cNvSpPr>
          <p:nvPr/>
        </p:nvSpPr>
        <p:spPr bwMode="auto">
          <a:xfrm>
            <a:off x="5091114" y="1941910"/>
            <a:ext cx="3197225" cy="2051447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68589" tIns="34295" rIns="68589" bIns="34295" anchor="ctr"/>
          <a:lstStyle/>
          <a:p>
            <a:endParaRPr lang="en-US"/>
          </a:p>
        </p:txBody>
      </p:sp>
      <p:sp>
        <p:nvSpPr>
          <p:cNvPr id="57360" name="Freeform 1036"/>
          <p:cNvSpPr>
            <a:spLocks/>
          </p:cNvSpPr>
          <p:nvPr/>
        </p:nvSpPr>
        <p:spPr bwMode="auto">
          <a:xfrm>
            <a:off x="5103813" y="2457451"/>
            <a:ext cx="3181350" cy="1521619"/>
          </a:xfrm>
          <a:custGeom>
            <a:avLst/>
            <a:gdLst>
              <a:gd name="T0" fmla="*/ 2147483647 w 2004"/>
              <a:gd name="T1" fmla="*/ 2147483647 h 1278"/>
              <a:gd name="T2" fmla="*/ 2147483647 w 2004"/>
              <a:gd name="T3" fmla="*/ 2147483647 h 1278"/>
              <a:gd name="T4" fmla="*/ 2147483647 w 2004"/>
              <a:gd name="T5" fmla="*/ 2147483647 h 1278"/>
              <a:gd name="T6" fmla="*/ 2147483647 w 2004"/>
              <a:gd name="T7" fmla="*/ 2147483647 h 1278"/>
              <a:gd name="T8" fmla="*/ 0 w 2004"/>
              <a:gd name="T9" fmla="*/ 2147483647 h 127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04"/>
              <a:gd name="T16" fmla="*/ 0 h 1278"/>
              <a:gd name="T17" fmla="*/ 2004 w 2004"/>
              <a:gd name="T18" fmla="*/ 1278 h 127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04" h="1278">
                <a:moveTo>
                  <a:pt x="2004" y="757"/>
                </a:moveTo>
                <a:cubicBezTo>
                  <a:pt x="1918" y="632"/>
                  <a:pt x="1652" y="0"/>
                  <a:pt x="1489" y="4"/>
                </a:cubicBezTo>
                <a:cubicBezTo>
                  <a:pt x="1326" y="8"/>
                  <a:pt x="1177" y="764"/>
                  <a:pt x="1024" y="780"/>
                </a:cubicBezTo>
                <a:cubicBezTo>
                  <a:pt x="871" y="796"/>
                  <a:pt x="741" y="20"/>
                  <a:pt x="570" y="103"/>
                </a:cubicBezTo>
                <a:cubicBezTo>
                  <a:pt x="399" y="186"/>
                  <a:pt x="119" y="1033"/>
                  <a:pt x="0" y="1278"/>
                </a:cubicBezTo>
              </a:path>
            </a:pathLst>
          </a:custGeom>
          <a:noFill/>
          <a:ln w="38100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68589" tIns="34295" rIns="68589" bIns="34295" anchor="ctr"/>
          <a:lstStyle/>
          <a:p>
            <a:endParaRPr lang="en-US"/>
          </a:p>
        </p:txBody>
      </p:sp>
      <p:sp>
        <p:nvSpPr>
          <p:cNvPr id="57361" name="Line 1037"/>
          <p:cNvSpPr>
            <a:spLocks noChangeShapeType="1"/>
          </p:cNvSpPr>
          <p:nvPr/>
        </p:nvSpPr>
        <p:spPr bwMode="auto">
          <a:xfrm flipV="1">
            <a:off x="5630864" y="3108723"/>
            <a:ext cx="3175" cy="882253"/>
          </a:xfrm>
          <a:prstGeom prst="line">
            <a:avLst/>
          </a:prstGeom>
          <a:noFill/>
          <a:ln w="38100">
            <a:solidFill>
              <a:srgbClr val="CC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68589" tIns="34295" rIns="68589" bIns="34295" anchor="ctr"/>
          <a:lstStyle/>
          <a:p>
            <a:endParaRPr lang="en-US"/>
          </a:p>
        </p:txBody>
      </p:sp>
      <p:sp>
        <p:nvSpPr>
          <p:cNvPr id="57362" name="Freeform 1038"/>
          <p:cNvSpPr>
            <a:spLocks/>
          </p:cNvSpPr>
          <p:nvPr/>
        </p:nvSpPr>
        <p:spPr bwMode="auto">
          <a:xfrm>
            <a:off x="7843839" y="2764633"/>
            <a:ext cx="1587" cy="1221581"/>
          </a:xfrm>
          <a:custGeom>
            <a:avLst/>
            <a:gdLst>
              <a:gd name="T0" fmla="*/ 0 w 1"/>
              <a:gd name="T1" fmla="*/ 2147483647 h 1026"/>
              <a:gd name="T2" fmla="*/ 0 w 1"/>
              <a:gd name="T3" fmla="*/ 0 h 1026"/>
              <a:gd name="T4" fmla="*/ 0 60000 65536"/>
              <a:gd name="T5" fmla="*/ 0 60000 65536"/>
              <a:gd name="T6" fmla="*/ 0 w 1"/>
              <a:gd name="T7" fmla="*/ 0 h 1026"/>
              <a:gd name="T8" fmla="*/ 1 w 1"/>
              <a:gd name="T9" fmla="*/ 1026 h 102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1026">
                <a:moveTo>
                  <a:pt x="0" y="1026"/>
                </a:moveTo>
                <a:lnTo>
                  <a:pt x="0" y="0"/>
                </a:lnTo>
              </a:path>
            </a:pathLst>
          </a:custGeom>
          <a:noFill/>
          <a:ln w="38100">
            <a:solidFill>
              <a:srgbClr val="CC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68589" tIns="34295" rIns="68589" bIns="34295" anchor="ctr"/>
          <a:lstStyle/>
          <a:p>
            <a:endParaRPr lang="en-US"/>
          </a:p>
        </p:txBody>
      </p:sp>
      <p:sp>
        <p:nvSpPr>
          <p:cNvPr id="57363" name="Line 1039"/>
          <p:cNvSpPr>
            <a:spLocks noChangeShapeType="1"/>
          </p:cNvSpPr>
          <p:nvPr/>
        </p:nvSpPr>
        <p:spPr bwMode="auto">
          <a:xfrm flipV="1">
            <a:off x="1328738" y="2753916"/>
            <a:ext cx="2171700" cy="332184"/>
          </a:xfrm>
          <a:prstGeom prst="line">
            <a:avLst/>
          </a:prstGeom>
          <a:noFill/>
          <a:ln w="38100" cap="rnd">
            <a:solidFill>
              <a:srgbClr val="CC0000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68589" tIns="34295" rIns="68589" bIns="34295" anchor="ctr"/>
          <a:lstStyle/>
          <a:p>
            <a:endParaRPr lang="en-US"/>
          </a:p>
        </p:txBody>
      </p:sp>
      <p:sp>
        <p:nvSpPr>
          <p:cNvPr id="57364" name="Line 1040"/>
          <p:cNvSpPr>
            <a:spLocks noChangeShapeType="1"/>
          </p:cNvSpPr>
          <p:nvPr/>
        </p:nvSpPr>
        <p:spPr bwMode="auto">
          <a:xfrm flipV="1">
            <a:off x="5624513" y="2761060"/>
            <a:ext cx="2214562" cy="332184"/>
          </a:xfrm>
          <a:prstGeom prst="line">
            <a:avLst/>
          </a:prstGeom>
          <a:noFill/>
          <a:ln w="38100" cap="rnd">
            <a:solidFill>
              <a:srgbClr val="CC0000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68589" tIns="34295" rIns="68589" bIns="34295" anchor="ctr"/>
          <a:lstStyle/>
          <a:p>
            <a:endParaRPr lang="en-US"/>
          </a:p>
        </p:txBody>
      </p:sp>
      <p:sp>
        <p:nvSpPr>
          <p:cNvPr id="57365" name="Line 1041"/>
          <p:cNvSpPr>
            <a:spLocks noChangeShapeType="1"/>
          </p:cNvSpPr>
          <p:nvPr/>
        </p:nvSpPr>
        <p:spPr bwMode="auto">
          <a:xfrm flipV="1">
            <a:off x="6553200" y="3273030"/>
            <a:ext cx="1588" cy="70127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68589" tIns="34295" rIns="68589" bIns="34295" anchor="ctr"/>
          <a:lstStyle/>
          <a:p>
            <a:endParaRPr lang="en-US"/>
          </a:p>
        </p:txBody>
      </p:sp>
      <p:sp>
        <p:nvSpPr>
          <p:cNvPr id="57366" name="Line 1046"/>
          <p:cNvSpPr>
            <a:spLocks noChangeShapeType="1"/>
          </p:cNvSpPr>
          <p:nvPr/>
        </p:nvSpPr>
        <p:spPr bwMode="auto">
          <a:xfrm flipH="1" flipV="1">
            <a:off x="2343150" y="2260999"/>
            <a:ext cx="1728788" cy="26789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68589" tIns="34295" rIns="68589" bIns="34295" anchor="ctr"/>
          <a:lstStyle/>
          <a:p>
            <a:endParaRPr lang="en-US"/>
          </a:p>
        </p:txBody>
      </p:sp>
      <p:sp>
        <p:nvSpPr>
          <p:cNvPr id="57367" name="Line 1047"/>
          <p:cNvSpPr>
            <a:spLocks noChangeShapeType="1"/>
          </p:cNvSpPr>
          <p:nvPr/>
        </p:nvSpPr>
        <p:spPr bwMode="auto">
          <a:xfrm flipH="1">
            <a:off x="2295526" y="2889647"/>
            <a:ext cx="1785938" cy="117872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68589" tIns="34295" rIns="68589" bIns="34295" anchor="ctr"/>
          <a:lstStyle/>
          <a:p>
            <a:endParaRPr lang="en-US"/>
          </a:p>
        </p:txBody>
      </p:sp>
      <p:sp>
        <p:nvSpPr>
          <p:cNvPr id="57368" name="Line 1048"/>
          <p:cNvSpPr>
            <a:spLocks noChangeShapeType="1"/>
          </p:cNvSpPr>
          <p:nvPr/>
        </p:nvSpPr>
        <p:spPr bwMode="auto">
          <a:xfrm>
            <a:off x="4991100" y="2907508"/>
            <a:ext cx="1557338" cy="21431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68589" tIns="34295" rIns="68589" bIns="34295" anchor="ctr"/>
          <a:lstStyle/>
          <a:p>
            <a:endParaRPr lang="en-US"/>
          </a:p>
        </p:txBody>
      </p:sp>
      <p:sp>
        <p:nvSpPr>
          <p:cNvPr id="57369" name="Line 1049"/>
          <p:cNvSpPr>
            <a:spLocks noChangeShapeType="1"/>
          </p:cNvSpPr>
          <p:nvPr/>
        </p:nvSpPr>
        <p:spPr bwMode="auto">
          <a:xfrm>
            <a:off x="5014913" y="2550320"/>
            <a:ext cx="1485900" cy="717947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68589" tIns="34295" rIns="68589" bIns="34295" anchor="ctr"/>
          <a:lstStyle/>
          <a:p>
            <a:endParaRPr lang="en-US"/>
          </a:p>
        </p:txBody>
      </p:sp>
      <p:sp>
        <p:nvSpPr>
          <p:cNvPr id="57370" name="Text Box 1050"/>
          <p:cNvSpPr txBox="1">
            <a:spLocks noChangeArrowheads="1"/>
          </p:cNvSpPr>
          <p:nvPr/>
        </p:nvSpPr>
        <p:spPr bwMode="auto">
          <a:xfrm>
            <a:off x="1771650" y="4029075"/>
            <a:ext cx="1343025" cy="438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9" tIns="34295" rIns="68589" bIns="34295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dirty="0">
                <a:latin typeface="+mn-lt"/>
              </a:rPr>
              <a:t>Convex</a:t>
            </a:r>
          </a:p>
        </p:txBody>
      </p:sp>
      <p:sp>
        <p:nvSpPr>
          <p:cNvPr id="57371" name="Text Box 1051"/>
          <p:cNvSpPr txBox="1">
            <a:spLocks noChangeArrowheads="1"/>
          </p:cNvSpPr>
          <p:nvPr/>
        </p:nvSpPr>
        <p:spPr bwMode="auto">
          <a:xfrm>
            <a:off x="5695950" y="4036219"/>
            <a:ext cx="2185988" cy="438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9" tIns="34295" rIns="68589" bIns="34295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dirty="0">
                <a:latin typeface="+mn-lt"/>
              </a:rPr>
              <a:t>Non-Convex</a:t>
            </a:r>
          </a:p>
        </p:txBody>
      </p:sp>
      <p:sp>
        <p:nvSpPr>
          <p:cNvPr id="57372" name="Text Box 1052"/>
          <p:cNvSpPr txBox="1">
            <a:spLocks noChangeArrowheads="1"/>
          </p:cNvSpPr>
          <p:nvPr/>
        </p:nvSpPr>
        <p:spPr bwMode="auto">
          <a:xfrm>
            <a:off x="542925" y="4324350"/>
            <a:ext cx="8272463" cy="8079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9" tIns="34295" rIns="68589" bIns="34295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dirty="0">
                <a:solidFill>
                  <a:srgbClr val="A4001D"/>
                </a:solidFill>
                <a:latin typeface="+mn-lt"/>
              </a:rPr>
              <a:t>Convexity guarantees a single, global maximum because any higher points are greedily reachable.</a:t>
            </a:r>
          </a:p>
        </p:txBody>
      </p:sp>
      <p:graphicFrame>
        <p:nvGraphicFramePr>
          <p:cNvPr id="29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9226192"/>
              </p:ext>
            </p:extLst>
          </p:nvPr>
        </p:nvGraphicFramePr>
        <p:xfrm>
          <a:off x="4032250" y="1112837"/>
          <a:ext cx="1890713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114" name="Equation" r:id="rId3" imgW="660510" imgH="292370" progId="Equation.3">
                  <p:embed/>
                </p:oleObj>
              </mc:Choice>
              <mc:Fallback>
                <p:oleObj name="Equation" r:id="rId3" imgW="660510" imgH="29237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2250" y="1112837"/>
                        <a:ext cx="1890713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0052053"/>
              </p:ext>
            </p:extLst>
          </p:nvPr>
        </p:nvGraphicFramePr>
        <p:xfrm>
          <a:off x="6151563" y="1112837"/>
          <a:ext cx="1492250" cy="836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115" name="Equation" r:id="rId5" imgW="520871" imgH="292370" progId="Equation.3">
                  <p:embed/>
                </p:oleObj>
              </mc:Choice>
              <mc:Fallback>
                <p:oleObj name="Equation" r:id="rId5" imgW="520871" imgH="29237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1563" y="1112837"/>
                        <a:ext cx="1492250" cy="836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4172593"/>
              </p:ext>
            </p:extLst>
          </p:nvPr>
        </p:nvGraphicFramePr>
        <p:xfrm>
          <a:off x="1752600" y="1125537"/>
          <a:ext cx="1892300" cy="836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116" name="Equation" r:id="rId7" imgW="660510" imgH="292370" progId="Equation.3">
                  <p:embed/>
                </p:oleObj>
              </mc:Choice>
              <mc:Fallback>
                <p:oleObj name="Equation" r:id="rId7" imgW="660510" imgH="29237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1125537"/>
                        <a:ext cx="1892300" cy="836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4123305"/>
              </p:ext>
            </p:extLst>
          </p:nvPr>
        </p:nvGraphicFramePr>
        <p:xfrm>
          <a:off x="3654425" y="1209675"/>
          <a:ext cx="363538" cy="43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117" name="Equation" r:id="rId9" imgW="127231" imgH="152598" progId="Equation.3">
                  <p:embed/>
                </p:oleObj>
              </mc:Choice>
              <mc:Fallback>
                <p:oleObj name="Equation" r:id="rId9" imgW="127231" imgH="15259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4425" y="1209675"/>
                        <a:ext cx="363538" cy="436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5274126"/>
              </p:ext>
            </p:extLst>
          </p:nvPr>
        </p:nvGraphicFramePr>
        <p:xfrm>
          <a:off x="4133850" y="2800350"/>
          <a:ext cx="833438" cy="296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118" name="Equation" r:id="rId11" imgW="571649" imgH="203508" progId="Equation.3">
                  <p:embed/>
                </p:oleObj>
              </mc:Choice>
              <mc:Fallback>
                <p:oleObj name="Equation" r:id="rId11" imgW="571649" imgH="20350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3850" y="2800350"/>
                        <a:ext cx="833438" cy="296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8144046"/>
              </p:ext>
            </p:extLst>
          </p:nvPr>
        </p:nvGraphicFramePr>
        <p:xfrm>
          <a:off x="4086225" y="2266950"/>
          <a:ext cx="915988" cy="325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119" name="Equation" r:id="rId13" imgW="571649" imgH="203508" progId="Equation.3">
                  <p:embed/>
                </p:oleObj>
              </mc:Choice>
              <mc:Fallback>
                <p:oleObj name="Equation" r:id="rId13" imgW="571649" imgH="20350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86225" y="2266950"/>
                        <a:ext cx="915988" cy="325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677994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Convexity II</a:t>
            </a:r>
          </a:p>
        </p:txBody>
      </p:sp>
      <p:sp>
        <p:nvSpPr>
          <p:cNvPr id="5837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85801" y="1314450"/>
            <a:ext cx="5562600" cy="3657600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>
                <a:ea typeface="ＭＳ Ｐゴシック" charset="0"/>
                <a:cs typeface="ＭＳ Ｐゴシック" charset="0"/>
              </a:rPr>
              <a:t>Constrained </a:t>
            </a:r>
            <a:r>
              <a:rPr lang="en-US" i="1" dirty="0">
                <a:solidFill>
                  <a:srgbClr val="CC0000"/>
                </a:solidFill>
                <a:ea typeface="ＭＳ Ｐゴシック" charset="0"/>
                <a:cs typeface="ＭＳ Ｐゴシック" charset="0"/>
              </a:rPr>
              <a:t>H</a:t>
            </a:r>
            <a:r>
              <a:rPr lang="en-US" dirty="0">
                <a:solidFill>
                  <a:srgbClr val="CC0000"/>
                </a:solidFill>
                <a:ea typeface="ＭＳ Ｐゴシック" charset="0"/>
                <a:cs typeface="ＭＳ Ｐゴシック" charset="0"/>
              </a:rPr>
              <a:t>(</a:t>
            </a:r>
            <a:r>
              <a:rPr lang="en-US" i="1" dirty="0">
                <a:solidFill>
                  <a:srgbClr val="CC0000"/>
                </a:solidFill>
                <a:ea typeface="ＭＳ Ｐゴシック" charset="0"/>
                <a:cs typeface="ＭＳ Ｐゴシック" charset="0"/>
              </a:rPr>
              <a:t>p</a:t>
            </a:r>
            <a:r>
              <a:rPr lang="en-US" dirty="0">
                <a:solidFill>
                  <a:srgbClr val="CC0000"/>
                </a:solidFill>
                <a:ea typeface="ＭＳ Ｐゴシック" charset="0"/>
                <a:cs typeface="ＭＳ Ｐゴシック" charset="0"/>
              </a:rPr>
              <a:t>) = – </a:t>
            </a:r>
            <a:r>
              <a:rPr lang="en-US" dirty="0">
                <a:solidFill>
                  <a:srgbClr val="CC0000"/>
                </a:solidFill>
                <a:ea typeface="ＭＳ Ｐゴシック" charset="0"/>
                <a:cs typeface="ＭＳ Ｐゴシック" charset="0"/>
                <a:sym typeface="Symbol" charset="0"/>
              </a:rPr>
              <a:t> </a:t>
            </a:r>
            <a:r>
              <a:rPr lang="en-US" i="1" dirty="0">
                <a:solidFill>
                  <a:srgbClr val="CC0000"/>
                </a:solidFill>
                <a:ea typeface="ＭＳ Ｐゴシック" charset="0"/>
                <a:cs typeface="ＭＳ Ｐゴシック" charset="0"/>
              </a:rPr>
              <a:t>x</a:t>
            </a:r>
            <a:r>
              <a:rPr lang="en-US" dirty="0">
                <a:solidFill>
                  <a:srgbClr val="CC0000"/>
                </a:solidFill>
                <a:ea typeface="ＭＳ Ｐゴシック" charset="0"/>
                <a:cs typeface="ＭＳ Ｐゴシック" charset="0"/>
              </a:rPr>
              <a:t> log </a:t>
            </a:r>
            <a:r>
              <a:rPr lang="en-US" i="1" dirty="0">
                <a:solidFill>
                  <a:srgbClr val="CC0000"/>
                </a:solidFill>
                <a:ea typeface="ＭＳ Ｐゴシック" charset="0"/>
                <a:cs typeface="ＭＳ Ｐゴシック" charset="0"/>
              </a:rPr>
              <a:t>x</a:t>
            </a:r>
            <a:r>
              <a:rPr lang="en-US" dirty="0">
                <a:solidFill>
                  <a:srgbClr val="CC0000"/>
                </a:solidFill>
                <a:ea typeface="ＭＳ Ｐゴシック" charset="0"/>
                <a:cs typeface="ＭＳ Ｐゴシック" charset="0"/>
              </a:rPr>
              <a:t> </a:t>
            </a:r>
            <a:r>
              <a:rPr lang="en-US" dirty="0">
                <a:ea typeface="ＭＳ Ｐゴシック" charset="0"/>
                <a:cs typeface="ＭＳ Ｐゴシック" charset="0"/>
              </a:rPr>
              <a:t>is convex: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solidFill>
                  <a:srgbClr val="CC0000"/>
                </a:solidFill>
                <a:ea typeface="ＭＳ Ｐゴシック" charset="0"/>
              </a:rPr>
              <a:t>– </a:t>
            </a:r>
            <a:r>
              <a:rPr lang="en-US" i="1" dirty="0">
                <a:solidFill>
                  <a:srgbClr val="CC0000"/>
                </a:solidFill>
                <a:ea typeface="ＭＳ Ｐゴシック" charset="0"/>
              </a:rPr>
              <a:t>x</a:t>
            </a:r>
            <a:r>
              <a:rPr lang="en-US" dirty="0">
                <a:solidFill>
                  <a:srgbClr val="CC0000"/>
                </a:solidFill>
                <a:ea typeface="ＭＳ Ｐゴシック" charset="0"/>
              </a:rPr>
              <a:t> log </a:t>
            </a:r>
            <a:r>
              <a:rPr lang="en-US" i="1" dirty="0">
                <a:solidFill>
                  <a:srgbClr val="CC0000"/>
                </a:solidFill>
                <a:ea typeface="ＭＳ Ｐゴシック" charset="0"/>
              </a:rPr>
              <a:t>x</a:t>
            </a:r>
            <a:r>
              <a:rPr lang="en-US" dirty="0">
                <a:ea typeface="ＭＳ Ｐゴシック" charset="0"/>
              </a:rPr>
              <a:t> is convex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solidFill>
                  <a:srgbClr val="CC0000"/>
                </a:solidFill>
                <a:ea typeface="ＭＳ Ｐゴシック" charset="0"/>
              </a:rPr>
              <a:t>– </a:t>
            </a:r>
            <a:r>
              <a:rPr lang="en-US" dirty="0">
                <a:solidFill>
                  <a:srgbClr val="CC0000"/>
                </a:solidFill>
                <a:ea typeface="ＭＳ Ｐゴシック" charset="0"/>
                <a:sym typeface="Symbol" charset="0"/>
              </a:rPr>
              <a:t> </a:t>
            </a:r>
            <a:r>
              <a:rPr lang="en-US" i="1" dirty="0">
                <a:solidFill>
                  <a:srgbClr val="CC0000"/>
                </a:solidFill>
                <a:ea typeface="ＭＳ Ｐゴシック" charset="0"/>
              </a:rPr>
              <a:t>x</a:t>
            </a:r>
            <a:r>
              <a:rPr lang="en-US" dirty="0">
                <a:solidFill>
                  <a:srgbClr val="CC0000"/>
                </a:solidFill>
                <a:ea typeface="ＭＳ Ｐゴシック" charset="0"/>
              </a:rPr>
              <a:t> log </a:t>
            </a:r>
            <a:r>
              <a:rPr lang="en-US" i="1" dirty="0">
                <a:solidFill>
                  <a:srgbClr val="CC0000"/>
                </a:solidFill>
                <a:ea typeface="ＭＳ Ｐゴシック" charset="0"/>
              </a:rPr>
              <a:t>x</a:t>
            </a:r>
            <a:r>
              <a:rPr lang="en-US" dirty="0">
                <a:ea typeface="ＭＳ Ｐゴシック" charset="0"/>
                <a:sym typeface="Symbol" charset="0"/>
              </a:rPr>
              <a:t> </a:t>
            </a:r>
            <a:r>
              <a:rPr lang="en-US" dirty="0">
                <a:ea typeface="ＭＳ Ｐゴシック" charset="0"/>
              </a:rPr>
              <a:t>is convex (sum of convex functions is convex).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ea typeface="ＭＳ Ｐゴシック" charset="0"/>
              </a:rPr>
              <a:t>The feasible region of constrained </a:t>
            </a:r>
            <a:r>
              <a:rPr lang="en-US" i="1" dirty="0">
                <a:solidFill>
                  <a:srgbClr val="CC0000"/>
                </a:solidFill>
                <a:ea typeface="ＭＳ Ｐゴシック" charset="0"/>
              </a:rPr>
              <a:t>H</a:t>
            </a:r>
            <a:r>
              <a:rPr lang="en-US" dirty="0">
                <a:ea typeface="ＭＳ Ｐゴシック" charset="0"/>
              </a:rPr>
              <a:t> is a linear subspace (which is convex)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ea typeface="ＭＳ Ｐゴシック" charset="0"/>
              </a:rPr>
              <a:t>The constrained entropy surface is therefore convex.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ea typeface="ＭＳ Ｐゴシック" charset="0"/>
                <a:cs typeface="ＭＳ Ｐゴシック" charset="0"/>
              </a:rPr>
              <a:t>The maximum likelihood exponential model (dual) formulation is also convex.</a:t>
            </a:r>
          </a:p>
        </p:txBody>
      </p:sp>
      <p:pic>
        <p:nvPicPr>
          <p:cNvPr id="58372" name="Picture 1028" descr="xlog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1" y="1239441"/>
            <a:ext cx="2133600" cy="12656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73" name="Picture 1029" descr="hxy-mesh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4164" y="2457450"/>
            <a:ext cx="2281237" cy="1287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74" name="Picture 1030" descr="hxy-mesh-slic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3743326"/>
            <a:ext cx="2281238" cy="1283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864235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NLP-class">
  <a:themeElements>
    <a:clrScheme name="NLP Class">
      <a:dk1>
        <a:sysClr val="windowText" lastClr="000000"/>
      </a:dk1>
      <a:lt1>
        <a:sysClr val="window" lastClr="FFFFFF"/>
      </a:lt1>
      <a:dk2>
        <a:srgbClr val="605435"/>
      </a:dk2>
      <a:lt2>
        <a:srgbClr val="E7D19A"/>
      </a:lt2>
      <a:accent1>
        <a:srgbClr val="A4001D"/>
      </a:accent1>
      <a:accent2>
        <a:srgbClr val="2584BB"/>
      </a:accent2>
      <a:accent3>
        <a:srgbClr val="BB57BE"/>
      </a:accent3>
      <a:accent4>
        <a:srgbClr val="177245"/>
      </a:accent4>
      <a:accent5>
        <a:srgbClr val="35ACA2"/>
      </a:accent5>
      <a:accent6>
        <a:srgbClr val="FF8700"/>
      </a:accent6>
      <a:hlink>
        <a:srgbClr val="EF8E1C"/>
      </a:hlink>
      <a:folHlink>
        <a:srgbClr val="FEC60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A50021"/>
            </a:gs>
            <a:gs pos="100000">
              <a:schemeClr val="tx1"/>
            </a:gs>
          </a:gsLst>
          <a:lin ang="0" scaled="1"/>
        </a:gra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Lucida Sans" pitchFamily="-65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A50021"/>
            </a:gs>
            <a:gs pos="100000">
              <a:schemeClr val="tx1"/>
            </a:gs>
          </a:gsLst>
          <a:lin ang="0" scaled="1"/>
        </a:gra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Lucida Sans" pitchFamily="-65" charset="0"/>
          </a:defRPr>
        </a:defPPr>
      </a:lstStyle>
    </a:lnDef>
  </a:objectDefaults>
  <a:extraClrSchemeLst>
    <a:extraClrScheme>
      <a:clrScheme name="nlp-lucida-scheme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lp-lucida-scheme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lp-lucida-scheme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NLP-class.potx</Template>
  <TotalTime>54892</TotalTime>
  <Words>2875</Words>
  <Application>Microsoft Macintosh PowerPoint</Application>
  <PresentationFormat>On-screen Show (16:9)</PresentationFormat>
  <Paragraphs>797</Paragraphs>
  <Slides>40</Slides>
  <Notes>11</Notes>
  <HiddenSlides>1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2" baseType="lpstr">
      <vt:lpstr>NLP-class</vt:lpstr>
      <vt:lpstr>Equation</vt:lpstr>
      <vt:lpstr>Maxent Models and Discriminative Estimation</vt:lpstr>
      <vt:lpstr>Maximum Entropy Models</vt:lpstr>
      <vt:lpstr>(Maximum) Entropy</vt:lpstr>
      <vt:lpstr>Maxent Examples I</vt:lpstr>
      <vt:lpstr>Maxent Examples II</vt:lpstr>
      <vt:lpstr>Maxent Examples III</vt:lpstr>
      <vt:lpstr>Maxent Examples IV</vt:lpstr>
      <vt:lpstr>Convexity</vt:lpstr>
      <vt:lpstr>Convexity II</vt:lpstr>
      <vt:lpstr>Maxent Models and Discriminative Estimation</vt:lpstr>
      <vt:lpstr>Feature Overlap/Feature Interaction</vt:lpstr>
      <vt:lpstr>Feature Overlap</vt:lpstr>
      <vt:lpstr>Example: Named Entity Feature Overlap</vt:lpstr>
      <vt:lpstr>Feature Interaction</vt:lpstr>
      <vt:lpstr>Feature Interaction</vt:lpstr>
      <vt:lpstr>Quiz Question</vt:lpstr>
      <vt:lpstr>Feature Interaction</vt:lpstr>
      <vt:lpstr>Example: NER Interaction</vt:lpstr>
      <vt:lpstr>Feature Overlap/Feature Interaction</vt:lpstr>
      <vt:lpstr>Conditional Maxent Models for Classification</vt:lpstr>
      <vt:lpstr>Classification</vt:lpstr>
      <vt:lpstr>Classification II</vt:lpstr>
      <vt:lpstr>Classification III</vt:lpstr>
      <vt:lpstr>Classification IV</vt:lpstr>
      <vt:lpstr>Conditional Maxent Models for Classification</vt:lpstr>
      <vt:lpstr>Smoothing/Priors/ Regularization for Maxent Models</vt:lpstr>
      <vt:lpstr>Smoothing: Issues of Scale</vt:lpstr>
      <vt:lpstr>Smoothing: Issues</vt:lpstr>
      <vt:lpstr>Smoothing: Issues</vt:lpstr>
      <vt:lpstr>Smoothing: Early Stopping</vt:lpstr>
      <vt:lpstr>Smoothing: Priors (MAP)</vt:lpstr>
      <vt:lpstr>Smoothing: Priors</vt:lpstr>
      <vt:lpstr>Smoothing: Priors</vt:lpstr>
      <vt:lpstr>Smoothing: Priors</vt:lpstr>
      <vt:lpstr>Example: NER Smoothing</vt:lpstr>
      <vt:lpstr>Example: POS Tagging</vt:lpstr>
      <vt:lpstr>Smoothing: Regularization</vt:lpstr>
      <vt:lpstr>Smoothing: Virtual Data</vt:lpstr>
      <vt:lpstr>Smoothing: Count Cutoffs</vt:lpstr>
      <vt:lpstr>Smoothing/Priors/ Regularization for Maxent Models</vt:lpstr>
    </vt:vector>
  </TitlesOfParts>
  <Company>Stanford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Information Extraction</dc:title>
  <dc:creator>Christopher Manning</dc:creator>
  <cp:lastModifiedBy>Christopher Manning</cp:lastModifiedBy>
  <cp:revision>247</cp:revision>
  <cp:lastPrinted>2012-03-06T20:53:56Z</cp:lastPrinted>
  <dcterms:created xsi:type="dcterms:W3CDTF">2010-04-19T15:31:24Z</dcterms:created>
  <dcterms:modified xsi:type="dcterms:W3CDTF">2012-04-05T04:13:31Z</dcterms:modified>
</cp:coreProperties>
</file>