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9" r:id="rId2"/>
    <p:sldId id="289" r:id="rId3"/>
    <p:sldId id="351" r:id="rId4"/>
    <p:sldId id="352" r:id="rId5"/>
    <p:sldId id="296" r:id="rId6"/>
    <p:sldId id="341" r:id="rId7"/>
    <p:sldId id="354" r:id="rId8"/>
    <p:sldId id="353" r:id="rId9"/>
    <p:sldId id="342" r:id="rId10"/>
    <p:sldId id="327" r:id="rId11"/>
    <p:sldId id="328" r:id="rId12"/>
    <p:sldId id="329" r:id="rId13"/>
    <p:sldId id="334" r:id="rId14"/>
    <p:sldId id="348" r:id="rId15"/>
    <p:sldId id="332" r:id="rId16"/>
    <p:sldId id="349" r:id="rId17"/>
    <p:sldId id="350" r:id="rId18"/>
    <p:sldId id="330" r:id="rId19"/>
    <p:sldId id="335" r:id="rId20"/>
    <p:sldId id="333" r:id="rId21"/>
    <p:sldId id="336" r:id="rId22"/>
    <p:sldId id="345" r:id="rId23"/>
    <p:sldId id="346" r:id="rId24"/>
    <p:sldId id="337" r:id="rId25"/>
    <p:sldId id="347" r:id="rId26"/>
    <p:sldId id="340" r:id="rId27"/>
    <p:sldId id="338" r:id="rId28"/>
    <p:sldId id="343" r:id="rId29"/>
    <p:sldId id="339" r:id="rId30"/>
    <p:sldId id="344" r:id="rId31"/>
    <p:sldId id="274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2" autoAdjust="0"/>
    <p:restoredTop sz="82643" autoAdjust="0"/>
  </p:normalViewPr>
  <p:slideViewPr>
    <p:cSldViewPr>
      <p:cViewPr varScale="1">
        <p:scale>
          <a:sx n="88" d="100"/>
          <a:sy n="88" d="100"/>
        </p:scale>
        <p:origin x="19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Relationship Id="rId3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0404D-A3EF-4057-B27D-A5870016E798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50A4-EBE8-47AD-A2F1-8219DCCCD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28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大家好，今天我给大家分享一篇今年</a:t>
            </a:r>
            <a:r>
              <a:rPr lang="en-US" altLang="zh-CN" baseline="0" dirty="0" smtClean="0"/>
              <a:t>ACL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Outstanding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Paper</a:t>
            </a:r>
            <a:r>
              <a:rPr lang="zh-CN" altLang="en-US" baseline="0" dirty="0" smtClean="0"/>
              <a:t>，文章的标题是用于</a:t>
            </a:r>
            <a:r>
              <a:rPr lang="zh-CN" altLang="en-US" baseline="0" dirty="0"/>
              <a:t>中文分词的对抗、多评价标准的学习</a:t>
            </a:r>
            <a:r>
              <a:rPr lang="zh-CN" altLang="en-US" baseline="0" dirty="0" smtClean="0"/>
              <a:t>。这篇文章来自复旦</a:t>
            </a:r>
            <a:r>
              <a:rPr lang="zh-CN" altLang="en-US" baseline="0" dirty="0"/>
              <a:t>大学</a:t>
            </a:r>
            <a:r>
              <a:rPr lang="en-US" altLang="zh-CN" baseline="0" dirty="0"/>
              <a:t>NLP</a:t>
            </a:r>
            <a:r>
              <a:rPr lang="zh-CN" altLang="en-US" baseline="0" dirty="0" smtClean="0"/>
              <a:t>实验室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4FB6C-4345-4ADF-BB43-B0D424A6F8A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63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前面都是准备工作，现在开始进入正题。</a:t>
            </a:r>
          </a:p>
          <a:p>
            <a:r>
              <a:rPr lang="zh-CN" altLang="en-US" dirty="0" smtClean="0"/>
              <a:t>中文分词存在不同的标准，语言学家定义了不同的标准，</a:t>
            </a:r>
            <a:r>
              <a:rPr lang="zh-CN" altLang="en-US" dirty="0" smtClean="0"/>
              <a:t>不同语料</a:t>
            </a:r>
            <a:r>
              <a:rPr lang="zh-CN" altLang="en-US" dirty="0" smtClean="0"/>
              <a:t>对同一句话的切分结果可能不一样，比如：。</a:t>
            </a:r>
            <a:r>
              <a:rPr lang="zh-CN" altLang="en-US" dirty="0" smtClean="0"/>
              <a:t>以前</a:t>
            </a:r>
            <a:r>
              <a:rPr lang="zh-CN" altLang="en-US" dirty="0"/>
              <a:t>的方法都是针对单个语料进行</a:t>
            </a:r>
            <a:r>
              <a:rPr lang="zh-CN" altLang="en-US" dirty="0" smtClean="0"/>
              <a:t>训练，</a:t>
            </a:r>
            <a:r>
              <a:rPr lang="zh-CN" altLang="en-US" dirty="0" smtClean="0"/>
              <a:t>而每份语聊都耗费了很多的人力、物力，只利用单个语料的话是浪费资源</a:t>
            </a:r>
            <a:r>
              <a:rPr lang="zh-CN" altLang="en-US" dirty="0" smtClean="0"/>
              <a:t>。</a:t>
            </a:r>
            <a:r>
              <a:rPr lang="zh-CN" altLang="en-US" dirty="0"/>
              <a:t>这篇</a:t>
            </a:r>
            <a:r>
              <a:rPr lang="en-US" altLang="zh-CN" dirty="0"/>
              <a:t>Paper</a:t>
            </a:r>
            <a:r>
              <a:rPr lang="zh-CN" altLang="en-US" dirty="0"/>
              <a:t>的思想就是同时将多份语料同时利用起来进行训练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形式化的讲呢，就是给你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个不同标准的</a:t>
            </a:r>
            <a:r>
              <a:rPr lang="zh-CN" altLang="en-US" dirty="0" smtClean="0"/>
              <a:t>语料</a:t>
            </a:r>
          </a:p>
          <a:p>
            <a:r>
              <a:rPr lang="zh-CN" altLang="en-US" dirty="0" smtClean="0"/>
              <a:t>问题定义好后，怎么解决？可以用一个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字向量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 + CRF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模型来训练，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但不同语料有不一致的地方，所以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必须考虑用一部分模块来建模它们之间的差异部分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这篇文章提出了三种类型的模型</a:t>
            </a:r>
          </a:p>
          <a:p>
            <a:r>
              <a:rPr lang="zh-CN" altLang="en-US" dirty="0" smtClean="0"/>
              <a:t>灰色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对数似然损失</a:t>
            </a:r>
            <a:r>
              <a:rPr lang="zh-CN" altLang="en-US" dirty="0" smtClean="0"/>
              <a:t>函数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到目前为止，网络结构讲完了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在这样的网络下发现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个语料库都有提升，但除了一个</a:t>
            </a:r>
            <a:r>
              <a:rPr lang="en-US" altLang="zh-CN" dirty="0" smtClean="0"/>
              <a:t>MSRA</a:t>
            </a:r>
            <a:r>
              <a:rPr lang="zh-CN" altLang="en-US" dirty="0" smtClean="0"/>
              <a:t>的有所下降</a:t>
            </a:r>
            <a:r>
              <a:rPr lang="zh-CN" altLang="en-US" dirty="0" smtClean="0"/>
              <a:t>，</a:t>
            </a:r>
          </a:p>
          <a:p>
            <a:r>
              <a:rPr lang="zh-CN" altLang="en-US" dirty="0" smtClean="0"/>
              <a:t>作者分析原因是因为共享特征引入的私有特征，</a:t>
            </a:r>
            <a:r>
              <a:rPr lang="zh-CN" altLang="en-US" dirty="0" smtClean="0"/>
              <a:t>怎么</a:t>
            </a:r>
            <a:r>
              <a:rPr lang="zh-CN" altLang="en-US" dirty="0" smtClean="0"/>
              <a:t>保证共享层不混入一些私有的特征？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现实生活中存在这样的场景：有很多无标数据，但和这个问题很相似的问题是有标的（比如图像领域的物体识别，训练数据是白天的，现在想训练</a:t>
            </a:r>
            <a:r>
              <a:rPr lang="zh-CN" altLang="en-US" dirty="0" smtClean="0"/>
              <a:t>模型识别晚上</a:t>
            </a:r>
            <a:r>
              <a:rPr lang="zh-CN" altLang="en-US" dirty="0"/>
              <a:t>的物体）。我们</a:t>
            </a:r>
            <a:r>
              <a:rPr lang="zh-CN" altLang="en-US" dirty="0" smtClean="0"/>
              <a:t>想训练的模型只有无标</a:t>
            </a:r>
            <a:r>
              <a:rPr lang="zh-CN" altLang="en-US" dirty="0"/>
              <a:t>数据为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domain</a:t>
            </a:r>
            <a:r>
              <a:rPr lang="zh-CN" altLang="en-US" dirty="0"/>
              <a:t>，有标数据是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domain</a:t>
            </a:r>
            <a:r>
              <a:rPr lang="zh-CN" altLang="en-US" dirty="0"/>
              <a:t>。</a:t>
            </a:r>
            <a:r>
              <a:rPr lang="en-US" altLang="zh-CN" dirty="0"/>
              <a:t>Source</a:t>
            </a:r>
            <a:r>
              <a:rPr lang="zh-CN" altLang="en-US" baseline="0" dirty="0"/>
              <a:t> </a:t>
            </a:r>
            <a:r>
              <a:rPr lang="en-US" altLang="zh-CN" baseline="0" dirty="0"/>
              <a:t>domain</a:t>
            </a:r>
            <a:r>
              <a:rPr lang="zh-CN" altLang="en-US" baseline="0" dirty="0"/>
              <a:t>和</a:t>
            </a:r>
            <a:r>
              <a:rPr lang="en-US" altLang="zh-CN" baseline="0" dirty="0"/>
              <a:t>target</a:t>
            </a:r>
            <a:r>
              <a:rPr lang="zh-CN" altLang="en-US" baseline="0" dirty="0"/>
              <a:t> </a:t>
            </a:r>
            <a:r>
              <a:rPr lang="en-US" altLang="zh-CN" baseline="0" dirty="0"/>
              <a:t>domain</a:t>
            </a:r>
            <a:r>
              <a:rPr lang="zh-CN" altLang="en-US" baseline="0" dirty="0"/>
              <a:t>的分布是不一样、但很相似的，有个</a:t>
            </a:r>
            <a:r>
              <a:rPr lang="en-US" altLang="zh-CN" baseline="0" dirty="0"/>
              <a:t>shift</a:t>
            </a:r>
            <a:r>
              <a:rPr lang="zh-CN" altLang="en-US" baseline="0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303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833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Unlike (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Ganin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al., 2016), we use entropy term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instead of negative cross-entropy.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我们知道中文不同于英语，英语会用空格分隔开，汉子是紧挨着的，所以需要把汉子</a:t>
            </a:r>
            <a:r>
              <a:rPr lang="zh-CN" altLang="en-US" baseline="0" smtClean="0"/>
              <a:t>按照词分隔开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E50A4-EBE8-47AD-A2F1-8219DCCCD4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05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中文分词非常重要，基本是所有</a:t>
            </a:r>
            <a:r>
              <a:rPr lang="en-US" altLang="zh-CN" baseline="0" dirty="0" smtClean="0"/>
              <a:t>NLP</a:t>
            </a:r>
            <a:r>
              <a:rPr lang="zh-CN" altLang="en-US" baseline="0" dirty="0" smtClean="0"/>
              <a:t>任务都会用到的一项基础工具。比如。。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E50A4-EBE8-47AD-A2F1-8219DCCCD4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004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4FB6C-4345-4ADF-BB43-B0D424A6F8A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63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同时，中文分词也比较困难。主要有三点原因：首先是</a:t>
            </a:r>
            <a:r>
              <a:rPr lang="en-US" altLang="zh-CN" baseline="0" dirty="0" smtClean="0"/>
              <a:t>OOV</a:t>
            </a:r>
            <a:r>
              <a:rPr lang="zh-CN" altLang="en-US" baseline="0" dirty="0" smtClean="0"/>
              <a:t>的问题。。其次是歧义性的问题，就是一句话会有多种分法，比如：。。。最后一点是评价标准的问题，现在有多种类型的语料，而每种类型语料都有不同评价标准，以及它们的分词力度都不一样。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E50A4-EBE8-47AD-A2F1-8219DCCCD4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860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分词方法有两种大类。一种是基于语言学的、另一种是基于统计的。基于统计的方法打败了基于语言学的。</a:t>
            </a:r>
          </a:p>
          <a:p>
            <a:r>
              <a:rPr lang="zh-CN" altLang="en-US" baseline="0" dirty="0" smtClean="0"/>
              <a:t>基于</a:t>
            </a:r>
            <a:r>
              <a:rPr lang="zh-CN" altLang="en-US" baseline="0" dirty="0"/>
              <a:t>词的方法就是：基于字典，然后找最大匹配、最小分词等等</a:t>
            </a:r>
          </a:p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E50A4-EBE8-47AD-A2F1-8219DCCCD4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05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E50A4-EBE8-47AD-A2F1-8219DCCCD4B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05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序列标注的问题可以用</a:t>
            </a:r>
            <a:r>
              <a:rPr lang="en-US" altLang="zh-CN" baseline="0" dirty="0" smtClean="0"/>
              <a:t>HMM(</a:t>
            </a:r>
            <a:r>
              <a:rPr lang="zh-CN" altLang="en-US" baseline="0" dirty="0" smtClean="0"/>
              <a:t>隐马模型</a:t>
            </a:r>
            <a:r>
              <a:rPr lang="en-US" altLang="zh-CN" baseline="0" dirty="0" smtClean="0"/>
              <a:t>)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MEMM(</a:t>
            </a:r>
            <a:r>
              <a:rPr lang="zh-CN" altLang="en-US" baseline="0" dirty="0" smtClean="0"/>
              <a:t>最大熵隐马模型</a:t>
            </a:r>
            <a:r>
              <a:rPr lang="en-US" altLang="zh-CN" baseline="0" dirty="0" smtClean="0"/>
              <a:t>)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CRF(</a:t>
            </a:r>
            <a:r>
              <a:rPr lang="zh-CN" altLang="en-US" baseline="0" dirty="0" smtClean="0"/>
              <a:t>条件随机场</a:t>
            </a:r>
            <a:r>
              <a:rPr lang="en-US" altLang="zh-CN" baseline="0" dirty="0" smtClean="0"/>
              <a:t>)</a:t>
            </a:r>
            <a:r>
              <a:rPr lang="zh-CN" altLang="en-US" baseline="0" dirty="0" smtClean="0"/>
              <a:t>等算法来实现，这也是以往的主要做法，包括网上的大部分开源工具都是这种做法</a:t>
            </a:r>
            <a:endParaRPr lang="en-US" altLang="zh-CN" baseline="0" dirty="0" smtClean="0"/>
          </a:p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E50A4-EBE8-47AD-A2F1-8219DCCCD4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228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CRF++</a:t>
            </a:r>
            <a:r>
              <a:rPr lang="zh-CN" altLang="en-US" baseline="0" dirty="0" smtClean="0"/>
              <a:t>是一个中文分词的工具，需要人工定义特征模板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E50A4-EBE8-47AD-A2F1-8219DCCCD4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602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人们就像用神经网络来自动提取特征，就尝试用神经网络的方法来分词。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基于神经网络的方法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往往采用这种结构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层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embedding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层，第二层是神经网络层，第三层是推断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层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,CRF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建模了两个相邻输出的概率制约关系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这是以往的工作，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值最大能达到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95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左右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1.jpe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.jpe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.jpe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.jpe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.jpeg"/><Relationship Id="rId5" Type="http://schemas.openxmlformats.org/officeDocument/2006/relationships/image" Target="../media/image2.emf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1.jpeg"/><Relationship Id="rId5" Type="http://schemas.openxmlformats.org/officeDocument/2006/relationships/image" Target="../media/image3.emf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4"/>
          <p:cNvSpPr>
            <a:spLocks noChangeArrowheads="1"/>
          </p:cNvSpPr>
          <p:nvPr/>
        </p:nvSpPr>
        <p:spPr bwMode="auto">
          <a:xfrm>
            <a:off x="0" y="1268760"/>
            <a:ext cx="9144000" cy="42484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srgbClr val="FFFFFF"/>
              </a:solidFill>
              <a:ea typeface="黑体" pitchFamily="49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82600" y="2132856"/>
            <a:ext cx="7920038" cy="122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Adversarial Multi-Criteria Learning for Chinese Word Segmentation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419872" y="3501008"/>
            <a:ext cx="5472608" cy="144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Xinchi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 Chen 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Fudan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 University)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noProof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Advisors: Prof. </a:t>
            </a:r>
            <a:r>
              <a:rPr lang="en-US" altLang="zh-CN" b="1" noProof="0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Xuanjing</a:t>
            </a:r>
            <a:r>
              <a:rPr lang="en-US" altLang="zh-CN" b="1" noProof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 Huang</a:t>
            </a:r>
          </a:p>
          <a:p>
            <a:pPr eaLnBrk="1" hangingPunct="1">
              <a:defRPr/>
            </a:pPr>
            <a:r>
              <a:rPr kumimoji="0" lang="en-US" altLang="zh-CN" sz="20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	</a:t>
            </a:r>
            <a:r>
              <a:rPr lang="en-US" altLang="zh-CN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     Prof. </a:t>
            </a:r>
            <a:r>
              <a:rPr lang="en-US" altLang="zh-CN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Xipeng</a:t>
            </a:r>
            <a:r>
              <a:rPr lang="en-US" altLang="zh-CN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 </a:t>
            </a:r>
            <a:r>
              <a:rPr lang="en-US" altLang="zh-CN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Qiu</a:t>
            </a:r>
            <a:endParaRPr lang="en-US" altLang="zh-CN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eaLnBrk="1" hangingPunct="1"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Direction: Natural Language Processing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72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918"/>
    </mc:Choice>
    <mc:Fallback>
      <p:transition spd="slow" advTm="209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Adversarial Multi-Criteria Learning for Chinese Word Segmentation</a:t>
            </a:r>
            <a:r>
              <a:rPr lang="en-US" altLang="zh-CN" sz="3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3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3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[</a:t>
            </a:r>
            <a:r>
              <a:rPr lang="en-US" altLang="zh-CN" sz="2700" dirty="0">
                <a:solidFill>
                  <a:schemeClr val="bg1"/>
                </a:solidFill>
              </a:rPr>
              <a:t>X Chen, Zhan Shi, X </a:t>
            </a:r>
            <a:r>
              <a:rPr lang="en-US" altLang="zh-CN" sz="2700" dirty="0" err="1">
                <a:solidFill>
                  <a:schemeClr val="bg1"/>
                </a:solidFill>
              </a:rPr>
              <a:t>Qiu</a:t>
            </a:r>
            <a:r>
              <a:rPr lang="en-US" altLang="zh-CN" sz="2700" dirty="0">
                <a:solidFill>
                  <a:schemeClr val="bg1"/>
                </a:solidFill>
              </a:rPr>
              <a:t>, X Huang; ACL 2017</a:t>
            </a:r>
            <a:r>
              <a:rPr lang="en-US" altLang="zh-CN" sz="3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]</a:t>
            </a:r>
            <a:endParaRPr lang="zh-CN" altLang="en-US" sz="3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7" y="2383916"/>
            <a:ext cx="6573837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661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100"/>
    </mc:Choice>
    <mc:Fallback>
      <p:transition spd="slow" advTm="401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Adversarial Multi-Criteria Learning for Chinese Word Segmentation</a:t>
            </a:r>
            <a:r>
              <a:rPr lang="en-US" altLang="zh-CN" sz="3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3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3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[</a:t>
            </a:r>
            <a:r>
              <a:rPr lang="en-US" altLang="zh-CN" sz="2700" dirty="0">
                <a:solidFill>
                  <a:schemeClr val="bg1"/>
                </a:solidFill>
              </a:rPr>
              <a:t>X Chen, Zhan Shi, X </a:t>
            </a:r>
            <a:r>
              <a:rPr lang="en-US" altLang="zh-CN" sz="2700" dirty="0" err="1">
                <a:solidFill>
                  <a:schemeClr val="bg1"/>
                </a:solidFill>
              </a:rPr>
              <a:t>Qiu</a:t>
            </a:r>
            <a:r>
              <a:rPr lang="en-US" altLang="zh-CN" sz="2700" dirty="0">
                <a:solidFill>
                  <a:schemeClr val="bg1"/>
                </a:solidFill>
              </a:rPr>
              <a:t>, X Huang; ACL 2017</a:t>
            </a:r>
            <a:r>
              <a:rPr lang="en-US" altLang="zh-CN" sz="3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]</a:t>
            </a:r>
            <a:endParaRPr lang="zh-CN" altLang="en-US" sz="3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8" y="1885292"/>
            <a:ext cx="8603083" cy="3159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402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85"/>
    </mc:Choice>
    <mc:Fallback>
      <p:transition spd="slow" advTm="1158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Adversarial Multi-Criteria Learning for Chinese Word Segmentation</a:t>
            </a:r>
            <a:r>
              <a:rPr lang="en-US" altLang="zh-CN" sz="3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3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3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[</a:t>
            </a:r>
            <a:r>
              <a:rPr lang="en-US" altLang="zh-CN" sz="2700" dirty="0">
                <a:solidFill>
                  <a:schemeClr val="bg1"/>
                </a:solidFill>
              </a:rPr>
              <a:t>X Chen, Zhan Shi, X </a:t>
            </a:r>
            <a:r>
              <a:rPr lang="en-US" altLang="zh-CN" sz="2700" dirty="0" err="1">
                <a:solidFill>
                  <a:schemeClr val="bg1"/>
                </a:solidFill>
              </a:rPr>
              <a:t>Qiu</a:t>
            </a:r>
            <a:r>
              <a:rPr lang="en-US" altLang="zh-CN" sz="2700" dirty="0">
                <a:solidFill>
                  <a:schemeClr val="bg1"/>
                </a:solidFill>
              </a:rPr>
              <a:t>, X Huang; ACL 2017</a:t>
            </a:r>
            <a:r>
              <a:rPr lang="en-US" altLang="zh-CN" sz="3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]</a:t>
            </a:r>
            <a:endParaRPr lang="zh-CN" altLang="en-US" sz="3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85128"/>
            <a:ext cx="7632848" cy="57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402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736"/>
    </mc:Choice>
    <mc:Fallback>
      <p:transition spd="slow" advTm="6773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Objective function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1447800"/>
            <a:ext cx="6707187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949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8"/>
    </mc:Choice>
    <mc:Fallback>
      <p:transition spd="slow" advTm="76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Unsupervised Domain Adaptation by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Backpropagation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3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[</a:t>
            </a:r>
            <a:r>
              <a:rPr lang="en-US" altLang="zh-CN" sz="2700" dirty="0" err="1">
                <a:solidFill>
                  <a:schemeClr val="bg1"/>
                </a:solidFill>
              </a:rPr>
              <a:t>Yaroslav</a:t>
            </a:r>
            <a:r>
              <a:rPr lang="en-US" altLang="zh-CN" sz="2700" dirty="0">
                <a:solidFill>
                  <a:schemeClr val="bg1"/>
                </a:solidFill>
              </a:rPr>
              <a:t> </a:t>
            </a:r>
            <a:r>
              <a:rPr lang="en-US" altLang="zh-CN" sz="2700" dirty="0" err="1">
                <a:solidFill>
                  <a:schemeClr val="bg1"/>
                </a:solidFill>
              </a:rPr>
              <a:t>Ganin</a:t>
            </a:r>
            <a:r>
              <a:rPr lang="en-US" altLang="zh-CN" sz="2700" dirty="0">
                <a:solidFill>
                  <a:schemeClr val="bg1"/>
                </a:solidFill>
              </a:rPr>
              <a:t>, et al.</a:t>
            </a:r>
            <a:r>
              <a:rPr lang="en-US" altLang="zh-CN" sz="3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]</a:t>
            </a:r>
            <a:endParaRPr lang="zh-CN" altLang="en-US" sz="3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498376" y="1253863"/>
            <a:ext cx="803406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kumimoji="1" lang="en-US" altLang="zh-CN" sz="2800" dirty="0"/>
              <a:t>Domain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Adaptation:</a:t>
            </a:r>
            <a:endParaRPr kumimoji="1" lang="zh-CN" altLang="en-US" sz="2800" dirty="0"/>
          </a:p>
          <a:p>
            <a:r>
              <a:rPr lang="en-US" altLang="zh-CN" sz="2400" dirty="0"/>
              <a:t>Learning a discriminative classifier or other predictor in the presence of a </a:t>
            </a:r>
            <a:r>
              <a:rPr lang="en-US" altLang="zh-CN" sz="2400" i="1" dirty="0"/>
              <a:t>shift </a:t>
            </a:r>
            <a:r>
              <a:rPr lang="en-US" altLang="zh-CN" sz="2400" dirty="0"/>
              <a:t>between training and test distributions is known as </a:t>
            </a:r>
            <a:r>
              <a:rPr lang="en-US" altLang="zh-CN" sz="2400" i="1" dirty="0"/>
              <a:t>domain adaptation </a:t>
            </a:r>
            <a:r>
              <a:rPr lang="en-US" altLang="zh-CN" sz="2400" dirty="0"/>
              <a:t>(DA) </a:t>
            </a:r>
            <a:endParaRPr lang="zh-CN" altLang="en-US" sz="2400" dirty="0"/>
          </a:p>
          <a:p>
            <a:endParaRPr lang="zh-CN" altLang="en-US" sz="2400" dirty="0"/>
          </a:p>
          <a:p>
            <a:pPr marL="342900" indent="-342900">
              <a:buFont typeface="Wingdings" charset="2"/>
              <a:buChar char="Ø"/>
            </a:pPr>
            <a:r>
              <a:rPr lang="en-US" altLang="zh-CN" sz="2800" dirty="0"/>
              <a:t>Unsupervised</a:t>
            </a:r>
            <a:r>
              <a:rPr lang="zh-CN" altLang="en-US" sz="2800" dirty="0"/>
              <a:t> </a:t>
            </a:r>
            <a:r>
              <a:rPr lang="en-US" altLang="zh-CN" sz="2800" dirty="0"/>
              <a:t>Domain</a:t>
            </a:r>
            <a:r>
              <a:rPr lang="zh-CN" altLang="en-US" sz="2800" dirty="0"/>
              <a:t> </a:t>
            </a:r>
            <a:r>
              <a:rPr lang="en-US" altLang="zh-CN" sz="2800" dirty="0"/>
              <a:t>Adaptation</a:t>
            </a:r>
            <a:endParaRPr lang="zh-CN" altLang="en-US" sz="2800" dirty="0"/>
          </a:p>
          <a:p>
            <a:r>
              <a:rPr lang="en-US" altLang="zh-CN" sz="2400" dirty="0"/>
              <a:t>Training</a:t>
            </a:r>
            <a:r>
              <a:rPr lang="zh-CN" altLang="en-US" sz="2400" dirty="0"/>
              <a:t> </a:t>
            </a:r>
            <a:r>
              <a:rPr lang="en-US" altLang="zh-CN" sz="2400" dirty="0"/>
              <a:t>set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target</a:t>
            </a:r>
            <a:r>
              <a:rPr lang="zh-CN" altLang="en-US" sz="2400" dirty="0"/>
              <a:t> </a:t>
            </a:r>
            <a:r>
              <a:rPr lang="en-US" altLang="zh-CN" sz="2400" dirty="0"/>
              <a:t>domain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labeled?</a:t>
            </a:r>
            <a:endParaRPr lang="zh-CN" altLang="en-US" sz="2400" dirty="0"/>
          </a:p>
          <a:p>
            <a:r>
              <a:rPr lang="en-US" altLang="zh-CN" sz="2400" dirty="0"/>
              <a:t>Yes</a:t>
            </a:r>
            <a:r>
              <a:rPr lang="zh-CN" altLang="en-US" sz="2400" dirty="0"/>
              <a:t> </a:t>
            </a:r>
            <a:r>
              <a:rPr lang="en-US" altLang="zh-CN" sz="2400" dirty="0"/>
              <a:t>=&gt;</a:t>
            </a:r>
            <a:r>
              <a:rPr lang="zh-CN" altLang="en-US" sz="2400" dirty="0"/>
              <a:t> </a:t>
            </a:r>
            <a:r>
              <a:rPr lang="en-US" altLang="zh-CN" sz="2400" i="1" dirty="0"/>
              <a:t>semi-supervised domain adaptation </a:t>
            </a:r>
            <a:endParaRPr lang="en-US" altLang="zh-CN" sz="2400" dirty="0"/>
          </a:p>
          <a:p>
            <a:r>
              <a:rPr lang="en-US" altLang="zh-CN" sz="2400" dirty="0"/>
              <a:t>No</a:t>
            </a:r>
            <a:r>
              <a:rPr lang="zh-CN" altLang="en-US" sz="2400" dirty="0"/>
              <a:t> </a:t>
            </a:r>
            <a:r>
              <a:rPr lang="en-US" altLang="zh-CN" sz="2400" dirty="0"/>
              <a:t>=&gt;</a:t>
            </a:r>
            <a:r>
              <a:rPr lang="zh-CN" altLang="en-US" sz="2400" dirty="0"/>
              <a:t> </a:t>
            </a:r>
            <a:r>
              <a:rPr lang="en-US" altLang="zh-CN" sz="2400" i="1" dirty="0"/>
              <a:t>unsupervised domain annotation </a:t>
            </a:r>
            <a:endParaRPr lang="en-US" altLang="zh-CN" sz="2400" dirty="0"/>
          </a:p>
          <a:p>
            <a:endParaRPr lang="en-US" altLang="zh-CN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55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905"/>
    </mc:Choice>
    <mc:Fallback>
      <p:transition spd="slow" advTm="112905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Unsupervised Domain Adaptation by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Backpropagation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3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[</a:t>
            </a:r>
            <a:r>
              <a:rPr lang="en-US" altLang="zh-CN" sz="2700" dirty="0" err="1">
                <a:solidFill>
                  <a:schemeClr val="bg1"/>
                </a:solidFill>
              </a:rPr>
              <a:t>Yaroslav</a:t>
            </a:r>
            <a:r>
              <a:rPr lang="en-US" altLang="zh-CN" sz="2700" dirty="0">
                <a:solidFill>
                  <a:schemeClr val="bg1"/>
                </a:solidFill>
              </a:rPr>
              <a:t> </a:t>
            </a:r>
            <a:r>
              <a:rPr lang="en-US" altLang="zh-CN" sz="2700" dirty="0" err="1">
                <a:solidFill>
                  <a:schemeClr val="bg1"/>
                </a:solidFill>
              </a:rPr>
              <a:t>Ganin</a:t>
            </a:r>
            <a:r>
              <a:rPr lang="en-US" altLang="zh-CN" sz="2700" dirty="0">
                <a:solidFill>
                  <a:schemeClr val="bg1"/>
                </a:solidFill>
              </a:rPr>
              <a:t>, et al.</a:t>
            </a:r>
            <a:r>
              <a:rPr lang="en-US" altLang="zh-CN" sz="3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]</a:t>
            </a:r>
            <a:endParaRPr lang="zh-CN" altLang="en-US" sz="3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604963"/>
            <a:ext cx="8783637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392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58"/>
    </mc:Choice>
    <mc:Fallback>
      <p:transition spd="slow" advTm="495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Unsupervised Domain Adaptation by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Backpropagation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3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[</a:t>
            </a:r>
            <a:r>
              <a:rPr lang="en-US" altLang="zh-CN" sz="2700" dirty="0" err="1">
                <a:solidFill>
                  <a:schemeClr val="bg1"/>
                </a:solidFill>
              </a:rPr>
              <a:t>Yaroslav</a:t>
            </a:r>
            <a:r>
              <a:rPr lang="en-US" altLang="zh-CN" sz="2700" dirty="0">
                <a:solidFill>
                  <a:schemeClr val="bg1"/>
                </a:solidFill>
              </a:rPr>
              <a:t> </a:t>
            </a:r>
            <a:r>
              <a:rPr lang="en-US" altLang="zh-CN" sz="2700" dirty="0" err="1">
                <a:solidFill>
                  <a:schemeClr val="bg1"/>
                </a:solidFill>
              </a:rPr>
              <a:t>Ganin</a:t>
            </a:r>
            <a:r>
              <a:rPr lang="en-US" altLang="zh-CN" sz="2700" dirty="0">
                <a:solidFill>
                  <a:schemeClr val="bg1"/>
                </a:solidFill>
              </a:rPr>
              <a:t>, et al.</a:t>
            </a:r>
            <a:r>
              <a:rPr lang="en-US" altLang="zh-CN" sz="3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]</a:t>
            </a:r>
            <a:endParaRPr lang="zh-CN" altLang="en-US" sz="3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936478"/>
            <a:ext cx="6172200" cy="2692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3568" y="1276018"/>
            <a:ext cx="2626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kumimoji="1" lang="en-US" altLang="zh-CN" sz="2800" dirty="0"/>
              <a:t>Loss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Function</a:t>
            </a:r>
            <a:endParaRPr kumimoji="1"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5123929"/>
            <a:ext cx="52070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72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153"/>
    </mc:Choice>
    <mc:Fallback>
      <p:transition spd="slow" advTm="21153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Unsupervised Domain Adaptation by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Backpropagation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3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[</a:t>
            </a:r>
            <a:r>
              <a:rPr lang="en-US" altLang="zh-CN" sz="2700" dirty="0" err="1">
                <a:solidFill>
                  <a:schemeClr val="bg1"/>
                </a:solidFill>
              </a:rPr>
              <a:t>Yaroslav</a:t>
            </a:r>
            <a:r>
              <a:rPr lang="en-US" altLang="zh-CN" sz="2700" dirty="0">
                <a:solidFill>
                  <a:schemeClr val="bg1"/>
                </a:solidFill>
              </a:rPr>
              <a:t> </a:t>
            </a:r>
            <a:r>
              <a:rPr lang="en-US" altLang="zh-CN" sz="2700" dirty="0" err="1">
                <a:solidFill>
                  <a:schemeClr val="bg1"/>
                </a:solidFill>
              </a:rPr>
              <a:t>Ganin</a:t>
            </a:r>
            <a:r>
              <a:rPr lang="en-US" altLang="zh-CN" sz="2700" dirty="0">
                <a:solidFill>
                  <a:schemeClr val="bg1"/>
                </a:solidFill>
              </a:rPr>
              <a:t>, et al.</a:t>
            </a:r>
            <a:r>
              <a:rPr lang="en-US" altLang="zh-CN" sz="3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]</a:t>
            </a:r>
            <a:endParaRPr lang="zh-CN" altLang="en-US" sz="3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900" y="2197100"/>
            <a:ext cx="56642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28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2"/>
    </mc:Choice>
    <mc:Fallback>
      <p:transition spd="slow" advTm="75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Adversarial Multi-Criteria Learning for Chinese Word Segmentation</a:t>
            </a:r>
            <a:r>
              <a:rPr lang="en-US" altLang="zh-CN" sz="3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3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3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[</a:t>
            </a:r>
            <a:r>
              <a:rPr lang="en-US" altLang="zh-CN" sz="2700" dirty="0">
                <a:solidFill>
                  <a:schemeClr val="bg1"/>
                </a:solidFill>
              </a:rPr>
              <a:t>X Chen, Zhan Shi, X </a:t>
            </a:r>
            <a:r>
              <a:rPr lang="en-US" altLang="zh-CN" sz="2700" dirty="0" err="1">
                <a:solidFill>
                  <a:schemeClr val="bg1"/>
                </a:solidFill>
              </a:rPr>
              <a:t>Qiu</a:t>
            </a:r>
            <a:r>
              <a:rPr lang="en-US" altLang="zh-CN" sz="2700" dirty="0">
                <a:solidFill>
                  <a:schemeClr val="bg1"/>
                </a:solidFill>
              </a:rPr>
              <a:t>, X Huang; ACL 2017</a:t>
            </a:r>
            <a:r>
              <a:rPr lang="en-US" altLang="zh-CN" sz="3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]</a:t>
            </a:r>
            <a:endParaRPr lang="zh-CN" altLang="en-US" sz="3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6" y="1412776"/>
            <a:ext cx="6523037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402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61"/>
    </mc:Choice>
    <mc:Fallback>
      <p:transition spd="slow" advTm="1376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Adversarial loss function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05"/>
          <a:stretch/>
        </p:blipFill>
        <p:spPr bwMode="auto">
          <a:xfrm>
            <a:off x="869677" y="2060848"/>
            <a:ext cx="7872172" cy="1351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3772" y="1196752"/>
            <a:ext cx="86764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sz="2800" dirty="0"/>
              <a:t>The criterion discriminator maximizes the cross-entropy of predicted criterion distribution </a:t>
            </a:r>
            <a:r>
              <a:rPr lang="en-US" altLang="zh-CN" sz="2800" i="1" dirty="0"/>
              <a:t>p</a:t>
            </a:r>
            <a:r>
              <a:rPr lang="en-US" altLang="zh-CN" sz="2800" dirty="0"/>
              <a:t>( |</a:t>
            </a:r>
            <a:r>
              <a:rPr lang="en-US" altLang="zh-CN" sz="2800" i="1" dirty="0"/>
              <a:t>X</a:t>
            </a:r>
            <a:r>
              <a:rPr lang="en-US" altLang="zh-CN" sz="2800" dirty="0"/>
              <a:t>) and true criterion.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altLang="zh-CN" sz="2800" dirty="0"/>
          </a:p>
          <a:p>
            <a:pPr marL="457200" indent="-457200">
              <a:buFont typeface="Wingdings" pitchFamily="2" charset="2"/>
              <a:buChar char="Ø"/>
            </a:pPr>
            <a:endParaRPr lang="en-US" altLang="zh-CN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800" dirty="0"/>
              <a:t>An adversarial loss aims to produce shared features, such that a criterion discriminator cannot reliably predict the criterion by using these shared features. Therefore, we maximize the entropy of predicted criterion distribution when training shared parameters.</a:t>
            </a:r>
            <a:endParaRPr lang="zh-CN" altLang="en-US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61" y="5597956"/>
            <a:ext cx="7213437" cy="99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105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1"/>
    </mc:Choice>
    <mc:Fallback>
      <p:transition spd="slow" advTm="99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What is Chinese word segmentation (CWS) ?</a:t>
            </a:r>
            <a:endParaRPr lang="zh-CN" altLang="en-US" sz="2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60884" y="1466850"/>
            <a:ext cx="8403603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3600" dirty="0">
                <a:ea typeface="微软雅黑" pitchFamily="34" charset="-122"/>
              </a:rPr>
              <a:t>中国官员应邀到美国开会</a:t>
            </a:r>
            <a:endParaRPr lang="en-US" altLang="zh-CN" sz="3600" dirty="0">
              <a:ea typeface="微软雅黑" pitchFamily="34" charset="-122"/>
            </a:endParaRPr>
          </a:p>
          <a:p>
            <a:r>
              <a:rPr lang="zh-CN" altLang="en-US" sz="3600" dirty="0">
                <a:ea typeface="微软雅黑" pitchFamily="34" charset="-122"/>
              </a:rPr>
              <a:t>中国/官员/应邀/到/美国/开会</a:t>
            </a:r>
            <a:endParaRPr lang="en-US" altLang="zh-CN" sz="3600" dirty="0">
              <a:ea typeface="微软雅黑" pitchFamily="34" charset="-122"/>
            </a:endParaRPr>
          </a:p>
          <a:p>
            <a:endParaRPr lang="en-US" altLang="zh-CN" sz="3600" dirty="0">
              <a:ea typeface="微软雅黑" pitchFamily="34" charset="-122"/>
            </a:endParaRPr>
          </a:p>
          <a:p>
            <a:r>
              <a:rPr lang="zh-CN" altLang="en-US" sz="3600" dirty="0">
                <a:ea typeface="微软雅黑" pitchFamily="34" charset="-122"/>
              </a:rPr>
              <a:t>大学生活好，还是中学生活好</a:t>
            </a:r>
            <a:endParaRPr lang="en-US" altLang="zh-CN" sz="3600" dirty="0">
              <a:ea typeface="微软雅黑" pitchFamily="34" charset="-122"/>
            </a:endParaRPr>
          </a:p>
          <a:p>
            <a:r>
              <a:rPr lang="zh-CN" altLang="en-US" sz="3600" dirty="0">
                <a:ea typeface="微软雅黑" pitchFamily="34" charset="-122"/>
              </a:rPr>
              <a:t>大学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生活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好，还是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中学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生活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好</a:t>
            </a:r>
          </a:p>
          <a:p>
            <a:endParaRPr lang="zh-CN" altLang="en-US" sz="3600" dirty="0">
              <a:ea typeface="微软雅黑" pitchFamily="34" charset="-122"/>
            </a:endParaRPr>
          </a:p>
          <a:p>
            <a:r>
              <a:rPr lang="zh-CN" altLang="en-US" sz="3600" dirty="0">
                <a:ea typeface="微软雅黑" pitchFamily="34" charset="-122"/>
              </a:rPr>
              <a:t>如果你饿了，我就下面给你吃</a:t>
            </a:r>
            <a:endParaRPr lang="en-US" altLang="zh-CN" sz="3600" dirty="0">
              <a:ea typeface="微软雅黑" pitchFamily="34" charset="-122"/>
            </a:endParaRPr>
          </a:p>
          <a:p>
            <a:r>
              <a:rPr lang="zh-CN" altLang="en-US" sz="3600" dirty="0">
                <a:ea typeface="微软雅黑" pitchFamily="34" charset="-122"/>
              </a:rPr>
              <a:t>如果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你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饿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了，我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就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下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面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给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你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吃</a:t>
            </a:r>
          </a:p>
          <a:p>
            <a:endParaRPr lang="zh-CN" altLang="en-US" sz="3600" dirty="0"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1449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26"/>
    </mc:Choice>
    <mc:Fallback>
      <p:transition spd="slow" advTm="1812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Training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62076"/>
            <a:ext cx="64690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94867"/>
            <a:ext cx="4922813" cy="4874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01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27"/>
    </mc:Choice>
    <mc:Fallback>
      <p:transition spd="slow" advTm="3427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Experiments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79" y="1844824"/>
            <a:ext cx="8918117" cy="3677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474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31"/>
    </mc:Choice>
    <mc:Fallback>
      <p:transition spd="slow" advTm="453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Experiments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967"/>
          <a:stretch/>
        </p:blipFill>
        <p:spPr bwMode="auto">
          <a:xfrm>
            <a:off x="35496" y="1874520"/>
            <a:ext cx="9097773" cy="299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773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0"/>
    </mc:Choice>
    <mc:Fallback>
      <p:transition spd="slow" advTm="64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Experiments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01" b="32999"/>
          <a:stretch/>
        </p:blipFill>
        <p:spPr bwMode="auto">
          <a:xfrm>
            <a:off x="35496" y="2204863"/>
            <a:ext cx="9097773" cy="2903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363"/>
          <a:stretch/>
        </p:blipFill>
        <p:spPr bwMode="auto">
          <a:xfrm>
            <a:off x="35496" y="1874520"/>
            <a:ext cx="9097773" cy="32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773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2"/>
    </mc:Choice>
    <mc:Fallback>
      <p:transition spd="slow" advTm="432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Experiments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11"/>
          <a:stretch/>
        </p:blipFill>
        <p:spPr bwMode="auto">
          <a:xfrm>
            <a:off x="27031" y="2204864"/>
            <a:ext cx="9106237" cy="289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363"/>
          <a:stretch/>
        </p:blipFill>
        <p:spPr bwMode="auto">
          <a:xfrm>
            <a:off x="35496" y="1874520"/>
            <a:ext cx="9097773" cy="32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665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8"/>
    </mc:Choice>
    <mc:Fallback>
      <p:transition spd="slow" advTm="448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Experiments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2" y="0"/>
            <a:ext cx="709059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387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152"/>
    </mc:Choice>
    <mc:Fallback>
      <p:transition spd="slow" advTm="34152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Error Analysis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159" y="1049090"/>
            <a:ext cx="5577681" cy="568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665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5"/>
    </mc:Choice>
    <mc:Fallback>
      <p:transition spd="slow" advTm="1615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Case Study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28825"/>
            <a:ext cx="6621463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665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80"/>
    </mc:Choice>
    <mc:Fallback>
      <p:transition spd="slow" advTm="338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Knowledge Transfer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683568" y="2926395"/>
            <a:ext cx="74292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sz="3200" dirty="0"/>
              <a:t>Simplified Chinese to Traditional Chinese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3200" dirty="0"/>
              <a:t>Formal Texts to Informal Texts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52947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672"/>
    </mc:Choice>
    <mc:Fallback>
      <p:transition spd="slow" advTm="30672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Simplified Chinese to Traditional Chinese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37" y="1628801"/>
            <a:ext cx="7331326" cy="4423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665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31"/>
    </mc:Choice>
    <mc:Fallback>
      <p:transition spd="slow" advTm="723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Why CWS is important?</a:t>
            </a:r>
            <a:endParaRPr lang="zh-CN" altLang="en-US" sz="2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60884" y="1466850"/>
            <a:ext cx="840360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CN" sz="3600" dirty="0">
                <a:ea typeface="微软雅黑" pitchFamily="34" charset="-122"/>
              </a:rPr>
              <a:t>Text classification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CN" sz="3600" dirty="0">
                <a:ea typeface="微软雅黑" pitchFamily="34" charset="-122"/>
              </a:rPr>
              <a:t>IR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CN" sz="3600" dirty="0">
                <a:ea typeface="微软雅黑" pitchFamily="34" charset="-122"/>
              </a:rPr>
              <a:t>Translation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CN" sz="3600" dirty="0">
                <a:ea typeface="微软雅黑" pitchFamily="34" charset="-122"/>
              </a:rPr>
              <a:t>QA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CN" sz="3600" dirty="0">
                <a:ea typeface="微软雅黑" pitchFamily="34" charset="-122"/>
              </a:rPr>
              <a:t>……</a:t>
            </a:r>
          </a:p>
          <a:p>
            <a:endParaRPr lang="zh-CN" altLang="en-US" sz="3600" dirty="0"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1746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746"/>
    </mc:Choice>
    <mc:Fallback>
      <p:transition spd="slow" advTm="15746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Formal Texts to Informal Texts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1484784"/>
            <a:ext cx="69262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70870"/>
            <a:ext cx="48768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17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67"/>
    </mc:Choice>
    <mc:Fallback>
      <p:transition spd="slow" advTm="18067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4"/>
          <p:cNvSpPr>
            <a:spLocks noChangeArrowheads="1"/>
          </p:cNvSpPr>
          <p:nvPr/>
        </p:nvSpPr>
        <p:spPr bwMode="auto">
          <a:xfrm>
            <a:off x="0" y="1700808"/>
            <a:ext cx="9144000" cy="338437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srgbClr val="FFFFFF"/>
              </a:solidFill>
              <a:ea typeface="黑体" pitchFamily="49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82600" y="1700808"/>
            <a:ext cx="7920038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lvl="0" algn="ctr" eaLnBrk="1" hangingPunct="1"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Thank you for your attention!</a:t>
            </a:r>
            <a:endParaRPr lang="en-US" altLang="zh-CN" sz="5400" b="1" kern="0" dirty="0">
              <a:solidFill>
                <a:srgbClr val="FFFFFF">
                  <a:lumMod val="65000"/>
                </a:srgbClr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123728" y="3140968"/>
            <a:ext cx="5472608" cy="144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Xinchi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 Chen 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Fudan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 University)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noProof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Advisors: Prof. </a:t>
            </a:r>
            <a:r>
              <a:rPr lang="en-US" altLang="zh-CN" b="1" noProof="0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Xuanjing</a:t>
            </a:r>
            <a:r>
              <a:rPr lang="en-US" altLang="zh-CN" b="1" noProof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 Huang</a:t>
            </a:r>
          </a:p>
          <a:p>
            <a:pPr eaLnBrk="1" hangingPunct="1">
              <a:defRPr/>
            </a:pPr>
            <a:r>
              <a:rPr kumimoji="0" lang="en-US" altLang="zh-CN" sz="20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	</a:t>
            </a:r>
            <a:r>
              <a:rPr lang="en-US" altLang="zh-CN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     Prof. </a:t>
            </a:r>
            <a:r>
              <a:rPr lang="en-US" altLang="zh-CN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Xipeng</a:t>
            </a:r>
            <a:r>
              <a:rPr lang="en-US" altLang="zh-CN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 </a:t>
            </a:r>
            <a:r>
              <a:rPr lang="en-US" altLang="zh-CN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Qiu</a:t>
            </a:r>
            <a:endParaRPr lang="en-US" altLang="zh-CN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eaLnBrk="1" hangingPunct="1"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Direction: Natural Language Processing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1268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91"/>
    </mc:Choice>
    <mc:Fallback>
      <p:transition spd="slow" advTm="35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Why CWS is hard?</a:t>
            </a:r>
            <a:endParaRPr lang="zh-CN" altLang="en-US" sz="2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60884" y="1466850"/>
            <a:ext cx="8403603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600" dirty="0">
                <a:ea typeface="微软雅黑" pitchFamily="34" charset="-122"/>
              </a:rPr>
              <a:t>Out-of-Vocabulary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CN" altLang="en-US" sz="2800" dirty="0">
                <a:ea typeface="微软雅黑" pitchFamily="34" charset="-122"/>
              </a:rPr>
              <a:t>人名、地名、机构名、网名等</a:t>
            </a:r>
            <a:endParaRPr lang="en-US" altLang="zh-CN" sz="2800" dirty="0"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600" dirty="0">
                <a:ea typeface="微软雅黑" pitchFamily="34" charset="-122"/>
              </a:rPr>
              <a:t>Disambiguate</a:t>
            </a:r>
          </a:p>
          <a:p>
            <a:r>
              <a:rPr lang="en-US" altLang="zh-CN" sz="3600" dirty="0">
                <a:ea typeface="微软雅黑" pitchFamily="34" charset="-122"/>
              </a:rPr>
              <a:t>     </a:t>
            </a:r>
            <a:r>
              <a:rPr lang="zh-CN" altLang="en-US" sz="2800" dirty="0">
                <a:ea typeface="微软雅黑" pitchFamily="34" charset="-122"/>
              </a:rPr>
              <a:t>这样</a:t>
            </a:r>
            <a:r>
              <a:rPr lang="en-US" altLang="zh-CN" sz="2800" dirty="0">
                <a:ea typeface="微软雅黑" pitchFamily="34" charset="-122"/>
              </a:rPr>
              <a:t>/</a:t>
            </a:r>
            <a:r>
              <a:rPr lang="zh-CN" altLang="en-US" sz="2800" dirty="0">
                <a:ea typeface="微软雅黑" pitchFamily="34" charset="-122"/>
              </a:rPr>
              <a:t>的</a:t>
            </a:r>
            <a:r>
              <a:rPr lang="en-US" altLang="zh-CN" sz="2800" dirty="0">
                <a:ea typeface="微软雅黑" pitchFamily="34" charset="-122"/>
              </a:rPr>
              <a:t>/</a:t>
            </a:r>
            <a:r>
              <a:rPr lang="zh-CN" altLang="en-US" sz="2800" dirty="0">
                <a:ea typeface="微软雅黑" pitchFamily="34" charset="-122"/>
              </a:rPr>
              <a:t>人</a:t>
            </a:r>
            <a:r>
              <a:rPr lang="en-US" altLang="zh-CN" sz="2800" dirty="0">
                <a:ea typeface="微软雅黑" pitchFamily="34" charset="-122"/>
              </a:rPr>
              <a:t>/</a:t>
            </a:r>
            <a:r>
              <a:rPr lang="zh-CN" altLang="en-US" sz="2800" dirty="0">
                <a:ea typeface="微软雅黑" pitchFamily="34" charset="-122"/>
              </a:rPr>
              <a:t>才能</a:t>
            </a:r>
            <a:r>
              <a:rPr lang="en-US" altLang="zh-CN" sz="2800" dirty="0">
                <a:ea typeface="微软雅黑" pitchFamily="34" charset="-122"/>
              </a:rPr>
              <a:t>/</a:t>
            </a:r>
            <a:r>
              <a:rPr lang="zh-CN" altLang="en-US" sz="2800" dirty="0">
                <a:ea typeface="微软雅黑" pitchFamily="34" charset="-122"/>
              </a:rPr>
              <a:t>经受住</a:t>
            </a:r>
            <a:r>
              <a:rPr lang="en-US" altLang="zh-CN" sz="2800" dirty="0">
                <a:ea typeface="微软雅黑" pitchFamily="34" charset="-122"/>
              </a:rPr>
              <a:t>/</a:t>
            </a:r>
            <a:r>
              <a:rPr lang="zh-CN" altLang="en-US" sz="2800" dirty="0">
                <a:ea typeface="微软雅黑" pitchFamily="34" charset="-122"/>
              </a:rPr>
              <a:t>考验</a:t>
            </a:r>
            <a:endParaRPr lang="en-US" altLang="zh-CN" sz="2800" dirty="0">
              <a:ea typeface="微软雅黑" pitchFamily="34" charset="-122"/>
            </a:endParaRPr>
          </a:p>
          <a:p>
            <a:r>
              <a:rPr lang="zh-CN" altLang="en-US" sz="2800" dirty="0">
                <a:ea typeface="微软雅黑" pitchFamily="34" charset="-122"/>
              </a:rPr>
              <a:t>      这样</a:t>
            </a:r>
            <a:r>
              <a:rPr lang="en-US" altLang="zh-CN" sz="2800" dirty="0">
                <a:ea typeface="微软雅黑" pitchFamily="34" charset="-122"/>
              </a:rPr>
              <a:t>/</a:t>
            </a:r>
            <a:r>
              <a:rPr lang="zh-CN" altLang="en-US" sz="2800" dirty="0">
                <a:ea typeface="微软雅黑" pitchFamily="34" charset="-122"/>
              </a:rPr>
              <a:t>的</a:t>
            </a:r>
            <a:r>
              <a:rPr lang="en-US" altLang="zh-CN" sz="2800" dirty="0">
                <a:ea typeface="微软雅黑" pitchFamily="34" charset="-122"/>
              </a:rPr>
              <a:t>/</a:t>
            </a:r>
            <a:r>
              <a:rPr lang="zh-CN" altLang="en-US" sz="2800" dirty="0">
                <a:ea typeface="微软雅黑" pitchFamily="34" charset="-122"/>
              </a:rPr>
              <a:t>人才</a:t>
            </a:r>
            <a:r>
              <a:rPr lang="en-US" altLang="zh-CN" sz="2800" dirty="0">
                <a:ea typeface="微软雅黑" pitchFamily="34" charset="-122"/>
              </a:rPr>
              <a:t>/</a:t>
            </a:r>
            <a:r>
              <a:rPr lang="zh-CN" altLang="en-US" sz="2800" dirty="0">
                <a:ea typeface="微软雅黑" pitchFamily="34" charset="-122"/>
              </a:rPr>
              <a:t>能</a:t>
            </a:r>
            <a:r>
              <a:rPr lang="en-US" altLang="zh-CN" sz="2800" dirty="0">
                <a:ea typeface="微软雅黑" pitchFamily="34" charset="-122"/>
              </a:rPr>
              <a:t>/</a:t>
            </a:r>
            <a:r>
              <a:rPr lang="zh-CN" altLang="en-US" sz="2800" dirty="0">
                <a:ea typeface="微软雅黑" pitchFamily="34" charset="-122"/>
              </a:rPr>
              <a:t>经受住</a:t>
            </a:r>
            <a:r>
              <a:rPr lang="en-US" altLang="zh-CN" sz="2800" dirty="0">
                <a:ea typeface="微软雅黑" pitchFamily="34" charset="-122"/>
              </a:rPr>
              <a:t>/</a:t>
            </a:r>
            <a:r>
              <a:rPr lang="zh-CN" altLang="en-US" sz="2800" dirty="0">
                <a:ea typeface="微软雅黑" pitchFamily="34" charset="-122"/>
              </a:rPr>
              <a:t>考验</a:t>
            </a:r>
            <a:endParaRPr lang="en-US" altLang="zh-CN" sz="2800" dirty="0"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600" dirty="0">
                <a:ea typeface="微软雅黑" pitchFamily="34" charset="-122"/>
              </a:rPr>
              <a:t>Evaluation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微软雅黑" pitchFamily="34" charset="-122"/>
              </a:rPr>
              <a:t>不同语料库有</a:t>
            </a:r>
            <a:r>
              <a:rPr lang="zh-CN" altLang="en-US" sz="2800" dirty="0">
                <a:ea typeface="微软雅黑" pitchFamily="34" charset="-122"/>
              </a:rPr>
              <a:t>不同</a:t>
            </a:r>
            <a:r>
              <a:rPr lang="zh-CN" altLang="en-US" sz="2800" dirty="0" smtClean="0">
                <a:ea typeface="微软雅黑" pitchFamily="34" charset="-122"/>
              </a:rPr>
              <a:t>标准，分词力度不一样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微软雅黑" pitchFamily="34" charset="-122"/>
              </a:rPr>
              <a:t>北京</a:t>
            </a:r>
            <a:r>
              <a:rPr lang="en-US" altLang="zh-CN" sz="2800" dirty="0">
                <a:ea typeface="微软雅黑" pitchFamily="34" charset="-122"/>
              </a:rPr>
              <a:t>/</a:t>
            </a:r>
            <a:r>
              <a:rPr lang="zh-CN" altLang="en-US" sz="2800" dirty="0" smtClean="0">
                <a:ea typeface="微软雅黑" pitchFamily="34" charset="-122"/>
              </a:rPr>
              <a:t>市    北京市</a:t>
            </a:r>
            <a:endParaRPr lang="zh-CN" altLang="en-US" sz="2800" dirty="0"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9612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767"/>
    </mc:Choice>
    <mc:Fallback>
      <p:transition spd="slow" advTm="837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zh-CN" altLang="en-US" sz="2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基于统计的分词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764704" y="2780928"/>
            <a:ext cx="76145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基于词的方法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3200" b="1" dirty="0"/>
              <a:t>基于字的序列标注方法</a:t>
            </a:r>
            <a:r>
              <a:rPr lang="en-US" altLang="zh-CN" sz="3200" b="1" baseline="30000" dirty="0"/>
              <a:t>1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基于词和基于字的方法的结合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395536" y="5661248"/>
            <a:ext cx="8757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1. N. </a:t>
            </a:r>
            <a:r>
              <a:rPr lang="en-US" altLang="zh-CN" sz="2400" dirty="0" err="1"/>
              <a:t>Xue</a:t>
            </a:r>
            <a:r>
              <a:rPr lang="en-US" altLang="zh-CN" sz="2400" dirty="0"/>
              <a:t>. 2003. Chinese word segmentation as character tagging. </a:t>
            </a:r>
            <a:r>
              <a:rPr lang="en-US" altLang="zh-CN" sz="2400" i="1" dirty="0"/>
              <a:t>Computational Linguistics and Chinese Language Processing </a:t>
            </a:r>
            <a:r>
              <a:rPr lang="en-US" altLang="zh-CN" sz="2400" dirty="0"/>
              <a:t>8(1):29–48.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6303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810"/>
    </mc:Choice>
    <mc:Fallback>
      <p:transition spd="slow" advTm="2981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zh-CN" altLang="en-US" sz="2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基于字的序列标注方法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484252" y="1466850"/>
            <a:ext cx="840360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3600" dirty="0">
                <a:ea typeface="微软雅黑" pitchFamily="34" charset="-122"/>
              </a:rPr>
              <a:t>{B E M S}</a:t>
            </a:r>
          </a:p>
          <a:p>
            <a:endParaRPr lang="en-US" altLang="zh-CN" sz="3600" dirty="0">
              <a:ea typeface="微软雅黑" pitchFamily="34" charset="-122"/>
            </a:endParaRPr>
          </a:p>
          <a:p>
            <a:r>
              <a:rPr lang="en-US" altLang="zh-CN" sz="3600" dirty="0">
                <a:ea typeface="微软雅黑" pitchFamily="34" charset="-122"/>
              </a:rPr>
              <a:t>B  E    B   E    S     </a:t>
            </a:r>
            <a:r>
              <a:rPr lang="en-US" altLang="zh-CN" sz="3600" dirty="0" err="1">
                <a:ea typeface="微软雅黑" pitchFamily="34" charset="-122"/>
              </a:rPr>
              <a:t>S</a:t>
            </a:r>
            <a:r>
              <a:rPr lang="en-US" altLang="zh-CN" sz="3600" dirty="0">
                <a:ea typeface="微软雅黑" pitchFamily="34" charset="-122"/>
              </a:rPr>
              <a:t>    B E     B  E    B  E   S</a:t>
            </a:r>
          </a:p>
          <a:p>
            <a:r>
              <a:rPr lang="zh-CN" altLang="en-US" sz="3600" dirty="0">
                <a:ea typeface="微软雅黑" pitchFamily="34" charset="-122"/>
              </a:rPr>
              <a:t>大学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生活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好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，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还是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中学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生活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好</a:t>
            </a:r>
            <a:endParaRPr lang="en-US" altLang="zh-CN" sz="3600" dirty="0">
              <a:ea typeface="微软雅黑" pitchFamily="34" charset="-122"/>
            </a:endParaRPr>
          </a:p>
          <a:p>
            <a:endParaRPr lang="en-US" altLang="zh-CN" sz="3600" dirty="0">
              <a:ea typeface="微软雅黑" pitchFamily="34" charset="-122"/>
            </a:endParaRPr>
          </a:p>
          <a:p>
            <a:r>
              <a:rPr lang="zh-CN" altLang="en-US" sz="3600" dirty="0">
                <a:ea typeface="微软雅黑" pitchFamily="34" charset="-122"/>
              </a:rPr>
              <a:t> </a:t>
            </a:r>
            <a:r>
              <a:rPr lang="en-US" altLang="zh-CN" sz="3600" dirty="0">
                <a:ea typeface="微软雅黑" pitchFamily="34" charset="-122"/>
              </a:rPr>
              <a:t>S  </a:t>
            </a:r>
            <a:r>
              <a:rPr lang="zh-CN" altLang="en-US" sz="3600" dirty="0">
                <a:ea typeface="微软雅黑" pitchFamily="34" charset="-122"/>
              </a:rPr>
              <a:t>  </a:t>
            </a:r>
            <a:r>
              <a:rPr lang="en-US" altLang="zh-CN" sz="3600" dirty="0">
                <a:ea typeface="微软雅黑" pitchFamily="34" charset="-122"/>
              </a:rPr>
              <a:t>S   </a:t>
            </a:r>
            <a:r>
              <a:rPr lang="zh-CN" altLang="en-US" sz="3600" dirty="0">
                <a:ea typeface="微软雅黑" pitchFamily="34" charset="-122"/>
              </a:rPr>
              <a:t> </a:t>
            </a:r>
            <a:r>
              <a:rPr lang="en-US" altLang="zh-CN" sz="3600" dirty="0">
                <a:ea typeface="微软雅黑" pitchFamily="34" charset="-122"/>
              </a:rPr>
              <a:t>B M</a:t>
            </a:r>
            <a:r>
              <a:rPr lang="zh-CN" altLang="en-US" sz="3600" dirty="0">
                <a:ea typeface="微软雅黑" pitchFamily="34" charset="-122"/>
              </a:rPr>
              <a:t> </a:t>
            </a:r>
            <a:r>
              <a:rPr lang="en-US" altLang="zh-CN" sz="3600" dirty="0">
                <a:ea typeface="微软雅黑" pitchFamily="34" charset="-122"/>
              </a:rPr>
              <a:t>E</a:t>
            </a:r>
          </a:p>
          <a:p>
            <a:r>
              <a:rPr lang="zh-CN" altLang="en-US" sz="3600" dirty="0">
                <a:ea typeface="微软雅黑" pitchFamily="34" charset="-122"/>
              </a:rPr>
              <a:t>我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是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中国人</a:t>
            </a:r>
          </a:p>
          <a:p>
            <a:endParaRPr lang="zh-CN" altLang="en-US" sz="3600" dirty="0"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5290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152"/>
    </mc:Choice>
    <mc:Fallback>
      <p:transition spd="slow" advTm="2915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zh-CN" altLang="en-US" sz="2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基于字的序列标注方法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484252" y="1466850"/>
            <a:ext cx="840360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3600" dirty="0">
                <a:ea typeface="微软雅黑" pitchFamily="34" charset="-122"/>
              </a:rPr>
              <a:t>{B E M S}</a:t>
            </a:r>
          </a:p>
          <a:p>
            <a:endParaRPr lang="en-US" altLang="zh-CN" sz="3600" dirty="0">
              <a:ea typeface="微软雅黑" pitchFamily="34" charset="-122"/>
            </a:endParaRPr>
          </a:p>
          <a:p>
            <a:r>
              <a:rPr lang="en-US" altLang="zh-CN" sz="3600" dirty="0">
                <a:ea typeface="微软雅黑" pitchFamily="34" charset="-122"/>
              </a:rPr>
              <a:t>B  E    B   E    S     </a:t>
            </a:r>
            <a:r>
              <a:rPr lang="en-US" altLang="zh-CN" sz="3600" dirty="0" err="1">
                <a:ea typeface="微软雅黑" pitchFamily="34" charset="-122"/>
              </a:rPr>
              <a:t>S</a:t>
            </a:r>
            <a:r>
              <a:rPr lang="en-US" altLang="zh-CN" sz="3600" dirty="0">
                <a:ea typeface="微软雅黑" pitchFamily="34" charset="-122"/>
              </a:rPr>
              <a:t>    B E     B  E    B  E   S</a:t>
            </a:r>
          </a:p>
          <a:p>
            <a:r>
              <a:rPr lang="zh-CN" altLang="en-US" sz="3600" dirty="0">
                <a:ea typeface="微软雅黑" pitchFamily="34" charset="-122"/>
              </a:rPr>
              <a:t>大学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生活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好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，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还是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中学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生活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好</a:t>
            </a:r>
            <a:endParaRPr lang="en-US" altLang="zh-CN" sz="3600" dirty="0">
              <a:ea typeface="微软雅黑" pitchFamily="34" charset="-122"/>
            </a:endParaRPr>
          </a:p>
          <a:p>
            <a:endParaRPr lang="en-US" altLang="zh-CN" sz="3600" dirty="0">
              <a:ea typeface="微软雅黑" pitchFamily="34" charset="-122"/>
            </a:endParaRPr>
          </a:p>
          <a:p>
            <a:r>
              <a:rPr lang="zh-CN" altLang="en-US" sz="3600" dirty="0">
                <a:ea typeface="微软雅黑" pitchFamily="34" charset="-122"/>
              </a:rPr>
              <a:t> </a:t>
            </a:r>
            <a:r>
              <a:rPr lang="en-US" altLang="zh-CN" sz="3600" dirty="0">
                <a:ea typeface="微软雅黑" pitchFamily="34" charset="-122"/>
              </a:rPr>
              <a:t>S  </a:t>
            </a:r>
            <a:r>
              <a:rPr lang="zh-CN" altLang="en-US" sz="3600" dirty="0">
                <a:ea typeface="微软雅黑" pitchFamily="34" charset="-122"/>
              </a:rPr>
              <a:t>  </a:t>
            </a:r>
            <a:r>
              <a:rPr lang="en-US" altLang="zh-CN" sz="3600" dirty="0">
                <a:ea typeface="微软雅黑" pitchFamily="34" charset="-122"/>
              </a:rPr>
              <a:t>S   </a:t>
            </a:r>
            <a:r>
              <a:rPr lang="zh-CN" altLang="en-US" sz="3600" dirty="0">
                <a:ea typeface="微软雅黑" pitchFamily="34" charset="-122"/>
              </a:rPr>
              <a:t> </a:t>
            </a:r>
            <a:r>
              <a:rPr lang="en-US" altLang="zh-CN" sz="3600" dirty="0">
                <a:ea typeface="微软雅黑" pitchFamily="34" charset="-122"/>
              </a:rPr>
              <a:t>B M</a:t>
            </a:r>
            <a:r>
              <a:rPr lang="zh-CN" altLang="en-US" sz="3600" dirty="0">
                <a:ea typeface="微软雅黑" pitchFamily="34" charset="-122"/>
              </a:rPr>
              <a:t> </a:t>
            </a:r>
            <a:r>
              <a:rPr lang="en-US" altLang="zh-CN" sz="3600" dirty="0">
                <a:ea typeface="微软雅黑" pitchFamily="34" charset="-122"/>
              </a:rPr>
              <a:t>E</a:t>
            </a:r>
          </a:p>
          <a:p>
            <a:r>
              <a:rPr lang="zh-CN" altLang="en-US" sz="3600" dirty="0">
                <a:ea typeface="微软雅黑" pitchFamily="34" charset="-122"/>
              </a:rPr>
              <a:t>我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是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中国人</a:t>
            </a:r>
          </a:p>
          <a:p>
            <a:endParaRPr lang="zh-CN" altLang="en-US" sz="3600" dirty="0"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92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41"/>
    </mc:Choice>
    <mc:Fallback>
      <p:transition spd="slow" advTm="864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zh-CN" altLang="en-US" sz="2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基于字的序列标注方法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484252" y="1466850"/>
            <a:ext cx="840360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3600" dirty="0">
                <a:ea typeface="微软雅黑" pitchFamily="34" charset="-122"/>
              </a:rPr>
              <a:t>{B E M S}</a:t>
            </a:r>
          </a:p>
          <a:p>
            <a:endParaRPr lang="en-US" altLang="zh-CN" sz="3600" dirty="0">
              <a:ea typeface="微软雅黑" pitchFamily="34" charset="-122"/>
            </a:endParaRPr>
          </a:p>
          <a:p>
            <a:r>
              <a:rPr lang="en-US" altLang="zh-CN" sz="3600" dirty="0">
                <a:ea typeface="微软雅黑" pitchFamily="34" charset="-122"/>
              </a:rPr>
              <a:t>B  E    B   E    S     </a:t>
            </a:r>
            <a:r>
              <a:rPr lang="en-US" altLang="zh-CN" sz="3600" dirty="0" err="1">
                <a:ea typeface="微软雅黑" pitchFamily="34" charset="-122"/>
              </a:rPr>
              <a:t>S</a:t>
            </a:r>
            <a:r>
              <a:rPr lang="en-US" altLang="zh-CN" sz="3600" dirty="0">
                <a:ea typeface="微软雅黑" pitchFamily="34" charset="-122"/>
              </a:rPr>
              <a:t>    B E     B  E    B  E   S</a:t>
            </a:r>
          </a:p>
          <a:p>
            <a:r>
              <a:rPr lang="zh-CN" altLang="en-US" sz="3600" dirty="0">
                <a:ea typeface="微软雅黑" pitchFamily="34" charset="-122"/>
              </a:rPr>
              <a:t>大学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生活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好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，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还是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中学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生活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好</a:t>
            </a:r>
            <a:endParaRPr lang="en-US" altLang="zh-CN" sz="3600" dirty="0">
              <a:ea typeface="微软雅黑" pitchFamily="34" charset="-122"/>
            </a:endParaRPr>
          </a:p>
          <a:p>
            <a:endParaRPr lang="en-US" altLang="zh-CN" sz="3600" dirty="0">
              <a:ea typeface="微软雅黑" pitchFamily="34" charset="-122"/>
            </a:endParaRPr>
          </a:p>
          <a:p>
            <a:r>
              <a:rPr lang="zh-CN" altLang="en-US" sz="3600" dirty="0">
                <a:ea typeface="微软雅黑" pitchFamily="34" charset="-122"/>
              </a:rPr>
              <a:t> </a:t>
            </a:r>
            <a:r>
              <a:rPr lang="en-US" altLang="zh-CN" sz="3600" dirty="0">
                <a:ea typeface="微软雅黑" pitchFamily="34" charset="-122"/>
              </a:rPr>
              <a:t>S  </a:t>
            </a:r>
            <a:r>
              <a:rPr lang="zh-CN" altLang="en-US" sz="3600" dirty="0">
                <a:ea typeface="微软雅黑" pitchFamily="34" charset="-122"/>
              </a:rPr>
              <a:t>  </a:t>
            </a:r>
            <a:r>
              <a:rPr lang="en-US" altLang="zh-CN" sz="3600" dirty="0">
                <a:ea typeface="微软雅黑" pitchFamily="34" charset="-122"/>
              </a:rPr>
              <a:t>S   </a:t>
            </a:r>
            <a:r>
              <a:rPr lang="zh-CN" altLang="en-US" sz="3600" dirty="0">
                <a:ea typeface="微软雅黑" pitchFamily="34" charset="-122"/>
              </a:rPr>
              <a:t> </a:t>
            </a:r>
            <a:r>
              <a:rPr lang="en-US" altLang="zh-CN" sz="3600" dirty="0">
                <a:ea typeface="微软雅黑" pitchFamily="34" charset="-122"/>
              </a:rPr>
              <a:t>B M</a:t>
            </a:r>
            <a:r>
              <a:rPr lang="zh-CN" altLang="en-US" sz="3600" dirty="0">
                <a:ea typeface="微软雅黑" pitchFamily="34" charset="-122"/>
              </a:rPr>
              <a:t> </a:t>
            </a:r>
            <a:r>
              <a:rPr lang="en-US" altLang="zh-CN" sz="3600" dirty="0">
                <a:ea typeface="微软雅黑" pitchFamily="34" charset="-122"/>
              </a:rPr>
              <a:t>E</a:t>
            </a:r>
          </a:p>
          <a:p>
            <a:r>
              <a:rPr lang="zh-CN" altLang="en-US" sz="3600" dirty="0">
                <a:ea typeface="微软雅黑" pitchFamily="34" charset="-122"/>
              </a:rPr>
              <a:t>我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是</a:t>
            </a:r>
            <a:r>
              <a:rPr lang="en-US" altLang="zh-CN" sz="3600" dirty="0">
                <a:ea typeface="微软雅黑" pitchFamily="34" charset="-122"/>
              </a:rPr>
              <a:t>/</a:t>
            </a:r>
            <a:r>
              <a:rPr lang="zh-CN" altLang="en-US" sz="3600" dirty="0">
                <a:ea typeface="微软雅黑" pitchFamily="34" charset="-122"/>
              </a:rPr>
              <a:t>中国人</a:t>
            </a:r>
          </a:p>
          <a:p>
            <a:endParaRPr lang="zh-CN" altLang="en-US" sz="3600" dirty="0"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0404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52"/>
    </mc:Choice>
    <mc:Fallback>
      <p:transition spd="slow" advTm="2015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sz="3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Long Short-term Neural Network based CWS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3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[</a:t>
            </a:r>
            <a:r>
              <a:rPr lang="en-US" altLang="zh-CN" sz="2700" dirty="0">
                <a:solidFill>
                  <a:schemeClr val="bg1"/>
                </a:solidFill>
              </a:rPr>
              <a:t>X Chen, X </a:t>
            </a:r>
            <a:r>
              <a:rPr lang="en-US" altLang="zh-CN" sz="2700" dirty="0" err="1">
                <a:solidFill>
                  <a:schemeClr val="bg1"/>
                </a:solidFill>
              </a:rPr>
              <a:t>Qiu</a:t>
            </a:r>
            <a:r>
              <a:rPr lang="en-US" altLang="zh-CN" sz="2700" dirty="0">
                <a:solidFill>
                  <a:schemeClr val="bg1"/>
                </a:solidFill>
              </a:rPr>
              <a:t>, C Zhu, P Liu, X Huang; EMNLP 2015</a:t>
            </a:r>
            <a:r>
              <a:rPr lang="en-US" altLang="zh-CN" sz="3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]</a:t>
            </a:r>
            <a:endParaRPr lang="zh-CN" altLang="en-US" sz="3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16"/>
          <a:stretch/>
        </p:blipFill>
        <p:spPr bwMode="auto">
          <a:xfrm>
            <a:off x="323528" y="2420888"/>
            <a:ext cx="354848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20130"/>
            <a:ext cx="489585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3511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7"/>
    </mc:Choice>
    <mc:Fallback>
      <p:transition spd="slow" advTm="407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0.4|4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28936</TotalTime>
  <Words>1324</Words>
  <Application>Microsoft Macintosh PowerPoint</Application>
  <PresentationFormat>全屏显示(4:3)</PresentationFormat>
  <Paragraphs>177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Calibri</vt:lpstr>
      <vt:lpstr>Wingdings</vt:lpstr>
      <vt:lpstr>黑体</vt:lpstr>
      <vt:lpstr>宋体</vt:lpstr>
      <vt:lpstr>微软雅黑</vt:lpstr>
      <vt:lpstr>Arial</vt:lpstr>
      <vt:lpstr>Office 主题</vt:lpstr>
      <vt:lpstr>PowerPoint 演示文稿</vt:lpstr>
      <vt:lpstr>What is Chinese word segmentation (CWS) ?</vt:lpstr>
      <vt:lpstr>Why CWS is important?</vt:lpstr>
      <vt:lpstr>Why CWS is hard?</vt:lpstr>
      <vt:lpstr>基于统计的分词</vt:lpstr>
      <vt:lpstr>基于字的序列标注方法</vt:lpstr>
      <vt:lpstr>基于字的序列标注方法</vt:lpstr>
      <vt:lpstr>基于字的序列标注方法</vt:lpstr>
      <vt:lpstr>Long Short-term Neural Network based CWS [X Chen, X Qiu, C Zhu, P Liu, X Huang; EMNLP 2015]</vt:lpstr>
      <vt:lpstr>Adversarial Multi-Criteria Learning for Chinese Word Segmentation [X Chen, Zhan Shi, X Qiu, X Huang; ACL 2017]</vt:lpstr>
      <vt:lpstr>Adversarial Multi-Criteria Learning for Chinese Word Segmentation [X Chen, Zhan Shi, X Qiu, X Huang; ACL 2017]</vt:lpstr>
      <vt:lpstr>Adversarial Multi-Criteria Learning for Chinese Word Segmentation [X Chen, Zhan Shi, X Qiu, X Huang; ACL 2017]</vt:lpstr>
      <vt:lpstr>Objective function</vt:lpstr>
      <vt:lpstr>Unsupervised Domain Adaptation by Backpropagation [Yaroslav Ganin, et al.]</vt:lpstr>
      <vt:lpstr>Unsupervised Domain Adaptation by Backpropagation [Yaroslav Ganin, et al.]</vt:lpstr>
      <vt:lpstr>Unsupervised Domain Adaptation by Backpropagation [Yaroslav Ganin, et al.]</vt:lpstr>
      <vt:lpstr>Unsupervised Domain Adaptation by Backpropagation [Yaroslav Ganin, et al.]</vt:lpstr>
      <vt:lpstr>Adversarial Multi-Criteria Learning for Chinese Word Segmentation [X Chen, Zhan Shi, X Qiu, X Huang; ACL 2017]</vt:lpstr>
      <vt:lpstr>Adversarial loss function</vt:lpstr>
      <vt:lpstr>Training</vt:lpstr>
      <vt:lpstr>Experiments</vt:lpstr>
      <vt:lpstr>Experiments</vt:lpstr>
      <vt:lpstr>Experiments</vt:lpstr>
      <vt:lpstr>Experiments</vt:lpstr>
      <vt:lpstr>Experiments</vt:lpstr>
      <vt:lpstr>Error Analysis</vt:lpstr>
      <vt:lpstr>Case Study</vt:lpstr>
      <vt:lpstr>Knowledge Transfer</vt:lpstr>
      <vt:lpstr>Simplified Chinese to Traditional Chinese</vt:lpstr>
      <vt:lpstr>Formal Texts to Informal Texts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Dalston</dc:creator>
  <cp:lastModifiedBy>蔡历明</cp:lastModifiedBy>
  <cp:revision>124</cp:revision>
  <dcterms:created xsi:type="dcterms:W3CDTF">2016-06-07T16:37:27Z</dcterms:created>
  <dcterms:modified xsi:type="dcterms:W3CDTF">2017-06-16T05:08:42Z</dcterms:modified>
</cp:coreProperties>
</file>