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384" r:id="rId2"/>
    <p:sldId id="388" r:id="rId3"/>
    <p:sldId id="410" r:id="rId4"/>
    <p:sldId id="407" r:id="rId5"/>
    <p:sldId id="408" r:id="rId6"/>
    <p:sldId id="394" r:id="rId7"/>
    <p:sldId id="413" r:id="rId8"/>
    <p:sldId id="399" r:id="rId9"/>
    <p:sldId id="416" r:id="rId10"/>
    <p:sldId id="402" r:id="rId11"/>
    <p:sldId id="403" r:id="rId12"/>
    <p:sldId id="414" r:id="rId13"/>
    <p:sldId id="411" r:id="rId14"/>
    <p:sldId id="415" r:id="rId1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DEF1DE"/>
    <a:srgbClr val="000099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78305" autoAdjust="0"/>
  </p:normalViewPr>
  <p:slideViewPr>
    <p:cSldViewPr>
      <p:cViewPr>
        <p:scale>
          <a:sx n="100" d="100"/>
          <a:sy n="100" d="100"/>
        </p:scale>
        <p:origin x="-97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F7344F-82A5-1A4C-9ACB-C5F81039E319}" type="slidenum">
              <a:rPr lang="en-US">
                <a:ea typeface="ＭＳ Ｐゴシック" pitchFamily="-106" charset="-128"/>
                <a:cs typeface="ＭＳ Ｐゴシック" pitchFamily="-10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64D5B08-EA47-AC41-86A6-A2DCE0593D68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26E6E50-DDC5-7B4F-9BB5-DFF9A02FA59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26E6E50-DDC5-7B4F-9BB5-DFF9A02FA59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 smtClean="0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428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200150"/>
            <a:ext cx="265797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English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1633160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195685"/>
            <a:ext cx="27818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270978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382" y="1200150"/>
            <a:ext cx="10396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1759744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3025899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879" y="2948285"/>
            <a:ext cx="1628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420158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 smtClean="0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</a:t>
            </a:r>
            <a:r>
              <a:rPr lang="en-US" sz="1600" dirty="0" err="1" smtClean="0">
                <a:latin typeface="Calibri"/>
                <a:cs typeface="Calibri"/>
              </a:rPr>
              <a:t>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3011044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2897535"/>
            <a:ext cx="2396144" cy="419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3462121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 smtClean="0">
                <a:latin typeface="Calibri"/>
                <a:cs typeface="Calibri"/>
              </a:rPr>
              <a:t>Where </a:t>
            </a:r>
            <a:r>
              <a:rPr lang="en-US" sz="1600" dirty="0">
                <a:latin typeface="Calibri"/>
                <a:cs typeface="Calibri"/>
              </a:rPr>
              <a:t>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 smtClean="0">
                <a:latin typeface="Calibri"/>
                <a:cs typeface="Calibri"/>
              </a:rPr>
              <a:t>Let </a:t>
            </a:r>
            <a:r>
              <a:rPr lang="en-US" sz="1600" i="1" dirty="0">
                <a:latin typeface="Calibri"/>
                <a:cs typeface="Calibri"/>
              </a:rPr>
              <a:t>It Be</a:t>
            </a:r>
            <a:r>
              <a:rPr lang="en-US" sz="1600" dirty="0">
                <a:latin typeface="Calibri"/>
                <a:cs typeface="Calibri"/>
              </a:rPr>
              <a:t> was recorded </a:t>
            </a:r>
            <a:r>
              <a:rPr lang="en-US" sz="1600" dirty="0" smtClean="0">
                <a:latin typeface="Calibri"/>
                <a:cs typeface="Calibri"/>
              </a:rPr>
              <a:t>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</a:t>
            </a:r>
            <a:r>
              <a:rPr lang="en-US" sz="1600" dirty="0" smtClean="0">
                <a:latin typeface="Calibri"/>
                <a:cs typeface="Calibri"/>
              </a:rPr>
              <a:t>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2997323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900740"/>
            <a:ext cx="24034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3474927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4674880"/>
            <a:ext cx="38075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3288695" y="1937960"/>
            <a:ext cx="2755295" cy="5334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1885950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else is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natural language understanding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progress on this problem…</a:t>
            </a:r>
            <a:endParaRPr lang="en-US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is difficult!  What tools do we need?</a:t>
            </a:r>
          </a:p>
          <a:p>
            <a:pPr lvl="1"/>
            <a:r>
              <a:rPr lang="en-US" dirty="0" smtClean="0"/>
              <a:t>Knowledge about language</a:t>
            </a:r>
          </a:p>
          <a:p>
            <a:pPr lvl="1"/>
            <a:r>
              <a:rPr lang="en-US" dirty="0" smtClean="0"/>
              <a:t>Knowledge about the world</a:t>
            </a:r>
          </a:p>
          <a:p>
            <a:pPr lvl="1"/>
            <a:r>
              <a:rPr lang="en-US" dirty="0" smtClean="0"/>
              <a:t>A way to combine knowledge sources</a:t>
            </a:r>
          </a:p>
          <a:p>
            <a:r>
              <a:rPr lang="en-US" dirty="0" smtClean="0"/>
              <a:t>How we generally do this:</a:t>
            </a:r>
            <a:endParaRPr lang="en-US" altLang="ja-JP" dirty="0" smtClean="0"/>
          </a:p>
          <a:p>
            <a:pPr lvl="1"/>
            <a:r>
              <a:rPr lang="en-US" dirty="0" smtClean="0"/>
              <a:t>probabilistic models built from language data</a:t>
            </a:r>
          </a:p>
          <a:p>
            <a:pPr lvl="2"/>
            <a:r>
              <a:rPr lang="en-US" dirty="0" smtClean="0"/>
              <a:t>P(“</a:t>
            </a:r>
            <a:r>
              <a:rPr lang="en-US" altLang="ja-JP" dirty="0" err="1" smtClean="0"/>
              <a:t>maison</a:t>
            </a:r>
            <a:r>
              <a:rPr lang="en-US" altLang="ja-JP" dirty="0" smtClean="0"/>
              <a:t>” </a:t>
            </a:r>
            <a:r>
              <a:rPr lang="en-US" altLang="ja-JP" dirty="0" smtClean="0">
                <a:sym typeface="Symbol" charset="0"/>
              </a:rPr>
              <a:t> “house”)   </a:t>
            </a:r>
            <a:r>
              <a:rPr lang="en-US" altLang="ja-JP" dirty="0" smtClean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 smtClean="0">
                <a:sym typeface="Symbol" charset="0"/>
              </a:rPr>
              <a:t>P(“</a:t>
            </a:r>
            <a:r>
              <a:rPr lang="en-US" altLang="ja-JP" dirty="0" err="1" smtClean="0">
                <a:sym typeface="Symbol" charset="0"/>
              </a:rPr>
              <a:t>L’avocat</a:t>
            </a:r>
            <a:r>
              <a:rPr lang="en-US" altLang="ja-JP" dirty="0" smtClean="0">
                <a:sym typeface="Symbol" charset="0"/>
              </a:rPr>
              <a:t> </a:t>
            </a:r>
            <a:r>
              <a:rPr lang="en-US" altLang="ja-JP" dirty="0" err="1" smtClean="0">
                <a:sym typeface="Symbol" charset="0"/>
              </a:rPr>
              <a:t>général</a:t>
            </a:r>
            <a:r>
              <a:rPr lang="en-US" altLang="ja-JP" dirty="0" smtClean="0">
                <a:sym typeface="Symbol" charset="0"/>
              </a:rPr>
              <a:t>”  “the general avocado”)   </a:t>
            </a:r>
            <a:r>
              <a:rPr lang="en-US" altLang="ja-JP" dirty="0" smtClean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Luckily, rough text features can often do half the job</a:t>
            </a:r>
            <a:r>
              <a:rPr lang="en-US" altLang="ja-JP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class</a:t>
            </a:r>
            <a:endParaRPr 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Teaches key theory and methods for statistical NLP:</a:t>
            </a:r>
          </a:p>
          <a:p>
            <a:pPr lvl="1"/>
            <a:r>
              <a:rPr lang="en-US" sz="1800" dirty="0" smtClean="0"/>
              <a:t>Viterbi</a:t>
            </a:r>
          </a:p>
          <a:p>
            <a:pPr lvl="1"/>
            <a:r>
              <a:rPr lang="fr-FR" sz="1800" dirty="0" smtClean="0"/>
              <a:t>Naï</a:t>
            </a:r>
            <a:r>
              <a:rPr lang="en-US" sz="1800" dirty="0" err="1" smtClean="0"/>
              <a:t>ve</a:t>
            </a:r>
            <a:r>
              <a:rPr lang="en-US" sz="1800" dirty="0" smtClean="0"/>
              <a:t> Bayes, </a:t>
            </a:r>
            <a:r>
              <a:rPr lang="en-US" sz="1800" dirty="0" err="1" smtClean="0"/>
              <a:t>Maxent</a:t>
            </a:r>
            <a:r>
              <a:rPr lang="en-US" sz="1800" dirty="0"/>
              <a:t> </a:t>
            </a:r>
            <a:r>
              <a:rPr lang="en-US" sz="1800" dirty="0" smtClean="0"/>
              <a:t>classifiers</a:t>
            </a:r>
          </a:p>
          <a:p>
            <a:pPr lvl="1"/>
            <a:r>
              <a:rPr lang="en-US" sz="1800" dirty="0" smtClean="0"/>
              <a:t>N-gram language modeling</a:t>
            </a:r>
          </a:p>
          <a:p>
            <a:pPr lvl="1"/>
            <a:r>
              <a:rPr lang="en-US" sz="1800" dirty="0" smtClean="0"/>
              <a:t>Statistical Parsing</a:t>
            </a:r>
          </a:p>
          <a:p>
            <a:pPr lvl="1"/>
            <a:r>
              <a:rPr lang="en-US" sz="1800" dirty="0" smtClean="0"/>
              <a:t>Inverted index, </a:t>
            </a:r>
            <a:r>
              <a:rPr lang="en-US" sz="1800" dirty="0" err="1" smtClean="0"/>
              <a:t>tf-idf</a:t>
            </a:r>
            <a:r>
              <a:rPr lang="en-US" sz="1800" dirty="0" smtClean="0"/>
              <a:t>,  vector models of meaning</a:t>
            </a:r>
          </a:p>
          <a:p>
            <a:r>
              <a:rPr lang="en-US" sz="2000" dirty="0" smtClean="0"/>
              <a:t>For practical, robust real-world applications</a:t>
            </a:r>
          </a:p>
          <a:p>
            <a:pPr lvl="1"/>
            <a:r>
              <a:rPr lang="en-US" sz="1800" dirty="0" smtClean="0"/>
              <a:t>Information extraction</a:t>
            </a:r>
          </a:p>
          <a:p>
            <a:pPr lvl="1"/>
            <a:r>
              <a:rPr lang="en-US" sz="1800" dirty="0" smtClean="0"/>
              <a:t>Spelling correction</a:t>
            </a:r>
          </a:p>
          <a:p>
            <a:pPr lvl="1"/>
            <a:r>
              <a:rPr lang="en-US" sz="1800" dirty="0" smtClean="0"/>
              <a:t>Information retrieval</a:t>
            </a:r>
          </a:p>
          <a:p>
            <a:pPr lvl="1"/>
            <a:r>
              <a:rPr lang="en-US" sz="1800" dirty="0" smtClean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67178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Skills you’ll need</a:t>
            </a:r>
            <a:endParaRPr 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 linear algebra (vectors, matrices)</a:t>
            </a:r>
          </a:p>
          <a:p>
            <a:r>
              <a:rPr lang="en-US" sz="2800" dirty="0" smtClean="0"/>
              <a:t>Basic </a:t>
            </a:r>
            <a:r>
              <a:rPr lang="en-US" sz="2800" dirty="0"/>
              <a:t>probability theory</a:t>
            </a:r>
          </a:p>
          <a:p>
            <a:r>
              <a:rPr lang="en-US" sz="2800" smtClean="0"/>
              <a:t>Java or </a:t>
            </a:r>
            <a:r>
              <a:rPr lang="en-US" sz="2800" dirty="0" smtClean="0"/>
              <a:t>Python programming</a:t>
            </a:r>
          </a:p>
          <a:p>
            <a:pPr lvl="1"/>
            <a:r>
              <a:rPr lang="en-US" sz="2400" dirty="0" smtClean="0"/>
              <a:t>Weekly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0976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Introduction to NLP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What is Natural </a:t>
            </a:r>
            <a:r>
              <a:rPr lang="en-US" smtClean="0">
                <a:latin typeface="Lucida Sans" charset="0"/>
                <a:ea typeface="ＭＳ Ｐゴシック" charset="0"/>
                <a:cs typeface="ＭＳ Ｐゴシック" charset="0"/>
              </a:rPr>
              <a:t>Language Processing?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Answering: IBM’s </a:t>
            </a:r>
            <a:r>
              <a:rPr lang="en-US" dirty="0"/>
              <a:t>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Won Jeopardy</a:t>
            </a:r>
            <a:r>
              <a:rPr lang="en-US" dirty="0"/>
              <a:t> </a:t>
            </a:r>
            <a:r>
              <a:rPr lang="en-US" dirty="0" smtClean="0"/>
              <a:t>on February 16</a:t>
            </a:r>
            <a:r>
              <a:rPr lang="en-US" dirty="0"/>
              <a:t>, 2011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</a:t>
            </a:r>
            <a:r>
              <a:rPr lang="en-US" sz="2000" dirty="0" smtClean="0">
                <a:solidFill>
                  <a:schemeClr val="bg1"/>
                </a:solidFill>
              </a:rPr>
              <a:t>WILKINSON’S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</a:t>
            </a:r>
            <a:r>
              <a:rPr lang="en-US" sz="2000" dirty="0" smtClean="0">
                <a:solidFill>
                  <a:schemeClr val="bg1"/>
                </a:solidFill>
              </a:rPr>
              <a:t>AUTHOR’S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Bram Stoker</a:t>
            </a:r>
            <a:endParaRPr lang="en-US" dirty="0"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8003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 smtClean="0"/>
              <a:t>curriculum meeting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 smtClean="0"/>
              <a:t>January 15, 2012</a:t>
            </a:r>
          </a:p>
          <a:p>
            <a:pPr marL="0" indent="0" algn="ctr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 smtClean="0"/>
              <a:t>Dan Jurafsky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 Dan, we’ve now scheduled the curriculum meeting.</a:t>
            </a:r>
          </a:p>
          <a:p>
            <a:pPr marL="0" indent="0">
              <a:buNone/>
            </a:pPr>
            <a:r>
              <a:rPr lang="en-US" dirty="0" smtClean="0"/>
              <a:t>It will be in Gates 159 tomorrow from 10:00-11:30.</a:t>
            </a:r>
          </a:p>
          <a:p>
            <a:pPr marL="0" indent="0">
              <a:buNone/>
            </a:pPr>
            <a:r>
              <a:rPr lang="en-US" dirty="0" smtClean="0"/>
              <a:t>-Chris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724150"/>
            <a:ext cx="8534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766112" y="3562350"/>
            <a:ext cx="5029200" cy="457200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 bwMode="auto">
          <a:xfrm rot="5400000">
            <a:off x="6781800" y="3790950"/>
            <a:ext cx="304800" cy="30480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76600" y="4019550"/>
            <a:ext cx="44958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4095750"/>
            <a:ext cx="4495800" cy="381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Lucida Sans" pitchFamily="-65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Sans" pitchFamily="-65" charset="0"/>
              </a:rPr>
              <a:t>Create new Calendar entry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10200" y="590550"/>
            <a:ext cx="3733800" cy="22098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dirty="0" smtClean="0">
                <a:latin typeface="Lucida Sans" pitchFamily="-65" charset="0"/>
              </a:rPr>
              <a:t>Curriculum </a:t>
            </a:r>
            <a:r>
              <a:rPr lang="en-US" dirty="0" err="1" smtClean="0">
                <a:latin typeface="Lucida Sans" pitchFamily="-65" charset="0"/>
              </a:rPr>
              <a:t>mtg</a:t>
            </a:r>
            <a:endParaRPr lang="en-US" dirty="0" smtClean="0">
              <a:latin typeface="Lucida Sans" pitchFamily="-65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Date: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Lucida Sans" pitchFamily="-65" charset="0"/>
              </a:rPr>
              <a:t>Jan-16-2012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dirty="0" smtClean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dirty="0" smtClean="0">
                <a:latin typeface="Lucida Sans" pitchFamily="-65" charset="0"/>
              </a:rPr>
              <a:t>   10:00am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End: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" pitchFamily="-65" charset="0"/>
              </a:rPr>
              <a:t>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Lucida Sans" pitchFamily="-65" charset="0"/>
              </a:rPr>
              <a:t>11:30am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 </a:t>
            </a:r>
            <a:r>
              <a:rPr lang="en-US" dirty="0" smtClean="0">
                <a:latin typeface="Lucida Sans" pitchFamily="-65" charset="0"/>
              </a:rPr>
              <a:t>Gates 159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772400" cy="742950"/>
          </a:xfrm>
        </p:spPr>
        <p:txBody>
          <a:bodyPr/>
          <a:lstStyle/>
          <a:p>
            <a:r>
              <a:rPr lang="en-US" dirty="0"/>
              <a:t>Information Extraction </a:t>
            </a:r>
            <a:r>
              <a:rPr lang="en-US" dirty="0" smtClean="0"/>
              <a:t>&amp; Sentiment </a:t>
            </a:r>
            <a:r>
              <a:rPr lang="en-US" dirty="0"/>
              <a:t>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2973751"/>
            <a:ext cx="8153400" cy="2152650"/>
          </a:xfrm>
        </p:spPr>
        <p:txBody>
          <a:bodyPr/>
          <a:lstStyle/>
          <a:p>
            <a:r>
              <a:rPr lang="en-US" dirty="0" smtClean="0"/>
              <a:t>nice </a:t>
            </a:r>
            <a:r>
              <a:rPr lang="en-US" dirty="0"/>
              <a:t>and compact to carry! </a:t>
            </a:r>
            <a:endParaRPr lang="en-US" dirty="0" smtClean="0"/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 smtClean="0"/>
              <a:t>the </a:t>
            </a:r>
            <a:r>
              <a:rPr lang="en-US" dirty="0"/>
              <a:t>camera feels flimsy, is plastic and very light in weight you have to be very delicate in the handling of this </a:t>
            </a:r>
            <a:r>
              <a:rPr lang="en-US" dirty="0" smtClean="0"/>
              <a:t>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1515220" cy="147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Size and weight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 smtClean="0">
                <a:solidFill>
                  <a:srgbClr val="000000"/>
                </a:solidFill>
                <a:latin typeface="+mn-lt"/>
              </a:rPr>
              <a:t>Attributes</a:t>
            </a:r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:</a:t>
            </a:r>
          </a:p>
          <a:p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 zoom</a:t>
            </a:r>
            <a:endParaRPr lang="en-US" sz="1950" dirty="0">
              <a:solidFill>
                <a:srgbClr val="800000"/>
              </a:solidFill>
              <a:latin typeface="+mn-lt"/>
            </a:endParaRPr>
          </a:p>
          <a:p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 affordability</a:t>
            </a:r>
            <a:endParaRPr lang="en-US" sz="1950" dirty="0">
              <a:solidFill>
                <a:srgbClr val="800000"/>
              </a:solidFill>
              <a:latin typeface="+mn-lt"/>
            </a:endParaRPr>
          </a:p>
          <a:p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 size and weight</a:t>
            </a:r>
            <a:endParaRPr lang="en-US" sz="1950" dirty="0">
              <a:solidFill>
                <a:srgbClr val="800000"/>
              </a:solidFill>
              <a:latin typeface="+mn-lt"/>
            </a:endParaRPr>
          </a:p>
          <a:p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 flash </a:t>
            </a:r>
          </a:p>
          <a:p>
            <a:r>
              <a:rPr lang="en-US" sz="1950" dirty="0" smtClean="0">
                <a:solidFill>
                  <a:srgbClr val="800000"/>
                </a:solidFill>
                <a:latin typeface="+mn-lt"/>
              </a:rPr>
              <a:t> ease </a:t>
            </a:r>
            <a:r>
              <a:rPr lang="en-US" sz="1950" dirty="0">
                <a:solidFill>
                  <a:srgbClr val="800000"/>
                </a:solidFill>
                <a:latin typeface="+mn-lt"/>
              </a:rPr>
              <a:t>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5000" y="1276350"/>
            <a:ext cx="2362200" cy="14478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19150"/>
            <a:ext cx="2451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7467600" cy="742950"/>
          </a:xfrm>
        </p:spPr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4419600" cy="3333750"/>
          </a:xfrm>
        </p:spPr>
        <p:txBody>
          <a:bodyPr/>
          <a:lstStyle/>
          <a:p>
            <a:r>
              <a:rPr lang="en-US" sz="2800" dirty="0" smtClean="0"/>
              <a:t>Fully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43" y="1657350"/>
            <a:ext cx="4369071" cy="3562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9600" y="1047750"/>
            <a:ext cx="4648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 smtClean="0"/>
              <a:t>Helping human translators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038350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Enter Source Text:</a:t>
            </a:r>
            <a:endParaRPr lang="en-US" sz="1800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2495550"/>
            <a:ext cx="42672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TW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867150"/>
            <a:ext cx="4191000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Calibri"/>
              <a:ea typeface="华文仿宋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269218"/>
            <a:ext cx="361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Translation from Stanford’s </a:t>
            </a:r>
            <a:r>
              <a:rPr lang="en-US" sz="1800" i="1" dirty="0" smtClean="0">
                <a:latin typeface="+mn-lt"/>
              </a:rPr>
              <a:t>Phrasal</a:t>
            </a:r>
            <a:r>
              <a:rPr lang="en-US" sz="1800" dirty="0" smtClean="0">
                <a:latin typeface="+mn-lt"/>
              </a:rPr>
              <a:t>: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558241"/>
            <a:ext cx="4330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华文仿宋"/>
                <a:ea typeface="华文仿宋"/>
                <a:cs typeface="华文仿宋"/>
              </a:rPr>
              <a:t> 这 不过 是 一 个 时间 的 问题 </a:t>
            </a:r>
            <a:r>
              <a:rPr lang="en-US" altLang="zh-TW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929841"/>
            <a:ext cx="3730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13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149083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437" y="1530351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0" y="232744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3" y="310091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3" y="399097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4" y="1504950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2495550"/>
            <a:ext cx="25146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</a:t>
            </a:r>
            <a:r>
              <a:rPr lang="en-US" sz="1300" dirty="0" smtClean="0">
                <a:solidFill>
                  <a:srgbClr val="000000"/>
                </a:solidFill>
                <a:latin typeface="Calibri" charset="0"/>
              </a:rPr>
              <a:t>disambiguation (</a:t>
            </a:r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5" y="2266950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Paraphrase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Parsing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8" y="3058576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8" y="3920068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Dialog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3886200"/>
            <a:ext cx="18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0" y="136421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0" y="1123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20573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2418456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Buy 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V1AGRA </a:t>
            </a: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…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3259264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 smtClean="0">
                <a:solidFill>
                  <a:prstClr val="black"/>
                </a:solidFill>
                <a:latin typeface="Calibri"/>
                <a:cs typeface="Times New Roman"/>
              </a:rPr>
              <a:t>Einstein met </a:t>
            </a: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with </a:t>
            </a:r>
            <a:r>
              <a:rPr lang="en-US" sz="1100" dirty="0" smtClean="0">
                <a:solidFill>
                  <a:prstClr val="black"/>
                </a:solidFill>
                <a:latin typeface="Calibri"/>
                <a:cs typeface="Times New Roman"/>
              </a:rPr>
              <a:t>UN officials </a:t>
            </a: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in </a:t>
            </a:r>
            <a:r>
              <a:rPr lang="en-US" sz="1100" dirty="0" smtClean="0">
                <a:solidFill>
                  <a:prstClr val="black"/>
                </a:solidFill>
                <a:latin typeface="Calibri"/>
                <a:cs typeface="Times New Roman"/>
              </a:rPr>
              <a:t>Princeton</a:t>
            </a:r>
            <a:endParaRPr lang="en-US" sz="11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</a:t>
            </a: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cs typeface="Times New Roman"/>
              </a:rPr>
              <a:t>dinner party</a:t>
            </a: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, Friday May 27 at 8: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cs typeface="Times New Roman"/>
              </a:rPr>
              <a:t>30</a:t>
            </a:r>
            <a:endParaRPr lang="en-US" sz="105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5" y="465878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511598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The waiter ignored 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Carter 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87655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2802063"/>
            <a:ext cx="2286000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 smtClean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 smtClean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 smtClean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398317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334228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05600" y="363855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7946850" y="3461146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3379577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88644" y="1810146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</a:t>
            </a: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How effective is ibuprofen in reducing fever in patients with acute febrile illness?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cs typeface="Times New Roman"/>
              </a:rPr>
              <a:t>Alcatraz from the window!</a:t>
            </a:r>
            <a:endParaRPr lang="en-US" sz="105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1" y="3459291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3459291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1" y="3399759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87132" y="3394203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6" y="3341418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334141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1" y="334141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6" y="328188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1" y="3222356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39" y="328426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322711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5" y="262070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405785" y="278998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sp>
        <p:nvSpPr>
          <p:cNvPr id="151" name="Rectangular Callout 150"/>
          <p:cNvSpPr/>
          <p:nvPr/>
        </p:nvSpPr>
        <p:spPr>
          <a:xfrm>
            <a:off x="69859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</a:t>
            </a: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Citizen Kane playing in SF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Castro Theatre 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at </a:t>
            </a: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7</a:t>
            </a:r>
            <a:r>
              <a:rPr lang="en-US" sz="10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30. Do you want a ticket?</a:t>
            </a: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4340605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348615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 smtClean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  <a:endParaRPr lang="en-US" sz="1000" dirty="0">
              <a:solidFill>
                <a:prstClr val="black"/>
              </a:solidFill>
              <a:latin typeface="Calibri"/>
              <a:cs typeface="Times New Roman"/>
            </a:endParaRP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3" y="257175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7" y="4070746"/>
            <a:ext cx="40816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Ambiguity makes NLP hard:</a:t>
            </a:r>
            <a:b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“Crash blossoms”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3550"/>
            <a:ext cx="6329363" cy="2819400"/>
          </a:xfrm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dirty="0" smtClean="0">
                <a:cs typeface="Calibri"/>
              </a:rPr>
              <a:t>Violinist </a:t>
            </a:r>
            <a:r>
              <a:rPr lang="en-US" dirty="0">
                <a:cs typeface="Calibri"/>
              </a:rPr>
              <a:t>Linked to JAL Crash </a:t>
            </a:r>
            <a:r>
              <a:rPr lang="en-US" dirty="0" smtClean="0">
                <a:cs typeface="Calibri"/>
              </a:rPr>
              <a:t>Blossoms</a:t>
            </a:r>
          </a:p>
          <a:p>
            <a:pPr>
              <a:spcBef>
                <a:spcPts val="400"/>
              </a:spcBef>
              <a:buNone/>
            </a:pPr>
            <a:r>
              <a:rPr lang="en-US" dirty="0">
                <a:ea typeface="Arial" pitchFamily="-106" charset="0"/>
                <a:cs typeface="Calibri"/>
              </a:rPr>
              <a:t>Teacher Strikes Idle </a:t>
            </a:r>
            <a:r>
              <a:rPr lang="en-US" dirty="0" smtClean="0">
                <a:ea typeface="Arial" pitchFamily="-106" charset="0"/>
                <a:cs typeface="Calibri"/>
              </a:rPr>
              <a:t>Kids</a:t>
            </a:r>
            <a:endParaRPr lang="en-US" dirty="0" smtClean="0">
              <a:latin typeface="Calibri"/>
              <a:ea typeface="Arial" pitchFamily="-106" charset="0"/>
              <a:cs typeface="Calibri"/>
            </a:endParaRP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 smtClean="0">
                <a:latin typeface="Calibri"/>
                <a:ea typeface="Times New Roman" pitchFamily="-106" charset="0"/>
                <a:cs typeface="Calibri"/>
              </a:rPr>
              <a:t>Red Tape Holds Up New Bridges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 smtClean="0">
                <a:latin typeface="Calibri"/>
                <a:ea typeface="Times New Roman" pitchFamily="-106" charset="0"/>
                <a:cs typeface="Calibri"/>
              </a:rPr>
              <a:t>Hospitals Are Sued by 7 Foot Doctors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 smtClean="0">
                <a:latin typeface="Calibri"/>
                <a:ea typeface="Arial" pitchFamily="-106" charset="0"/>
                <a:cs typeface="Calibri"/>
              </a:rPr>
              <a:t>Juvenile Court to Try Shooting Defendant</a:t>
            </a:r>
          </a:p>
          <a:p>
            <a:pPr>
              <a:spcBef>
                <a:spcPts val="400"/>
              </a:spcBef>
              <a:buFont typeface="Arial" pitchFamily="-106" charset="0"/>
              <a:buNone/>
            </a:pPr>
            <a:r>
              <a:rPr lang="en-US" dirty="0" smtClean="0">
                <a:latin typeface="Calibri"/>
                <a:ea typeface="Arial" pitchFamily="-106" charset="0"/>
                <a:cs typeface="Calibri"/>
              </a:rPr>
              <a:t>Local High School Dropouts Cut in Half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86600" y="361950"/>
            <a:ext cx="1828800" cy="1371600"/>
            <a:chOff x="6183619" y="2581834"/>
            <a:chExt cx="1828800" cy="1828800"/>
          </a:xfrm>
        </p:grpSpPr>
        <p:sp>
          <p:nvSpPr>
            <p:cNvPr id="7" name="16-Point Star 6"/>
            <p:cNvSpPr/>
            <p:nvPr/>
          </p:nvSpPr>
          <p:spPr>
            <a:xfrm>
              <a:off x="6183619" y="2581834"/>
              <a:ext cx="1828800" cy="1828800"/>
            </a:xfrm>
            <a:prstGeom prst="star16">
              <a:avLst/>
            </a:prstGeom>
            <a:solidFill>
              <a:srgbClr val="FFCC66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655" name="TextBox 7"/>
            <p:cNvSpPr txBox="1">
              <a:spLocks noChangeArrowheads="1"/>
            </p:cNvSpPr>
            <p:nvPr/>
          </p:nvSpPr>
          <p:spPr bwMode="auto">
            <a:xfrm rot="1200000">
              <a:off x="6512206" y="2690326"/>
              <a:ext cx="1216649" cy="1600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100%</a:t>
              </a:r>
              <a:b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</a:br>
              <a:r>
                <a:rPr lang="en-US" sz="3600" dirty="0">
                  <a:solidFill>
                    <a:srgbClr val="984807"/>
                  </a:solidFill>
                  <a:latin typeface="Calibri" pitchFamily="-106" charset="0"/>
                </a:rPr>
                <a:t>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58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Ambiguity is pervasive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143000" y="2876550"/>
            <a:ext cx="3124200" cy="381000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Fed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raises interest </a:t>
            </a: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3563" y="1236133"/>
            <a:ext cx="36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400" i="1" dirty="0" smtClean="0"/>
              <a:t>New York Times </a:t>
            </a:r>
            <a:r>
              <a:rPr lang="en-US" sz="1400" dirty="0" smtClean="0"/>
              <a:t>headline </a:t>
            </a:r>
            <a:r>
              <a:rPr lang="en-US" sz="1400" dirty="0"/>
              <a:t>(17 May 2000)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81600" y="295275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Fed raises interest rates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0" y="475615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Fed raises interest rates 0.5%</a:t>
            </a:r>
            <a:endParaRPr lang="en-US" sz="28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In-video quizzes!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lectures will include a little quiz</a:t>
            </a:r>
          </a:p>
          <a:p>
            <a:pPr lvl="1"/>
            <a:r>
              <a:rPr lang="en-US" sz="2400" dirty="0" smtClean="0"/>
              <a:t>Just to check basic understanding</a:t>
            </a:r>
          </a:p>
          <a:p>
            <a:pPr lvl="1"/>
            <a:r>
              <a:rPr lang="en-US" sz="2400" dirty="0" smtClean="0"/>
              <a:t>Simple, multiple-choice.</a:t>
            </a:r>
          </a:p>
          <a:p>
            <a:pPr lvl="1"/>
            <a:r>
              <a:rPr lang="en-US" sz="2400" dirty="0" smtClean="0"/>
              <a:t>You can retake them if you get them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9178</TotalTime>
  <Words>821</Words>
  <Application>Microsoft Macintosh PowerPoint</Application>
  <PresentationFormat>On-screen Show (16:9)</PresentationFormat>
  <Paragraphs>172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NLP-jurafsky</vt:lpstr>
      <vt:lpstr>Introduction to NLP</vt:lpstr>
      <vt:lpstr>Question Answering: IBM’s Watson</vt:lpstr>
      <vt:lpstr>Information Extraction</vt:lpstr>
      <vt:lpstr>Information Extraction &amp; Sentiment Analysis</vt:lpstr>
      <vt:lpstr>Machine Translation</vt:lpstr>
      <vt:lpstr>Language Technology</vt:lpstr>
      <vt:lpstr>Ambiguity makes NLP hard: “Crash blossoms”</vt:lpstr>
      <vt:lpstr>Ambiguity is pervasive</vt:lpstr>
      <vt:lpstr>In-video quizzes!</vt:lpstr>
      <vt:lpstr>Why else is natural language understanding difficult?</vt:lpstr>
      <vt:lpstr>Making progress on this problem…</vt:lpstr>
      <vt:lpstr>This class</vt:lpstr>
      <vt:lpstr>Skills you’ll need</vt:lpstr>
      <vt:lpstr>Introduction to NLP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139</cp:revision>
  <cp:lastPrinted>2012-03-05T01:42:15Z</cp:lastPrinted>
  <dcterms:created xsi:type="dcterms:W3CDTF">2010-04-19T15:31:24Z</dcterms:created>
  <dcterms:modified xsi:type="dcterms:W3CDTF">2012-03-05T04:14:44Z</dcterms:modified>
</cp:coreProperties>
</file>