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452" r:id="rId2"/>
    <p:sldId id="405" r:id="rId3"/>
    <p:sldId id="406" r:id="rId4"/>
    <p:sldId id="442" r:id="rId5"/>
    <p:sldId id="444" r:id="rId6"/>
    <p:sldId id="408" r:id="rId7"/>
    <p:sldId id="409" r:id="rId8"/>
    <p:sldId id="411" r:id="rId9"/>
    <p:sldId id="412" r:id="rId10"/>
    <p:sldId id="413" r:id="rId11"/>
    <p:sldId id="415" r:id="rId12"/>
    <p:sldId id="451" r:id="rId13"/>
    <p:sldId id="416" r:id="rId14"/>
    <p:sldId id="417" r:id="rId15"/>
    <p:sldId id="419" r:id="rId16"/>
    <p:sldId id="420" r:id="rId17"/>
    <p:sldId id="421" r:id="rId18"/>
    <p:sldId id="458" r:id="rId19"/>
    <p:sldId id="459" r:id="rId20"/>
    <p:sldId id="460" r:id="rId21"/>
    <p:sldId id="461" r:id="rId22"/>
    <p:sldId id="422" r:id="rId23"/>
    <p:sldId id="423" r:id="rId24"/>
    <p:sldId id="424" r:id="rId25"/>
    <p:sldId id="425" r:id="rId26"/>
    <p:sldId id="426" r:id="rId27"/>
    <p:sldId id="427" r:id="rId28"/>
    <p:sldId id="453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50" r:id="rId37"/>
    <p:sldId id="462" r:id="rId38"/>
    <p:sldId id="435" r:id="rId39"/>
    <p:sldId id="454" r:id="rId40"/>
    <p:sldId id="457" r:id="rId41"/>
    <p:sldId id="437" r:id="rId42"/>
    <p:sldId id="438" r:id="rId43"/>
    <p:sldId id="439" r:id="rId44"/>
    <p:sldId id="440" r:id="rId45"/>
    <p:sldId id="456" r:id="rId46"/>
    <p:sldId id="455" r:id="rId4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04" d="100"/>
          <a:sy n="104" d="100"/>
        </p:scale>
        <p:origin x="-200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1" Type="http://schemas.openxmlformats.org/officeDocument/2006/relationships/slide" Target="slides/slide3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10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38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41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42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43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cont.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NLP we are always dealing with these kinds of errors.</a:t>
            </a:r>
          </a:p>
          <a:p>
            <a:r>
              <a:rPr lang="en-US" sz="2800" dirty="0" smtClean="0"/>
              <a:t>Reducing the error rate for an application often involves two antagonistic efforts: 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 smtClean="0"/>
              <a:t>(minimizing false positives)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 smtClean="0"/>
              <a:t>(minimizing false negatives).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 smtClean="0"/>
              <a:t>Sophisticated sequences </a:t>
            </a:r>
            <a:r>
              <a:rPr lang="en-US" dirty="0"/>
              <a:t>of regular expressions are often the first model </a:t>
            </a:r>
            <a:r>
              <a:rPr lang="en-US" dirty="0" smtClean="0"/>
              <a:t>for any text processing text</a:t>
            </a:r>
          </a:p>
          <a:p>
            <a:r>
              <a:rPr lang="en-US" dirty="0"/>
              <a:t>For many hard tasks, we use machine learning </a:t>
            </a:r>
            <a:r>
              <a:rPr lang="en-US" dirty="0" smtClean="0"/>
              <a:t>classifiers</a:t>
            </a:r>
          </a:p>
          <a:p>
            <a:pPr lvl="1"/>
            <a:r>
              <a:rPr lang="en-US" dirty="0" smtClean="0"/>
              <a:t>But regular expressions are used as features in the classifiers</a:t>
            </a:r>
          </a:p>
          <a:p>
            <a:pPr lvl="1"/>
            <a:r>
              <a:rPr lang="en-US" dirty="0" smtClean="0"/>
              <a:t>Can be very useful in capturing generalizations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09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0150"/>
            <a:ext cx="8534400" cy="35433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 smtClean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9075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Disjunctions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969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 smtClean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/>
              <a:t>Ranges</a:t>
            </a:r>
            <a:r>
              <a:rPr lang="en-US" sz="2000" dirty="0" smtClean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524000" y="180975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Woodchuck,</a:t>
                      </a:r>
                      <a:r>
                        <a:rPr lang="en-US" baseline="0" dirty="0" smtClean="0"/>
                        <a:t> woodchuck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0" y="351663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2122715"/>
                <a:gridCol w="4571999"/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Matches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upper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renched Blossoms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lower case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y beans were impatient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single</a:t>
                      </a:r>
                      <a:r>
                        <a:rPr lang="en-US" sz="1800" baseline="0" dirty="0" smtClean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: Down the Rabbit Hole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Information Retrieval: </a:t>
            </a:r>
            <a:r>
              <a:rPr lang="en-US" dirty="0">
                <a:sym typeface="Symbol" charset="2"/>
              </a:rPr>
              <a:t>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 smtClean="0">
                <a:sym typeface="Symbol" charset="2"/>
              </a:rPr>
              <a:t>We implicitly define </a:t>
            </a:r>
            <a:r>
              <a:rPr lang="en-US" dirty="0">
                <a:sym typeface="Symbol" charset="2"/>
              </a:rPr>
              <a:t>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</a:t>
            </a:r>
            <a:r>
              <a:rPr lang="en-US" dirty="0" smtClean="0">
                <a:sym typeface="Symbol" charset="2"/>
              </a:rPr>
              <a:t>deleting </a:t>
            </a:r>
            <a:r>
              <a:rPr lang="en-US" dirty="0">
                <a:sym typeface="Symbol" charset="2"/>
              </a:rPr>
              <a:t>periods in a term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Alternative: asymmetric </a:t>
            </a:r>
            <a:r>
              <a:rPr lang="en-US" dirty="0">
                <a:sym typeface="Symbol" charset="2"/>
              </a:rPr>
              <a:t>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Applications like IR: reduce </a:t>
            </a:r>
            <a:r>
              <a:rPr lang="en-US" sz="2800" dirty="0"/>
              <a:t>all letters to lower case</a:t>
            </a:r>
          </a:p>
          <a:p>
            <a:pPr lvl="1" eaLnBrk="1" hangingPunct="1"/>
            <a:r>
              <a:rPr lang="en-US" sz="2400" dirty="0" smtClean="0"/>
              <a:t>Since users tend to use lower case</a:t>
            </a:r>
          </a:p>
          <a:p>
            <a:pPr lvl="1" eaLnBrk="1" hangingPunct="1"/>
            <a:r>
              <a:rPr lang="en-US" sz="2400" dirty="0" smtClean="0"/>
              <a:t>Possible exception</a:t>
            </a:r>
            <a:r>
              <a:rPr lang="en-US" sz="2400" dirty="0"/>
              <a:t>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sentiment analysis, MT, </a:t>
            </a:r>
            <a:r>
              <a:rPr lang="en-US" sz="2800" dirty="0" smtClean="0"/>
              <a:t>Information </a:t>
            </a:r>
            <a:r>
              <a:rPr lang="en-US" sz="2800" dirty="0"/>
              <a:t>extraction</a:t>
            </a:r>
          </a:p>
          <a:p>
            <a:pPr lvl="1"/>
            <a:r>
              <a:rPr lang="en-US" sz="2400" dirty="0"/>
              <a:t>Case is helpful </a:t>
            </a:r>
            <a:r>
              <a:rPr lang="en-US" sz="2400" dirty="0" smtClean="0"/>
              <a:t>(</a:t>
            </a:r>
            <a:r>
              <a:rPr lang="en-US" sz="2400" b="1" i="1" dirty="0" smtClean="0"/>
              <a:t>US</a:t>
            </a:r>
            <a:r>
              <a:rPr lang="en-US" sz="2400" dirty="0" smtClean="0"/>
              <a:t> versus </a:t>
            </a:r>
            <a:r>
              <a:rPr lang="en-US" sz="2400" b="1" i="1" dirty="0" smtClean="0"/>
              <a:t>us </a:t>
            </a:r>
            <a:r>
              <a:rPr lang="en-US" sz="2400" dirty="0" smtClean="0"/>
              <a:t>is </a:t>
            </a:r>
            <a:r>
              <a:rPr lang="en-US" sz="2400" dirty="0"/>
              <a:t>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r>
              <a:rPr lang="en-US" dirty="0"/>
              <a:t>Reduce </a:t>
            </a:r>
            <a:r>
              <a:rPr lang="en-US" dirty="0" smtClean="0"/>
              <a:t>inflections or variant </a:t>
            </a:r>
            <a:r>
              <a:rPr lang="en-US" dirty="0"/>
              <a:t>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 smtClean="0"/>
              <a:t>am</a:t>
            </a:r>
            <a:r>
              <a:rPr lang="en-US" sz="2400" i="1" dirty="0"/>
              <a:t>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Lemmatization: have to find correct dictionary </a:t>
            </a:r>
            <a:r>
              <a:rPr lang="en-US" dirty="0"/>
              <a:t>headword </a:t>
            </a:r>
            <a:r>
              <a:rPr lang="en-US" dirty="0" smtClean="0"/>
              <a:t>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Spanish </a:t>
            </a:r>
            <a:r>
              <a:rPr lang="en-US" dirty="0" err="1" smtClean="0">
                <a:solidFill>
                  <a:srgbClr val="A50021"/>
                </a:solidFill>
              </a:rPr>
              <a:t>quiero</a:t>
            </a:r>
            <a:r>
              <a:rPr lang="en-US" dirty="0" smtClean="0"/>
              <a:t> </a:t>
            </a:r>
            <a:r>
              <a:rPr lang="en-US" dirty="0"/>
              <a:t>(‘I want’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A50021"/>
                </a:solidFill>
              </a:rPr>
              <a:t>quieres</a:t>
            </a:r>
            <a:r>
              <a:rPr lang="en-US" dirty="0" smtClean="0"/>
              <a:t> </a:t>
            </a:r>
            <a:r>
              <a:rPr lang="en-US" dirty="0"/>
              <a:t>(‘you want’) </a:t>
            </a:r>
            <a:r>
              <a:rPr lang="en-US" dirty="0" smtClean="0"/>
              <a:t>same lemma as </a:t>
            </a:r>
            <a:r>
              <a:rPr lang="en-US" dirty="0" err="1" smtClean="0">
                <a:solidFill>
                  <a:srgbClr val="A50021"/>
                </a:solidFill>
              </a:rPr>
              <a:t>querer</a:t>
            </a:r>
            <a:r>
              <a:rPr lang="en-US" dirty="0" smtClean="0"/>
              <a:t> </a:t>
            </a:r>
            <a:r>
              <a:rPr lang="en-US" dirty="0"/>
              <a:t>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Morphemes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The small meaningful units that make up words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</a:t>
            </a:r>
            <a:r>
              <a:rPr lang="en-US" sz="2400" dirty="0" smtClean="0"/>
              <a:t>meaning-bearing </a:t>
            </a:r>
            <a:r>
              <a:rPr lang="en-US" sz="2400" dirty="0"/>
              <a:t>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</a:t>
            </a:r>
            <a:r>
              <a:rPr lang="en-US" sz="2400" dirty="0" smtClean="0"/>
              <a:t>stems</a:t>
            </a:r>
          </a:p>
          <a:p>
            <a:pPr lvl="2"/>
            <a:r>
              <a:rPr lang="en-US" sz="2400" dirty="0" smtClean="0"/>
              <a:t>Often with grammatical </a:t>
            </a:r>
            <a:r>
              <a:rPr lang="en-US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</a:t>
            </a:r>
            <a:r>
              <a:rPr lang="en-US" dirty="0" smtClean="0"/>
              <a:t>stems in information retrieval</a:t>
            </a:r>
            <a:endParaRPr lang="en-US" dirty="0"/>
          </a:p>
          <a:p>
            <a:pPr eaLnBrk="1" hangingPunct="1"/>
            <a:r>
              <a:rPr lang="en-US" i="1" dirty="0" smtClean="0"/>
              <a:t>Stemming</a:t>
            </a:r>
            <a:r>
              <a:rPr lang="en-US" dirty="0" smtClean="0"/>
              <a:t> is </a:t>
            </a:r>
            <a:r>
              <a:rPr lang="en-US" dirty="0"/>
              <a:t>crude chopping of </a:t>
            </a:r>
            <a:r>
              <a:rPr lang="en-US" dirty="0" smtClean="0"/>
              <a:t>affixes</a:t>
            </a:r>
            <a:endParaRPr lang="en-US" dirty="0"/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Porter’s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The most common English stemmer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352550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Step 1a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sses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ies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(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*v*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)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428750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ational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</a:rPr>
              <a:t>izer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 smtClean="0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 smtClean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 smtClean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 smtClean="0">
                <a:sym typeface="Symbol" charset="2"/>
              </a:rPr>
              <a:t>ø</a:t>
            </a:r>
            <a:r>
              <a:rPr lang="en-US" sz="1600" dirty="0" smtClean="0">
                <a:sym typeface="Symbol" charset="2"/>
              </a:rPr>
              <a:t>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9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28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28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2800" dirty="0" err="1">
                <a:sym typeface="Symbol" charset="2"/>
              </a:rPr>
              <a:t>ø</a:t>
            </a:r>
            <a:r>
              <a:rPr lang="en-US" sz="2800" dirty="0">
                <a:sym typeface="Symbol" charset="2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morphology in a corpus</a:t>
            </a:r>
            <a:br>
              <a:rPr lang="en-US" dirty="0" smtClean="0"/>
            </a:br>
            <a:r>
              <a:rPr lang="en-US" dirty="0" smtClean="0"/>
              <a:t>Why only strip –</a:t>
            </a:r>
            <a:r>
              <a:rPr lang="en-US" dirty="0" err="1" smtClean="0"/>
              <a:t>ing</a:t>
            </a:r>
            <a:r>
              <a:rPr lang="en-US" dirty="0" smtClean="0"/>
              <a:t> if there is a vowel?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8077200" cy="762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sing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999" y="2266950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tr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 smtClean="0">
                <a:latin typeface="Courier"/>
                <a:cs typeface="Courier"/>
              </a:rPr>
              <a:t>shakes.txt</a:t>
            </a:r>
            <a:r>
              <a:rPr lang="en-US" sz="1400" dirty="0" smtClean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’</a:t>
            </a:r>
            <a:r>
              <a:rPr lang="en-US" sz="1400" dirty="0" err="1" smtClean="0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</a:t>
            </a:r>
            <a:r>
              <a:rPr lang="en-US" sz="1400" dirty="0" smtClean="0">
                <a:latin typeface="Courier"/>
                <a:cs typeface="Courier"/>
              </a:rPr>
              <a:t>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 smtClean="0">
                <a:latin typeface="Courier"/>
                <a:cs typeface="Courier"/>
              </a:rPr>
              <a:t>tr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 smtClean="0">
                <a:latin typeface="Courier"/>
                <a:cs typeface="Courier"/>
              </a:rPr>
              <a:t>shakes.txt</a:t>
            </a:r>
            <a:r>
              <a:rPr lang="en-US" sz="1350" dirty="0" smtClean="0">
                <a:latin typeface="Courier"/>
                <a:cs typeface="Courier"/>
              </a:rPr>
              <a:t> | </a:t>
            </a:r>
            <a:r>
              <a:rPr lang="en-US" sz="1350" dirty="0" err="1" smtClean="0">
                <a:latin typeface="Courier"/>
                <a:cs typeface="Courier"/>
              </a:rPr>
              <a:t>grep</a:t>
            </a:r>
            <a:r>
              <a:rPr lang="en-US" sz="1350" dirty="0" smtClean="0">
                <a:latin typeface="Courier"/>
                <a:cs typeface="Courier"/>
              </a:rPr>
              <a:t> </a:t>
            </a:r>
            <a:r>
              <a:rPr lang="en-US" sz="1350" dirty="0">
                <a:latin typeface="Courier"/>
                <a:cs typeface="Courier"/>
              </a:rPr>
              <a:t>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 smtClean="0">
                <a:latin typeface="Courier"/>
                <a:cs typeface="Courier"/>
              </a:rPr>
              <a:t>].*</a:t>
            </a:r>
            <a:r>
              <a:rPr lang="en-US" sz="1350" dirty="0" err="1" smtClean="0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</a:t>
            </a:r>
            <a:r>
              <a:rPr lang="en-US" sz="1350" dirty="0" smtClean="0">
                <a:latin typeface="Courier"/>
                <a:cs typeface="Courier"/>
              </a:rPr>
              <a:t>–nr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2571750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541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152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145 </a:t>
            </a:r>
            <a:r>
              <a:rPr lang="en-US" sz="1200" dirty="0">
                <a:latin typeface="Courier"/>
                <a:cs typeface="Courier"/>
              </a:rPr>
              <a:t>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A6A6A6"/>
                </a:solidFill>
                <a:latin typeface="Courier"/>
                <a:cs typeface="Courier"/>
              </a:rPr>
              <a:t>130 </a:t>
            </a: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morning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122 </a:t>
            </a:r>
            <a:r>
              <a:rPr lang="en-US" sz="1200" dirty="0">
                <a:latin typeface="Courier"/>
                <a:cs typeface="Courier"/>
              </a:rPr>
              <a:t>having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120 </a:t>
            </a:r>
            <a:r>
              <a:rPr lang="en-US" sz="1200" dirty="0">
                <a:latin typeface="Courier"/>
                <a:cs typeface="Courier"/>
              </a:rPr>
              <a:t>living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117 </a:t>
            </a:r>
            <a:r>
              <a:rPr lang="en-US" sz="1200" dirty="0">
                <a:latin typeface="Courier"/>
                <a:cs typeface="Courier"/>
              </a:rPr>
              <a:t>loving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116 </a:t>
            </a:r>
            <a:r>
              <a:rPr lang="en-US" sz="1200" dirty="0">
                <a:latin typeface="Courier"/>
                <a:cs typeface="Courier"/>
              </a:rPr>
              <a:t>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"/>
                <a:cs typeface="Courier"/>
              </a:rPr>
              <a:t>102 going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71750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53996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Some languages </a:t>
            </a:r>
            <a:r>
              <a:rPr lang="en-US" sz="2800" dirty="0"/>
              <a:t>requires </a:t>
            </a:r>
            <a:r>
              <a:rPr lang="en-US" sz="2800" dirty="0" smtClean="0"/>
              <a:t>complex morpheme segmentation</a:t>
            </a:r>
            <a:endParaRPr lang="en-US" sz="2800" dirty="0"/>
          </a:p>
          <a:p>
            <a:pPr lvl="1"/>
            <a:r>
              <a:rPr lang="en-US" sz="2400" dirty="0"/>
              <a:t>Turkish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Uygarlastiramadiklarimizdanmissinizcasina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`(behaving) as if you are among those whom we could not civilize’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Uygar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`civilized’ + </a:t>
            </a:r>
            <a:r>
              <a:rPr lang="en-US" sz="2400" dirty="0" err="1">
                <a:solidFill>
                  <a:srgbClr val="FF0000"/>
                </a:solidFill>
              </a:rPr>
              <a:t>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`become’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tir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`cause’ + </a:t>
            </a:r>
            <a:r>
              <a:rPr lang="en-US" sz="2000" dirty="0" err="1">
                <a:solidFill>
                  <a:srgbClr val="FF0000"/>
                </a:solidFill>
              </a:rPr>
              <a:t>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`not able’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dik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`past’ + </a:t>
            </a:r>
            <a:r>
              <a:rPr lang="en-US" sz="2000" dirty="0" err="1">
                <a:solidFill>
                  <a:srgbClr val="FF0000"/>
                </a:solidFill>
              </a:rPr>
              <a:t>lar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‘plural’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imiz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‘p1pl’ +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</a:t>
            </a:r>
            <a:r>
              <a:rPr lang="en-US" sz="2000" dirty="0" err="1"/>
              <a:t>abl</a:t>
            </a:r>
            <a:r>
              <a:rPr lang="en-US" sz="2000" dirty="0"/>
              <a:t>’ </a:t>
            </a:r>
          </a:p>
          <a:p>
            <a:pPr lvl="2">
              <a:buFont typeface="Wingdings" charset="2"/>
              <a:buNone/>
            </a:pPr>
            <a:r>
              <a:rPr lang="en-US" sz="2000" dirty="0"/>
              <a:t>+ </a:t>
            </a:r>
            <a:r>
              <a:rPr lang="en-US" sz="2000" dirty="0" err="1">
                <a:solidFill>
                  <a:srgbClr val="FF0000"/>
                </a:solidFill>
              </a:rPr>
              <a:t>mis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‘past’ + </a:t>
            </a:r>
            <a:r>
              <a:rPr lang="en-US" sz="2000" dirty="0" err="1">
                <a:solidFill>
                  <a:srgbClr val="FF0000"/>
                </a:solidFill>
              </a:rPr>
              <a:t>siniz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‘2pl’ + </a:t>
            </a:r>
            <a:r>
              <a:rPr lang="en-US" sz="2000" dirty="0" err="1">
                <a:solidFill>
                  <a:srgbClr val="FF0000"/>
                </a:solidFill>
              </a:rPr>
              <a:t>casina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‘as if’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Negation in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 smtClean="0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 smtClean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249555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245364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dirty="0" smtClean="0"/>
                        <a:t>upper case 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Neither e nor 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re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pattern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carat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now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/>
              <a:t>Regular Expressions: More Disjunction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50"/>
            <a:ext cx="7620000" cy="411479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 smtClean="0"/>
              <a:t>The pipe | for disjunction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250571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79287"/>
            <a:ext cx="3171284" cy="2378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5" y="4544486"/>
            <a:ext cx="1219525" cy="26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+mn-lt"/>
              </a:rPr>
              <a:t>Photo D. Fletcher</a:t>
            </a:r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244554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371475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 descr="Kleene_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428750"/>
            <a:ext cx="1672310" cy="2216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9000" y="3790950"/>
            <a:ext cx="182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Stephen C </a:t>
            </a:r>
            <a:r>
              <a:rPr lang="en-US" sz="1800" dirty="0" err="1" smtClean="0">
                <a:latin typeface="+mn-lt"/>
              </a:rPr>
              <a:t>Kleene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73355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r>
                        <a:rPr lang="en-US" baseline="0" dirty="0" smtClean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 smtClean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previous char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4324350"/>
            <a:ext cx="20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*,   </a:t>
            </a:r>
            <a:r>
              <a:rPr lang="en-US" sz="1800" dirty="0" err="1" smtClean="0">
                <a:latin typeface="+mn-lt"/>
              </a:rPr>
              <a:t>Kleene</a:t>
            </a:r>
            <a:r>
              <a:rPr lang="en-US" sz="1800" dirty="0" smtClean="0">
                <a:latin typeface="+mn-lt"/>
              </a:rPr>
              <a:t> +  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</a:t>
            </a:r>
            <a:r>
              <a:rPr lang="en-US" dirty="0" smtClean="0"/>
              <a:t>Expressions: Anchors  </a:t>
            </a:r>
            <a:r>
              <a:rPr lang="en-US" dirty="0" smtClean="0">
                <a:solidFill>
                  <a:srgbClr val="FF0000"/>
                </a:solidFill>
              </a:rPr>
              <a:t>^   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14450"/>
            <a:ext cx="7848600" cy="3543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1809750"/>
          <a:ext cx="4953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[A-Z]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u="none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u="none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-z]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u="sng" baseline="0" dirty="0" smtClean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u="sng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1800" dirty="0" smtClean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u="none" baseline="0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u="sng" dirty="0" smtClean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 smtClean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  <a:endParaRPr lang="en-US" dirty="0">
              <a:solidFill>
                <a:srgbClr val="A50021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capitalized examples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solidFill>
                  <a:srgbClr val="009900"/>
                </a:solidFill>
                <a:latin typeface="Courier"/>
                <a:cs typeface="Courier"/>
              </a:rPr>
              <a:t>he</a:t>
            </a:r>
            <a:endParaRPr lang="en-US" dirty="0">
              <a:solidFill>
                <a:srgbClr val="009900"/>
              </a:solidFill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     </a:t>
            </a:r>
            <a:r>
              <a:rPr lang="en-US" smtClean="0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</a:t>
            </a:r>
            <a:r>
              <a:rPr lang="en-US" smtClean="0">
                <a:latin typeface="Calibri"/>
                <a:cs typeface="Calibri"/>
              </a:rPr>
              <a:t>ncorrectly </a:t>
            </a:r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[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</a:t>
            </a:r>
            <a:r>
              <a:rPr lang="en-US" dirty="0" smtClean="0">
                <a:solidFill>
                  <a:srgbClr val="0066FF"/>
                </a:solidFill>
                <a:latin typeface="Courier"/>
                <a:cs typeface="Courier"/>
              </a:rPr>
              <a:t>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 smtClean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 smtClean="0">
                <a:solidFill>
                  <a:srgbClr val="A50021"/>
                </a:solidFill>
              </a:rPr>
              <a:t>fixing two kinds </a:t>
            </a:r>
            <a:r>
              <a:rPr lang="en-US" sz="2800" dirty="0">
                <a:solidFill>
                  <a:srgbClr val="A50021"/>
                </a:solidFill>
              </a:rPr>
              <a:t>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10293</TotalTime>
  <Words>2217</Words>
  <Application>Microsoft Macintosh PowerPoint</Application>
  <PresentationFormat>On-screen Show (16:9)</PresentationFormat>
  <Paragraphs>477</Paragraphs>
  <Slides>46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NLP-jurafsky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139</cp:revision>
  <cp:lastPrinted>2011-11-15T22:45:48Z</cp:lastPrinted>
  <dcterms:created xsi:type="dcterms:W3CDTF">2010-04-19T15:31:24Z</dcterms:created>
  <dcterms:modified xsi:type="dcterms:W3CDTF">2012-01-12T04:08:54Z</dcterms:modified>
</cp:coreProperties>
</file>