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5.xml" ContentType="application/vnd.openxmlformats-officedocument.presentationml.notesSlide+xml"/>
  <Override PartName="/ppt/embeddings/oleObject11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embeddings/oleObject14.bin" ContentType="application/vnd.openxmlformats-officedocument.oleObject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58.xml" ContentType="application/vnd.openxmlformats-officedocument.presentationml.notesSlide+xml"/>
  <Override PartName="/ppt/embeddings/oleObject17.bin" ContentType="application/vnd.openxmlformats-officedocument.oleObject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embeddings/oleObject18.bin" ContentType="application/vnd.openxmlformats-officedocument.oleObject"/>
  <Override PartName="/ppt/notesSlides/notesSlide62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63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67.xml" ContentType="application/vnd.openxmlformats-officedocument.presentationml.notesSlide+xml"/>
  <Override PartName="/ppt/embeddings/oleObject25.bin" ContentType="application/vnd.openxmlformats-officedocument.oleObject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embeddings/oleObject26.bin" ContentType="application/vnd.openxmlformats-officedocument.oleObject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73.xml" ContentType="application/vnd.openxmlformats-officedocument.presentationml.notesSlide+xml"/>
  <Override PartName="/ppt/embeddings/oleObject29.bin" ContentType="application/vnd.openxmlformats-officedocument.oleObject"/>
  <Override PartName="/ppt/notesSlides/notesSlide74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75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90"/>
  </p:notesMasterIdLst>
  <p:handoutMasterIdLst>
    <p:handoutMasterId r:id="rId91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5" r:id="rId12"/>
    <p:sldId id="396" r:id="rId13"/>
    <p:sldId id="480" r:id="rId14"/>
    <p:sldId id="447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21" r:id="rId23"/>
    <p:sldId id="422" r:id="rId24"/>
    <p:sldId id="423" r:id="rId25"/>
    <p:sldId id="424" r:id="rId26"/>
    <p:sldId id="425" r:id="rId27"/>
    <p:sldId id="481" r:id="rId28"/>
    <p:sldId id="448" r:id="rId29"/>
    <p:sldId id="426" r:id="rId30"/>
    <p:sldId id="427" r:id="rId31"/>
    <p:sldId id="428" r:id="rId32"/>
    <p:sldId id="434" r:id="rId33"/>
    <p:sldId id="429" r:id="rId34"/>
    <p:sldId id="430" r:id="rId35"/>
    <p:sldId id="431" r:id="rId36"/>
    <p:sldId id="432" r:id="rId37"/>
    <p:sldId id="482" r:id="rId38"/>
    <p:sldId id="449" r:id="rId39"/>
    <p:sldId id="404" r:id="rId40"/>
    <p:sldId id="405" r:id="rId41"/>
    <p:sldId id="406" r:id="rId42"/>
    <p:sldId id="407" r:id="rId43"/>
    <p:sldId id="408" r:id="rId44"/>
    <p:sldId id="410" r:id="rId45"/>
    <p:sldId id="437" r:id="rId46"/>
    <p:sldId id="483" r:id="rId47"/>
    <p:sldId id="450" r:id="rId48"/>
    <p:sldId id="436" r:id="rId49"/>
    <p:sldId id="411" r:id="rId50"/>
    <p:sldId id="409" r:id="rId51"/>
    <p:sldId id="414" r:id="rId52"/>
    <p:sldId id="415" r:id="rId53"/>
    <p:sldId id="416" r:id="rId54"/>
    <p:sldId id="420" r:id="rId55"/>
    <p:sldId id="419" r:id="rId56"/>
    <p:sldId id="484" r:id="rId57"/>
    <p:sldId id="451" r:id="rId58"/>
    <p:sldId id="438" r:id="rId59"/>
    <p:sldId id="444" r:id="rId60"/>
    <p:sldId id="445" r:id="rId61"/>
    <p:sldId id="446" r:id="rId62"/>
    <p:sldId id="476" r:id="rId63"/>
    <p:sldId id="477" r:id="rId64"/>
    <p:sldId id="475" r:id="rId65"/>
    <p:sldId id="478" r:id="rId66"/>
    <p:sldId id="485" r:id="rId67"/>
    <p:sldId id="453" r:id="rId68"/>
    <p:sldId id="454" r:id="rId69"/>
    <p:sldId id="455" r:id="rId70"/>
    <p:sldId id="456" r:id="rId71"/>
    <p:sldId id="457" r:id="rId72"/>
    <p:sldId id="458" r:id="rId73"/>
    <p:sldId id="459" r:id="rId74"/>
    <p:sldId id="460" r:id="rId75"/>
    <p:sldId id="487" r:id="rId76"/>
    <p:sldId id="461" r:id="rId77"/>
    <p:sldId id="462" r:id="rId78"/>
    <p:sldId id="463" r:id="rId79"/>
    <p:sldId id="486" r:id="rId80"/>
    <p:sldId id="471" r:id="rId81"/>
    <p:sldId id="472" r:id="rId82"/>
    <p:sldId id="464" r:id="rId83"/>
    <p:sldId id="465" r:id="rId84"/>
    <p:sldId id="488" r:id="rId85"/>
    <p:sldId id="489" r:id="rId86"/>
    <p:sldId id="466" r:id="rId87"/>
    <p:sldId id="474" r:id="rId88"/>
    <p:sldId id="479" r:id="rId8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67" autoAdjust="0"/>
  </p:normalViewPr>
  <p:slideViewPr>
    <p:cSldViewPr>
      <p:cViewPr varScale="1">
        <p:scale>
          <a:sx n="87" d="100"/>
          <a:sy n="87" d="100"/>
        </p:scale>
        <p:origin x="-81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handoutMaster" Target="handoutMasters/handoutMaster1.xml"/><Relationship Id="rId92" Type="http://schemas.openxmlformats.org/officeDocument/2006/relationships/printerSettings" Target="printerSettings/printerSettings1.bin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1.emf"/><Relationship Id="rId3" Type="http://schemas.openxmlformats.org/officeDocument/2006/relationships/image" Target="../media/image5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5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15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16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17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19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20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22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F729A-4249-1742-AADD-33BB3B70F773}" type="slidenum">
              <a:rPr lang="en-US"/>
              <a:pPr/>
              <a:t>23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59A4C-9875-4B42-BF3D-1C5A14F9F2BD}" type="slidenum">
              <a:rPr lang="en-US"/>
              <a:pPr/>
              <a:t>24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7A258-057A-1F47-A835-7E9E58AEF94B}" type="slidenum">
              <a:rPr lang="en-US"/>
              <a:pPr/>
              <a:t>25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30983-8456-3646-A731-6FFF29DE70A4}" type="slidenum">
              <a:rPr lang="en-US"/>
              <a:pPr/>
              <a:t>29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AC387-3E46-1143-BAAD-D9B1D56CD6CB}" type="slidenum">
              <a:rPr lang="en-US"/>
              <a:pPr/>
              <a:t>30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2B776-986B-2545-8075-7FDAA4407823}" type="slidenum">
              <a:rPr lang="en-US"/>
              <a:pPr/>
              <a:t>31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BD86-0A01-3B4B-B540-6B90BD60E5F2}" type="slidenum">
              <a:rPr lang="en-US"/>
              <a:pPr/>
              <a:t>33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7037-918C-AD43-B18B-F7E97BD73A15}" type="slidenum">
              <a:rPr lang="en-US"/>
              <a:pPr/>
              <a:t>34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A74BD-9984-AD46-A37E-56B3C0F9FC15}" type="slidenum">
              <a:rPr lang="en-US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3864A-ADC2-1B43-A5CC-41DA2E2D0DBB}" type="slidenum">
              <a:rPr lang="en-US"/>
              <a:pPr/>
              <a:t>36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ED4E-DB9F-744D-9849-EACE796ACD8F}" type="slidenum">
              <a:rPr lang="en-US"/>
              <a:pPr/>
              <a:t>39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80086-1B83-2040-8086-B47A972B7777}" type="slidenum">
              <a:rPr lang="en-US"/>
              <a:pPr/>
              <a:t>40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D5628-1D87-E04A-B86B-0EF3EEC2AD53}" type="slidenum">
              <a:rPr lang="en-US"/>
              <a:pPr/>
              <a:t>41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AE968-BC95-3747-90B0-3E8B9B166255}" type="slidenum">
              <a:rPr lang="en-US"/>
              <a:pPr/>
              <a:t>42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76AF8-D263-4B45-97F7-441DF3B68CF6}" type="slidenum">
              <a:rPr lang="en-US"/>
              <a:pPr/>
              <a:t>43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44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48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714BF-B725-3A42-9963-355062504B2E}" type="slidenum">
              <a:rPr lang="en-US"/>
              <a:pPr/>
              <a:t>49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CB46A-BDA9-BF4B-8B31-B0B558F3313A}" type="slidenum">
              <a:rPr lang="en-US"/>
              <a:pPr/>
              <a:t>50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81DC2A-315A-1A4F-89A0-2FADEFC62277}" type="slidenum">
              <a:rPr lang="en-US" sz="1200">
                <a:latin typeface="Calibri" charset="0"/>
              </a:rPr>
              <a:pPr eaLnBrk="1" hangingPunct="1"/>
              <a:t>51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0DD158-683E-CA43-8AEA-0C7A6F3C7159}" type="slidenum">
              <a:rPr lang="en-US" sz="1200">
                <a:latin typeface="Calibri" charset="0"/>
              </a:rPr>
              <a:pPr eaLnBrk="1" hangingPunct="1"/>
              <a:t>52</a:t>
            </a:fld>
            <a:endParaRPr lang="en-US" sz="1200">
              <a:latin typeface="Calibri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26481-6374-7A4A-85A2-FE0A76AD0611}" type="slidenum">
              <a:rPr lang="en-US" sz="1200">
                <a:latin typeface="Calibri" charset="0"/>
              </a:rPr>
              <a:pPr eaLnBrk="1" hangingPunct="1"/>
              <a:t>53</a:t>
            </a:fld>
            <a:endParaRPr lang="en-US" sz="12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8DC6ED-55DD-354E-B142-4C651FCA36AE}" type="slidenum">
              <a:rPr lang="en-US" sz="1200">
                <a:latin typeface="Calibri" charset="0"/>
              </a:rPr>
              <a:pPr eaLnBrk="1" hangingPunct="1"/>
              <a:t>54</a:t>
            </a:fld>
            <a:endParaRPr lang="en-US" sz="1200">
              <a:latin typeface="Calibri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C(want to) went from 608 to 238, 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P(</a:t>
            </a:r>
            <a:r>
              <a:rPr lang="en-US" sz="2400" dirty="0" err="1" smtClean="0">
                <a:latin typeface="Calibri" charset="0"/>
              </a:rPr>
              <a:t>to|want</a:t>
            </a:r>
            <a:r>
              <a:rPr lang="en-US" sz="2400" dirty="0" smtClean="0">
                <a:latin typeface="Calibri" charset="0"/>
              </a:rPr>
              <a:t>) from .66 to .26!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Discount d= c*/c</a:t>
            </a:r>
          </a:p>
          <a:p>
            <a:pPr lvl="1" eaLnBrk="1" hangingPunct="1"/>
            <a:r>
              <a:rPr lang="en-US" sz="2000" dirty="0" smtClean="0">
                <a:latin typeface="Calibri" charset="0"/>
              </a:rPr>
              <a:t>d for “</a:t>
            </a:r>
            <a:r>
              <a:rPr lang="en-US" sz="2000" dirty="0" err="1" smtClean="0">
                <a:latin typeface="Calibri" charset="0"/>
              </a:rPr>
              <a:t>chinese</a:t>
            </a:r>
            <a:r>
              <a:rPr lang="en-US" sz="2000" dirty="0" smtClean="0">
                <a:latin typeface="Calibri" charset="0"/>
              </a:rPr>
              <a:t> food” =.10!!!   A 10x reduction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C8D75-8A9A-0B40-A7CB-F4679CC4E3D2}" type="slidenum">
              <a:rPr lang="en-US"/>
              <a:pPr/>
              <a:t>55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56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57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84E14E-C2B8-AF4C-A6BB-263B528C3713}" type="slidenum">
              <a:rPr lang="en-US" sz="1200">
                <a:latin typeface="Calibri" charset="0"/>
              </a:rPr>
              <a:pPr eaLnBrk="1" hangingPunct="1"/>
              <a:t>58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890B0-808E-6E44-A4DD-EB79892851F2}" type="slidenum">
              <a:rPr lang="en-US"/>
              <a:pPr/>
              <a:t>59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F4099-E1E8-B44C-964A-D22AD92D9128}" type="slidenum">
              <a:rPr lang="en-US"/>
              <a:pPr/>
              <a:t>61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62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65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66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FECA-233E-B44C-B29C-8438238BFB13}" type="slidenum">
              <a:rPr lang="en-US" sz="1200">
                <a:latin typeface="Calibri" charset="0"/>
              </a:rPr>
              <a:pPr eaLnBrk="1" hangingPunct="1"/>
              <a:t>68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FECA-233E-B44C-B29C-8438238BFB13}" type="slidenum">
              <a:rPr lang="en-US" sz="1200">
                <a:latin typeface="Calibri" charset="0"/>
              </a:rPr>
              <a:pPr eaLnBrk="1" hangingPunct="1"/>
              <a:t>69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FECA-233E-B44C-B29C-8438238BFB13}" type="slidenum">
              <a:rPr lang="en-US" sz="1200">
                <a:latin typeface="Calibri" charset="0"/>
              </a:rPr>
              <a:pPr eaLnBrk="1" hangingPunct="1"/>
              <a:t>70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445D1-05FB-284C-8FC0-F69AAD5B14BA}" type="slidenum">
              <a:rPr lang="en-US"/>
              <a:pPr/>
              <a:t>71</a:t>
            </a:fld>
            <a:endParaRPr lang="en-US"/>
          </a:p>
        </p:txBody>
      </p:sp>
      <p:sp>
        <p:nvSpPr>
          <p:cNvPr id="1047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A2ED13-B02B-E149-AF97-15D662682934}" type="slidenum">
              <a:rPr lang="en-US" sz="1200">
                <a:latin typeface="Calibri" charset="0"/>
              </a:rPr>
              <a:pPr eaLnBrk="1" hangingPunct="1"/>
              <a:t>73</a:t>
            </a:fld>
            <a:endParaRPr lang="en-US" sz="1200">
              <a:latin typeface="Calibri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E87F7A-19C8-8945-B258-FD1A65A5052B}" type="slidenum">
              <a:rPr lang="en-US" sz="1200">
                <a:latin typeface="Calibri" charset="0"/>
              </a:rPr>
              <a:pPr eaLnBrk="1" hangingPunct="1"/>
              <a:t>74</a:t>
            </a:fld>
            <a:endParaRPr lang="en-US" sz="1200">
              <a:latin typeface="Calibri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DAB6A5-521D-0F49-BC70-367CC15CEA5E}" type="slidenum">
              <a:rPr lang="en-US" sz="1200">
                <a:latin typeface="Calibri" charset="0"/>
              </a:rPr>
              <a:pPr eaLnBrk="1" hangingPunct="1"/>
              <a:t>76</a:t>
            </a:fld>
            <a:endParaRPr lang="en-US" sz="1200">
              <a:latin typeface="Calibri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5DF87A-54BB-A14D-A024-0A067BA06138}" type="slidenum">
              <a:rPr lang="en-US" sz="1200">
                <a:latin typeface="Calibri" charset="0"/>
              </a:rPr>
              <a:pPr eaLnBrk="1" hangingPunct="1"/>
              <a:t>77</a:t>
            </a:fld>
            <a:endParaRPr lang="en-US" sz="1200">
              <a:latin typeface="Calibri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78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79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81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83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84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85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285750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19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1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1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5.pn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speech.sri.com/projects/sril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4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googleresearch.blogspot.com/2006/08/all-our-n-gram-are-belong-to-you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grams.googlelabs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3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39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4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4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47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48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49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47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image" Target="../media/image7.jp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7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50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51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51.emf"/><Relationship Id="rId8" Type="http://schemas.openxmlformats.org/officeDocument/2006/relationships/oleObject" Target="../embeddings/oleObject32.bin"/><Relationship Id="rId9" Type="http://schemas.openxmlformats.org/officeDocument/2006/relationships/image" Target="../media/image53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55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56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57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58.e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5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177616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792670"/>
            <a:ext cx="807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thrift, did, eighty, said, hard, 'm, </a:t>
            </a:r>
            <a:r>
              <a:rPr lang="en-US" sz="2000" dirty="0" err="1" smtClean="0">
                <a:latin typeface="Courier"/>
                <a:cs typeface="Courier"/>
              </a:rPr>
              <a:t>july</a:t>
            </a:r>
            <a:r>
              <a:rPr lang="en-US" sz="2000" dirty="0" smtClean="0">
                <a:latin typeface="Courier"/>
                <a:cs typeface="Courier"/>
              </a:rPr>
              <a:t>, bullish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that, or, limited, 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247840"/>
            <a:ext cx="683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Some automatically generated sentences from a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319025"/>
              </p:ext>
            </p:extLst>
          </p:nvPr>
        </p:nvGraphicFramePr>
        <p:xfrm>
          <a:off x="1752600" y="1123950"/>
          <a:ext cx="4648200" cy="104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5" imgW="1587500" imgH="355600" progId="Equation.3">
                  <p:embed/>
                </p:oleObj>
              </mc:Choice>
              <mc:Fallback>
                <p:oleObj name="Equation" r:id="rId5" imgW="1587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23950"/>
                        <a:ext cx="4648200" cy="104737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00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12573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r>
              <a:rPr lang="en-US" sz="2400" dirty="0">
                <a:latin typeface="Calibri"/>
                <a:cs typeface="Calibri"/>
              </a:rPr>
              <a:t>Condition on the previous word: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77802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ourier"/>
                <a:cs typeface="Courier"/>
              </a:rPr>
              <a:t>texaco</a:t>
            </a:r>
            <a:r>
              <a:rPr lang="en-US" sz="1800" dirty="0" smtClean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1800" dirty="0" err="1" smtClean="0">
                <a:latin typeface="Courier"/>
                <a:cs typeface="Courier"/>
              </a:rPr>
              <a:t>mr.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gurria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mexico</a:t>
            </a:r>
            <a:r>
              <a:rPr lang="en-US" sz="1800" dirty="0" smtClean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this, would, be, a, record, </a:t>
            </a:r>
            <a:r>
              <a:rPr lang="en-US" sz="1800" dirty="0" err="1" smtClean="0">
                <a:latin typeface="Courier"/>
                <a:cs typeface="Courier"/>
              </a:rPr>
              <a:t>november</a:t>
            </a:r>
            <a:endParaRPr lang="en-US" sz="18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0607"/>
              </p:ext>
            </p:extLst>
          </p:nvPr>
        </p:nvGraphicFramePr>
        <p:xfrm>
          <a:off x="762000" y="1885950"/>
          <a:ext cx="6745287" cy="59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5" imgW="2019300" imgH="177800" progId="Equation.3">
                  <p:embed/>
                </p:oleObj>
              </mc:Choice>
              <mc:Fallback>
                <p:oleObj name="Equation" r:id="rId5" imgW="2019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85950"/>
                        <a:ext cx="6745287" cy="59654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2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 smtClean="0"/>
              <a:t>We can extend to trigrams, 4-grams, 5-grams</a:t>
            </a:r>
          </a:p>
          <a:p>
            <a:r>
              <a:rPr lang="en-US" sz="2800" dirty="0" smtClean="0"/>
              <a:t>In general this is an insufficient model of language</a:t>
            </a:r>
          </a:p>
          <a:p>
            <a:pPr lvl="1"/>
            <a:r>
              <a:rPr lang="en-US" sz="2400" dirty="0" smtClean="0"/>
              <a:t>because language has </a:t>
            </a:r>
            <a:r>
              <a:rPr lang="en-US" sz="2400" b="1" dirty="0" smtClean="0">
                <a:solidFill>
                  <a:srgbClr val="008000"/>
                </a:solidFill>
              </a:rPr>
              <a:t>long-distance dependencies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2400" dirty="0" smtClean="0"/>
              <a:t>“The computer which I had just put into the machine room on the fifth floor crashed.”</a:t>
            </a:r>
          </a:p>
          <a:p>
            <a:pPr lvl="1"/>
            <a:endParaRPr lang="en-US" sz="800" dirty="0" smtClean="0"/>
          </a:p>
          <a:p>
            <a:r>
              <a:rPr lang="en-US" sz="2800" dirty="0" smtClean="0"/>
              <a:t>But we can often get away with N-gram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434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381786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391742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Maximum Likelihood Estimate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473553"/>
              </p:ext>
            </p:extLst>
          </p:nvPr>
        </p:nvGraphicFramePr>
        <p:xfrm>
          <a:off x="1752600" y="1986333"/>
          <a:ext cx="5410200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" name="Equation" r:id="rId4" imgW="1752600" imgH="406400" progId="Equation.3">
                  <p:embed/>
                </p:oleObj>
              </mc:Choice>
              <mc:Fallback>
                <p:oleObj name="Equation" r:id="rId4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6333"/>
                        <a:ext cx="5410200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4691"/>
              </p:ext>
            </p:extLst>
          </p:nvPr>
        </p:nvGraphicFramePr>
        <p:xfrm>
          <a:off x="2109964" y="3815133"/>
          <a:ext cx="4587816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Equation" r:id="rId6" imgW="1485900" imgH="406400" progId="Equation.3">
                  <p:embed/>
                </p:oleObj>
              </mc:Choice>
              <mc:Fallback>
                <p:oleObj name="Equation" r:id="rId6" imgW="1485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964" y="3815133"/>
                        <a:ext cx="4587816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69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5978"/>
            <a:ext cx="7391400" cy="689372"/>
          </a:xfrm>
        </p:spPr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86200" y="1352550"/>
            <a:ext cx="5410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do not like green eggs and ham &lt;/s&gt;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295782"/>
            <a:ext cx="8763000" cy="95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752137"/>
              </p:ext>
            </p:extLst>
          </p:nvPr>
        </p:nvGraphicFramePr>
        <p:xfrm>
          <a:off x="152400" y="1553694"/>
          <a:ext cx="3429000" cy="93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5" imgW="1485900" imgH="406400" progId="Equation.3">
                  <p:embed/>
                </p:oleObj>
              </mc:Choice>
              <mc:Fallback>
                <p:oleObj name="Equation" r:id="rId5" imgW="1485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53694"/>
                        <a:ext cx="3429000" cy="937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55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More examples: </a:t>
            </a:r>
            <a:br>
              <a:rPr lang="en-US" dirty="0"/>
            </a:br>
            <a:r>
              <a:rPr lang="en-US" dirty="0"/>
              <a:t>Berkeley Restaurant Project sentences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86800" cy="3333750"/>
          </a:xfrm>
        </p:spPr>
        <p:txBody>
          <a:bodyPr/>
          <a:lstStyle/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2500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open during the </a:t>
            </a:r>
            <a:r>
              <a:rPr lang="en-US" sz="2500" dirty="0" smtClean="0">
                <a:solidFill>
                  <a:srgbClr val="330099"/>
                </a:solidFill>
                <a:latin typeface="Calibri" charset="0"/>
              </a:rPr>
              <a:t>day</a:t>
            </a:r>
            <a:endParaRPr lang="en-US" sz="2500" dirty="0">
              <a:solidFill>
                <a:srgbClr val="330099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Raw bigram counts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755775"/>
            <a:ext cx="9067800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781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bigram probabilities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Normalize by unigrams: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180000"/>
              </a:lnSpc>
            </a:pPr>
            <a:r>
              <a:rPr lang="en-US" sz="2000" dirty="0">
                <a:latin typeface="Calibri" charset="0"/>
              </a:rPr>
              <a:t>Result:</a:t>
            </a: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635366"/>
            <a:ext cx="7010400" cy="248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er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733550"/>
            <a:ext cx="6718300" cy="61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399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49" y="1352550"/>
            <a:ext cx="8534400" cy="3790950"/>
          </a:xfrm>
        </p:spPr>
        <p:txBody>
          <a:bodyPr/>
          <a:lstStyle/>
          <a:p>
            <a:r>
              <a:rPr lang="en-US" sz="2800" dirty="0"/>
              <a:t>Today’s goal: assign a probability to a sentence</a:t>
            </a:r>
          </a:p>
          <a:p>
            <a:pPr lvl="3"/>
            <a:r>
              <a:rPr lang="en-US" sz="2400" dirty="0" smtClean="0"/>
              <a:t>Machine </a:t>
            </a:r>
            <a:r>
              <a:rPr lang="en-US" sz="2400" dirty="0"/>
              <a:t>Translation:</a:t>
            </a:r>
          </a:p>
          <a:p>
            <a:pPr lvl="4"/>
            <a:r>
              <a:rPr lang="en-US" sz="2000" dirty="0"/>
              <a:t>P</a:t>
            </a:r>
            <a:r>
              <a:rPr lang="en-US" sz="2000" dirty="0" smtClean="0"/>
              <a:t>(</a:t>
            </a:r>
            <a:r>
              <a:rPr lang="en-US" sz="2000" b="1" dirty="0" smtClean="0"/>
              <a:t>high </a:t>
            </a:r>
            <a:r>
              <a:rPr lang="en-US" sz="2000" dirty="0" smtClean="0"/>
              <a:t>winds </a:t>
            </a:r>
            <a:r>
              <a:rPr lang="en-US" sz="2000" dirty="0" err="1" smtClean="0"/>
              <a:t>tonite</a:t>
            </a:r>
            <a:r>
              <a:rPr lang="en-US" sz="2000" dirty="0" smtClean="0"/>
              <a:t>) </a:t>
            </a:r>
            <a:r>
              <a:rPr lang="en-US" sz="2000" dirty="0"/>
              <a:t>&gt; P</a:t>
            </a:r>
            <a:r>
              <a:rPr lang="en-US" sz="2000" dirty="0" smtClean="0"/>
              <a:t>(</a:t>
            </a:r>
            <a:r>
              <a:rPr lang="en-US" sz="2000" b="1" dirty="0" smtClean="0"/>
              <a:t>large</a:t>
            </a:r>
            <a:r>
              <a:rPr lang="en-US" sz="2000" dirty="0" smtClean="0"/>
              <a:t> winds </a:t>
            </a:r>
            <a:r>
              <a:rPr lang="en-US" sz="2000" dirty="0" err="1" smtClean="0"/>
              <a:t>tonite</a:t>
            </a:r>
            <a:r>
              <a:rPr lang="en-US" sz="2000" dirty="0" smtClean="0"/>
              <a:t>)</a:t>
            </a:r>
            <a:endParaRPr lang="en-US" sz="2000" dirty="0"/>
          </a:p>
          <a:p>
            <a:pPr lvl="3"/>
            <a:r>
              <a:rPr lang="en-US" sz="2400" dirty="0" smtClean="0"/>
              <a:t>Spell </a:t>
            </a:r>
            <a:r>
              <a:rPr lang="en-US" sz="2400" dirty="0"/>
              <a:t>Correction</a:t>
            </a:r>
          </a:p>
          <a:p>
            <a:pPr lvl="4"/>
            <a:r>
              <a:rPr lang="en-US" sz="2000" dirty="0"/>
              <a:t>The office is about fifteen </a:t>
            </a:r>
            <a:r>
              <a:rPr lang="en-US" sz="2000" b="1" dirty="0"/>
              <a:t>minuets</a:t>
            </a:r>
            <a:r>
              <a:rPr lang="en-US" sz="2000" dirty="0"/>
              <a:t> from my </a:t>
            </a:r>
            <a:r>
              <a:rPr lang="en-US" sz="2000" dirty="0" smtClean="0"/>
              <a:t>house</a:t>
            </a:r>
          </a:p>
          <a:p>
            <a:pPr lvl="5"/>
            <a:r>
              <a:rPr lang="en-US" sz="1800" dirty="0" smtClean="0"/>
              <a:t>P(about fifteen </a:t>
            </a:r>
            <a:r>
              <a:rPr lang="en-US" sz="1800" b="1" dirty="0" smtClean="0"/>
              <a:t>minutes</a:t>
            </a:r>
            <a:r>
              <a:rPr lang="en-US" sz="1800" dirty="0" smtClean="0"/>
              <a:t> from) &gt; P(about fifteen </a:t>
            </a:r>
            <a:r>
              <a:rPr lang="en-US" sz="1800" b="1" dirty="0" smtClean="0"/>
              <a:t>minuets</a:t>
            </a:r>
            <a:r>
              <a:rPr lang="en-US" sz="1800" dirty="0" smtClean="0"/>
              <a:t> from)</a:t>
            </a:r>
            <a:endParaRPr lang="en-US" sz="2000" dirty="0"/>
          </a:p>
          <a:p>
            <a:pPr lvl="3"/>
            <a:r>
              <a:rPr lang="en-US" sz="2400" dirty="0"/>
              <a:t>Speech Recognition</a:t>
            </a:r>
          </a:p>
          <a:p>
            <a:pPr lvl="4"/>
            <a:r>
              <a:rPr lang="en-US" sz="2000" dirty="0"/>
              <a:t>P(I saw a van) &gt;&gt; P(eyes awe of an</a:t>
            </a:r>
            <a:r>
              <a:rPr lang="en-US" sz="2000" dirty="0" smtClean="0"/>
              <a:t>)</a:t>
            </a:r>
          </a:p>
          <a:p>
            <a:pPr lvl="3"/>
            <a:r>
              <a:rPr lang="en-US" sz="2400" dirty="0" smtClean="0"/>
              <a:t>+ Summarization, question-answering, etc., etc.!!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800350"/>
            <a:ext cx="102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Why?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18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52550"/>
            <a:ext cx="8534400" cy="333375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P(&lt;s&gt; I want </a:t>
            </a:r>
            <a:r>
              <a:rPr lang="en-US" sz="2800" dirty="0" err="1">
                <a:latin typeface="Calibri" charset="0"/>
              </a:rPr>
              <a:t>english</a:t>
            </a:r>
            <a:r>
              <a:rPr lang="en-US" sz="2800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	×  P(</a:t>
            </a:r>
            <a:r>
              <a:rPr lang="en-US" sz="2800" dirty="0" err="1">
                <a:latin typeface="Calibri" charset="0"/>
              </a:rPr>
              <a:t>want|I</a:t>
            </a:r>
            <a:r>
              <a:rPr lang="en-US" sz="2800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food|english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      =  .000031</a:t>
            </a:r>
          </a:p>
        </p:txBody>
      </p:sp>
    </p:spTree>
    <p:extLst>
      <p:ext uri="{BB962C8B-B14F-4D97-AF65-F5344CB8AC3E}">
        <p14:creationId xmlns:p14="http://schemas.microsoft.com/office/powerpoint/2010/main" val="244477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kinds of knowledge?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chinese|want</a:t>
            </a:r>
            <a:r>
              <a:rPr lang="en-US" sz="2800" dirty="0">
                <a:latin typeface="Calibri" charset="0"/>
              </a:rPr>
              <a:t>) =  .0065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to|want</a:t>
            </a:r>
            <a:r>
              <a:rPr lang="en-US" sz="2800" dirty="0">
                <a:latin typeface="Calibri" charset="0"/>
              </a:rPr>
              <a:t>) = .66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P(eat | to) = .28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P(food | to)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P(want | spend)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 (</a:t>
            </a:r>
            <a:r>
              <a:rPr lang="en-US" sz="2800" dirty="0" err="1">
                <a:latin typeface="Calibri" charset="0"/>
              </a:rPr>
              <a:t>i</a:t>
            </a:r>
            <a:r>
              <a:rPr lang="en-US" sz="2800" dirty="0">
                <a:latin typeface="Calibri" charset="0"/>
              </a:rPr>
              <a:t> | &lt;s&gt;) = .25</a:t>
            </a:r>
          </a:p>
        </p:txBody>
      </p:sp>
    </p:spTree>
    <p:extLst>
      <p:ext uri="{BB962C8B-B14F-4D97-AF65-F5344CB8AC3E}">
        <p14:creationId xmlns:p14="http://schemas.microsoft.com/office/powerpoint/2010/main" val="420142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We do everything in log space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Avoid underflow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(also adding is faster than multiplying)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29793"/>
              </p:ext>
            </p:extLst>
          </p:nvPr>
        </p:nvGraphicFramePr>
        <p:xfrm>
          <a:off x="304801" y="3792217"/>
          <a:ext cx="8610600" cy="567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Equation" r:id="rId4" imgW="3276600" imgH="215900" progId="Equation.3">
                  <p:embed/>
                </p:oleObj>
              </mc:Choice>
              <mc:Fallback>
                <p:oleObj name="Equation" r:id="rId4" imgW="327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1" y="3792217"/>
                        <a:ext cx="8610600" cy="567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27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Modeling Toolkits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SRILM</a:t>
            </a:r>
          </a:p>
          <a:p>
            <a:pPr lvl="1" eaLnBrk="1" hangingPunct="1"/>
            <a:r>
              <a:rPr lang="en-US" sz="3200">
                <a:latin typeface="Calibri" charset="0"/>
                <a:hlinkClick r:id="rId3"/>
              </a:rPr>
              <a:t>http://www.speech.sri.com/projects/srilm/</a:t>
            </a:r>
            <a:endParaRPr lang="en-US" sz="3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0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Google N-Gram </a:t>
            </a:r>
            <a:r>
              <a:rPr lang="en-US" dirty="0" smtClean="0"/>
              <a:t>Release, August 2006</a:t>
            </a:r>
            <a:endParaRPr lang="en-US" dirty="0"/>
          </a:p>
        </p:txBody>
      </p:sp>
      <p:pic>
        <p:nvPicPr>
          <p:cNvPr id="2" name="Picture 1" descr="ngram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550"/>
            <a:ext cx="9144000" cy="1391879"/>
          </a:xfrm>
          <a:prstGeom prst="rect">
            <a:avLst/>
          </a:prstGeom>
        </p:spPr>
      </p:pic>
      <p:pic>
        <p:nvPicPr>
          <p:cNvPr id="3" name="Picture 2" descr="ngram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0430"/>
            <a:ext cx="9144000" cy="826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7460" y="29849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N-Gram Release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incoming 92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incubator 99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independent 794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index 223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indication 72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333333"/>
                </a:solidFill>
                <a:latin typeface="Courier" charset="0"/>
              </a:rPr>
              <a:t>serve </a:t>
            </a: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as the indicator 120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indicators 45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indispensable 111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indispensible 40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individual 234</a:t>
            </a:r>
          </a:p>
        </p:txBody>
      </p:sp>
      <p:sp>
        <p:nvSpPr>
          <p:cNvPr id="129028" name="TextBox 4"/>
          <p:cNvSpPr txBox="1">
            <a:spLocks noChangeArrowheads="1"/>
          </p:cNvSpPr>
          <p:nvPr/>
        </p:nvSpPr>
        <p:spPr bwMode="auto">
          <a:xfrm>
            <a:off x="152400" y="4629150"/>
            <a:ext cx="8664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hlinkClick r:id="rId3"/>
              </a:rPr>
              <a:t>http://googleresearch.blogspot.com/2006/08/all-our-n-gram-are-belong-to-you.html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394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Book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http://ngrams.googlelabs.com/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152540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Evaluation and Perplexity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62166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Evaluation: How good is our model?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our language model prefer good sentences to bad ones?</a:t>
            </a:r>
          </a:p>
          <a:p>
            <a:pPr lvl="1"/>
            <a:r>
              <a:rPr lang="en-US" dirty="0" smtClean="0"/>
              <a:t>Assign higher probability to “</a:t>
            </a:r>
            <a:r>
              <a:rPr lang="en-US" altLang="ja-JP" dirty="0" smtClean="0"/>
              <a:t>real” or “frequently observed” sentences </a:t>
            </a:r>
          </a:p>
          <a:p>
            <a:pPr lvl="2"/>
            <a:r>
              <a:rPr lang="en-US" altLang="ja-JP" dirty="0" smtClean="0"/>
              <a:t>Than “ungrammatical” or “rarely observed” sentences?</a:t>
            </a:r>
          </a:p>
          <a:p>
            <a:r>
              <a:rPr lang="en-US" dirty="0" smtClean="0"/>
              <a:t>We train parameters of our model on a </a:t>
            </a:r>
            <a:r>
              <a:rPr lang="en-US" b="1" dirty="0" smtClean="0">
                <a:solidFill>
                  <a:srgbClr val="008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test the model’s performance on data we haven’t seen.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008000"/>
                </a:solidFill>
              </a:rPr>
              <a:t>test set </a:t>
            </a:r>
            <a:r>
              <a:rPr lang="en-US" dirty="0" smtClean="0"/>
              <a:t>is an unseen dataset that is different from our training set, totally unused.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>
                <a:solidFill>
                  <a:srgbClr val="008000"/>
                </a:solidFill>
              </a:rPr>
              <a:t>evaluation metric </a:t>
            </a:r>
            <a:r>
              <a:rPr lang="en-US" dirty="0" smtClean="0"/>
              <a:t>tells us how well our model does on the test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7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2800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 smtClean="0">
                <a:latin typeface="Calibri" charset="0"/>
              </a:rPr>
              <a:t>)         </a:t>
            </a:r>
            <a:r>
              <a:rPr lang="en-US" sz="2400" dirty="0" smtClean="0">
                <a:latin typeface="Calibri" charset="0"/>
              </a:rPr>
              <a:t> is </a:t>
            </a:r>
            <a:r>
              <a:rPr lang="en-US" sz="2400" dirty="0">
                <a:latin typeface="Calibri" charset="0"/>
              </a:rPr>
              <a:t>called a </a:t>
            </a:r>
            <a:r>
              <a:rPr lang="en-US" sz="24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24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Better: </a:t>
            </a:r>
            <a:r>
              <a:rPr lang="en-US" sz="2400" b="1" dirty="0" smtClean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 smtClean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:p14="http://schemas.microsoft.com/office/powerpoint/2010/main" val="258637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Extrinsic evaluation of N-gram models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Best evaluation for comparing models A and B</a:t>
            </a:r>
          </a:p>
          <a:p>
            <a:pPr lvl="1"/>
            <a:r>
              <a:rPr lang="en-US" sz="2400" dirty="0" smtClean="0"/>
              <a:t>Put each model in a task</a:t>
            </a:r>
          </a:p>
          <a:p>
            <a:pPr lvl="2"/>
            <a:r>
              <a:rPr lang="en-US" sz="2400" dirty="0" smtClean="0"/>
              <a:t> spelling corrector, speech recognizer, MT system</a:t>
            </a:r>
          </a:p>
          <a:p>
            <a:pPr lvl="1"/>
            <a:r>
              <a:rPr lang="en-US" sz="2400" dirty="0" smtClean="0"/>
              <a:t>Run the task, get an accuracy for A and for B</a:t>
            </a:r>
          </a:p>
          <a:p>
            <a:pPr lvl="2"/>
            <a:r>
              <a:rPr lang="en-US" sz="2400" dirty="0" smtClean="0"/>
              <a:t>How many misspelled words corrected properly</a:t>
            </a:r>
          </a:p>
          <a:p>
            <a:pPr lvl="2"/>
            <a:r>
              <a:rPr lang="en-US" sz="2400" dirty="0" smtClean="0"/>
              <a:t>How many words translated correctly</a:t>
            </a:r>
          </a:p>
          <a:p>
            <a:pPr lvl="1"/>
            <a:r>
              <a:rPr lang="en-US" sz="2400" dirty="0" smtClean="0"/>
              <a:t>Compare accuracy for A and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792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Difficulty of extrinsic (in-vivo) evaluation of  N-gram models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Extrinsic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 charset="0"/>
              </a:rPr>
              <a:t>Time-consuming; can take days or weeks</a:t>
            </a: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</a:rPr>
              <a:t>So</a:t>
            </a:r>
            <a:endParaRPr lang="en-US" sz="28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Sometimes use </a:t>
            </a:r>
            <a:r>
              <a:rPr lang="en-US" sz="2400" b="1" dirty="0" smtClean="0">
                <a:solidFill>
                  <a:srgbClr val="A50021"/>
                </a:solidFill>
                <a:latin typeface="Calibri"/>
                <a:cs typeface="Calibri"/>
              </a:rPr>
              <a:t>intrinsic</a:t>
            </a:r>
            <a:r>
              <a:rPr lang="en-US" sz="2400" dirty="0" smtClean="0">
                <a:latin typeface="Calibri"/>
                <a:cs typeface="Calibri"/>
              </a:rPr>
              <a:t> evaluation: </a:t>
            </a:r>
            <a:r>
              <a:rPr lang="en-US" sz="2400" b="1" dirty="0" smtClean="0">
                <a:latin typeface="Calibri"/>
                <a:cs typeface="Calibri"/>
              </a:rPr>
              <a:t>perplexity</a:t>
            </a:r>
            <a:endParaRPr lang="en-US" sz="2400" b="1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Bad approximation 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unless </a:t>
            </a:r>
            <a:r>
              <a:rPr lang="en-US" sz="2400" dirty="0">
                <a:latin typeface="Calibri"/>
                <a:cs typeface="Calibri"/>
              </a:rPr>
              <a:t>the test data looks </a:t>
            </a:r>
            <a:r>
              <a:rPr lang="en-US" sz="2400" b="1" dirty="0">
                <a:latin typeface="Calibri"/>
                <a:cs typeface="Calibri"/>
              </a:rPr>
              <a:t>just</a:t>
            </a:r>
            <a:r>
              <a:rPr lang="en-US" sz="2400" dirty="0">
                <a:latin typeface="Calibri"/>
                <a:cs typeface="Calibri"/>
              </a:rPr>
              <a:t> like the training data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So </a:t>
            </a:r>
            <a:r>
              <a:rPr lang="en-US" sz="2400" b="1" dirty="0" smtClean="0">
                <a:latin typeface="Calibri"/>
                <a:cs typeface="Calibri"/>
              </a:rPr>
              <a:t>generally </a:t>
            </a:r>
            <a:r>
              <a:rPr lang="en-US" sz="2400" b="1" dirty="0">
                <a:latin typeface="Calibri"/>
                <a:cs typeface="Calibri"/>
              </a:rPr>
              <a:t>only useful in pilot </a:t>
            </a:r>
            <a:r>
              <a:rPr lang="en-US" sz="2400" b="1" dirty="0" smtClean="0">
                <a:latin typeface="Calibri"/>
                <a:cs typeface="Calibri"/>
              </a:rPr>
              <a:t>experiments</a:t>
            </a:r>
            <a:endParaRPr lang="en-US" sz="2400" b="1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But is helpful to think about.</a:t>
            </a:r>
          </a:p>
        </p:txBody>
      </p:sp>
    </p:spTree>
    <p:extLst>
      <p:ext uri="{BB962C8B-B14F-4D97-AF65-F5344CB8AC3E}">
        <p14:creationId xmlns:p14="http://schemas.microsoft.com/office/powerpoint/2010/main" val="212470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Intuition of 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Calibri"/>
                <a:ea typeface="ＭＳ Ｐゴシック" charset="0"/>
                <a:cs typeface="Calibri"/>
              </a:rPr>
              <a:t>The Shannon Game: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How well can we predict the next word?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Unigrams are terrible at this game.  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 better model of a text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is one which assigns a higher probability to the word that actually occurs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46200" y="2190750"/>
            <a:ext cx="4572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I always order pizza with cheese and ____</a:t>
            </a:r>
            <a:endParaRPr lang="en-US" sz="1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The 33</a:t>
            </a:r>
            <a:r>
              <a:rPr lang="en-US" sz="1800" baseline="30000" dirty="0" smtClean="0">
                <a:solidFill>
                  <a:srgbClr val="FF0000"/>
                </a:solidFill>
                <a:latin typeface="Calibri"/>
                <a:cs typeface="Calibri"/>
              </a:rPr>
              <a:t>rd</a:t>
            </a: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 President of the US was ____</a:t>
            </a:r>
            <a:endParaRPr lang="en-US" sz="1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saw a ____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0" y="1276350"/>
            <a:ext cx="1828800" cy="255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mushrooms 0.1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p</a:t>
            </a:r>
            <a:r>
              <a:rPr lang="en-US" sz="1600" dirty="0" smtClean="0"/>
              <a:t>epperoni 0.1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</a:t>
            </a:r>
            <a:r>
              <a:rPr lang="en-US" sz="1600" dirty="0" smtClean="0"/>
              <a:t>nchovies 0.01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f</a:t>
            </a:r>
            <a:r>
              <a:rPr lang="en-US" sz="1600" dirty="0" smtClean="0"/>
              <a:t>ried rice 0.0001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</a:t>
            </a:r>
            <a:r>
              <a:rPr lang="en-US" sz="1600" dirty="0" smtClean="0"/>
              <a:t>nd 1e</a:t>
            </a:r>
            <a:r>
              <a:rPr lang="en-US" sz="1600" dirty="0"/>
              <a:t>-100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5791200" y="1352550"/>
            <a:ext cx="304800" cy="2362200"/>
          </a:xfrm>
          <a:prstGeom prst="leftBrace">
            <a:avLst>
              <a:gd name="adj1" fmla="val 75000"/>
              <a:gd name="adj2" fmla="val 393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0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Perplexity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000256"/>
            <a:ext cx="4267200" cy="31392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Perplexity </a:t>
            </a:r>
            <a:r>
              <a:rPr lang="en-US" sz="2000" dirty="0">
                <a:latin typeface="Calibri" charset="0"/>
              </a:rPr>
              <a:t>is the </a:t>
            </a:r>
            <a:r>
              <a:rPr lang="en-US" sz="2000" dirty="0" smtClean="0">
                <a:latin typeface="Calibri" charset="0"/>
              </a:rPr>
              <a:t>inverse probability </a:t>
            </a:r>
            <a:r>
              <a:rPr lang="en-US" sz="2000" dirty="0">
                <a:latin typeface="Calibri" charset="0"/>
              </a:rPr>
              <a:t>of the test </a:t>
            </a:r>
            <a:r>
              <a:rPr lang="en-US" sz="2000" dirty="0" smtClean="0">
                <a:latin typeface="Calibri" charset="0"/>
              </a:rPr>
              <a:t>set, </a:t>
            </a:r>
            <a:r>
              <a:rPr lang="en-US" sz="2000" dirty="0" smtClean="0">
                <a:latin typeface="Calibri" charset="0"/>
              </a:rPr>
              <a:t>normalized </a:t>
            </a:r>
            <a:r>
              <a:rPr lang="en-US" sz="2000" dirty="0">
                <a:latin typeface="Calibri" charset="0"/>
              </a:rPr>
              <a:t>by the number of words</a:t>
            </a:r>
            <a:r>
              <a:rPr lang="en-US" sz="2000" dirty="0" smtClean="0">
                <a:latin typeface="Calibri" charset="0"/>
              </a:rPr>
              <a:t>:</a:t>
            </a:r>
            <a:endParaRPr lang="en-US" sz="2000" dirty="0">
              <a:latin typeface="Calibri" charset="0"/>
            </a:endParaRP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                                               Chain </a:t>
            </a:r>
            <a:r>
              <a:rPr lang="en-US" sz="2000" dirty="0">
                <a:latin typeface="Calibri" charset="0"/>
              </a:rPr>
              <a:t>rule:</a:t>
            </a:r>
          </a:p>
          <a:p>
            <a:pPr marL="0" indent="0">
              <a:buNone/>
            </a:pPr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                                              For </a:t>
            </a:r>
            <a:r>
              <a:rPr lang="en-US" sz="2000" dirty="0">
                <a:latin typeface="Calibri" charset="0"/>
              </a:rPr>
              <a:t>bigrams</a:t>
            </a:r>
            <a:r>
              <a:rPr lang="en-US" sz="2000" dirty="0" smtClean="0">
                <a:latin typeface="Calibri" charset="0"/>
              </a:rPr>
              <a:t>:</a:t>
            </a:r>
            <a:endParaRPr lang="en-US" sz="2000" dirty="0">
              <a:latin typeface="Calibri" charset="0"/>
            </a:endParaRPr>
          </a:p>
        </p:txBody>
      </p:sp>
      <p:pic>
        <p:nvPicPr>
          <p:cNvPr id="137221" name="Picture 5" descr="p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2140" y="3181350"/>
            <a:ext cx="253746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 descr="pp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186" y="4095750"/>
            <a:ext cx="2249424" cy="72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0" y="4769220"/>
            <a:ext cx="69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/>
                <a:cs typeface="Calibri"/>
              </a:rPr>
              <a:t>Minimizing perplexity is the same as maximizing </a:t>
            </a:r>
            <a:r>
              <a:rPr lang="en-US" sz="1800" b="1" dirty="0" smtClean="0">
                <a:latin typeface="Calibri"/>
                <a:cs typeface="Calibri"/>
              </a:rPr>
              <a:t>probability</a:t>
            </a:r>
            <a:endParaRPr lang="en-US" sz="1800" b="1" dirty="0">
              <a:latin typeface="Calibri"/>
              <a:cs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0015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 charset="0"/>
              </a:rPr>
              <a:t>The best language model is one that best predicts an unseen test set</a:t>
            </a:r>
          </a:p>
          <a:p>
            <a:pPr lvl="1"/>
            <a:r>
              <a:rPr lang="en-US" dirty="0" smtClean="0">
                <a:latin typeface="Calibri" charset="0"/>
              </a:rPr>
              <a:t>Gives the highest P(sentence)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116515"/>
              </p:ext>
            </p:extLst>
          </p:nvPr>
        </p:nvGraphicFramePr>
        <p:xfrm>
          <a:off x="5361810" y="1581150"/>
          <a:ext cx="2740269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6" imgW="2159000" imgH="1320800" progId="Equation.3">
                  <p:embed/>
                </p:oleObj>
              </mc:Choice>
              <mc:Fallback>
                <p:oleObj name="Equation" r:id="rId6" imgW="2159000" imgH="1320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1810" y="1581150"/>
                        <a:ext cx="2740269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Shannon Game intuition for perplexity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Calibri" charset="0"/>
              </a:rPr>
              <a:t>From Josh Goodman</a:t>
            </a:r>
          </a:p>
          <a:p>
            <a:pPr eaLnBrk="1" hangingPunct="1"/>
            <a:r>
              <a:rPr lang="en-US" sz="1800" dirty="0" smtClean="0">
                <a:latin typeface="Calibri" charset="0"/>
              </a:rPr>
              <a:t>How </a:t>
            </a:r>
            <a:r>
              <a:rPr lang="en-US" sz="1800" dirty="0">
                <a:latin typeface="Calibri" charset="0"/>
              </a:rPr>
              <a:t>hard is the task of recognizing digits ‘</a:t>
            </a:r>
            <a:r>
              <a:rPr lang="en-US" sz="1800" dirty="0" smtClean="0">
                <a:latin typeface="Calibri" charset="0"/>
              </a:rPr>
              <a:t>0,1,2,3,4,5,6,7,8,9’</a:t>
            </a:r>
          </a:p>
          <a:p>
            <a:pPr lvl="1"/>
            <a:r>
              <a:rPr lang="en-US" sz="1400" dirty="0" smtClean="0">
                <a:latin typeface="Calibri" charset="0"/>
              </a:rPr>
              <a:t>Perplexity 10</a:t>
            </a:r>
            <a:endParaRPr lang="en-US" sz="1400" dirty="0">
              <a:latin typeface="Calibri" charset="0"/>
            </a:endParaRPr>
          </a:p>
          <a:p>
            <a:pPr eaLnBrk="1" hangingPunct="1"/>
            <a:r>
              <a:rPr lang="en-US" sz="1800" dirty="0">
                <a:latin typeface="Calibri" charset="0"/>
              </a:rPr>
              <a:t>How hard is recognizing (30,000) names at Microsoft. </a:t>
            </a:r>
            <a:endParaRPr lang="en-US" sz="1800" dirty="0" smtClean="0">
              <a:latin typeface="Calibri" charset="0"/>
            </a:endParaRPr>
          </a:p>
          <a:p>
            <a:pPr lvl="1"/>
            <a:r>
              <a:rPr lang="en-US" sz="1400" dirty="0" smtClean="0">
                <a:latin typeface="Calibri" charset="0"/>
              </a:rPr>
              <a:t>Perplexity = </a:t>
            </a:r>
            <a:r>
              <a:rPr lang="en-US" sz="1400" dirty="0">
                <a:latin typeface="Calibri" charset="0"/>
              </a:rPr>
              <a:t>30,000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If a system has to recognize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Operator (1 in 4)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Sales (1 in 4)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Technical Support (1 in 4)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30,000 names (1 in 120,000 each)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Perplexity </a:t>
            </a:r>
            <a:r>
              <a:rPr lang="en-US" sz="1600">
                <a:latin typeface="Calibri" charset="0"/>
              </a:rPr>
              <a:t>is </a:t>
            </a:r>
            <a:r>
              <a:rPr lang="en-US" sz="1600" smtClean="0">
                <a:latin typeface="Calibri" charset="0"/>
              </a:rPr>
              <a:t>53</a:t>
            </a:r>
            <a:endParaRPr lang="en-US" sz="1600" dirty="0">
              <a:latin typeface="Calibri" charset="0"/>
            </a:endParaRPr>
          </a:p>
          <a:p>
            <a:pPr eaLnBrk="1" hangingPunct="1"/>
            <a:r>
              <a:rPr lang="en-US" sz="1800" dirty="0">
                <a:latin typeface="Calibri" charset="0"/>
              </a:rPr>
              <a:t>Perplexity is weighted equivalent branching factor</a:t>
            </a:r>
          </a:p>
          <a:p>
            <a:pPr eaLnBrk="1" hangingPunct="1"/>
            <a:endParaRPr lang="en-US" sz="1400" dirty="0">
              <a:latin typeface="Calibri" charset="0"/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17525" y="4748212"/>
            <a:ext cx="1846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492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Perplexity as branching factor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Let’s suppose a sentence consisting of random digits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What is the perplexity of this sentence according to a model that assign P=1/10 to each digit?</a:t>
            </a:r>
          </a:p>
        </p:txBody>
      </p:sp>
      <p:pic>
        <p:nvPicPr>
          <p:cNvPr id="141316" name="Picture 4" descr="per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5276" y="2952750"/>
            <a:ext cx="2894844" cy="207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741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Lower perplexity = better model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Training 38 million words, test 1.5 million words, WSJ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44635"/>
              </p:ext>
            </p:extLst>
          </p:nvPr>
        </p:nvGraphicFramePr>
        <p:xfrm>
          <a:off x="685800" y="2647950"/>
          <a:ext cx="73914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990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N-gram Order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Unigram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Bigram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Trigram</a:t>
                      </a:r>
                      <a:endParaRPr lang="en-US" sz="3200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Perplexity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962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170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109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44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Evaluation and Perplexity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300812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Generalization and zeros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16768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Shannon Visualization Method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3962400" cy="32004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Calibri" charset="0"/>
              </a:rPr>
              <a:t>Choose </a:t>
            </a:r>
            <a:r>
              <a:rPr lang="en-US" sz="1800" dirty="0">
                <a:latin typeface="Calibri" charset="0"/>
              </a:rPr>
              <a:t>a random </a:t>
            </a:r>
            <a:r>
              <a:rPr lang="en-US" sz="1800" dirty="0" smtClean="0">
                <a:latin typeface="Calibri" charset="0"/>
              </a:rPr>
              <a:t>bigram </a:t>
            </a:r>
          </a:p>
          <a:p>
            <a:pPr marL="0" indent="0" eaLnBrk="1" hangingPunct="1">
              <a:buNone/>
            </a:pPr>
            <a:r>
              <a:rPr lang="en-US" sz="1800" dirty="0" smtClean="0">
                <a:latin typeface="Calibri" charset="0"/>
              </a:rPr>
              <a:t>     (&lt;</a:t>
            </a:r>
            <a:r>
              <a:rPr lang="en-US" sz="1800" dirty="0">
                <a:latin typeface="Calibri" charset="0"/>
              </a:rPr>
              <a:t>s&gt;, </a:t>
            </a:r>
            <a:r>
              <a:rPr lang="en-US" sz="1800" dirty="0" smtClean="0">
                <a:latin typeface="Calibri" charset="0"/>
              </a:rPr>
              <a:t>w) </a:t>
            </a:r>
            <a:r>
              <a:rPr lang="en-US" sz="1800" dirty="0">
                <a:latin typeface="Calibri" charset="0"/>
              </a:rPr>
              <a:t>according to its probability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Now choose a random </a:t>
            </a:r>
            <a:r>
              <a:rPr lang="en-US" sz="1800" dirty="0" smtClean="0">
                <a:latin typeface="Calibri" charset="0"/>
              </a:rPr>
              <a:t>bigram        </a:t>
            </a:r>
            <a:r>
              <a:rPr lang="en-US" sz="1800" dirty="0">
                <a:latin typeface="Calibri" charset="0"/>
              </a:rPr>
              <a:t>(w, x) according to its probability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And so on until we choose &lt;/s&gt;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Then string the words </a:t>
            </a:r>
            <a:r>
              <a:rPr lang="en-US" sz="1800" dirty="0" smtClean="0">
                <a:latin typeface="Calibri" charset="0"/>
              </a:rPr>
              <a:t>together</a:t>
            </a:r>
            <a:endParaRPr lang="en-US" sz="1800" dirty="0">
              <a:solidFill>
                <a:srgbClr val="A50021"/>
              </a:solidFill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38600" y="1504950"/>
            <a:ext cx="525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&lt;s&gt; I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I</a:t>
            </a:r>
            <a:r>
              <a:rPr lang="en-US" sz="1800" dirty="0" smtClean="0">
                <a:latin typeface="Courier"/>
                <a:cs typeface="Courier"/>
              </a:rPr>
              <a:t> want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want</a:t>
            </a:r>
            <a:r>
              <a:rPr lang="en-US" sz="1800" dirty="0" smtClean="0">
                <a:latin typeface="Courier"/>
                <a:cs typeface="Courier"/>
              </a:rPr>
              <a:t> to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to</a:t>
            </a:r>
            <a:r>
              <a:rPr lang="en-US" sz="1800" dirty="0" smtClean="0">
                <a:latin typeface="Courier"/>
                <a:cs typeface="Courier"/>
              </a:rPr>
              <a:t> eat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   eat</a:t>
            </a:r>
            <a:r>
              <a:rPr lang="en-US" sz="1800" dirty="0" smtClean="0">
                <a:latin typeface="Courier"/>
                <a:cs typeface="Courier"/>
              </a:rPr>
              <a:t> Chinese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       Chinese</a:t>
            </a:r>
            <a:r>
              <a:rPr lang="en-US" sz="1800" dirty="0" smtClean="0">
                <a:latin typeface="Courier"/>
                <a:cs typeface="Courier"/>
              </a:rPr>
              <a:t> food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               food </a:t>
            </a:r>
            <a:r>
              <a:rPr lang="en-US" sz="1800" dirty="0" smtClean="0">
                <a:latin typeface="Courier"/>
                <a:cs typeface="Courier"/>
              </a:rPr>
              <a:t> &lt;/s&gt;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I want to eat Chinese food</a:t>
            </a:r>
          </a:p>
          <a:p>
            <a:endParaRPr lang="en-US" sz="1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1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2800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90625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Approximating Shakespeare</a:t>
            </a:r>
          </a:p>
        </p:txBody>
      </p:sp>
      <p:sp>
        <p:nvSpPr>
          <p:cNvPr id="98307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Calibri" charset="0"/>
              </a:rPr>
              <a:t> </a:t>
            </a:r>
          </a:p>
        </p:txBody>
      </p:sp>
      <p:pic>
        <p:nvPicPr>
          <p:cNvPr id="5" name="Picture 8" descr="fig 4.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00150"/>
            <a:ext cx="7463322" cy="378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155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Shakespeare as corpus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N=884,647 tokens, V=29,066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Shakespeare produced 300,000 bigram types out of V</a:t>
            </a:r>
            <a:r>
              <a:rPr lang="en-US" sz="3200" baseline="30000" dirty="0">
                <a:latin typeface="Calibri" charset="0"/>
              </a:rPr>
              <a:t>2</a:t>
            </a:r>
            <a:r>
              <a:rPr lang="en-US" sz="3200" dirty="0">
                <a:latin typeface="Calibri" charset="0"/>
              </a:rPr>
              <a:t>= 844 million possible </a:t>
            </a:r>
            <a:r>
              <a:rPr lang="en-US" sz="3200" dirty="0" smtClean="0">
                <a:latin typeface="Calibri" charset="0"/>
              </a:rPr>
              <a:t>bigrams.</a:t>
            </a:r>
          </a:p>
          <a:p>
            <a:pPr lvl="1"/>
            <a:r>
              <a:rPr lang="en-US" sz="2800" dirty="0" smtClean="0">
                <a:latin typeface="Calibri" charset="0"/>
              </a:rPr>
              <a:t>So 99.96</a:t>
            </a:r>
            <a:r>
              <a:rPr lang="en-US" sz="2800" dirty="0">
                <a:latin typeface="Calibri" charset="0"/>
              </a:rPr>
              <a:t>% of the possible bigrams were never seen (have zero entries in the table)</a:t>
            </a:r>
          </a:p>
          <a:p>
            <a:pPr eaLnBrk="1" hangingPunct="1"/>
            <a:r>
              <a:rPr lang="en-US" sz="3200" dirty="0" err="1">
                <a:latin typeface="Calibri" charset="0"/>
              </a:rPr>
              <a:t>Quadrigrams</a:t>
            </a:r>
            <a:r>
              <a:rPr lang="en-US" sz="3200" dirty="0">
                <a:latin typeface="Calibri" charset="0"/>
              </a:rPr>
              <a:t> worse:   What's coming out looks like Shakespeare because it </a:t>
            </a:r>
            <a:r>
              <a:rPr lang="en-US" sz="3200" b="1" i="1" dirty="0">
                <a:latin typeface="Calibri" charset="0"/>
              </a:rPr>
              <a:t>is</a:t>
            </a:r>
            <a:r>
              <a:rPr lang="en-US" sz="3200" dirty="0">
                <a:latin typeface="Calibri" charset="0"/>
              </a:rPr>
              <a:t> Shakespeare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8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wall street journal is not shakespeare (no offense)</a:t>
            </a:r>
          </a:p>
        </p:txBody>
      </p:sp>
      <p:pic>
        <p:nvPicPr>
          <p:cNvPr id="5" name="Picture 6" descr="fig 4.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1504950"/>
            <a:ext cx="8679203" cy="299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perils of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N-grams only work well for word prediction if the test corpus looks like the training corpus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In real life, it often doesn’t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We need to train robust </a:t>
            </a:r>
            <a:r>
              <a:rPr lang="en-US" sz="2800" dirty="0" smtClean="0">
                <a:latin typeface="Calibri" charset="0"/>
              </a:rPr>
              <a:t>models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</a:rPr>
              <a:t>that generalize!</a:t>
            </a:r>
          </a:p>
          <a:p>
            <a:pPr lvl="1" eaLnBrk="1" hangingPunct="1"/>
            <a:r>
              <a:rPr lang="en-US" sz="2800" dirty="0" smtClean="0">
                <a:latin typeface="Calibri" charset="0"/>
              </a:rPr>
              <a:t>One kind of generalization: Zeros!</a:t>
            </a:r>
          </a:p>
          <a:p>
            <a:pPr lvl="2"/>
            <a:r>
              <a:rPr lang="en-US" sz="2800" dirty="0" smtClean="0">
                <a:latin typeface="Calibri" charset="0"/>
              </a:rPr>
              <a:t>Things that don’t ever occur in the training set</a:t>
            </a:r>
          </a:p>
          <a:p>
            <a:pPr lvl="3"/>
            <a:r>
              <a:rPr lang="en-US" sz="2800" dirty="0" smtClean="0">
                <a:latin typeface="Calibri" charset="0"/>
              </a:rPr>
              <a:t>But occur in the test set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7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Zeros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39890"/>
            <a:ext cx="5105400" cy="4038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Training set: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allegations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reports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claims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request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sz="32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P(“offer” | denied the) = 0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58267" y="1123950"/>
            <a:ext cx="4419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Test set</a:t>
            </a:r>
          </a:p>
          <a:p>
            <a:pPr marL="457200" lvl="1" indent="0">
              <a:lnSpc>
                <a:spcPct val="70000"/>
              </a:lnSpc>
              <a:buFont typeface="Times" charset="0"/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offer</a:t>
            </a:r>
          </a:p>
          <a:p>
            <a:pPr marL="457200" lvl="1" indent="0">
              <a:lnSpc>
                <a:spcPct val="70000"/>
              </a:lnSpc>
              <a:buFont typeface="Times" charset="0"/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loan</a:t>
            </a:r>
          </a:p>
        </p:txBody>
      </p:sp>
    </p:spTree>
    <p:extLst>
      <p:ext uri="{BB962C8B-B14F-4D97-AF65-F5344CB8AC3E}">
        <p14:creationId xmlns:p14="http://schemas.microsoft.com/office/powerpoint/2010/main" val="157574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probability bigrams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Bigrams with zero probability</a:t>
            </a:r>
          </a:p>
          <a:p>
            <a:pPr lvl="1"/>
            <a:r>
              <a:rPr lang="en-US" dirty="0" smtClean="0"/>
              <a:t>mean that we will assign 0 probability to the test set!</a:t>
            </a:r>
          </a:p>
          <a:p>
            <a:r>
              <a:rPr lang="en-US" dirty="0" smtClean="0"/>
              <a:t>And hence we cannot compute perplexity (can’t divide by 0)!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1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Generalization and zeros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299049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87752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The intuition of smoothing (from Dan Klein)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39890"/>
            <a:ext cx="8229600" cy="4038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1800" dirty="0" smtClean="0">
                <a:latin typeface="Calibri"/>
                <a:ea typeface="ＭＳ Ｐゴシック" charset="0"/>
                <a:cs typeface="Calibri"/>
              </a:rPr>
              <a:t>When we have sparse statistics:</a:t>
            </a:r>
            <a:endParaRPr lang="en-US" sz="18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1800" dirty="0" smtClean="0">
                <a:latin typeface="Calibri"/>
                <a:ea typeface="ＭＳ Ｐゴシック" charset="0"/>
                <a:cs typeface="Calibri"/>
              </a:rPr>
              <a:t>Steal probability mass to generalize better</a:t>
            </a:r>
            <a:endParaRPr lang="en-US" sz="18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447800" y="1428750"/>
            <a:ext cx="2438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3 allegations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2 reports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 claims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 request</a:t>
            </a:r>
          </a:p>
          <a:p>
            <a:pPr eaLnBrk="1" hangingPunct="1"/>
            <a:endParaRPr lang="en-US" sz="400" dirty="0"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64541" name="Text Box 30"/>
          <p:cNvSpPr txBox="1">
            <a:spLocks noChangeArrowheads="1"/>
          </p:cNvSpPr>
          <p:nvPr/>
        </p:nvSpPr>
        <p:spPr bwMode="auto">
          <a:xfrm>
            <a:off x="1524000" y="3333750"/>
            <a:ext cx="24384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2.5 allegations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1.5 reports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0.5 claims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0.5 request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</a:t>
            </a:r>
            <a:r>
              <a:rPr lang="en-US" sz="1600" dirty="0">
                <a:solidFill>
                  <a:srgbClr val="CC0000"/>
                </a:solidFill>
                <a:latin typeface="Calibri"/>
                <a:cs typeface="Calibri"/>
              </a:rPr>
              <a:t>2 other</a:t>
            </a:r>
          </a:p>
          <a:p>
            <a:pPr eaLnBrk="1" hangingPunct="1"/>
            <a:endParaRPr lang="en-US" sz="400" dirty="0"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4724400" y="1123950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 rot="16200000">
            <a:off x="4305300" y="184785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 rot="16200000">
            <a:off x="4991100" y="207645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 rot="16200000">
            <a:off x="5676900" y="23050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claims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6200000">
            <a:off x="6423025" y="2052638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 rot="16200000">
            <a:off x="6134100" y="23050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request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6804025" y="20605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6200000">
            <a:off x="7185025" y="20605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8001000" y="21145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724400" y="3333750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 rot="16200000">
            <a:off x="4305300" y="405765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 rot="16200000">
            <a:off x="4991100" y="428625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 rot="16200000">
            <a:off x="5676900" y="45148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 rot="16200000">
            <a:off x="634682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 rot="16200000">
            <a:off x="6134100" y="45148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200"/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 rot="16200000">
            <a:off x="675957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 rot="16200000">
            <a:off x="721677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8001000" y="43243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 rot="16200000">
            <a:off x="4419600" y="4171950"/>
            <a:ext cx="12954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 rot="16200000">
            <a:off x="5105400" y="4400550"/>
            <a:ext cx="838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 rot="16200000">
            <a:off x="5753100" y="4591050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claims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 rot="16200000">
            <a:off x="6210300" y="4591050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/>
              <a:t>request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 rot="16200000">
            <a:off x="68580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 rot="16200000">
            <a:off x="73152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 rot="16200000">
            <a:off x="77724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6407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110"/>
            <a:ext cx="7162800" cy="968440"/>
          </a:xfrm>
        </p:spPr>
        <p:txBody>
          <a:bodyPr/>
          <a:lstStyle/>
          <a:p>
            <a:pPr eaLnBrk="1" hangingPunct="1"/>
            <a:r>
              <a:rPr lang="en-US" dirty="0" smtClean="0"/>
              <a:t>Add-one estimation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Also called </a:t>
            </a:r>
            <a:r>
              <a:rPr lang="en-US" sz="2800" dirty="0" smtClean="0">
                <a:latin typeface="Calibri" charset="0"/>
              </a:rPr>
              <a:t>Laplace smoothing</a:t>
            </a:r>
          </a:p>
          <a:p>
            <a:pPr eaLnBrk="1" hangingPunct="1"/>
            <a:r>
              <a:rPr lang="en-US" sz="2800" dirty="0" smtClean="0">
                <a:latin typeface="Calibri" charset="0"/>
              </a:rPr>
              <a:t>Pretend we saw each word one more time than we did</a:t>
            </a: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Just add one to all the counts!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MLE estimate: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 smtClean="0">
                <a:latin typeface="Calibri" charset="0"/>
              </a:rPr>
              <a:t>Add-1 estimate</a:t>
            </a:r>
            <a:r>
              <a:rPr lang="en-US" sz="2800" dirty="0">
                <a:latin typeface="Calibri" charset="0"/>
              </a:rPr>
              <a:t>:</a:t>
            </a:r>
          </a:p>
          <a:p>
            <a:pPr eaLnBrk="1" hangingPunct="1"/>
            <a:endParaRPr lang="en-US" sz="2800" dirty="0">
              <a:latin typeface="Calibri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706786"/>
              </p:ext>
            </p:extLst>
          </p:nvPr>
        </p:nvGraphicFramePr>
        <p:xfrm>
          <a:off x="4038600" y="2871787"/>
          <a:ext cx="37211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71787"/>
                        <a:ext cx="37211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020588"/>
              </p:ext>
            </p:extLst>
          </p:nvPr>
        </p:nvGraphicFramePr>
        <p:xfrm>
          <a:off x="3921125" y="4090988"/>
          <a:ext cx="42497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6" imgW="1841500" imgH="431800" progId="Equation.3">
                  <p:embed/>
                </p:oleObj>
              </mc:Choice>
              <mc:Fallback>
                <p:oleObj name="Equation" r:id="rId6" imgW="184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4090988"/>
                        <a:ext cx="4249738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37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Recall the definition of conditional </a:t>
            </a:r>
            <a:r>
              <a:rPr lang="en-US" sz="2800" dirty="0" smtClean="0">
                <a:latin typeface="Calibri" charset="0"/>
              </a:rPr>
              <a:t>probabilities</a:t>
            </a:r>
            <a:endParaRPr lang="en-US" sz="3600" dirty="0">
              <a:latin typeface="Calibri" charset="0"/>
            </a:endParaRPr>
          </a:p>
          <a:p>
            <a:pPr marL="457200" lvl="1" indent="0">
              <a:buNone/>
            </a:pPr>
            <a:r>
              <a:rPr lang="en-US" sz="3600" dirty="0">
                <a:latin typeface="Calibri" charset="0"/>
              </a:rPr>
              <a:t>	</a:t>
            </a:r>
            <a:r>
              <a:rPr lang="en-US" sz="3600" dirty="0" smtClean="0">
                <a:latin typeface="Calibri" charset="0"/>
              </a:rPr>
              <a:t>		     </a:t>
            </a:r>
            <a:r>
              <a:rPr lang="en-US" dirty="0" smtClean="0">
                <a:latin typeface="Calibri" charset="0"/>
              </a:rPr>
              <a:t>Rewriting:</a:t>
            </a:r>
          </a:p>
          <a:p>
            <a:pPr marL="457200" lvl="1" indent="0">
              <a:buNone/>
            </a:pPr>
            <a:endParaRPr lang="en-US" dirty="0" smtClean="0">
              <a:latin typeface="Calibri" charset="0"/>
            </a:endParaRPr>
          </a:p>
          <a:p>
            <a:r>
              <a:rPr lang="en-US" sz="2800" dirty="0" smtClean="0">
                <a:latin typeface="Calibri" charset="0"/>
              </a:rPr>
              <a:t>More variables: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alibri" charset="0"/>
              </a:rPr>
              <a:t> P</a:t>
            </a:r>
            <a:r>
              <a:rPr lang="en-US" sz="2400" dirty="0">
                <a:latin typeface="Calibri" charset="0"/>
              </a:rPr>
              <a:t>(A,B,C,D) = P(A)P(B|A)P(C|A,B)P(D|A,B,C)</a:t>
            </a:r>
            <a:endParaRPr lang="en-US" sz="32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 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,…,</a:t>
            </a:r>
            <a:r>
              <a:rPr lang="en-US" sz="2800" dirty="0" err="1">
                <a:latin typeface="Calibri" charset="0"/>
              </a:rPr>
              <a:t>x</a:t>
            </a:r>
            <a:r>
              <a:rPr lang="en-US" sz="2800" baseline="-25000" dirty="0" err="1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) =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)…P(x</a:t>
            </a:r>
            <a:r>
              <a:rPr lang="en-US" sz="2800" baseline="-25000" dirty="0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,…,x</a:t>
            </a:r>
            <a:r>
              <a:rPr lang="en-US" sz="2800" baseline="-25000" dirty="0">
                <a:latin typeface="Calibri" charset="0"/>
              </a:rPr>
              <a:t>n-1</a:t>
            </a:r>
            <a:r>
              <a:rPr lang="en-US" sz="2800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114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Maximum Likelihood Estimates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657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The maximum likelihood </a:t>
            </a:r>
            <a:r>
              <a:rPr lang="en-US" sz="2000" dirty="0" smtClean="0">
                <a:latin typeface="Calibri" charset="0"/>
              </a:rPr>
              <a:t>estimate</a:t>
            </a:r>
          </a:p>
          <a:p>
            <a:pPr lvl="1"/>
            <a:r>
              <a:rPr lang="en-US" sz="1800" dirty="0" smtClean="0">
                <a:latin typeface="Calibri" charset="0"/>
              </a:rPr>
              <a:t>of </a:t>
            </a:r>
            <a:r>
              <a:rPr lang="en-US" sz="1800" dirty="0">
                <a:latin typeface="Calibri" charset="0"/>
              </a:rPr>
              <a:t>some parameter of a model M from a training set T</a:t>
            </a:r>
          </a:p>
          <a:p>
            <a:pPr lvl="1" eaLnBrk="1" hangingPunct="1"/>
            <a:r>
              <a:rPr lang="en-US" sz="1800" dirty="0" smtClean="0">
                <a:latin typeface="Calibri" charset="0"/>
              </a:rPr>
              <a:t>maximizes </a:t>
            </a:r>
            <a:r>
              <a:rPr lang="en-US" sz="1800" dirty="0">
                <a:latin typeface="Calibri" charset="0"/>
              </a:rPr>
              <a:t>the likelihood of the training set T given the model M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Suppose the word </a:t>
            </a:r>
            <a:r>
              <a:rPr lang="en-US" sz="2000" dirty="0" smtClean="0">
                <a:latin typeface="Calibri" charset="0"/>
              </a:rPr>
              <a:t>“bagel” occurs </a:t>
            </a:r>
            <a:r>
              <a:rPr lang="en-US" sz="2000" dirty="0">
                <a:latin typeface="Calibri" charset="0"/>
              </a:rPr>
              <a:t>400 times in a corpus of a million </a:t>
            </a:r>
            <a:r>
              <a:rPr lang="en-US" sz="2000" dirty="0" smtClean="0">
                <a:latin typeface="Calibri" charset="0"/>
              </a:rPr>
              <a:t>words</a:t>
            </a:r>
          </a:p>
          <a:p>
            <a:pPr eaLnBrk="1" hangingPunct="1"/>
            <a:r>
              <a:rPr lang="en-US" sz="2000" dirty="0" smtClean="0">
                <a:latin typeface="Calibri" charset="0"/>
              </a:rPr>
              <a:t>What </a:t>
            </a:r>
            <a:r>
              <a:rPr lang="en-US" sz="2000" dirty="0">
                <a:latin typeface="Calibri" charset="0"/>
              </a:rPr>
              <a:t>is the probability that a random word from some other text will be </a:t>
            </a:r>
            <a:r>
              <a:rPr lang="en-US" sz="2000" dirty="0" smtClean="0">
                <a:latin typeface="Calibri" charset="0"/>
              </a:rPr>
              <a:t>“bagel”?</a:t>
            </a:r>
            <a:endParaRPr lang="en-US" sz="2000" dirty="0">
              <a:latin typeface="Calibri" charset="0"/>
            </a:endParaRPr>
          </a:p>
          <a:p>
            <a:pPr eaLnBrk="1" hangingPunct="1"/>
            <a:r>
              <a:rPr lang="en-US" sz="2000" dirty="0">
                <a:latin typeface="Calibri" charset="0"/>
              </a:rPr>
              <a:t>MLE estimate is 400/</a:t>
            </a:r>
            <a:r>
              <a:rPr lang="en-US" sz="2000" dirty="0" smtClean="0">
                <a:latin typeface="Calibri" charset="0"/>
              </a:rPr>
              <a:t>1,000,000 </a:t>
            </a:r>
            <a:r>
              <a:rPr lang="en-US" sz="2000" dirty="0">
                <a:latin typeface="Calibri" charset="0"/>
              </a:rPr>
              <a:t>= .</a:t>
            </a:r>
            <a:r>
              <a:rPr lang="en-US" sz="2000" dirty="0" smtClean="0">
                <a:latin typeface="Calibri" charset="0"/>
              </a:rPr>
              <a:t>0004</a:t>
            </a:r>
            <a:endParaRPr lang="en-US" sz="2000" dirty="0">
              <a:latin typeface="Calibri" charset="0"/>
            </a:endParaRPr>
          </a:p>
          <a:p>
            <a:r>
              <a:rPr lang="en-US" sz="2200" dirty="0">
                <a:latin typeface="Calibri" charset="0"/>
              </a:rPr>
              <a:t>This may be a bad estimate for some other corpus</a:t>
            </a:r>
          </a:p>
          <a:p>
            <a:pPr lvl="1"/>
            <a:r>
              <a:rPr lang="en-US" sz="1800" dirty="0">
                <a:latin typeface="Calibri" charset="0"/>
              </a:rPr>
              <a:t>But it is the </a:t>
            </a:r>
            <a:r>
              <a:rPr lang="en-US" sz="1800" b="1" dirty="0">
                <a:latin typeface="Calibri" charset="0"/>
              </a:rPr>
              <a:t>estimate</a:t>
            </a:r>
            <a:r>
              <a:rPr lang="en-US" sz="1800" dirty="0">
                <a:latin typeface="Calibri" charset="0"/>
              </a:rPr>
              <a:t> that makes it </a:t>
            </a:r>
            <a:r>
              <a:rPr lang="en-US" sz="1800" b="1" dirty="0">
                <a:latin typeface="Calibri" charset="0"/>
              </a:rPr>
              <a:t>most likely</a:t>
            </a:r>
            <a:r>
              <a:rPr lang="en-US" sz="1800" dirty="0">
                <a:latin typeface="Calibri" charset="0"/>
              </a:rPr>
              <a:t> that </a:t>
            </a:r>
            <a:r>
              <a:rPr lang="en-US" sz="1800" dirty="0" smtClean="0">
                <a:latin typeface="Calibri" charset="0"/>
              </a:rPr>
              <a:t>“bagel” </a:t>
            </a:r>
            <a:r>
              <a:rPr lang="en-US" sz="1800" dirty="0">
                <a:latin typeface="Calibri" charset="0"/>
              </a:rPr>
              <a:t>will occur 400 times in a million word corpus.</a:t>
            </a: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3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Berkeley Restaurant Corpus: Laplace smoothed bigram counts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 descr="addon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1150"/>
            <a:ext cx="92456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871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Laplace-smoothed bigrams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322510"/>
            <a:ext cx="5486400" cy="117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647950"/>
            <a:ext cx="8568505" cy="231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576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Reconstituted counts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23950"/>
            <a:ext cx="5715848" cy="102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326524"/>
            <a:ext cx="8534400" cy="28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6263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Compare with raw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bigram counts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42" y="819150"/>
            <a:ext cx="615725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007678"/>
            <a:ext cx="6400800" cy="213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631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Add-1 estimation is a blunt instrument</a:t>
            </a:r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So add-1 isn’t used </a:t>
            </a:r>
            <a:r>
              <a:rPr lang="en-US" sz="2400" dirty="0">
                <a:latin typeface="Calibri" charset="0"/>
              </a:rPr>
              <a:t>for N-</a:t>
            </a:r>
            <a:r>
              <a:rPr lang="en-US" sz="2400" dirty="0" smtClean="0">
                <a:latin typeface="Calibri" charset="0"/>
              </a:rPr>
              <a:t>grams: </a:t>
            </a:r>
          </a:p>
          <a:p>
            <a:pPr lvl="1"/>
            <a:r>
              <a:rPr lang="en-US" sz="2000" dirty="0" smtClean="0">
                <a:latin typeface="Calibri" charset="0"/>
              </a:rPr>
              <a:t>We’ll see better </a:t>
            </a:r>
            <a:r>
              <a:rPr lang="en-US" sz="2000" dirty="0">
                <a:latin typeface="Calibri" charset="0"/>
              </a:rPr>
              <a:t>methods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But add-1 is used </a:t>
            </a:r>
            <a:r>
              <a:rPr lang="en-US" sz="2400" dirty="0">
                <a:latin typeface="Calibri" charset="0"/>
              </a:rPr>
              <a:t>to smooth other </a:t>
            </a:r>
            <a:r>
              <a:rPr lang="en-US" sz="2400" dirty="0" smtClean="0">
                <a:latin typeface="Calibri" charset="0"/>
              </a:rPr>
              <a:t>NLP models</a:t>
            </a:r>
          </a:p>
          <a:p>
            <a:pPr lvl="1"/>
            <a:r>
              <a:rPr lang="en-US" sz="2400" dirty="0" smtClean="0">
                <a:latin typeface="Calibri" charset="0"/>
              </a:rPr>
              <a:t>For text classification </a:t>
            </a:r>
            <a:endParaRPr lang="en-US" sz="2400" dirty="0">
              <a:latin typeface="Calibri" charset="0"/>
            </a:endParaRPr>
          </a:p>
          <a:p>
            <a:pPr lvl="1" eaLnBrk="1" hangingPunct="1"/>
            <a:r>
              <a:rPr lang="en-US" sz="2400" dirty="0" smtClean="0">
                <a:latin typeface="Calibri" charset="0"/>
              </a:rPr>
              <a:t>In domains </a:t>
            </a:r>
            <a:r>
              <a:rPr lang="en-US" sz="2400" dirty="0">
                <a:latin typeface="Calibri" charset="0"/>
              </a:rPr>
              <a:t>where the number of zeros isn’t so huge.</a:t>
            </a:r>
          </a:p>
        </p:txBody>
      </p:sp>
    </p:spTree>
    <p:extLst>
      <p:ext uri="{BB962C8B-B14F-4D97-AF65-F5344CB8AC3E}">
        <p14:creationId xmlns:p14="http://schemas.microsoft.com/office/powerpoint/2010/main" val="294404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425718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Interpolation, </a:t>
            </a:r>
            <a:r>
              <a:rPr lang="en-US" sz="3200" dirty="0" err="1" smtClean="0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 dirty="0"/>
              <a:t/>
            </a:r>
            <a:br>
              <a:rPr sz="4400" dirty="0"/>
            </a:br>
            <a:r>
              <a:rPr lang="en-US" sz="4400" dirty="0"/>
              <a:t>Language Modeling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70999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Backoff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Interpolation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Sometimes it helps to use </a:t>
            </a:r>
            <a:r>
              <a:rPr lang="en-US" b="1" dirty="0" smtClean="0">
                <a:ea typeface="ＭＳ Ｐゴシック" charset="0"/>
              </a:rPr>
              <a:t>less</a:t>
            </a:r>
            <a:r>
              <a:rPr lang="en-US" dirty="0" smtClean="0">
                <a:ea typeface="ＭＳ Ｐゴシック" charset="0"/>
              </a:rPr>
              <a:t> context</a:t>
            </a:r>
            <a:endParaRPr lang="en-US" altLang="ja-JP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</a:t>
            </a:r>
            <a:r>
              <a:rPr lang="en-US" dirty="0" smtClean="0">
                <a:ea typeface="ＭＳ Ｐゴシック" charset="0"/>
              </a:rPr>
              <a:t>ondition </a:t>
            </a:r>
            <a:r>
              <a:rPr lang="en-US" dirty="0">
                <a:ea typeface="ＭＳ Ｐゴシック" charset="0"/>
              </a:rPr>
              <a:t>on </a:t>
            </a:r>
            <a:r>
              <a:rPr lang="en-US" dirty="0" smtClean="0">
                <a:ea typeface="ＭＳ Ｐゴシック" charset="0"/>
              </a:rPr>
              <a:t>less context for contexts you haven’</a:t>
            </a:r>
            <a:r>
              <a:rPr lang="en-US" altLang="ja-JP" dirty="0" smtClean="0">
                <a:ea typeface="ＭＳ Ｐゴシック" charset="0"/>
              </a:rPr>
              <a:t>t </a:t>
            </a:r>
            <a:r>
              <a:rPr lang="en-US" altLang="ja-JP" dirty="0">
                <a:ea typeface="ＭＳ Ｐゴシック" charset="0"/>
              </a:rPr>
              <a:t>learned much about </a:t>
            </a:r>
            <a:endParaRPr lang="en-US" b="1" dirty="0">
              <a:ea typeface="ＭＳ Ｐゴシック" charset="0"/>
            </a:endParaRPr>
          </a:p>
          <a:p>
            <a:pPr eaLnBrk="1" hangingPunct="1"/>
            <a:r>
              <a:rPr lang="en-US" b="1" dirty="0" err="1">
                <a:ea typeface="ＭＳ Ｐゴシック" charset="0"/>
              </a:rPr>
              <a:t>Backoff</a:t>
            </a:r>
            <a:r>
              <a:rPr lang="en-US" b="1" dirty="0">
                <a:ea typeface="ＭＳ Ｐゴシック" charset="0"/>
              </a:rPr>
              <a:t>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use </a:t>
            </a:r>
            <a:r>
              <a:rPr lang="en-US" dirty="0">
                <a:ea typeface="ＭＳ Ｐゴシック" charset="0"/>
              </a:rPr>
              <a:t>trigram if you have </a:t>
            </a:r>
            <a:r>
              <a:rPr lang="en-US" dirty="0" smtClean="0">
                <a:ea typeface="ＭＳ Ｐゴシック" charset="0"/>
              </a:rPr>
              <a:t>good evidence,</a:t>
            </a:r>
          </a:p>
          <a:p>
            <a:pPr lvl="1"/>
            <a:r>
              <a:rPr lang="en-US" dirty="0" smtClean="0">
                <a:ea typeface="ＭＳ Ｐゴシック" charset="0"/>
              </a:rPr>
              <a:t>otherwise </a:t>
            </a:r>
            <a:r>
              <a:rPr lang="en-US" dirty="0">
                <a:ea typeface="ＭＳ Ｐゴシック" charset="0"/>
              </a:rPr>
              <a:t>bigram, otherwise unigram</a:t>
            </a:r>
          </a:p>
          <a:p>
            <a:pPr eaLnBrk="1" hangingPunct="1"/>
            <a:r>
              <a:rPr lang="en-US" b="1" dirty="0">
                <a:ea typeface="ＭＳ Ｐゴシック" charset="0"/>
              </a:rPr>
              <a:t>Interpolation: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mix unigram, bigram, trigram</a:t>
            </a:r>
          </a:p>
          <a:p>
            <a:pPr lvl="1"/>
            <a:endParaRPr lang="en-US" dirty="0" smtClean="0">
              <a:ea typeface="ＭＳ Ｐゴシック" charset="0"/>
            </a:endParaRPr>
          </a:p>
          <a:p>
            <a:r>
              <a:rPr lang="en-US" dirty="0" smtClean="0">
                <a:ea typeface="ＭＳ Ｐゴシック" charset="0"/>
              </a:rPr>
              <a:t>Interpolation works better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02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2550"/>
            <a:ext cx="8534400" cy="33337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Simple interpolation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Lambdas conditional on context:</a:t>
            </a:r>
          </a:p>
        </p:txBody>
      </p:sp>
      <p:pic>
        <p:nvPicPr>
          <p:cNvPr id="7" name="Picture 4" descr="int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861111"/>
            <a:ext cx="3657600" cy="116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nt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486150"/>
            <a:ext cx="4992027" cy="142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interp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2038350"/>
            <a:ext cx="1331728" cy="88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699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636526"/>
              </p:ext>
            </p:extLst>
          </p:nvPr>
        </p:nvGraphicFramePr>
        <p:xfrm>
          <a:off x="1295400" y="1809750"/>
          <a:ext cx="65532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4" imgW="2387600" imgH="355600" progId="Equation.3">
                  <p:embed/>
                </p:oleObj>
              </mc:Choice>
              <mc:Fallback>
                <p:oleObj name="Equation" r:id="rId4" imgW="2387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09750"/>
                        <a:ext cx="6553200" cy="979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62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set the lambdas?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6350"/>
            <a:ext cx="8763000" cy="3733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 a </a:t>
            </a:r>
            <a:r>
              <a:rPr lang="en-US" b="1" dirty="0">
                <a:latin typeface="Calibri" charset="0"/>
              </a:rPr>
              <a:t>held-out</a:t>
            </a:r>
            <a:r>
              <a:rPr lang="en-US" dirty="0">
                <a:latin typeface="Calibri" charset="0"/>
              </a:rPr>
              <a:t> corpus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Choose </a:t>
            </a:r>
            <a:r>
              <a:rPr lang="en-US" dirty="0" err="1" smtClean="0">
                <a:latin typeface="Calibri" charset="0"/>
              </a:rPr>
              <a:t>λs</a:t>
            </a:r>
            <a:r>
              <a:rPr lang="en-US" dirty="0" smtClean="0">
                <a:latin typeface="Calibri" charset="0"/>
              </a:rPr>
              <a:t> to maximize </a:t>
            </a:r>
            <a:r>
              <a:rPr lang="en-US" dirty="0">
                <a:latin typeface="Calibri" charset="0"/>
              </a:rPr>
              <a:t>the probability of </a:t>
            </a:r>
            <a:r>
              <a:rPr lang="en-US" dirty="0" smtClean="0">
                <a:latin typeface="Calibri" charset="0"/>
              </a:rPr>
              <a:t>held</a:t>
            </a:r>
            <a:r>
              <a:rPr lang="en-US" dirty="0">
                <a:latin typeface="Calibri" charset="0"/>
              </a:rPr>
              <a:t>-out </a:t>
            </a:r>
            <a:r>
              <a:rPr lang="en-US" dirty="0" smtClean="0">
                <a:latin typeface="Calibri" charset="0"/>
              </a:rPr>
              <a:t>data:</a:t>
            </a:r>
            <a:endParaRPr lang="en-US" dirty="0">
              <a:latin typeface="Calibri" charset="0"/>
            </a:endParaRPr>
          </a:p>
          <a:p>
            <a:pPr lvl="1" eaLnBrk="1" hangingPunct="1"/>
            <a:r>
              <a:rPr lang="en-US" sz="2400" dirty="0" smtClean="0">
                <a:latin typeface="Calibri" charset="0"/>
              </a:rPr>
              <a:t>Fix the </a:t>
            </a:r>
            <a:r>
              <a:rPr lang="en-US" sz="2400" dirty="0">
                <a:latin typeface="Calibri" charset="0"/>
              </a:rPr>
              <a:t>N-gram </a:t>
            </a:r>
            <a:r>
              <a:rPr lang="en-US" sz="2400" dirty="0" smtClean="0">
                <a:latin typeface="Calibri" charset="0"/>
              </a:rPr>
              <a:t>probabilities (on the training data)</a:t>
            </a:r>
            <a:endParaRPr lang="en-US" sz="24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Then search for </a:t>
            </a:r>
            <a:r>
              <a:rPr lang="en-US" sz="2400" dirty="0" err="1" smtClean="0">
                <a:latin typeface="Calibri" charset="0"/>
              </a:rPr>
              <a:t>λs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that give largest probability to held-out set: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33400" y="1733550"/>
            <a:ext cx="3505200" cy="762000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Training Data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4267200" y="1733550"/>
            <a:ext cx="1325217" cy="762000"/>
          </a:xfrm>
          <a:prstGeom prst="round1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Held-Out Data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5791200" y="1733550"/>
            <a:ext cx="1482436" cy="762000"/>
          </a:xfrm>
          <a:prstGeom prst="round1Rect">
            <a:avLst>
              <a:gd name="adj" fmla="val 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</a:t>
            </a:r>
          </a:p>
          <a:p>
            <a:pPr algn="ctr"/>
            <a:r>
              <a:rPr lang="en-US" sz="2400" dirty="0"/>
              <a:t>Data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164987"/>
              </p:ext>
            </p:extLst>
          </p:nvPr>
        </p:nvGraphicFramePr>
        <p:xfrm>
          <a:off x="1219200" y="4171950"/>
          <a:ext cx="672306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Equation" r:id="rId3" imgW="3149600" imgH="368300" progId="Equation.3">
                  <p:embed/>
                </p:oleObj>
              </mc:Choice>
              <mc:Fallback>
                <p:oleObj name="Equation" r:id="rId3" imgW="31496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71950"/>
                        <a:ext cx="6723063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10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Unknown words: Open versus closed vocabulary tasks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If we know all the words in advanced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Vocabulary V is 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Closed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Often we don’t know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Calibri" charset="0"/>
              </a:rPr>
              <a:t>Out Of Vocabulary</a:t>
            </a:r>
            <a:r>
              <a:rPr lang="en-US" sz="1800" dirty="0">
                <a:latin typeface="Calibri" charset="0"/>
              </a:rPr>
              <a:t> = OOV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Open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Instead: create an unknown word token &lt;UNK&gt;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Training of &lt;UNK&gt; probabilities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Create a fixed lexicon L of size 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At text normalization phase, any training word not in L changed to  &lt;UNK&gt;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Now we train its probabilities like a normal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At decoding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If text input: Use UNK probabilities for any word not in training</a:t>
            </a:r>
          </a:p>
        </p:txBody>
      </p:sp>
    </p:spTree>
    <p:extLst>
      <p:ext uri="{BB962C8B-B14F-4D97-AF65-F5344CB8AC3E}">
        <p14:creationId xmlns:p14="http://schemas.microsoft.com/office/powerpoint/2010/main" val="113099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Huge web-scale n-grams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How to deal with, e.g., Google N-gram corpus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Pruning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store N-grams with count &gt; threshold.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 singletons of higher-order n-grams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Entropy-based pruning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Efficient data structures like tries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Bloom filters: approximate language models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 words as indexes, not strings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Huffman coding to fit large numbers of words into two bytes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Quantize probabilities (4-8 bits instead of 8-byte float)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10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for Web-scale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“Stupid </a:t>
            </a:r>
            <a:r>
              <a:rPr lang="en-US" sz="2800" dirty="0" err="1" smtClean="0"/>
              <a:t>backoff</a:t>
            </a:r>
            <a:r>
              <a:rPr lang="en-US" sz="2800" dirty="0" smtClean="0"/>
              <a:t>” (</a:t>
            </a:r>
            <a:r>
              <a:rPr lang="en-US" sz="2800" dirty="0" err="1" smtClean="0"/>
              <a:t>Brants</a:t>
            </a:r>
            <a:r>
              <a:rPr lang="en-US" sz="2800" dirty="0" smtClean="0"/>
              <a:t> </a:t>
            </a:r>
            <a:r>
              <a:rPr lang="en-US" sz="2800" i="1" dirty="0" smtClean="0"/>
              <a:t>et al</a:t>
            </a:r>
            <a:r>
              <a:rPr lang="en-US" sz="2800" dirty="0" smtClean="0"/>
              <a:t>. 2007)</a:t>
            </a:r>
          </a:p>
          <a:p>
            <a:r>
              <a:rPr lang="en-US" sz="2800" dirty="0" smtClean="0"/>
              <a:t>No discounting, just use relative frequencies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18438"/>
              </p:ext>
            </p:extLst>
          </p:nvPr>
        </p:nvGraphicFramePr>
        <p:xfrm>
          <a:off x="1255713" y="2495550"/>
          <a:ext cx="58610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name="Equation" r:id="rId3" imgW="3175000" imgH="825500" progId="Equation.3">
                  <p:embed/>
                </p:oleObj>
              </mc:Choice>
              <mc:Fallback>
                <p:oleObj name="Equation" r:id="rId3" imgW="3175000" imgH="825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5713" y="2495550"/>
                        <a:ext cx="58610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20148"/>
              </p:ext>
            </p:extLst>
          </p:nvPr>
        </p:nvGraphicFramePr>
        <p:xfrm>
          <a:off x="1535113" y="4171950"/>
          <a:ext cx="21066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name="Equation" r:id="rId5" imgW="1117600" imgH="393700" progId="Equation.3">
                  <p:embed/>
                </p:oleObj>
              </mc:Choice>
              <mc:Fallback>
                <p:oleObj name="Equation" r:id="rId5" imgW="1117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5113" y="4171950"/>
                        <a:ext cx="2106612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529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Smoothing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Add-1 smoothing:</a:t>
            </a:r>
          </a:p>
          <a:p>
            <a:pPr lvl="1"/>
            <a:r>
              <a:rPr lang="en-US" sz="2400" dirty="0"/>
              <a:t>OK for text categorization, not for language modeling</a:t>
            </a:r>
          </a:p>
          <a:p>
            <a:r>
              <a:rPr lang="en-US" sz="2800" dirty="0" smtClean="0"/>
              <a:t>The most commonly used method:</a:t>
            </a:r>
          </a:p>
          <a:p>
            <a:pPr lvl="1"/>
            <a:r>
              <a:rPr lang="en-US" sz="2400" dirty="0" smtClean="0"/>
              <a:t>Extended Interpolated </a:t>
            </a:r>
            <a:r>
              <a:rPr lang="en-US" sz="2400" dirty="0" err="1" smtClean="0"/>
              <a:t>Kneser</a:t>
            </a:r>
            <a:r>
              <a:rPr lang="en-US" sz="2400" dirty="0" smtClean="0"/>
              <a:t>-Ney</a:t>
            </a:r>
          </a:p>
          <a:p>
            <a:r>
              <a:rPr lang="en-US" sz="2800" dirty="0" smtClean="0"/>
              <a:t>For very large N-grams like the Web:</a:t>
            </a:r>
          </a:p>
          <a:p>
            <a:pPr lvl="1"/>
            <a:r>
              <a:rPr lang="en-US" sz="2400" dirty="0" smtClean="0"/>
              <a:t>Stupid </a:t>
            </a:r>
            <a:r>
              <a:rPr lang="en-US" sz="2400" dirty="0" err="1" smtClean="0"/>
              <a:t>backoff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Advanced Language Modeling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7391400" cy="35052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Discriminative </a:t>
            </a:r>
            <a:r>
              <a:rPr lang="en-US" dirty="0">
                <a:ea typeface="ＭＳ Ｐゴシック" charset="0"/>
                <a:cs typeface="Calibri"/>
              </a:rPr>
              <a:t>models</a:t>
            </a:r>
            <a:r>
              <a:rPr lang="en-US" dirty="0" smtClean="0">
                <a:ea typeface="ＭＳ Ｐゴシック" charset="0"/>
                <a:cs typeface="Calibri"/>
              </a:rPr>
              <a:t>:</a:t>
            </a:r>
          </a:p>
          <a:p>
            <a:pPr lvl="1"/>
            <a:r>
              <a:rPr lang="en-US" dirty="0" smtClean="0">
                <a:ea typeface="ＭＳ Ｐゴシック" charset="0"/>
                <a:cs typeface="Calibri"/>
              </a:rPr>
              <a:t> </a:t>
            </a:r>
            <a:r>
              <a:rPr lang="en-US" dirty="0">
                <a:ea typeface="ＭＳ Ｐゴシック" charset="0"/>
                <a:cs typeface="Calibri"/>
              </a:rPr>
              <a:t>choose n-gram weights to improve a task, not to fit the  training </a:t>
            </a:r>
            <a:r>
              <a:rPr lang="en-US" dirty="0" smtClean="0">
                <a:ea typeface="ＭＳ Ｐゴシック" charset="0"/>
                <a:cs typeface="Calibri"/>
              </a:rPr>
              <a:t>set</a:t>
            </a:r>
          </a:p>
          <a:p>
            <a:r>
              <a:rPr lang="en-US" dirty="0">
                <a:ea typeface="ＭＳ Ｐゴシック" charset="0"/>
                <a:cs typeface="Calibri"/>
              </a:rPr>
              <a:t>Parsing-based </a:t>
            </a:r>
            <a:r>
              <a:rPr lang="en-US" dirty="0" smtClean="0">
                <a:ea typeface="ＭＳ Ｐゴシック" charset="0"/>
                <a:cs typeface="Calibri"/>
              </a:rPr>
              <a:t>models</a:t>
            </a: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Caching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Models</a:t>
            </a: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Recently used words are more likely to appear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marL="457200" lvl="1" indent="0" eaLnBrk="1" hangingPunct="1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These perform very poorly for speech recognition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  <a:endParaRPr lang="en-US" sz="2400" dirty="0" smtClean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buNone/>
            </a:pPr>
            <a:endParaRPr lang="en-US" sz="18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670630"/>
              </p:ext>
            </p:extLst>
          </p:nvPr>
        </p:nvGraphicFramePr>
        <p:xfrm>
          <a:off x="1676400" y="3783169"/>
          <a:ext cx="5245100" cy="617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6" name="Equation" r:id="rId4" imgW="3670300" imgH="431800" progId="Equation.3">
                  <p:embed/>
                </p:oleObj>
              </mc:Choice>
              <mc:Fallback>
                <p:oleObj name="Equation" r:id="rId4" imgW="3670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83169"/>
                        <a:ext cx="5245100" cy="617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266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Interpolation, </a:t>
            </a:r>
            <a:r>
              <a:rPr lang="en-US" sz="3200" dirty="0" err="1" smtClean="0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 dirty="0"/>
              <a:t/>
            </a:r>
            <a:br>
              <a:rPr sz="4400" dirty="0"/>
            </a:br>
            <a:r>
              <a:rPr lang="en-US" sz="4400" dirty="0"/>
              <a:t>Language Modeling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25744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Good Turing Smoothing</a:t>
            </a:r>
            <a:endParaRPr lang="en-US" sz="3200" dirty="0">
              <a:solidFill>
                <a:srgbClr val="800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68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Reminder: Add-1 (Laplace) Smoothing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9409"/>
              </p:ext>
            </p:extLst>
          </p:nvPr>
        </p:nvGraphicFramePr>
        <p:xfrm>
          <a:off x="1854200" y="2038350"/>
          <a:ext cx="5232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4" imgW="1841500" imgH="431800" progId="Equation.3">
                  <p:embed/>
                </p:oleObj>
              </mc:Choice>
              <mc:Fallback>
                <p:oleObj name="Equation" r:id="rId4" imgW="184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038350"/>
                        <a:ext cx="5232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83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More general formulations: Add-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k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18449"/>
              </p:ext>
            </p:extLst>
          </p:nvPr>
        </p:nvGraphicFramePr>
        <p:xfrm>
          <a:off x="1701800" y="2800350"/>
          <a:ext cx="57150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6" name="Equation" r:id="rId4" imgW="2146300" imgH="596900" progId="Equation.3">
                  <p:embed/>
                </p:oleObj>
              </mc:Choice>
              <mc:Fallback>
                <p:oleObj name="Equation" r:id="rId4" imgW="2146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800350"/>
                        <a:ext cx="571500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183562"/>
              </p:ext>
            </p:extLst>
          </p:nvPr>
        </p:nvGraphicFramePr>
        <p:xfrm>
          <a:off x="1698625" y="1428750"/>
          <a:ext cx="50069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" name="Equation" r:id="rId6" imgW="1879600" imgH="431800" progId="Equation.3">
                  <p:embed/>
                </p:oleObj>
              </mc:Choice>
              <mc:Fallback>
                <p:oleObj name="Equation" r:id="rId6" imgW="1879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428750"/>
                        <a:ext cx="50069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5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0049"/>
              </p:ext>
            </p:extLst>
          </p:nvPr>
        </p:nvGraphicFramePr>
        <p:xfrm>
          <a:off x="762001" y="2209800"/>
          <a:ext cx="6019800" cy="199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4" imgW="2578100" imgH="850900" progId="Equation.3">
                  <p:embed/>
                </p:oleObj>
              </mc:Choice>
              <mc:Fallback>
                <p:oleObj name="Equation" r:id="rId4" imgW="25781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209800"/>
                        <a:ext cx="6019800" cy="199444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14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Unigram prior smoothing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403471"/>
              </p:ext>
            </p:extLst>
          </p:nvPr>
        </p:nvGraphicFramePr>
        <p:xfrm>
          <a:off x="1625600" y="1276350"/>
          <a:ext cx="57150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0" name="Equation" r:id="rId4" imgW="2146300" imgH="596900" progId="Equation.3">
                  <p:embed/>
                </p:oleObj>
              </mc:Choice>
              <mc:Fallback>
                <p:oleObj name="Equation" r:id="rId4" imgW="2146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276350"/>
                        <a:ext cx="571500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744384"/>
              </p:ext>
            </p:extLst>
          </p:nvPr>
        </p:nvGraphicFramePr>
        <p:xfrm>
          <a:off x="1331913" y="3259138"/>
          <a:ext cx="666115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Equation" r:id="rId6" imgW="2501900" imgH="431800" progId="Equation.3">
                  <p:embed/>
                </p:oleObj>
              </mc:Choice>
              <mc:Fallback>
                <p:oleObj name="Equation" r:id="rId6" imgW="2501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59138"/>
                        <a:ext cx="666115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67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smoothing </a:t>
            </a:r>
            <a:r>
              <a:rPr lang="en-US" dirty="0"/>
              <a:t>algorithms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Intuition used by many smoothing algorithms</a:t>
            </a:r>
          </a:p>
          <a:p>
            <a:pPr lvl="1"/>
            <a:r>
              <a:rPr lang="en-US" sz="2400" dirty="0"/>
              <a:t>Good-Turing</a:t>
            </a:r>
          </a:p>
          <a:p>
            <a:pPr lvl="1"/>
            <a:r>
              <a:rPr lang="en-US" sz="2400" dirty="0" err="1"/>
              <a:t>Kneser</a:t>
            </a:r>
            <a:r>
              <a:rPr lang="en-US" sz="2400" dirty="0"/>
              <a:t>-Ney</a:t>
            </a:r>
          </a:p>
          <a:p>
            <a:pPr lvl="1"/>
            <a:r>
              <a:rPr lang="en-US" sz="2400" dirty="0"/>
              <a:t>Witten-Bell</a:t>
            </a:r>
          </a:p>
          <a:p>
            <a:r>
              <a:rPr lang="en-US" sz="2800" dirty="0" smtClean="0"/>
              <a:t>Use the </a:t>
            </a:r>
            <a:r>
              <a:rPr lang="en-US" sz="2800" dirty="0"/>
              <a:t>count of things </a:t>
            </a:r>
            <a:r>
              <a:rPr lang="en-US" sz="2800" dirty="0" smtClean="0"/>
              <a:t>we’ve </a:t>
            </a:r>
            <a:r>
              <a:rPr lang="en-US" sz="2800" b="1" dirty="0"/>
              <a:t>seen</a:t>
            </a:r>
            <a:r>
              <a:rPr lang="en-US" sz="2800" dirty="0"/>
              <a:t> </a:t>
            </a:r>
            <a:r>
              <a:rPr lang="en-US" sz="2800" b="1" dirty="0" smtClean="0"/>
              <a:t>once</a:t>
            </a:r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help estimate the count of things </a:t>
            </a:r>
            <a:r>
              <a:rPr lang="en-US" sz="2400" dirty="0" smtClean="0"/>
              <a:t>we’ve </a:t>
            </a:r>
            <a:r>
              <a:rPr lang="en-US" sz="2400" b="1" dirty="0"/>
              <a:t>never seen</a:t>
            </a:r>
          </a:p>
        </p:txBody>
      </p:sp>
    </p:spTree>
    <p:extLst>
      <p:ext uri="{BB962C8B-B14F-4D97-AF65-F5344CB8AC3E}">
        <p14:creationId xmlns:p14="http://schemas.microsoft.com/office/powerpoint/2010/main" val="351014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Notation: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/>
              <a:t> </a:t>
            </a:r>
            <a:r>
              <a:rPr lang="en-US" dirty="0" smtClean="0"/>
              <a:t>= Frequency of frequency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 smtClean="0"/>
              <a:t> = the count of things we’ve seen c times</a:t>
            </a:r>
          </a:p>
          <a:p>
            <a:r>
              <a:rPr lang="en-US" dirty="0" smtClean="0"/>
              <a:t>Sam I am I am </a:t>
            </a:r>
            <a:r>
              <a:rPr lang="en-US" dirty="0"/>
              <a:t>S</a:t>
            </a:r>
            <a:r>
              <a:rPr lang="en-US" dirty="0" smtClean="0"/>
              <a:t>am I do not eat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  3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</a:t>
            </a:r>
            <a:r>
              <a:rPr lang="en-US" dirty="0" err="1" smtClean="0">
                <a:latin typeface="Courier"/>
                <a:cs typeface="Courier"/>
              </a:rPr>
              <a:t>am</a:t>
            </a:r>
            <a:r>
              <a:rPr lang="en-US" dirty="0" smtClean="0">
                <a:latin typeface="Courier"/>
                <a:cs typeface="Courier"/>
              </a:rPr>
              <a:t>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m 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o 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ot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</a:t>
            </a:r>
            <a:r>
              <a:rPr lang="en-US" dirty="0" smtClean="0">
                <a:latin typeface="Courier"/>
                <a:cs typeface="Courier"/>
              </a:rPr>
              <a:t>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564" y="3011313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 = 3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3562350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 = 2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5840" y="4165152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</a:t>
            </a:r>
            <a:r>
              <a:rPr lang="en-US" baseline="-25000" dirty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 = 1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231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Good-Turing smoothing intuition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00150"/>
            <a:ext cx="8686800" cy="3867150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You are </a:t>
            </a:r>
            <a:r>
              <a:rPr lang="en-US" dirty="0">
                <a:ea typeface="ＭＳ Ｐゴシック" charset="0"/>
                <a:cs typeface="Calibri"/>
              </a:rPr>
              <a:t>fishing </a:t>
            </a:r>
            <a:r>
              <a:rPr lang="en-US" dirty="0" smtClean="0">
                <a:ea typeface="ＭＳ Ｐゴシック" charset="0"/>
                <a:cs typeface="Calibri"/>
              </a:rPr>
              <a:t>(a scenario </a:t>
            </a:r>
            <a:r>
              <a:rPr lang="en-US" dirty="0">
                <a:ea typeface="ＭＳ Ｐゴシック" charset="0"/>
                <a:cs typeface="Calibri"/>
              </a:rPr>
              <a:t>from Josh Goodman</a:t>
            </a:r>
            <a:r>
              <a:rPr lang="en-US" dirty="0" smtClean="0">
                <a:ea typeface="ＭＳ Ｐゴシック" charset="0"/>
                <a:cs typeface="Calibri"/>
              </a:rPr>
              <a:t>), and caught: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10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carp, 3 perch, 2 whitefish, </a:t>
            </a:r>
            <a:r>
              <a:rPr lang="en-US" dirty="0">
                <a:solidFill>
                  <a:srgbClr val="A50021"/>
                </a:solidFill>
                <a:latin typeface="Calibri"/>
                <a:ea typeface="ＭＳ Ｐゴシック" charset="0"/>
                <a:cs typeface="Calibri"/>
              </a:rPr>
              <a:t>1 trout, 1 salmon, 1 eel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= 18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fish</a:t>
            </a:r>
          </a:p>
          <a:p>
            <a:r>
              <a:rPr lang="en-US" dirty="0" smtClean="0">
                <a:ea typeface="ＭＳ Ｐゴシック" charset="0"/>
                <a:cs typeface="Calibri"/>
              </a:rPr>
              <a:t>How likely </a:t>
            </a:r>
            <a:r>
              <a:rPr lang="en-US" dirty="0">
                <a:ea typeface="ＭＳ Ｐゴシック" charset="0"/>
                <a:cs typeface="Calibri"/>
              </a:rPr>
              <a:t>is it that next species is trout?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1/18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How likely is it that next species is new (i.e. catfish or bass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Let’s use our estimate of things-we-saw-once to estimate the new things.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3/18 (because N</a:t>
            </a:r>
            <a:r>
              <a:rPr lang="en-US" baseline="-25000" dirty="0" smtClean="0"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=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3)</a:t>
            </a:r>
          </a:p>
          <a:p>
            <a:r>
              <a:rPr lang="en-US" dirty="0">
                <a:ea typeface="ＭＳ Ｐゴシック" charset="0"/>
                <a:cs typeface="Calibri"/>
              </a:rPr>
              <a:t>Assuming so, how likely is it that next species is trout?</a:t>
            </a:r>
          </a:p>
          <a:p>
            <a:pPr lvl="1"/>
            <a:r>
              <a:rPr lang="en-US" dirty="0">
                <a:ea typeface="ＭＳ Ｐゴシック" charset="0"/>
                <a:cs typeface="Calibri"/>
              </a:rPr>
              <a:t>Must be less than 1/</a:t>
            </a:r>
            <a:r>
              <a:rPr lang="en-US" dirty="0" smtClean="0">
                <a:ea typeface="ＭＳ Ｐゴシック" charset="0"/>
                <a:cs typeface="Calibri"/>
              </a:rPr>
              <a:t>18</a:t>
            </a:r>
          </a:p>
          <a:p>
            <a:pPr lvl="1"/>
            <a:r>
              <a:rPr lang="en-US" dirty="0" smtClean="0">
                <a:ea typeface="ＭＳ Ｐゴシック" charset="0"/>
                <a:cs typeface="Calibri"/>
              </a:rPr>
              <a:t>How to estimate? </a:t>
            </a: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19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43400" y="1276350"/>
            <a:ext cx="4343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Seen once (trout)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 = 1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MLE p = 1/18</a:t>
            </a:r>
          </a:p>
          <a:p>
            <a:pPr lvl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C*(trout) = 2 * N2/N1 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ＭＳ Ｐゴシック" charset="0"/>
              </a:rPr>
              <a:t>       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= 2 * 1/3 </a:t>
            </a:r>
          </a:p>
          <a:p>
            <a:pPr marL="457200" lvl="1" indent="0"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</a:rPr>
              <a:t>        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= 2/3 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P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*</a:t>
            </a:r>
            <a:r>
              <a:rPr lang="en-US" baseline="-25000" dirty="0" smtClean="0">
                <a:latin typeface="Arial" charset="0"/>
                <a:ea typeface="ＭＳ Ｐゴシック" charset="0"/>
              </a:rPr>
              <a:t>GT</a:t>
            </a:r>
            <a:r>
              <a:rPr lang="en-US" dirty="0" smtClean="0">
                <a:latin typeface="Arial" charset="0"/>
                <a:ea typeface="ＭＳ Ｐゴシック" charset="0"/>
              </a:rPr>
              <a:t>(trout) = 2/3 / 18 = 1/27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 Turing calculations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4191000" cy="3333750"/>
          </a:xfrm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Unseen (bass or catfish)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 = 0: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MLE p = 0/18 = 0</a:t>
            </a:r>
          </a:p>
          <a:p>
            <a:pPr lvl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*</a:t>
            </a:r>
            <a:r>
              <a:rPr lang="en-US" baseline="-25000" dirty="0" smtClean="0">
                <a:latin typeface="Arial" charset="0"/>
                <a:ea typeface="ＭＳ Ｐゴシック" charset="0"/>
                <a:cs typeface="ＭＳ Ｐゴシック" charset="0"/>
              </a:rPr>
              <a:t>GT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(unseen) = N</a:t>
            </a:r>
            <a:r>
              <a:rPr lang="en-US" baseline="-25000" dirty="0" smtClean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/N = 3/18</a:t>
            </a:r>
            <a:endParaRPr lang="en-US" baseline="-25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315791"/>
              </p:ext>
            </p:extLst>
          </p:nvPr>
        </p:nvGraphicFramePr>
        <p:xfrm>
          <a:off x="5867400" y="1276350"/>
          <a:ext cx="1857375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2" name="Equation" r:id="rId4" imgW="952500" imgH="431800" progId="Equation.3">
                  <p:embed/>
                </p:oleObj>
              </mc:Choice>
              <mc:Fallback>
                <p:oleObj name="Equation" r:id="rId4" imgW="952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7400" y="1276350"/>
                        <a:ext cx="1857375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839248"/>
              </p:ext>
            </p:extLst>
          </p:nvPr>
        </p:nvGraphicFramePr>
        <p:xfrm>
          <a:off x="357188" y="1200150"/>
          <a:ext cx="48244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3" name="Equation" r:id="rId6" imgW="2311400" imgH="393700" progId="Equation.3">
                  <p:embed/>
                </p:oleObj>
              </mc:Choice>
              <mc:Fallback>
                <p:oleObj name="Equation" r:id="rId6" imgW="2311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7188" y="1200150"/>
                        <a:ext cx="4824412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62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467600" cy="74295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Ney et al.’s Good Turing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Intuition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1276350"/>
            <a:ext cx="5715000" cy="381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2724150"/>
            <a:ext cx="5715000" cy="381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1962150"/>
            <a:ext cx="5715000" cy="381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1276350"/>
            <a:ext cx="228600" cy="3810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1962150"/>
            <a:ext cx="228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1800" y="2724150"/>
            <a:ext cx="2286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3562350"/>
            <a:ext cx="255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Held-out words: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66675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H. Ney, U. Essen, and R. </a:t>
            </a:r>
            <a:r>
              <a:rPr lang="en-US" sz="1400" dirty="0" err="1">
                <a:solidFill>
                  <a:srgbClr val="28817A"/>
                </a:solidFill>
                <a:latin typeface="Calibri"/>
                <a:cs typeface="Calibri"/>
              </a:rPr>
              <a:t>Kneser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, 1995. On 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the estimation of 'small' probabilities 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by leaving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-one-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out.  IEEE 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Trans. PAMI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.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17:12,1202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-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1212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1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Ney </a:t>
            </a:r>
            <a:r>
              <a:rPr lang="en-US" sz="2400" i="1" dirty="0" smtClean="0">
                <a:latin typeface="Arial" charset="0"/>
                <a:ea typeface="ＭＳ Ｐゴシック" charset="0"/>
                <a:cs typeface="ＭＳ Ｐゴシック" charset="0"/>
              </a:rPr>
              <a:t>et al.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Good Turing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Intuition</a:t>
            </a:r>
            <a:b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(slide from Dan Klein)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5638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Calibri"/>
                <a:ea typeface="ＭＳ Ｐゴシック" charset="0"/>
                <a:cs typeface="Calibri"/>
              </a:rPr>
              <a:t>Intuition from leave-one-out validation</a:t>
            </a:r>
            <a:endParaRPr lang="en-US" sz="1800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Take each of the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training words out in turn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training sets of size </a:t>
            </a:r>
            <a:r>
              <a:rPr lang="en-US" sz="1600" i="1" dirty="0" smtClean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 smtClean="0">
                <a:latin typeface="Calibri"/>
                <a:ea typeface="ＭＳ Ｐゴシック" charset="0"/>
                <a:cs typeface="Calibri"/>
              </a:rPr>
              <a:t>–1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, held-out of size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What fraction of held-out words are unseen in training</a:t>
            </a:r>
            <a:r>
              <a:rPr lang="en-US" sz="1600" dirty="0" smtClean="0">
                <a:latin typeface="Calibri"/>
                <a:ea typeface="ＭＳ Ｐゴシック" charset="0"/>
                <a:cs typeface="Calibri"/>
              </a:rPr>
              <a:t>?</a:t>
            </a: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What fraction of held-out words are seen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times in training?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+1)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+1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So in the future we expect (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+1)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+1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of the words to be those with training count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There are </a:t>
            </a:r>
            <a:r>
              <a:rPr lang="en-US" sz="1600" i="1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words with training count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Each should occur with probability: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+1)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+1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endParaRPr lang="en-US" sz="1600" i="1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…or expected </a:t>
            </a:r>
            <a:r>
              <a:rPr lang="en-US" sz="1600" dirty="0" smtClean="0">
                <a:latin typeface="Calibri"/>
                <a:ea typeface="ＭＳ Ｐゴシック" charset="0"/>
                <a:cs typeface="Calibri"/>
              </a:rPr>
              <a:t>count:</a:t>
            </a:r>
            <a:endParaRPr lang="en-US" sz="1600" i="1" baseline="-25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837897"/>
              </p:ext>
            </p:extLst>
          </p:nvPr>
        </p:nvGraphicFramePr>
        <p:xfrm>
          <a:off x="3759200" y="4532396"/>
          <a:ext cx="1651000" cy="55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1" name="Equation" r:id="rId4" imgW="965200" imgH="431800" progId="Equation.3">
                  <p:embed/>
                </p:oleObj>
              </mc:Choice>
              <mc:Fallback>
                <p:oleObj name="Equation" r:id="rId4" imgW="965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59200" y="4532396"/>
                        <a:ext cx="1651000" cy="55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705600" y="438150"/>
            <a:ext cx="762000" cy="46482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781800" y="514350"/>
            <a:ext cx="609600" cy="1143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781800" y="1733550"/>
            <a:ext cx="609600" cy="762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781800" y="2571750"/>
            <a:ext cx="609600" cy="5334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781800" y="4781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4417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781800" y="4400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3511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 rot="16200000">
            <a:off x="6226175" y="3203575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. . . .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8305800" y="438150"/>
            <a:ext cx="762000" cy="46482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8382000" y="514350"/>
            <a:ext cx="609600" cy="1143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8382000" y="1733550"/>
            <a:ext cx="609600" cy="762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8382000" y="2571750"/>
            <a:ext cx="609600" cy="5334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8382000" y="4781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4416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8382000" y="4400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3510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 rot="16200000">
            <a:off x="7826375" y="3189288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. . .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74647" y="21298"/>
            <a:ext cx="94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Training</a:t>
            </a:r>
            <a:endParaRPr lang="en-US" sz="1800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27621" y="129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Held out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913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09550"/>
            <a:ext cx="7467600" cy="8953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Good-Turing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complications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              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(slide from Dan Klein)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5029200" cy="340995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/>
                <a:ea typeface="ＭＳ Ｐゴシック" charset="0"/>
                <a:cs typeface="Calibri"/>
              </a:rPr>
              <a:t>Problem: what about </a:t>
            </a: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“</a:t>
            </a:r>
            <a:r>
              <a:rPr lang="en-US" altLang="ja-JP" sz="2000" dirty="0" smtClean="0">
                <a:latin typeface="Calibri"/>
                <a:ea typeface="ＭＳ Ｐゴシック" charset="0"/>
                <a:cs typeface="Calibri"/>
              </a:rPr>
              <a:t>the”?  </a:t>
            </a:r>
            <a:r>
              <a:rPr lang="en-US" altLang="ja-JP" sz="2000" dirty="0">
                <a:latin typeface="Calibri"/>
                <a:ea typeface="ＭＳ Ｐゴシック" charset="0"/>
                <a:cs typeface="Calibri"/>
              </a:rPr>
              <a:t>(say c=4417)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For small k, </a:t>
            </a:r>
            <a:r>
              <a:rPr lang="en-US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&gt; N</a:t>
            </a:r>
            <a:r>
              <a:rPr lang="en-US" baseline="-25000" dirty="0">
                <a:latin typeface="Calibri"/>
                <a:ea typeface="ＭＳ Ｐゴシック" charset="0"/>
                <a:cs typeface="Calibri"/>
              </a:rPr>
              <a:t>k+1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For large k, too jumpy, zeros wreck estimates</a:t>
            </a:r>
          </a:p>
          <a:p>
            <a:pPr marL="457200" lvl="1" indent="0" eaLnBrk="1" hangingPunct="1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Simple Good-Turing [Gale and Sampson]: replace empirical </a:t>
            </a:r>
            <a:r>
              <a:rPr lang="en-US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with a best-fit power law once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counts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get unreliable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76350"/>
            <a:ext cx="3429000" cy="1371600"/>
            <a:chOff x="1676400" y="2438400"/>
            <a:chExt cx="3429000" cy="1371600"/>
          </a:xfrm>
        </p:grpSpPr>
        <p:sp>
          <p:nvSpPr>
            <p:cNvPr id="92" name="Rectangle 26"/>
            <p:cNvSpPr>
              <a:spLocks noChangeArrowheads="1"/>
            </p:cNvSpPr>
            <p:nvPr/>
          </p:nvSpPr>
          <p:spPr bwMode="auto">
            <a:xfrm>
              <a:off x="1676400" y="2438400"/>
              <a:ext cx="3429000" cy="13716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27"/>
            <p:cNvSpPr>
              <a:spLocks noChangeArrowheads="1"/>
            </p:cNvSpPr>
            <p:nvPr/>
          </p:nvSpPr>
          <p:spPr bwMode="auto">
            <a:xfrm>
              <a:off x="1752600" y="2667000"/>
              <a:ext cx="381000" cy="11430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94" name="Rectangle 28"/>
            <p:cNvSpPr>
              <a:spLocks noChangeArrowheads="1"/>
            </p:cNvSpPr>
            <p:nvPr/>
          </p:nvSpPr>
          <p:spPr bwMode="auto">
            <a:xfrm>
              <a:off x="2209800" y="3276600"/>
              <a:ext cx="381000" cy="533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ectangle 29"/>
            <p:cNvSpPr>
              <a:spLocks noChangeArrowheads="1"/>
            </p:cNvSpPr>
            <p:nvPr/>
          </p:nvSpPr>
          <p:spPr bwMode="auto">
            <a:xfrm>
              <a:off x="2667000" y="3505200"/>
              <a:ext cx="381000" cy="3048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0"/>
            <p:cNvSpPr>
              <a:spLocks noChangeArrowheads="1"/>
            </p:cNvSpPr>
            <p:nvPr/>
          </p:nvSpPr>
          <p:spPr bwMode="auto">
            <a:xfrm>
              <a:off x="3124200" y="3657600"/>
              <a:ext cx="381000" cy="152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1"/>
            <p:cNvSpPr>
              <a:spLocks noChangeArrowheads="1"/>
            </p:cNvSpPr>
            <p:nvPr/>
          </p:nvSpPr>
          <p:spPr bwMode="auto">
            <a:xfrm>
              <a:off x="3962400" y="3733800"/>
              <a:ext cx="381000" cy="762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ectangle 32"/>
            <p:cNvSpPr>
              <a:spLocks noChangeArrowheads="1"/>
            </p:cNvSpPr>
            <p:nvPr/>
          </p:nvSpPr>
          <p:spPr bwMode="auto">
            <a:xfrm>
              <a:off x="4572000" y="3733800"/>
              <a:ext cx="381000" cy="762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86400" y="3486150"/>
            <a:ext cx="3429000" cy="1371600"/>
            <a:chOff x="1676400" y="4953000"/>
            <a:chExt cx="3429000" cy="1371600"/>
          </a:xfrm>
        </p:grpSpPr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1676400" y="4953000"/>
              <a:ext cx="3429000" cy="13716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ectangle 34"/>
            <p:cNvSpPr>
              <a:spLocks noChangeArrowheads="1"/>
            </p:cNvSpPr>
            <p:nvPr/>
          </p:nvSpPr>
          <p:spPr bwMode="auto">
            <a:xfrm>
              <a:off x="1752600" y="5181600"/>
              <a:ext cx="381000" cy="11430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01" name="Rectangle 35"/>
            <p:cNvSpPr>
              <a:spLocks noChangeArrowheads="1"/>
            </p:cNvSpPr>
            <p:nvPr/>
          </p:nvSpPr>
          <p:spPr bwMode="auto">
            <a:xfrm>
              <a:off x="2209800" y="5791200"/>
              <a:ext cx="381000" cy="533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36"/>
            <p:cNvSpPr>
              <a:spLocks/>
            </p:cNvSpPr>
            <p:nvPr/>
          </p:nvSpPr>
          <p:spPr bwMode="auto">
            <a:xfrm>
              <a:off x="2667000" y="6010275"/>
              <a:ext cx="2436813" cy="314325"/>
            </a:xfrm>
            <a:custGeom>
              <a:avLst/>
              <a:gdLst>
                <a:gd name="T0" fmla="*/ 0 w 1439"/>
                <a:gd name="T1" fmla="*/ 0 h 198"/>
                <a:gd name="T2" fmla="*/ 2147483647 w 1439"/>
                <a:gd name="T3" fmla="*/ 2147483647 h 198"/>
                <a:gd name="T4" fmla="*/ 2147483647 w 1439"/>
                <a:gd name="T5" fmla="*/ 2147483647 h 198"/>
                <a:gd name="T6" fmla="*/ 2147483647 w 1439"/>
                <a:gd name="T7" fmla="*/ 2147483647 h 198"/>
                <a:gd name="T8" fmla="*/ 0 w 1439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9"/>
                <a:gd name="T16" fmla="*/ 0 h 198"/>
                <a:gd name="T17" fmla="*/ 1439 w 1439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9" h="198">
                  <a:moveTo>
                    <a:pt x="0" y="0"/>
                  </a:moveTo>
                  <a:cubicBezTo>
                    <a:pt x="20" y="20"/>
                    <a:pt x="56" y="112"/>
                    <a:pt x="288" y="144"/>
                  </a:cubicBezTo>
                  <a:cubicBezTo>
                    <a:pt x="520" y="176"/>
                    <a:pt x="1439" y="186"/>
                    <a:pt x="1392" y="192"/>
                  </a:cubicBezTo>
                  <a:cubicBezTo>
                    <a:pt x="1345" y="198"/>
                    <a:pt x="237" y="189"/>
                    <a:pt x="8" y="1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001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4045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Resulting Good-Turing numbers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4572000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Numbers from Church and Gale (1991)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22 million words of AP Newswire</a:t>
            </a: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12985"/>
              </p:ext>
            </p:extLst>
          </p:nvPr>
        </p:nvGraphicFramePr>
        <p:xfrm>
          <a:off x="5791200" y="1200150"/>
          <a:ext cx="2743200" cy="3535680"/>
        </p:xfrm>
        <a:graphic>
          <a:graphicData uri="http://schemas.openxmlformats.org/drawingml/2006/table">
            <a:tbl>
              <a:tblPr/>
              <a:tblGrid>
                <a:gridCol w="884903"/>
                <a:gridCol w="185829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Count 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Good Turing c*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5.19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15156"/>
              </p:ext>
            </p:extLst>
          </p:nvPr>
        </p:nvGraphicFramePr>
        <p:xfrm>
          <a:off x="1524000" y="2114550"/>
          <a:ext cx="1689288" cy="76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Equation" r:id="rId4" imgW="952500" imgH="431800" progId="Equation.3">
                  <p:embed/>
                </p:oleObj>
              </mc:Choice>
              <mc:Fallback>
                <p:oleObj name="Equation" r:id="rId4" imgW="952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2114550"/>
                        <a:ext cx="1689288" cy="765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56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Good Turing Smoothing</a:t>
            </a:r>
            <a:endParaRPr lang="en-US" sz="3200" dirty="0">
              <a:solidFill>
                <a:srgbClr val="800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765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 eaLnBrk="1" hangingPunct="1">
              <a:buNone/>
            </a:pPr>
            <a:endParaRPr lang="en-US" sz="3600" dirty="0">
              <a:latin typeface="Calibri" charset="0"/>
            </a:endParaRPr>
          </a:p>
          <a:p>
            <a:pPr marL="457200" lvl="1" indent="0" eaLnBrk="1" hangingPunct="1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57444"/>
              </p:ext>
            </p:extLst>
          </p:nvPr>
        </p:nvGraphicFramePr>
        <p:xfrm>
          <a:off x="457200" y="2471251"/>
          <a:ext cx="7696200" cy="101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Equation" r:id="rId4" imgW="3187700" imgH="419100" progId="Equation.3">
                  <p:embed/>
                </p:oleObj>
              </mc:Choice>
              <mc:Fallback>
                <p:oleObj name="Equation" r:id="rId4" imgW="3187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71251"/>
                        <a:ext cx="7696200" cy="101489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64689"/>
              </p:ext>
            </p:extLst>
          </p:nvPr>
        </p:nvGraphicFramePr>
        <p:xfrm>
          <a:off x="228600" y="4182281"/>
          <a:ext cx="8915400" cy="96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name="Equation" r:id="rId6" imgW="3898900" imgH="419100" progId="Equation.3">
                  <p:embed/>
                </p:oleObj>
              </mc:Choice>
              <mc:Fallback>
                <p:oleObj name="Equation" r:id="rId6" imgW="3898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82281"/>
                        <a:ext cx="8915400" cy="9612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33350"/>
            <a:ext cx="1475075" cy="1920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9180" y="1928396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Andrei Markov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66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2876550"/>
            <a:ext cx="4876800" cy="167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</a:t>
            </a:r>
          </a:p>
          <a:p>
            <a:pPr eaLnBrk="1" hangingPunct="1">
              <a:buFont typeface="Times" charset="0"/>
              <a:buNone/>
            </a:pPr>
            <a:r>
              <a:rPr lang="en-US" sz="3200" dirty="0" err="1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sz="3200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Ney Smoothing</a:t>
            </a:r>
          </a:p>
        </p:txBody>
      </p:sp>
    </p:spTree>
    <p:extLst>
      <p:ext uri="{BB962C8B-B14F-4D97-AF65-F5344CB8AC3E}">
        <p14:creationId xmlns:p14="http://schemas.microsoft.com/office/powerpoint/2010/main" val="1208596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Resulting Good-Turing numbers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4572000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Numbers from Church and Gale (1991)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22 million words of AP Newswire</a:t>
            </a: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It sure looks like c* = (c - .75)</a:t>
            </a: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17929"/>
              </p:ext>
            </p:extLst>
          </p:nvPr>
        </p:nvGraphicFramePr>
        <p:xfrm>
          <a:off x="5791200" y="1200150"/>
          <a:ext cx="2743200" cy="3535680"/>
        </p:xfrm>
        <a:graphic>
          <a:graphicData uri="http://schemas.openxmlformats.org/drawingml/2006/table">
            <a:tbl>
              <a:tblPr/>
              <a:tblGrid>
                <a:gridCol w="884903"/>
                <a:gridCol w="185829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Count 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Good Turing c*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003353"/>
              </p:ext>
            </p:extLst>
          </p:nvPr>
        </p:nvGraphicFramePr>
        <p:xfrm>
          <a:off x="1524000" y="2114550"/>
          <a:ext cx="1689288" cy="76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name="Equation" r:id="rId4" imgW="952500" imgH="431800" progId="Equation.3">
                  <p:embed/>
                </p:oleObj>
              </mc:Choice>
              <mc:Fallback>
                <p:oleObj name="Equation" r:id="rId4" imgW="952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2114550"/>
                        <a:ext cx="1689288" cy="765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1866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Absolute Discounting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Save ourselves </a:t>
            </a:r>
            <a:r>
              <a:rPr lang="en-US" dirty="0">
                <a:ea typeface="ＭＳ Ｐゴシック" charset="0"/>
                <a:cs typeface="Calibri"/>
              </a:rPr>
              <a:t>some time and just subtract 0.75 (or some d</a:t>
            </a:r>
            <a:r>
              <a:rPr lang="en-US" dirty="0" smtClean="0">
                <a:ea typeface="ＭＳ Ｐゴシック" charset="0"/>
                <a:cs typeface="Calibri"/>
              </a:rPr>
              <a:t>)!</a:t>
            </a: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 smtClean="0">
              <a:ea typeface="ＭＳ Ｐゴシック" charset="0"/>
              <a:cs typeface="Calibri"/>
            </a:endParaRP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 smtClean="0">
              <a:ea typeface="ＭＳ Ｐゴシック" charset="0"/>
              <a:cs typeface="Calibri"/>
            </a:endParaRPr>
          </a:p>
          <a:p>
            <a:pPr marL="342900" lvl="1" indent="-342900">
              <a:buClr>
                <a:srgbClr val="CC0000"/>
              </a:buClr>
            </a:pPr>
            <a:r>
              <a:rPr lang="en-US" sz="2400" dirty="0" smtClean="0">
                <a:ea typeface="ＭＳ Ｐゴシック" charset="0"/>
                <a:cs typeface="Calibri"/>
              </a:rPr>
              <a:t>(Maybe </a:t>
            </a:r>
            <a:r>
              <a:rPr lang="en-US" sz="2400" dirty="0">
                <a:ea typeface="ＭＳ Ｐゴシック" charset="0"/>
                <a:cs typeface="Calibri"/>
              </a:rPr>
              <a:t>keeping a couple extra values of d for counts 1 and </a:t>
            </a:r>
            <a:r>
              <a:rPr lang="en-US" sz="2400" dirty="0" smtClean="0">
                <a:ea typeface="ＭＳ Ｐゴシック" charset="0"/>
                <a:cs typeface="Calibri"/>
              </a:rPr>
              <a:t>2)</a:t>
            </a:r>
            <a:endParaRPr lang="en-US" sz="2800" dirty="0" smtClean="0">
              <a:ea typeface="ＭＳ Ｐゴシック" charset="0"/>
              <a:cs typeface="Calibri"/>
            </a:endParaRPr>
          </a:p>
          <a:p>
            <a:r>
              <a:rPr lang="en-US" sz="2800" dirty="0" smtClean="0">
                <a:ea typeface="ＭＳ Ｐゴシック" charset="0"/>
                <a:cs typeface="Calibri"/>
              </a:rPr>
              <a:t>But should we really just use the regular unigram P(w)?</a:t>
            </a:r>
            <a:endParaRPr lang="en-US" sz="3600" dirty="0" smtClean="0"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82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12733"/>
              </p:ext>
            </p:extLst>
          </p:nvPr>
        </p:nvGraphicFramePr>
        <p:xfrm>
          <a:off x="396875" y="2190750"/>
          <a:ext cx="81978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Equation" r:id="rId3" imgW="3238500" imgH="431800" progId="Equation.3">
                  <p:embed/>
                </p:oleObj>
              </mc:Choice>
              <mc:Fallback>
                <p:oleObj name="Equation" r:id="rId3" imgW="3238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190750"/>
                        <a:ext cx="819785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1885950"/>
            <a:ext cx="22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</a:t>
            </a:r>
            <a:r>
              <a:rPr lang="en-US" sz="1800" dirty="0" smtClean="0">
                <a:solidFill>
                  <a:srgbClr val="FF0000"/>
                </a:solidFill>
              </a:rPr>
              <a:t>iscounted bigram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8600" y="3116818"/>
            <a:ext cx="111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unigram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1962150"/>
            <a:ext cx="1941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Interpolation weight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7162800" y="2266950"/>
            <a:ext cx="228600" cy="304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8077200" y="2952750"/>
            <a:ext cx="228600" cy="228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961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686800" cy="3333750"/>
          </a:xfrm>
        </p:spPr>
        <p:txBody>
          <a:bodyPr/>
          <a:lstStyle/>
          <a:p>
            <a:pPr eaLnBrk="1" hangingPunct="1"/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Better estimate for probabilities of lower-order unigrams!</a:t>
            </a:r>
            <a:endParaRPr lang="en-US" altLang="ja-JP" dirty="0">
              <a:latin typeface="Calibri"/>
              <a:ea typeface="ＭＳ Ｐゴシック" charset="0"/>
              <a:cs typeface="Calibri"/>
            </a:endParaRP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Shannon game:  </a:t>
            </a:r>
            <a:r>
              <a:rPr lang="en-US" i="1" dirty="0"/>
              <a:t>I can’t see without my </a:t>
            </a:r>
            <a:r>
              <a:rPr lang="en-US" i="1" dirty="0" smtClean="0"/>
              <a:t>reading</a:t>
            </a:r>
            <a:r>
              <a:rPr lang="en-US" i="1" dirty="0" smtClean="0">
                <a:latin typeface="Calibri"/>
                <a:ea typeface="ＭＳ Ｐゴシック" charset="0"/>
                <a:cs typeface="Calibri"/>
              </a:rPr>
              <a:t>___________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?</a:t>
            </a:r>
          </a:p>
          <a:p>
            <a:pPr lvl="1" eaLnBrk="1" hangingPunct="1"/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“Francisco” 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is more common than 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“glasses”</a:t>
            </a:r>
            <a:endParaRPr lang="en-US" altLang="ja-JP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… but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“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Francisco” 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always follows 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“San”</a:t>
            </a:r>
          </a:p>
          <a:p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The unigram is useful exactly when we haven’t seen this bigram!</a:t>
            </a:r>
          </a:p>
          <a:p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Instead of  P(w): “How likely is w”</a:t>
            </a:r>
          </a:p>
          <a:p>
            <a:r>
              <a:rPr lang="en-US" altLang="ja-JP" dirty="0" err="1" smtClean="0">
                <a:latin typeface="Calibri"/>
                <a:ea typeface="ＭＳ Ｐゴシック" charset="0"/>
                <a:cs typeface="Calibri"/>
              </a:rPr>
              <a:t>P</a:t>
            </a:r>
            <a:r>
              <a:rPr lang="en-US" altLang="ja-JP" baseline="-25000" dirty="0" err="1" smtClean="0">
                <a:latin typeface="Calibri"/>
                <a:ea typeface="ＭＳ Ｐゴシック" charset="0"/>
                <a:cs typeface="Calibri"/>
              </a:rPr>
              <a:t>continuation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(w):  “How likely is w to appear as a novel continuation?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For each word, count the number of bigram types it completes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Every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bigram type was a novel continuation the first time it was seen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8400" y="1428750"/>
            <a:ext cx="111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3366FF"/>
                </a:solidFill>
                <a:latin typeface="+mn-lt"/>
              </a:rPr>
              <a:t>Francisco</a:t>
            </a:r>
            <a:endParaRPr lang="en-US" sz="1800" i="1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4600" y="1428750"/>
            <a:ext cx="91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3366FF"/>
                </a:solidFill>
                <a:latin typeface="+mn-lt"/>
              </a:rPr>
              <a:t>g</a:t>
            </a:r>
            <a:r>
              <a:rPr lang="en-US" sz="1800" i="1" dirty="0" smtClean="0">
                <a:solidFill>
                  <a:srgbClr val="3366FF"/>
                </a:solidFill>
                <a:latin typeface="+mn-lt"/>
              </a:rPr>
              <a:t>lasses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611838"/>
              </p:ext>
            </p:extLst>
          </p:nvPr>
        </p:nvGraphicFramePr>
        <p:xfrm>
          <a:off x="1981200" y="4689475"/>
          <a:ext cx="46053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2" name="Equation" r:id="rId4" imgW="2451100" imgH="241300" progId="Equation.3">
                  <p:embed/>
                </p:oleObj>
              </mc:Choice>
              <mc:Fallback>
                <p:oleObj name="Equation" r:id="rId4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89475"/>
                        <a:ext cx="46053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2986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How many times does w appear as a novel continuation: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endParaRPr lang="en-US" sz="2000" dirty="0" smtClean="0">
              <a:ea typeface="ＭＳ Ｐゴシック" charset="0"/>
              <a:cs typeface="Calibri"/>
            </a:endParaRPr>
          </a:p>
          <a:p>
            <a:r>
              <a:rPr lang="en-US" sz="2000" dirty="0" smtClean="0">
                <a:ea typeface="ＭＳ Ｐゴシック" charset="0"/>
                <a:cs typeface="Calibri"/>
              </a:rPr>
              <a:t>Normalized </a:t>
            </a:r>
            <a:r>
              <a:rPr lang="en-US" sz="2000" dirty="0">
                <a:ea typeface="ＭＳ Ｐゴシック" charset="0"/>
                <a:cs typeface="Calibri"/>
              </a:rPr>
              <a:t>by the total number of word bigram types</a:t>
            </a: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7577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560068"/>
              </p:ext>
            </p:extLst>
          </p:nvPr>
        </p:nvGraphicFramePr>
        <p:xfrm>
          <a:off x="974725" y="3678238"/>
          <a:ext cx="68326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9" name="Equation" r:id="rId4" imgW="2794000" imgH="482600" progId="Equation.3">
                  <p:embed/>
                </p:oleObj>
              </mc:Choice>
              <mc:Fallback>
                <p:oleObj name="Equation" r:id="rId4" imgW="2794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678238"/>
                        <a:ext cx="6832600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72193"/>
              </p:ext>
            </p:extLst>
          </p:nvPr>
        </p:nvGraphicFramePr>
        <p:xfrm>
          <a:off x="1676400" y="1733550"/>
          <a:ext cx="46053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0" name="Equation" r:id="rId6" imgW="2451100" imgH="241300" progId="Equation.3">
                  <p:embed/>
                </p:oleObj>
              </mc:Choice>
              <mc:Fallback>
                <p:oleObj name="Equation" r:id="rId6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33550"/>
                        <a:ext cx="46053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709901"/>
              </p:ext>
            </p:extLst>
          </p:nvPr>
        </p:nvGraphicFramePr>
        <p:xfrm>
          <a:off x="2026320" y="2919413"/>
          <a:ext cx="361248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1" name="Equation" r:id="rId8" imgW="1701800" imgH="266700" progId="Equation.3">
                  <p:embed/>
                </p:oleObj>
              </mc:Choice>
              <mc:Fallback>
                <p:oleObj name="Equation" r:id="rId8" imgW="1701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26320" y="2919413"/>
                        <a:ext cx="361248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1072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534400" cy="33337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Alternative metaphor: The number of  # of word types seen to precede w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normalized by the # of words preceding all words: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A frequent word (Francisco) occurring in only one context (San) will have a low continuation probability</a:t>
            </a: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81638"/>
              </p:ext>
            </p:extLst>
          </p:nvPr>
        </p:nvGraphicFramePr>
        <p:xfrm>
          <a:off x="1295400" y="2876550"/>
          <a:ext cx="55118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8" name="Equation" r:id="rId4" imgW="2692400" imgH="584200" progId="Equation.3">
                  <p:embed/>
                </p:oleObj>
              </mc:Choice>
              <mc:Fallback>
                <p:oleObj name="Equation" r:id="rId4" imgW="2692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76550"/>
                        <a:ext cx="55118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885353"/>
              </p:ext>
            </p:extLst>
          </p:nvPr>
        </p:nvGraphicFramePr>
        <p:xfrm>
          <a:off x="2590800" y="1809750"/>
          <a:ext cx="2871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9" name="Equation" r:id="rId6" imgW="1358900" imgH="215900" progId="Equation.3">
                  <p:embed/>
                </p:oleObj>
              </mc:Choice>
              <mc:Fallback>
                <p:oleObj name="Equation" r:id="rId6" imgW="1358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09750"/>
                        <a:ext cx="2871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9235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86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184197"/>
              </p:ext>
            </p:extLst>
          </p:nvPr>
        </p:nvGraphicFramePr>
        <p:xfrm>
          <a:off x="401638" y="1504950"/>
          <a:ext cx="80978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1" name="Equation" r:id="rId3" imgW="3784600" imgH="431800" progId="Equation.3">
                  <p:embed/>
                </p:oleObj>
              </mc:Choice>
              <mc:Fallback>
                <p:oleObj name="Equation" r:id="rId3" imgW="3784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1504950"/>
                        <a:ext cx="80978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804666"/>
              </p:ext>
            </p:extLst>
          </p:nvPr>
        </p:nvGraphicFramePr>
        <p:xfrm>
          <a:off x="1524000" y="3181350"/>
          <a:ext cx="472974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2" name="Equation" r:id="rId5" imgW="2184400" imgH="431800" progId="Equation.3">
                  <p:embed/>
                </p:oleObj>
              </mc:Choice>
              <mc:Fallback>
                <p:oleObj name="Equation" r:id="rId5" imgW="218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81350"/>
                        <a:ext cx="472974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2647950"/>
            <a:ext cx="641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λ</a:t>
            </a:r>
            <a:r>
              <a:rPr lang="en-US" sz="1800" dirty="0" smtClean="0">
                <a:latin typeface="+mn-lt"/>
              </a:rPr>
              <a:t> is a normalizing constant; the probability mass we’ve discounted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400550"/>
            <a:ext cx="261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</a:t>
            </a:r>
            <a:r>
              <a:rPr lang="en-US" sz="1600" dirty="0" smtClean="0">
                <a:solidFill>
                  <a:srgbClr val="FF0000"/>
                </a:solidFill>
              </a:rPr>
              <a:t>he normalized discount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4248150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The number of word types that can follow w</a:t>
            </a:r>
            <a:r>
              <a:rPr lang="en-US" sz="1400" baseline="-25000" dirty="0" smtClean="0">
                <a:solidFill>
                  <a:srgbClr val="FF0000"/>
                </a:solidFill>
              </a:rPr>
              <a:t>i-1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= # of word types we discounted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= # of times we applied normalized discount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362200" y="3943350"/>
            <a:ext cx="304800" cy="381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648200" y="3943350"/>
            <a:ext cx="76200" cy="381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4523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Smoothing: Recursive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87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128123"/>
              </p:ext>
            </p:extLst>
          </p:nvPr>
        </p:nvGraphicFramePr>
        <p:xfrm>
          <a:off x="-20638" y="1617663"/>
          <a:ext cx="883126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" name="Equation" r:id="rId3" imgW="4127500" imgH="469900" progId="Equation.3">
                  <p:embed/>
                </p:oleObj>
              </mc:Choice>
              <mc:Fallback>
                <p:oleObj name="Equation" r:id="rId3" imgW="4127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638" y="1617663"/>
                        <a:ext cx="883126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527965"/>
              </p:ext>
            </p:extLst>
          </p:nvPr>
        </p:nvGraphicFramePr>
        <p:xfrm>
          <a:off x="1263650" y="2921000"/>
          <a:ext cx="67119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6" name="Equation" r:id="rId5" imgW="3136900" imgH="546100" progId="Equation.3">
                  <p:embed/>
                </p:oleObj>
              </mc:Choice>
              <mc:Fallback>
                <p:oleObj name="Equation" r:id="rId5" imgW="31369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921000"/>
                        <a:ext cx="67119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4476750"/>
            <a:ext cx="758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Continuation count = Number of unique single word contexts for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938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2876550"/>
            <a:ext cx="4876800" cy="167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</a:t>
            </a:r>
          </a:p>
          <a:p>
            <a:pPr eaLnBrk="1" hangingPunct="1">
              <a:buFont typeface="Times" charset="0"/>
              <a:buNone/>
            </a:pPr>
            <a:r>
              <a:rPr lang="en-US" sz="3200" dirty="0" err="1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sz="3200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320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Ney Smoothing</a:t>
            </a:r>
            <a:endParaRPr lang="en-US" sz="3200" dirty="0" smtClean="0">
              <a:solidFill>
                <a:srgbClr val="800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24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other words, we approximate each component in the product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lvl="1" eaLnBrk="1" hangingPunct="1"/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115639"/>
              </p:ext>
            </p:extLst>
          </p:nvPr>
        </p:nvGraphicFramePr>
        <p:xfrm>
          <a:off x="838200" y="1428750"/>
          <a:ext cx="710406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Equation" r:id="rId4" imgW="2336800" imgH="355600" progId="Equation.3">
                  <p:embed/>
                </p:oleObj>
              </mc:Choice>
              <mc:Fallback>
                <p:oleObj name="Equation" r:id="rId4" imgW="2336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28750"/>
                        <a:ext cx="7104063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57802"/>
              </p:ext>
            </p:extLst>
          </p:nvPr>
        </p:nvGraphicFramePr>
        <p:xfrm>
          <a:off x="539750" y="3790950"/>
          <a:ext cx="86042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Equation" r:id="rId6" imgW="2438400" imgH="177800" progId="Equation.3">
                  <p:embed/>
                </p:oleObj>
              </mc:Choice>
              <mc:Fallback>
                <p:oleObj name="Equation" r:id="rId6" imgW="24384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90950"/>
                        <a:ext cx="8604250" cy="630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8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8124</TotalTime>
  <Words>3590</Words>
  <Application>Microsoft Macintosh PowerPoint</Application>
  <PresentationFormat>On-screen Show (16:9)</PresentationFormat>
  <Paragraphs>818</Paragraphs>
  <Slides>88</Slides>
  <Notes>76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1" baseType="lpstr">
      <vt:lpstr>NLP-jurafsky</vt:lpstr>
      <vt:lpstr>Equation</vt:lpstr>
      <vt:lpstr>Microsoft Equation</vt:lpstr>
      <vt:lpstr> Language Modeling</vt:lpstr>
      <vt:lpstr>Probabilistic Language Models</vt:lpstr>
      <vt:lpstr>Probabilistic 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Markov Assumption</vt:lpstr>
      <vt:lpstr>Markov Assumption</vt:lpstr>
      <vt:lpstr>Simplest case: Unigram model</vt:lpstr>
      <vt:lpstr>Bigram model</vt:lpstr>
      <vt:lpstr>N-gram models</vt:lpstr>
      <vt:lpstr> Language Modeling</vt:lpstr>
      <vt:lpstr> Language Modeling</vt:lpstr>
      <vt:lpstr>Estimating bigram probabilities</vt:lpstr>
      <vt:lpstr>An example</vt:lpstr>
      <vt:lpstr>More examples:  Berkeley Restaurant Project sentences</vt:lpstr>
      <vt:lpstr>Raw bigram counts</vt:lpstr>
      <vt:lpstr>Raw bigram probabilities</vt:lpstr>
      <vt:lpstr>Bigram estimates of sentence probabilities</vt:lpstr>
      <vt:lpstr>What kinds of knowledge?</vt:lpstr>
      <vt:lpstr>Practical Issues</vt:lpstr>
      <vt:lpstr>Language Modeling Toolkits</vt:lpstr>
      <vt:lpstr>Google N-Gram Release, August 2006</vt:lpstr>
      <vt:lpstr>Google N-Gram Release</vt:lpstr>
      <vt:lpstr>Google Book N-grams</vt:lpstr>
      <vt:lpstr> Language Modeling</vt:lpstr>
      <vt:lpstr> Language Modeling</vt:lpstr>
      <vt:lpstr>Evaluation: How good is our model?</vt:lpstr>
      <vt:lpstr>Extrinsic evaluation of N-gram models</vt:lpstr>
      <vt:lpstr>Difficulty of extrinsic (in-vivo) evaluation of  N-gram models</vt:lpstr>
      <vt:lpstr>Intuition of Perplexity</vt:lpstr>
      <vt:lpstr>Perplexity</vt:lpstr>
      <vt:lpstr>The Shannon Game intuition for perplexity</vt:lpstr>
      <vt:lpstr>Perplexity as branching factor</vt:lpstr>
      <vt:lpstr>Lower perplexity = better model</vt:lpstr>
      <vt:lpstr> Language Modeling</vt:lpstr>
      <vt:lpstr> Language Modeling</vt:lpstr>
      <vt:lpstr>The Shannon Visualization Method</vt:lpstr>
      <vt:lpstr>Approximating Shakespeare</vt:lpstr>
      <vt:lpstr>Shakespeare as corpus</vt:lpstr>
      <vt:lpstr>The wall street journal is not shakespeare (no offense)</vt:lpstr>
      <vt:lpstr>The perils of overfitting</vt:lpstr>
      <vt:lpstr>Zeros</vt:lpstr>
      <vt:lpstr>Zero probability bigrams</vt:lpstr>
      <vt:lpstr> Language Modeling</vt:lpstr>
      <vt:lpstr> Language Modeling</vt:lpstr>
      <vt:lpstr>The intuition of smoothing (from Dan Klein)</vt:lpstr>
      <vt:lpstr>Add-one estimation</vt:lpstr>
      <vt:lpstr>Maximum Likelihood Estimates</vt:lpstr>
      <vt:lpstr>Berkeley Restaurant Corpus: Laplace smoothed bigram counts</vt:lpstr>
      <vt:lpstr>Laplace-smoothed bigrams</vt:lpstr>
      <vt:lpstr>Reconstituted counts</vt:lpstr>
      <vt:lpstr>Compare with raw bigram counts</vt:lpstr>
      <vt:lpstr>Add-1 estimation is a blunt instrument</vt:lpstr>
      <vt:lpstr> Language Modeling</vt:lpstr>
      <vt:lpstr> Language Modeling</vt:lpstr>
      <vt:lpstr>Backoff and Interpolation</vt:lpstr>
      <vt:lpstr>Linear Interpolation</vt:lpstr>
      <vt:lpstr>How to set the lambdas?</vt:lpstr>
      <vt:lpstr>Unknown words: Open versus closed vocabulary tasks</vt:lpstr>
      <vt:lpstr>Huge web-scale n-grams</vt:lpstr>
      <vt:lpstr>Smoothing for Web-scale N-grams</vt:lpstr>
      <vt:lpstr>N-gram Smoothing Summary</vt:lpstr>
      <vt:lpstr>Advanced Language Modeling</vt:lpstr>
      <vt:lpstr> Language Modeling</vt:lpstr>
      <vt:lpstr>Language Modeling</vt:lpstr>
      <vt:lpstr>Reminder: Add-1 (Laplace) Smoothing</vt:lpstr>
      <vt:lpstr>More general formulations: Add-k</vt:lpstr>
      <vt:lpstr>Unigram prior smoothing</vt:lpstr>
      <vt:lpstr>Advanced smoothing algorithms</vt:lpstr>
      <vt:lpstr>Notation: Nc = Frequency of frequency c</vt:lpstr>
      <vt:lpstr>Good-Turing smoothing intuition</vt:lpstr>
      <vt:lpstr>Good Turing calculations</vt:lpstr>
      <vt:lpstr>Ney et al.’s Good Turing Intuition</vt:lpstr>
      <vt:lpstr>Ney et al. Good Turing Intuition (slide from Dan Klein)</vt:lpstr>
      <vt:lpstr>Good-Turing complications                  (slide from Dan Klein)</vt:lpstr>
      <vt:lpstr>Resulting Good-Turing numbers</vt:lpstr>
      <vt:lpstr>Language Modeling</vt:lpstr>
      <vt:lpstr>Language Modeling</vt:lpstr>
      <vt:lpstr>Resulting Good-Turing numbers</vt:lpstr>
      <vt:lpstr>Absolute Discounting Interpolation</vt:lpstr>
      <vt:lpstr>Kneser-Ney Smoothing I</vt:lpstr>
      <vt:lpstr>Kneser-Ney Smoothing II</vt:lpstr>
      <vt:lpstr>Kneser-Ney Smoothing III</vt:lpstr>
      <vt:lpstr>Kneser-Ney Smoothing IV</vt:lpstr>
      <vt:lpstr>Kneser-Ney Smoothing: Recursive formulation</vt:lpstr>
      <vt:lpstr>Language Modeling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178</cp:revision>
  <cp:lastPrinted>2009-04-20T16:46:08Z</cp:lastPrinted>
  <dcterms:created xsi:type="dcterms:W3CDTF">2010-04-19T15:31:24Z</dcterms:created>
  <dcterms:modified xsi:type="dcterms:W3CDTF">2012-03-19T21:53:39Z</dcterms:modified>
</cp:coreProperties>
</file>