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61"/>
  </p:notesMasterIdLst>
  <p:handoutMasterIdLst>
    <p:handoutMasterId r:id="rId62"/>
  </p:handoutMasterIdLst>
  <p:sldIdLst>
    <p:sldId id="384" r:id="rId2"/>
    <p:sldId id="451" r:id="rId3"/>
    <p:sldId id="450" r:id="rId4"/>
    <p:sldId id="452" r:id="rId5"/>
    <p:sldId id="453" r:id="rId6"/>
    <p:sldId id="385" r:id="rId7"/>
    <p:sldId id="455" r:id="rId8"/>
    <p:sldId id="387" r:id="rId9"/>
    <p:sldId id="389" r:id="rId10"/>
    <p:sldId id="390" r:id="rId11"/>
    <p:sldId id="391" r:id="rId12"/>
    <p:sldId id="456" r:id="rId13"/>
    <p:sldId id="457" r:id="rId14"/>
    <p:sldId id="448" r:id="rId15"/>
    <p:sldId id="464" r:id="rId16"/>
    <p:sldId id="392" r:id="rId17"/>
    <p:sldId id="469" r:id="rId18"/>
    <p:sldId id="468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393" r:id="rId28"/>
    <p:sldId id="394" r:id="rId29"/>
    <p:sldId id="395" r:id="rId30"/>
    <p:sldId id="462" r:id="rId31"/>
    <p:sldId id="463" r:id="rId32"/>
    <p:sldId id="467" r:id="rId33"/>
    <p:sldId id="466" r:id="rId34"/>
    <p:sldId id="396" r:id="rId35"/>
    <p:sldId id="480" r:id="rId36"/>
    <p:sldId id="398" r:id="rId37"/>
    <p:sldId id="481" r:id="rId38"/>
    <p:sldId id="482" r:id="rId39"/>
    <p:sldId id="400" r:id="rId40"/>
    <p:sldId id="401" r:id="rId41"/>
    <p:sldId id="495" r:id="rId42"/>
    <p:sldId id="489" r:id="rId43"/>
    <p:sldId id="490" r:id="rId44"/>
    <p:sldId id="479" r:id="rId45"/>
    <p:sldId id="483" r:id="rId46"/>
    <p:sldId id="402" r:id="rId47"/>
    <p:sldId id="484" r:id="rId48"/>
    <p:sldId id="485" r:id="rId49"/>
    <p:sldId id="486" r:id="rId50"/>
    <p:sldId id="487" r:id="rId51"/>
    <p:sldId id="488" r:id="rId52"/>
    <p:sldId id="492" r:id="rId53"/>
    <p:sldId id="494" r:id="rId54"/>
    <p:sldId id="493" r:id="rId55"/>
    <p:sldId id="460" r:id="rId56"/>
    <p:sldId id="415" r:id="rId57"/>
    <p:sldId id="458" r:id="rId58"/>
    <p:sldId id="416" r:id="rId59"/>
    <p:sldId id="461" r:id="rId60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06" autoAdjust="0"/>
    <p:restoredTop sz="86867" autoAdjust="0"/>
  </p:normalViewPr>
  <p:slideViewPr>
    <p:cSldViewPr>
      <p:cViewPr varScale="1">
        <p:scale>
          <a:sx n="64" d="100"/>
          <a:sy n="64" d="100"/>
        </p:scale>
        <p:origin x="-13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48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012B3FC-DC97-064B-B736-BD792D13EC36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DD194F4E-9A61-FA42-A10D-8F015DA5DA97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BB735A2-B7EA-364A-8484-4C26C6079DCD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3C2F580-2905-4741-B915-CB4AA79930AB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Say that VP is 3 1/3 more times more likely because it’s 0.4 vs. 0.6 x 0.2</a:t>
            </a:r>
          </a:p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Say how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you might think how this makes PCFGs very sensitive to how flat or deep trees are.  We’ll return to that.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DD194F4E-9A61-FA42-A10D-8F015DA5DA97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012B3FC-DC97-064B-B736-BD792D13EC36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012B3FC-DC97-064B-B736-BD792D13EC36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5683D606-0A5D-2E4E-B04A-8FE1088825F2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Start discussing epsilon removal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Start discussing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unary removal downwards: remove </a:t>
            </a:r>
            <a:r>
              <a:rPr lang="en-US" sz="1200" dirty="0" smtClean="0"/>
              <a:t>S </a:t>
            </a:r>
            <a:r>
              <a:rPr lang="en-US" sz="1200" dirty="0" smtClean="0">
                <a:sym typeface="Symbol" charset="0"/>
              </a:rPr>
              <a:t></a:t>
            </a:r>
            <a:r>
              <a:rPr lang="en-US" sz="1200" dirty="0" smtClean="0"/>
              <a:t> VP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Remove more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unaries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 next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S </a:t>
            </a:r>
            <a:r>
              <a:rPr lang="en-US" sz="1200" dirty="0" smtClean="0">
                <a:sym typeface="Symbol" charset="0"/>
              </a:rPr>
              <a:t></a:t>
            </a:r>
            <a:r>
              <a:rPr lang="en-US" sz="1200" dirty="0" smtClean="0"/>
              <a:t> V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After remove 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S </a:t>
            </a:r>
            <a:r>
              <a:rPr lang="en-US" sz="1200" dirty="0" smtClean="0">
                <a:sym typeface="Symbol" charset="0"/>
              </a:rPr>
              <a:t></a:t>
            </a:r>
            <a:r>
              <a:rPr lang="en-US" sz="1200" dirty="0" smtClean="0"/>
              <a:t> V get this, and then do VP </a:t>
            </a:r>
            <a:r>
              <a:rPr lang="en-US" sz="1200" dirty="0" smtClean="0">
                <a:sym typeface="Symbol" charset="0"/>
              </a:rPr>
              <a:t></a:t>
            </a:r>
            <a:r>
              <a:rPr lang="en-US" sz="1200" dirty="0" smtClean="0"/>
              <a:t> V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Remove more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unaries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 next </a:t>
            </a:r>
            <a:r>
              <a:rPr lang="en-US" sz="1200" dirty="0" smtClean="0"/>
              <a:t>NP </a:t>
            </a:r>
            <a:r>
              <a:rPr lang="en-US" sz="1200" dirty="0" smtClean="0">
                <a:sym typeface="Symbol" charset="0"/>
              </a:rPr>
              <a:t></a:t>
            </a:r>
            <a:r>
              <a:rPr lang="en-US" sz="1200" dirty="0" smtClean="0"/>
              <a:t> NP (easy, cross-it-off) and then NP </a:t>
            </a:r>
            <a:r>
              <a:rPr lang="en-US" sz="1200" dirty="0" smtClean="0">
                <a:sym typeface="Symbol" charset="0"/>
              </a:rPr>
              <a:t></a:t>
            </a:r>
            <a:r>
              <a:rPr lang="en-US" sz="1200" dirty="0" smtClean="0"/>
              <a:t> N.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Since</a:t>
            </a:r>
            <a:r>
              <a:rPr lang="en-US" sz="1200" baseline="0" dirty="0" smtClean="0"/>
              <a:t> this is the only place N appears on the RHS of a grammar rule, we can delete it from our set of nonterminals altogether.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Then  </a:t>
            </a:r>
            <a:r>
              <a:rPr lang="en-US" sz="1200" dirty="0" smtClean="0"/>
              <a:t>NP </a:t>
            </a:r>
            <a:r>
              <a:rPr lang="en-US" sz="1200" dirty="0" smtClean="0">
                <a:sym typeface="Symbol" charset="0"/>
              </a:rPr>
              <a:t></a:t>
            </a:r>
            <a:r>
              <a:rPr lang="en-US" sz="1200" dirty="0" smtClean="0"/>
              <a:t> PP and PP </a:t>
            </a:r>
            <a:r>
              <a:rPr lang="en-US" sz="1200" dirty="0" smtClean="0">
                <a:sym typeface="Symbol" charset="0"/>
              </a:rPr>
              <a:t></a:t>
            </a:r>
            <a:r>
              <a:rPr lang="en-US" sz="1200" dirty="0" smtClean="0"/>
              <a:t> 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And then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binarize</a:t>
            </a:r>
            <a:endParaRPr lang="en-US" sz="1200" dirty="0" smtClean="0"/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Chomsky Normal form!</a:t>
            </a:r>
            <a:endParaRPr lang="en-US" sz="1200" dirty="0" smtClean="0"/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Now,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if a linguist hands you this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and you hand them back this, then they tend not to be very happy.</a:t>
            </a:r>
            <a:endParaRPr lang="en-US" sz="1200" dirty="0" smtClean="0"/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5683D606-0A5D-2E4E-B04A-8FE1088825F2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8A49A164-8C0C-0147-A692-E1746DCD098F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464050"/>
            <a:ext cx="5476875" cy="4227513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D06B7BD-4990-DB44-B6F1-E642D36C06B6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464050"/>
            <a:ext cx="5476875" cy="4227513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5F1ED17-0C76-0B49-8B59-5CB203CB6D4E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3412D8E-C580-F249-9D70-35BEABF3B5E0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Symbol" charset="0"/>
              </a:rPr>
              <a:t></a:t>
            </a:r>
            <a:r>
              <a:rPr lang="en-US" baseline="0" dirty="0" smtClean="0">
                <a:sym typeface="Symbol" charset="0"/>
              </a:rPr>
              <a:t> is</a:t>
            </a:r>
            <a:r>
              <a:rPr lang="en-US" dirty="0" smtClean="0">
                <a:sym typeface="Symbol" charset="0"/>
              </a:rPr>
              <a:t> a sequence of terminals and/or nonterminals (possibly an empty sequence)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451F8562-9107-BF44-89B3-D9E57C831C4C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SCC: Strongly connected component.</a:t>
            </a: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0AB2D8C-F49C-B845-AC8D-FFA837D62856}" type="slidenum">
              <a:rPr lang="en-US" sz="1200"/>
              <a:pPr eaLnBrk="1" hangingPunct="1"/>
              <a:t>31</a:t>
            </a:fld>
            <a:endParaRPr 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012B3FC-DC97-064B-B736-BD792D13EC36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012B3FC-DC97-064B-B736-BD792D13EC36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95C99262-E068-B14C-8703-63D9A961E999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Want to work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out all possible structures licensed by grammar.</a:t>
            </a:r>
          </a:p>
          <a:p>
            <a:pPr eaLnBrk="1" hangingPunct="1"/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In PCFG want to find the highest probability one.</a:t>
            </a:r>
          </a:p>
          <a:p>
            <a:pPr eaLnBrk="1" hangingPunct="1"/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Without doing any repeated work.</a:t>
            </a: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Probs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for all rules with the same parent sum to 1.</a:t>
            </a:r>
          </a:p>
          <a:p>
            <a:pPr eaLnBrk="1" hangingPunct="1"/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Prob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of a parse is product of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probs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of all the rules</a:t>
            </a:r>
          </a:p>
          <a:p>
            <a:pPr eaLnBrk="1" hangingPunct="1"/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Probs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estimated by reading counts off of the treebank - it</a:t>
            </a:r>
            <a:r>
              <a:rPr lang="ja-JP" altLang="en-US" dirty="0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Times New Roman" charset="0"/>
                <a:ea typeface="ＭＳ Ｐゴシック" charset="0"/>
                <a:cs typeface="ＭＳ Ｐゴシック" charset="0"/>
              </a:rPr>
              <a:t>s a generative model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9BF85A8A-89D9-DB42-9B4C-B61407C00BB0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BFF8CDEC-1B77-D942-A320-423507E5DB02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BFF8CDEC-1B77-D942-A320-423507E5DB02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NP </a:t>
            </a:r>
            <a:r>
              <a:rPr lang="en-US" sz="1200" dirty="0" smtClean="0">
                <a:sym typeface="Symbol" charset="0"/>
              </a:rPr>
              <a:t>-&gt;</a:t>
            </a:r>
            <a:r>
              <a:rPr lang="en-US" sz="1200" dirty="0" smtClean="0"/>
              <a:t>  NP NP = 0.35 * 0.14 * 0.1 = 0.0049</a:t>
            </a:r>
          </a:p>
          <a:p>
            <a:pPr eaLnBrk="1" hangingPunct="1"/>
            <a:r>
              <a:rPr lang="en-US" sz="1200" dirty="0" smtClean="0"/>
              <a:t>VP </a:t>
            </a:r>
            <a:r>
              <a:rPr lang="en-US" sz="1200" dirty="0" smtClean="0">
                <a:sym typeface="Symbol" charset="0"/>
              </a:rPr>
              <a:t>-&gt;</a:t>
            </a:r>
            <a:r>
              <a:rPr lang="en-US" sz="1200" dirty="0" smtClean="0"/>
              <a:t>  V NP = 0.1 * 0.14 * 0.5 = 0.007</a:t>
            </a:r>
          </a:p>
          <a:p>
            <a:pPr eaLnBrk="1" hangingPunct="1"/>
            <a:r>
              <a:rPr lang="en-US" sz="1200" dirty="0" smtClean="0"/>
              <a:t>S </a:t>
            </a:r>
            <a:r>
              <a:rPr lang="en-US" sz="1200" dirty="0" smtClean="0">
                <a:sym typeface="Symbol" charset="0"/>
              </a:rPr>
              <a:t>-&gt;</a:t>
            </a:r>
            <a:r>
              <a:rPr lang="en-US" sz="1200" dirty="0" smtClean="0"/>
              <a:t>  VP = 0.007 *</a:t>
            </a:r>
            <a:r>
              <a:rPr lang="en-US" sz="1200" baseline="0" dirty="0" smtClean="0"/>
              <a:t> 0.1 = 0.0007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 </a:t>
            </a:r>
            <a:r>
              <a:rPr lang="en-US" sz="1200" dirty="0" smtClean="0">
                <a:sym typeface="Symbol" charset="0"/>
              </a:rPr>
              <a:t>-&gt;</a:t>
            </a:r>
            <a:r>
              <a:rPr lang="en-US" sz="1200" dirty="0" smtClean="0"/>
              <a:t> NP VP = 0.35 * 0.06 *</a:t>
            </a:r>
            <a:r>
              <a:rPr lang="en-US" sz="1200" baseline="0" dirty="0" smtClean="0"/>
              <a:t> 0.9 = 0.0189</a:t>
            </a:r>
            <a:endParaRPr lang="en-US" sz="1200" dirty="0" smtClean="0"/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03BBE0C-B294-5943-89C1-D601EF5849F0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27A8324-8F55-CF43-9434-9A91DB912EB8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4738" y="704850"/>
            <a:ext cx="4695825" cy="3522663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462463"/>
            <a:ext cx="5476875" cy="4229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5670" tIns="42835" rIns="85670" bIns="42835"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3412D8E-C580-F249-9D70-35BEABF3B5E0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sym typeface="Symbol" charset="0"/>
              </a:rPr>
              <a:t></a:t>
            </a:r>
            <a:r>
              <a:rPr lang="en-US" baseline="0" smtClean="0">
                <a:sym typeface="Symbol" charset="0"/>
              </a:rPr>
              <a:t> is</a:t>
            </a:r>
            <a:r>
              <a:rPr lang="en-US" smtClean="0">
                <a:sym typeface="Symbol" charset="0"/>
              </a:rPr>
              <a:t> a sequence of terminals and/or nonterminals (possibly an empty sequence)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47506E90-F399-2545-AB56-D03606ACA6BB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4738" y="704850"/>
            <a:ext cx="4695825" cy="3522663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462463"/>
            <a:ext cx="5476875" cy="4229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5670" tIns="42835" rIns="85670" bIns="42835"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76A9C4A-9B21-E94C-87BA-AAB009BE924E}" type="slidenum">
              <a:rPr lang="en-US" sz="1200"/>
              <a:pPr eaLnBrk="1" hangingPunct="1"/>
              <a:t>41</a:t>
            </a:fld>
            <a:endParaRPr lang="en-US" sz="12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012B3FC-DC97-064B-B736-BD792D13EC36}" type="slidenum">
              <a:rPr lang="en-US" sz="1200"/>
              <a:pPr eaLnBrk="1" hangingPunct="1"/>
              <a:t>42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012B3FC-DC97-064B-B736-BD792D13EC36}" type="slidenum">
              <a:rPr lang="en-US" sz="1200"/>
              <a:pPr eaLnBrk="1" hangingPunct="1"/>
              <a:t>43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44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Start discussing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unary removal downwards: remove </a:t>
            </a:r>
            <a:r>
              <a:rPr lang="en-US" sz="1200" dirty="0" smtClean="0"/>
              <a:t>S </a:t>
            </a:r>
            <a:r>
              <a:rPr lang="en-US" sz="1200" dirty="0" smtClean="0">
                <a:sym typeface="Symbol" charset="0"/>
              </a:rPr>
              <a:t></a:t>
            </a:r>
            <a:r>
              <a:rPr lang="en-US" sz="1200" dirty="0" smtClean="0"/>
              <a:t> VP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45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4738" y="704850"/>
            <a:ext cx="4695825" cy="35226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462463"/>
            <a:ext cx="5476875" cy="4229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5670" tIns="42835" rIns="85670" bIns="42835"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46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4738" y="704850"/>
            <a:ext cx="4695825" cy="35226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462463"/>
            <a:ext cx="5476875" cy="4229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5670" tIns="42835" rIns="85670" bIns="42835"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47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4738" y="704850"/>
            <a:ext cx="4695825" cy="35226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462463"/>
            <a:ext cx="5476875" cy="4229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5670" tIns="42835" rIns="85670" bIns="42835"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48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4738" y="704850"/>
            <a:ext cx="4695825" cy="35226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462463"/>
            <a:ext cx="5476875" cy="4229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5670" tIns="42835" rIns="85670" bIns="42835"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And then start the binaries.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49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4738" y="704850"/>
            <a:ext cx="4695825" cy="35226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462463"/>
            <a:ext cx="5476875" cy="4229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5670" tIns="42835" rIns="85670" bIns="42835"/>
          <a:lstStyle/>
          <a:p>
            <a:pPr eaLnBrk="1" hangingPunct="1"/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Unaries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change 0,2 and 2,4 S scores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50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4738" y="704850"/>
            <a:ext cx="4695825" cy="35226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462463"/>
            <a:ext cx="5476875" cy="4229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5670" tIns="42835" rIns="85670" bIns="42835"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51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4738" y="704850"/>
            <a:ext cx="4695825" cy="35226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462463"/>
            <a:ext cx="5476875" cy="4229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5670" tIns="42835" rIns="85670" bIns="42835"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Results for 0,1 and 1,3</a:t>
            </a:r>
          </a:p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But everything done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the other way is lower.</a:t>
            </a:r>
          </a:p>
          <a:p>
            <a:pPr eaLnBrk="1" hangingPunct="1"/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NP -&gt; NP NP for 0,2 and 2,3 is same; A TIE !!; VP is impossible;</a:t>
            </a:r>
          </a:p>
          <a:p>
            <a:pPr eaLnBrk="1" hangingPunct="1"/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S is 0.0049 * 0.06 * 0.9 = 0.0002646 </a:t>
            </a:r>
          </a:p>
          <a:p>
            <a:pPr eaLnBrk="1" hangingPunct="1"/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Then doing </a:t>
            </a:r>
            <a:r>
              <a:rPr lang="en-US" baseline="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unaries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does nothing (0.000147 S)</a:t>
            </a:r>
          </a:p>
          <a:p>
            <a:pPr eaLnBrk="1" hangingPunct="1"/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Then do (1,4) cell.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52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4738" y="704850"/>
            <a:ext cx="4695825" cy="35226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462463"/>
            <a:ext cx="5476875" cy="4229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5670" tIns="42835" rIns="85670" bIns="42835"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(1,4) S -&gt;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53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4738" y="704850"/>
            <a:ext cx="4695825" cy="35226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462463"/>
            <a:ext cx="5476875" cy="4229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5670" tIns="42835" rIns="85670" bIns="42835"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(0,4) S from NP(0,2) + VP(2,4)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= 0.0049 * 0.042 * 0.9 = 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012B3FC-DC97-064B-B736-BD792D13EC36}" type="slidenum">
              <a:rPr lang="en-US" sz="1200"/>
              <a:pPr eaLnBrk="1" hangingPunct="1"/>
              <a:t>54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012B3FC-DC97-064B-B736-BD792D13EC36}" type="slidenum">
              <a:rPr lang="en-US" sz="1200"/>
              <a:pPr eaLnBrk="1" hangingPunct="1"/>
              <a:t>55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752B873-3CDC-DE41-BA2B-002CA14CCEB0}" type="slidenum">
              <a:rPr lang="en-US" sz="1200"/>
              <a:pPr eaLnBrk="1" hangingPunct="1"/>
              <a:t>56</a:t>
            </a:fld>
            <a:endParaRPr lang="en-US" sz="120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Lucida Sans" charset="0"/>
                <a:ea typeface="ＭＳ Ｐゴシック" charset="0"/>
                <a:cs typeface="ＭＳ Ｐゴシック" charset="0"/>
              </a:rPr>
              <a:t>Most sentences are not given a completely correct parse by any currently existing parser.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Lucida Sans" charset="0"/>
                <a:ea typeface="ＭＳ Ｐゴシック" charset="0"/>
                <a:cs typeface="ＭＳ Ｐゴシック" charset="0"/>
              </a:rPr>
              <a:t>A constituent is a triple, which must be exact in the true parse for the constituent to be marked correct. 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8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This isn’</a:t>
            </a:r>
            <a:r>
              <a:rPr lang="en-US" altLang="ja-JP" sz="1200" dirty="0" smtClean="0">
                <a:solidFill>
                  <a:srgbClr val="008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t necessarily a great measure … me and many other people think dependency accuracy would be better.</a:t>
            </a:r>
            <a:endParaRPr lang="en-US" altLang="ja-JP" sz="1200" dirty="0" smtClean="0">
              <a:latin typeface="Lucida Sans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728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B4124F0-023C-B044-938D-94C04ADAEF4E}" type="slidenum">
              <a:rPr lang="en-US" sz="1200"/>
              <a:pPr eaLnBrk="1" hangingPunct="1"/>
              <a:t>58</a:t>
            </a:fld>
            <a:endParaRPr lang="en-US" sz="120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012B3FC-DC97-064B-B736-BD792D13EC36}" type="slidenum">
              <a:rPr lang="en-US" sz="1200"/>
              <a:pPr eaLnBrk="1" hangingPunct="1"/>
              <a:t>59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BA233DE-80F5-B64D-ABA8-38B9A866BBB1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P </a:t>
            </a:r>
            <a:r>
              <a:rPr lang="en-US" dirty="0" smtClean="0">
                <a:sym typeface="Symbol" charset="0"/>
              </a:rPr>
              <a:t>gives the probability of each rule.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Clipart: http://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www.wpclipart.com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/animals/aquatic/fish/_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happy_fish.png.html</a:t>
            </a: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Public domain.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2D865B5-0A1C-D044-B781-7CA655036049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3C2F580-2905-4741-B915-CB4AA79930AB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 sz="3600">
                <a:solidFill>
                  <a:srgbClr val="A5002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260136" y="304800"/>
            <a:ext cx="3473664" cy="625591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49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324600"/>
            <a:ext cx="3429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195" y="304800"/>
            <a:ext cx="1059656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23" y="11667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2" r:id="rId13"/>
    <p:sldLayoutId id="214748371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CFGs and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PCFGs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(Probabilistic) Context-Free Grammars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4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360329"/>
            <a:ext cx="5645875" cy="549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0"/>
                <a:cs typeface="굴림" charset="0"/>
              </a:rPr>
              <a:t>Tree and String Probabilities	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i="1" dirty="0" smtClean="0">
                <a:ea typeface="굴림" charset="0"/>
                <a:cs typeface="굴림" charset="0"/>
              </a:rPr>
              <a:t>s</a:t>
            </a:r>
            <a:r>
              <a:rPr lang="en-US" altLang="ko-KR" i="1" baseline="-25000" dirty="0" smtClean="0">
                <a:ea typeface="굴림" charset="0"/>
                <a:cs typeface="굴림" charset="0"/>
              </a:rPr>
              <a:t>  </a:t>
            </a:r>
            <a:r>
              <a:rPr lang="en-US" altLang="ko-KR" dirty="0" smtClean="0">
                <a:ea typeface="굴림" charset="0"/>
                <a:cs typeface="굴림" charset="0"/>
              </a:rPr>
              <a:t> </a:t>
            </a:r>
            <a:r>
              <a:rPr lang="en-US" altLang="ko-KR" dirty="0">
                <a:ea typeface="굴림" charset="0"/>
                <a:cs typeface="굴림" charset="0"/>
              </a:rPr>
              <a:t>= </a:t>
            </a:r>
            <a:r>
              <a:rPr lang="en-US" altLang="ko-KR" dirty="0" smtClean="0">
                <a:ea typeface="굴림" charset="0"/>
                <a:cs typeface="굴림" charset="0"/>
              </a:rPr>
              <a:t>  </a:t>
            </a:r>
            <a:r>
              <a:rPr lang="en-US" altLang="ko-KR" i="1" dirty="0" smtClean="0">
                <a:ea typeface="굴림" charset="0"/>
                <a:cs typeface="굴림" charset="0"/>
              </a:rPr>
              <a:t>people fish tanks with rods</a:t>
            </a:r>
            <a:endParaRPr lang="en-US" altLang="ko-KR" dirty="0">
              <a:ea typeface="굴림" charset="0"/>
              <a:cs typeface="굴림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0"/>
                <a:cs typeface="굴림" charset="0"/>
              </a:rPr>
              <a:t>P(</a:t>
            </a:r>
            <a:r>
              <a:rPr lang="en-US" altLang="ko-KR" i="1" dirty="0">
                <a:ea typeface="굴림" charset="0"/>
                <a:cs typeface="굴림" charset="0"/>
              </a:rPr>
              <a:t>t</a:t>
            </a:r>
            <a:r>
              <a:rPr lang="en-US" altLang="ko-KR" i="1" baseline="-25000" dirty="0">
                <a:ea typeface="굴림" charset="0"/>
                <a:cs typeface="굴림" charset="0"/>
              </a:rPr>
              <a:t>1</a:t>
            </a:r>
            <a:r>
              <a:rPr lang="en-US" altLang="ko-KR" dirty="0">
                <a:ea typeface="굴림" charset="0"/>
                <a:cs typeface="굴림" charset="0"/>
              </a:rPr>
              <a:t>)     = </a:t>
            </a:r>
            <a:r>
              <a:rPr lang="en-US" altLang="ko-KR" dirty="0" smtClean="0">
                <a:ea typeface="굴림" charset="0"/>
                <a:cs typeface="굴림" charset="0"/>
              </a:rPr>
              <a:t>1.0 </a:t>
            </a:r>
            <a:r>
              <a:rPr lang="en-US" altLang="ko-KR" dirty="0">
                <a:ea typeface="굴림" charset="0"/>
                <a:cs typeface="굴림" charset="0"/>
              </a:rPr>
              <a:t>× 0.7 × </a:t>
            </a:r>
            <a:r>
              <a:rPr lang="en-US" altLang="ko-KR" dirty="0" smtClean="0">
                <a:ea typeface="굴림" charset="0"/>
                <a:cs typeface="굴림" charset="0"/>
              </a:rPr>
              <a:t>0.4  × 0.5 </a:t>
            </a:r>
            <a:r>
              <a:rPr lang="en-US" altLang="ko-KR" dirty="0">
                <a:ea typeface="굴림" charset="0"/>
                <a:cs typeface="굴림" charset="0"/>
              </a:rPr>
              <a:t>× </a:t>
            </a:r>
            <a:r>
              <a:rPr lang="en-US" altLang="ko-KR" dirty="0" smtClean="0">
                <a:ea typeface="굴림" charset="0"/>
                <a:cs typeface="굴림" charset="0"/>
              </a:rPr>
              <a:t>0.6 </a:t>
            </a:r>
            <a:r>
              <a:rPr lang="en-US" altLang="ko-KR" dirty="0">
                <a:ea typeface="굴림" charset="0"/>
                <a:cs typeface="굴림" charset="0"/>
              </a:rPr>
              <a:t>× </a:t>
            </a:r>
            <a:r>
              <a:rPr lang="en-US" altLang="ko-KR" dirty="0" smtClean="0">
                <a:ea typeface="굴림" charset="0"/>
                <a:cs typeface="굴림" charset="0"/>
              </a:rPr>
              <a:t>0.7 </a:t>
            </a:r>
            <a:endParaRPr lang="en-US" altLang="ko-KR" dirty="0">
              <a:ea typeface="굴림" charset="0"/>
              <a:cs typeface="굴림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ko-KR" dirty="0">
                <a:ea typeface="굴림" charset="0"/>
                <a:cs typeface="굴림" charset="0"/>
              </a:rPr>
              <a:t>                     × 1.0 × </a:t>
            </a:r>
            <a:r>
              <a:rPr lang="en-US" altLang="ko-KR" dirty="0" smtClean="0">
                <a:ea typeface="굴림" charset="0"/>
                <a:cs typeface="굴림" charset="0"/>
              </a:rPr>
              <a:t>0.2 </a:t>
            </a:r>
            <a:r>
              <a:rPr lang="en-US" altLang="ko-KR" dirty="0">
                <a:ea typeface="굴림" charset="0"/>
                <a:cs typeface="굴림" charset="0"/>
              </a:rPr>
              <a:t>× </a:t>
            </a:r>
            <a:r>
              <a:rPr lang="en-US" altLang="ko-KR" dirty="0" smtClean="0">
                <a:ea typeface="굴림" charset="0"/>
                <a:cs typeface="굴림" charset="0"/>
              </a:rPr>
              <a:t>1.0 </a:t>
            </a:r>
            <a:r>
              <a:rPr lang="en-US" altLang="ko-KR" dirty="0">
                <a:ea typeface="굴림" charset="0"/>
                <a:cs typeface="굴림" charset="0"/>
              </a:rPr>
              <a:t>× </a:t>
            </a:r>
            <a:r>
              <a:rPr lang="en-US" altLang="ko-KR" dirty="0" smtClean="0">
                <a:ea typeface="굴림" charset="0"/>
                <a:cs typeface="굴림" charset="0"/>
              </a:rPr>
              <a:t>0.7 </a:t>
            </a:r>
            <a:r>
              <a:rPr lang="en-US" altLang="ko-KR" dirty="0">
                <a:ea typeface="굴림" charset="0"/>
                <a:cs typeface="굴림" charset="0"/>
              </a:rPr>
              <a:t>× </a:t>
            </a:r>
            <a:r>
              <a:rPr lang="en-US" altLang="ko-KR" dirty="0" smtClean="0">
                <a:ea typeface="굴림" charset="0"/>
                <a:cs typeface="굴림" charset="0"/>
              </a:rPr>
              <a:t>0.1</a:t>
            </a:r>
            <a:endParaRPr lang="en-US" altLang="ko-KR" dirty="0">
              <a:ea typeface="굴림" charset="0"/>
              <a:cs typeface="굴림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ko-KR" dirty="0">
                <a:ea typeface="굴림" charset="0"/>
                <a:cs typeface="굴림" charset="0"/>
              </a:rPr>
              <a:t>               </a:t>
            </a:r>
            <a:r>
              <a:rPr lang="en-US" altLang="ko-KR" dirty="0" smtClean="0">
                <a:ea typeface="굴림" charset="0"/>
                <a:cs typeface="굴림" charset="0"/>
              </a:rPr>
              <a:t>  </a:t>
            </a:r>
            <a:r>
              <a:rPr lang="en-US" altLang="ko-KR" dirty="0">
                <a:ea typeface="굴림" charset="0"/>
                <a:cs typeface="굴림" charset="0"/>
              </a:rPr>
              <a:t>=  </a:t>
            </a:r>
            <a:r>
              <a:rPr lang="en-US" dirty="0" smtClean="0"/>
              <a:t>0.0008232</a:t>
            </a:r>
            <a:endParaRPr lang="en-US" altLang="ko-KR" dirty="0" smtClean="0">
              <a:ea typeface="굴림" charset="0"/>
              <a:cs typeface="굴림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>
                <a:ea typeface="굴림" charset="0"/>
                <a:cs typeface="굴림" charset="0"/>
              </a:rPr>
              <a:t>P(</a:t>
            </a:r>
            <a:r>
              <a:rPr lang="en-US" altLang="ko-KR" i="1" dirty="0" smtClean="0">
                <a:ea typeface="굴림" charset="0"/>
                <a:cs typeface="굴림" charset="0"/>
              </a:rPr>
              <a:t>t</a:t>
            </a:r>
            <a:r>
              <a:rPr lang="en-US" altLang="ko-KR" i="1" baseline="-25000" dirty="0" smtClean="0">
                <a:ea typeface="굴림" charset="0"/>
                <a:cs typeface="굴림" charset="0"/>
              </a:rPr>
              <a:t>2</a:t>
            </a:r>
            <a:r>
              <a:rPr lang="en-US" altLang="ko-KR" dirty="0" smtClean="0">
                <a:ea typeface="굴림" charset="0"/>
                <a:cs typeface="굴림" charset="0"/>
              </a:rPr>
              <a:t>)     = 1.0 × 0.7 × 0.6 × 0.5 × 0.6 × 0.2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dirty="0" smtClean="0">
                <a:ea typeface="굴림" charset="0"/>
                <a:cs typeface="굴림" charset="0"/>
              </a:rPr>
              <a:t>                     </a:t>
            </a:r>
            <a:r>
              <a:rPr lang="en-US" altLang="ko-KR" dirty="0">
                <a:ea typeface="굴림" charset="0"/>
                <a:cs typeface="굴림" charset="0"/>
              </a:rPr>
              <a:t>× </a:t>
            </a:r>
            <a:r>
              <a:rPr lang="en-US" altLang="ko-KR" dirty="0" smtClean="0">
                <a:ea typeface="굴림" charset="0"/>
                <a:cs typeface="굴림" charset="0"/>
              </a:rPr>
              <a:t>0.7 </a:t>
            </a:r>
            <a:r>
              <a:rPr lang="en-US" altLang="ko-KR" dirty="0">
                <a:ea typeface="굴림" charset="0"/>
                <a:cs typeface="굴림" charset="0"/>
              </a:rPr>
              <a:t>× 1.0 × 0.2 × </a:t>
            </a:r>
            <a:r>
              <a:rPr lang="en-US" altLang="ko-KR" dirty="0" smtClean="0">
                <a:ea typeface="굴림" charset="0"/>
                <a:cs typeface="굴림" charset="0"/>
              </a:rPr>
              <a:t>1.0 </a:t>
            </a:r>
            <a:r>
              <a:rPr lang="en-US" altLang="ko-KR" dirty="0">
                <a:ea typeface="굴림" charset="0"/>
                <a:cs typeface="굴림" charset="0"/>
              </a:rPr>
              <a:t>× </a:t>
            </a:r>
            <a:r>
              <a:rPr lang="en-US" altLang="ko-KR" dirty="0" smtClean="0">
                <a:ea typeface="굴림" charset="0"/>
                <a:cs typeface="굴림" charset="0"/>
              </a:rPr>
              <a:t>0.7 </a:t>
            </a:r>
            <a:r>
              <a:rPr lang="en-US" altLang="ko-KR" dirty="0">
                <a:ea typeface="굴림" charset="0"/>
                <a:cs typeface="굴림" charset="0"/>
              </a:rPr>
              <a:t>× </a:t>
            </a:r>
            <a:r>
              <a:rPr lang="en-US" altLang="ko-KR" dirty="0" smtClean="0">
                <a:ea typeface="굴림" charset="0"/>
                <a:cs typeface="굴림" charset="0"/>
              </a:rPr>
              <a:t>0.1</a:t>
            </a:r>
            <a:endParaRPr lang="en-US" altLang="ko-KR" dirty="0">
              <a:ea typeface="굴림" charset="0"/>
              <a:cs typeface="굴림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ko-KR" dirty="0">
                <a:ea typeface="굴림" charset="0"/>
                <a:cs typeface="굴림" charset="0"/>
              </a:rPr>
              <a:t>                = </a:t>
            </a:r>
            <a:r>
              <a:rPr lang="en-US" dirty="0" smtClean="0"/>
              <a:t>0.00024696</a:t>
            </a:r>
            <a:r>
              <a:rPr lang="en-US" altLang="ko-KR" dirty="0" smtClean="0">
                <a:ea typeface="굴림" charset="0"/>
                <a:cs typeface="굴림" charset="0"/>
              </a:rPr>
              <a:t> </a:t>
            </a:r>
            <a:endParaRPr lang="en-US" altLang="ko-KR" dirty="0">
              <a:ea typeface="굴림" charset="0"/>
              <a:cs typeface="굴림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0"/>
                <a:cs typeface="굴림" charset="0"/>
              </a:rPr>
              <a:t>P</a:t>
            </a:r>
            <a:r>
              <a:rPr lang="en-US" altLang="ko-KR" dirty="0" smtClean="0">
                <a:ea typeface="굴림" charset="0"/>
                <a:cs typeface="굴림" charset="0"/>
              </a:rPr>
              <a:t>(</a:t>
            </a:r>
            <a:r>
              <a:rPr lang="en-US" altLang="ko-KR" i="1" dirty="0" smtClean="0">
                <a:ea typeface="굴림" charset="0"/>
                <a:cs typeface="굴림" charset="0"/>
              </a:rPr>
              <a:t>s</a:t>
            </a:r>
            <a:r>
              <a:rPr lang="en-US" altLang="ko-KR" dirty="0" smtClean="0">
                <a:ea typeface="굴림" charset="0"/>
                <a:cs typeface="굴림" charset="0"/>
              </a:rPr>
              <a:t>)  </a:t>
            </a:r>
            <a:r>
              <a:rPr lang="en-US" altLang="ko-KR" dirty="0">
                <a:ea typeface="굴림" charset="0"/>
                <a:cs typeface="굴림" charset="0"/>
              </a:rPr>
              <a:t>=      P(</a:t>
            </a:r>
            <a:r>
              <a:rPr lang="en-US" altLang="ko-KR" i="1" dirty="0">
                <a:ea typeface="굴림" charset="0"/>
                <a:cs typeface="굴림" charset="0"/>
              </a:rPr>
              <a:t>t</a:t>
            </a:r>
            <a:r>
              <a:rPr lang="en-US" altLang="ko-KR" i="1" baseline="-25000" dirty="0">
                <a:ea typeface="굴림" charset="0"/>
                <a:cs typeface="굴림" charset="0"/>
              </a:rPr>
              <a:t>1</a:t>
            </a:r>
            <a:r>
              <a:rPr lang="en-US" altLang="ko-KR" dirty="0">
                <a:ea typeface="굴림" charset="0"/>
                <a:cs typeface="굴림" charset="0"/>
              </a:rPr>
              <a:t>)      +     P(</a:t>
            </a:r>
            <a:r>
              <a:rPr lang="en-US" altLang="ko-KR" i="1" dirty="0">
                <a:ea typeface="굴림" charset="0"/>
                <a:cs typeface="굴림" charset="0"/>
              </a:rPr>
              <a:t>t</a:t>
            </a:r>
            <a:r>
              <a:rPr lang="en-US" altLang="ko-KR" i="1" baseline="-25000" dirty="0">
                <a:ea typeface="굴림" charset="0"/>
                <a:cs typeface="굴림" charset="0"/>
              </a:rPr>
              <a:t>2</a:t>
            </a:r>
            <a:r>
              <a:rPr lang="en-US" altLang="ko-KR" dirty="0">
                <a:ea typeface="굴림" charset="0"/>
                <a:cs typeface="굴림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dirty="0">
                <a:ea typeface="굴림" charset="0"/>
                <a:cs typeface="굴림" charset="0"/>
              </a:rPr>
              <a:t>	            = </a:t>
            </a:r>
            <a:r>
              <a:rPr lang="en-US" dirty="0" smtClean="0"/>
              <a:t>0.0008232</a:t>
            </a:r>
            <a:r>
              <a:rPr lang="en-US" altLang="ko-KR" dirty="0" smtClean="0">
                <a:ea typeface="굴림" charset="0"/>
                <a:cs typeface="굴림" charset="0"/>
              </a:rPr>
              <a:t> + </a:t>
            </a:r>
            <a:r>
              <a:rPr lang="en-US" dirty="0" smtClean="0"/>
              <a:t>0.00024696</a:t>
            </a:r>
            <a:endParaRPr lang="en-US" altLang="ko-KR" dirty="0" smtClean="0">
              <a:ea typeface="굴림" charset="0"/>
              <a:cs typeface="굴림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ko-KR" dirty="0" smtClean="0">
                <a:ea typeface="굴림" charset="0"/>
                <a:cs typeface="굴림" charset="0"/>
              </a:rPr>
              <a:t>                 = </a:t>
            </a:r>
            <a:r>
              <a:rPr lang="en-US" dirty="0" smtClean="0"/>
              <a:t>0.00107016</a:t>
            </a:r>
            <a:r>
              <a:rPr lang="en-US" altLang="ko-KR" dirty="0" smtClean="0">
                <a:ea typeface="굴림" charset="0"/>
                <a:cs typeface="굴림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ko-KR" altLang="en-US" dirty="0">
              <a:ea typeface="굴림" charset="0"/>
              <a:cs typeface="굴림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629400" y="2286000"/>
            <a:ext cx="16002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Verb attach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629400" y="3505200"/>
            <a:ext cx="16002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Lucida Sans" pitchFamily="-65" charset="0"/>
              </a:rPr>
              <a:t>Noun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 attach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358634"/>
            <a:ext cx="6168722" cy="549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360329"/>
            <a:ext cx="5645875" cy="549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CFGs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and PCFGs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(Probabilistic) Context-Free Grammars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0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Grammar</a:t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ea typeface="ＭＳ Ｐゴシック" charset="0"/>
                <a:cs typeface="ＭＳ Ｐゴシック" charset="0"/>
              </a:rPr>
              <a:t>Transforms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Restricting the grammar form for efficient parsing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7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Chomsky Normal Form</a:t>
            </a:r>
            <a:endParaRPr lang="en-US" dirty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rules are of the form X </a:t>
            </a:r>
            <a:r>
              <a:rPr lang="en-US" dirty="0" smtClean="0">
                <a:sym typeface="Symbol" charset="0"/>
              </a:rPr>
              <a:t> Y Z or X  w</a:t>
            </a:r>
          </a:p>
          <a:p>
            <a:pPr lvl="1"/>
            <a:r>
              <a:rPr lang="en-US" dirty="0" smtClean="0">
                <a:sym typeface="Symbol" charset="0"/>
              </a:rPr>
              <a:t>X, Y, Z </a:t>
            </a:r>
            <a:r>
              <a:rPr lang="en-US" dirty="0">
                <a:sym typeface="Symbol" charset="0"/>
              </a:rPr>
              <a:t>∈ N and </a:t>
            </a:r>
            <a:r>
              <a:rPr lang="en-US" dirty="0" smtClean="0">
                <a:sym typeface="Symbol" charset="0"/>
              </a:rPr>
              <a:t>w </a:t>
            </a:r>
            <a:r>
              <a:rPr lang="en-US" dirty="0">
                <a:sym typeface="Symbol" charset="0"/>
              </a:rPr>
              <a:t>∈ </a:t>
            </a:r>
            <a:r>
              <a:rPr lang="en-US" dirty="0" smtClean="0">
                <a:sym typeface="Symbol" charset="0"/>
              </a:rPr>
              <a:t>T </a:t>
            </a:r>
          </a:p>
          <a:p>
            <a:r>
              <a:rPr lang="en-US" dirty="0" smtClean="0">
                <a:sym typeface="Symbol" charset="0"/>
              </a:rPr>
              <a:t>A transformation to this form doesn’</a:t>
            </a:r>
            <a:r>
              <a:rPr lang="en-US" altLang="ja-JP" dirty="0" smtClean="0">
                <a:sym typeface="Symbol" charset="0"/>
              </a:rPr>
              <a:t>t change the weak generative capacity of a CFG</a:t>
            </a:r>
          </a:p>
          <a:p>
            <a:pPr lvl="1"/>
            <a:r>
              <a:rPr lang="en-US" altLang="ja-JP" dirty="0" smtClean="0">
                <a:sym typeface="Symbol" charset="0"/>
              </a:rPr>
              <a:t>That is, it recognizes the same language</a:t>
            </a:r>
          </a:p>
          <a:p>
            <a:pPr lvl="2"/>
            <a:r>
              <a:rPr lang="en-US" altLang="ja-JP" dirty="0" smtClean="0">
                <a:sym typeface="Symbol" charset="0"/>
              </a:rPr>
              <a:t>But maybe with different trees</a:t>
            </a:r>
          </a:p>
          <a:p>
            <a:r>
              <a:rPr lang="en-US" dirty="0" smtClean="0">
                <a:sym typeface="Symbol" charset="0"/>
              </a:rPr>
              <a:t>Empties and </a:t>
            </a:r>
            <a:r>
              <a:rPr lang="en-US" dirty="0" err="1" smtClean="0">
                <a:sym typeface="Symbol" charset="0"/>
              </a:rPr>
              <a:t>unaries</a:t>
            </a:r>
            <a:r>
              <a:rPr lang="en-US" dirty="0" smtClean="0">
                <a:sym typeface="Symbol" charset="0"/>
              </a:rPr>
              <a:t> are removed recursively</a:t>
            </a:r>
          </a:p>
          <a:p>
            <a:r>
              <a:rPr lang="en-US" dirty="0" smtClean="0">
                <a:sym typeface="Symbol" charset="0"/>
              </a:rPr>
              <a:t>n-</a:t>
            </a:r>
            <a:r>
              <a:rPr lang="en-US" dirty="0" err="1" smtClean="0">
                <a:sym typeface="Symbol" charset="0"/>
              </a:rPr>
              <a:t>ary</a:t>
            </a:r>
            <a:r>
              <a:rPr lang="en-US" dirty="0" smtClean="0">
                <a:sym typeface="Symbol" charset="0"/>
              </a:rPr>
              <a:t> rules are divided by introducing new nonterminals (n &gt; 2)</a:t>
            </a:r>
          </a:p>
        </p:txBody>
      </p:sp>
    </p:spTree>
    <p:extLst>
      <p:ext uri="{BB962C8B-B14F-4D97-AF65-F5344CB8AC3E}">
        <p14:creationId xmlns:p14="http://schemas.microsoft.com/office/powerpoint/2010/main" val="164506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phrase structure grammar</a:t>
            </a:r>
            <a:endParaRPr 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NP VP</a:t>
            </a:r>
          </a:p>
          <a:p>
            <a:pPr marL="0" indent="0">
              <a:buNone/>
            </a:pPr>
            <a:r>
              <a:rPr lang="en-US" dirty="0" smtClean="0"/>
              <a:t>VP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V NP</a:t>
            </a:r>
          </a:p>
          <a:p>
            <a:pPr marL="0" indent="0">
              <a:buNone/>
            </a:pPr>
            <a:r>
              <a:rPr lang="en-US" dirty="0" smtClean="0"/>
              <a:t>VP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dirty="0" smtClean="0"/>
              <a:t>V NP PP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NP NP</a:t>
            </a:r>
          </a:p>
          <a:p>
            <a:pPr marL="0" indent="0">
              <a:buNone/>
            </a:pPr>
            <a:r>
              <a:rPr lang="en-US" dirty="0"/>
              <a:t>NP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NP </a:t>
            </a:r>
            <a:r>
              <a:rPr lang="en-US" dirty="0" smtClean="0"/>
              <a:t>PP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 </a:t>
            </a:r>
            <a:r>
              <a:rPr lang="en-US" i="1" dirty="0" smtClean="0">
                <a:sym typeface="Symbol" charset="0"/>
              </a:rPr>
              <a:t>e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PP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P NP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N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 smtClean="0"/>
              <a:t>rods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with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</a:t>
            </a:r>
            <a:r>
              <a:rPr lang="en-US" dirty="0" smtClean="0"/>
              <a:t>Form steps</a:t>
            </a:r>
            <a:endParaRPr 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S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NP VP</a:t>
            </a:r>
          </a:p>
          <a:p>
            <a:pPr marL="0" indent="0">
              <a:buNone/>
            </a:pPr>
            <a:r>
              <a:rPr lang="en-US" sz="2000" dirty="0"/>
              <a:t>S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</a:t>
            </a:r>
            <a:r>
              <a:rPr lang="en-US" sz="2000" dirty="0"/>
              <a:t>VP</a:t>
            </a:r>
          </a:p>
          <a:p>
            <a:pPr marL="0" indent="0">
              <a:buNone/>
            </a:pPr>
            <a:r>
              <a:rPr lang="en-US" sz="2000" dirty="0" smtClean="0"/>
              <a:t>VP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V NP</a:t>
            </a:r>
          </a:p>
          <a:p>
            <a:pPr marL="0" indent="0">
              <a:buNone/>
            </a:pPr>
            <a:r>
              <a:rPr lang="en-US" sz="2000" dirty="0"/>
              <a:t>VP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</a:t>
            </a:r>
            <a:r>
              <a:rPr lang="en-US" sz="2000" dirty="0" smtClean="0"/>
              <a:t>V</a:t>
            </a:r>
          </a:p>
          <a:p>
            <a:pPr marL="0" indent="0">
              <a:buNone/>
            </a:pPr>
            <a:r>
              <a:rPr lang="en-US" sz="2000" dirty="0" smtClean="0"/>
              <a:t>VP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</a:t>
            </a:r>
            <a:r>
              <a:rPr lang="en-US" sz="2000" dirty="0" smtClean="0"/>
              <a:t>V NP PP</a:t>
            </a:r>
          </a:p>
          <a:p>
            <a:pPr marL="0" indent="0">
              <a:buNone/>
            </a:pPr>
            <a:r>
              <a:rPr lang="en-US" sz="2000" dirty="0"/>
              <a:t>VP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</a:t>
            </a:r>
            <a:r>
              <a:rPr lang="en-US" sz="2000" dirty="0" smtClean="0"/>
              <a:t>V PP</a:t>
            </a:r>
          </a:p>
          <a:p>
            <a:pPr marL="0" indent="0">
              <a:buNone/>
            </a:pPr>
            <a:r>
              <a:rPr lang="en-US" sz="2000" dirty="0" smtClean="0"/>
              <a:t>NP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NP NP</a:t>
            </a:r>
          </a:p>
          <a:p>
            <a:pPr marL="0" indent="0">
              <a:buNone/>
            </a:pPr>
            <a:r>
              <a:rPr lang="en-US" sz="2000" dirty="0"/>
              <a:t>NP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</a:t>
            </a:r>
            <a:r>
              <a:rPr lang="en-US" sz="2000" dirty="0" smtClean="0"/>
              <a:t>NP</a:t>
            </a:r>
          </a:p>
          <a:p>
            <a:pPr marL="0" indent="0">
              <a:buNone/>
            </a:pPr>
            <a:r>
              <a:rPr lang="en-US" sz="2000" dirty="0"/>
              <a:t>NP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NP </a:t>
            </a:r>
            <a:r>
              <a:rPr lang="en-US" sz="2000" dirty="0" smtClean="0"/>
              <a:t>PP</a:t>
            </a:r>
          </a:p>
          <a:p>
            <a:pPr marL="0" indent="0">
              <a:buNone/>
            </a:pPr>
            <a:r>
              <a:rPr lang="en-US" sz="2000" dirty="0"/>
              <a:t>NP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</a:t>
            </a:r>
            <a:r>
              <a:rPr lang="en-US" sz="2000" dirty="0" smtClean="0"/>
              <a:t>PP</a:t>
            </a:r>
          </a:p>
          <a:p>
            <a:pPr marL="0" indent="0">
              <a:buNone/>
            </a:pPr>
            <a:r>
              <a:rPr lang="en-US" sz="2000" dirty="0" smtClean="0"/>
              <a:t>NP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N</a:t>
            </a:r>
          </a:p>
          <a:p>
            <a:pPr marL="0" indent="0">
              <a:buNone/>
            </a:pPr>
            <a:r>
              <a:rPr lang="en-US" sz="2000" dirty="0" smtClean="0"/>
              <a:t>PP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P NP</a:t>
            </a:r>
          </a:p>
          <a:p>
            <a:pPr marL="0" indent="0">
              <a:buNone/>
            </a:pPr>
            <a:r>
              <a:rPr lang="en-US" sz="2000" dirty="0"/>
              <a:t>PP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</a:t>
            </a:r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N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 smtClean="0"/>
              <a:t>rods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with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</a:t>
            </a:r>
            <a:r>
              <a:rPr lang="en-US" dirty="0" smtClean="0"/>
              <a:t>Form steps</a:t>
            </a:r>
            <a:endParaRPr 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700" dirty="0" smtClean="0"/>
              <a:t>S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NP VP</a:t>
            </a:r>
          </a:p>
          <a:p>
            <a:pPr marL="0" indent="0">
              <a:buNone/>
            </a:pPr>
            <a:r>
              <a:rPr lang="en-US" sz="1700" dirty="0" smtClean="0"/>
              <a:t>VP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V NP</a:t>
            </a:r>
          </a:p>
          <a:p>
            <a:pPr marL="0" indent="0">
              <a:buNone/>
            </a:pPr>
            <a:r>
              <a:rPr lang="en-US" sz="1700" dirty="0"/>
              <a:t>S</a:t>
            </a:r>
            <a:r>
              <a:rPr lang="en-US" sz="1700" dirty="0" smtClean="0"/>
              <a:t>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V </a:t>
            </a:r>
            <a:r>
              <a:rPr lang="en-US" sz="1700" dirty="0" smtClean="0"/>
              <a:t>NP</a:t>
            </a:r>
          </a:p>
          <a:p>
            <a:pPr marL="0" indent="0">
              <a:buNone/>
            </a:pPr>
            <a:r>
              <a:rPr lang="en-US" sz="1700" dirty="0"/>
              <a:t>VP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V</a:t>
            </a:r>
          </a:p>
          <a:p>
            <a:pPr marL="0" indent="0">
              <a:buNone/>
            </a:pPr>
            <a:r>
              <a:rPr lang="en-US" sz="1700" dirty="0" smtClean="0"/>
              <a:t>S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V</a:t>
            </a:r>
          </a:p>
          <a:p>
            <a:pPr marL="0" indent="0">
              <a:buNone/>
            </a:pPr>
            <a:r>
              <a:rPr lang="en-US" sz="1700" dirty="0" smtClean="0"/>
              <a:t>VP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V NP PP</a:t>
            </a:r>
          </a:p>
          <a:p>
            <a:pPr marL="0" indent="0">
              <a:buNone/>
            </a:pPr>
            <a:r>
              <a:rPr lang="en-US" sz="1700" dirty="0" smtClean="0"/>
              <a:t>S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V NP PP</a:t>
            </a:r>
          </a:p>
          <a:p>
            <a:pPr marL="0" indent="0">
              <a:buNone/>
            </a:pPr>
            <a:r>
              <a:rPr lang="en-US" sz="1700" dirty="0" smtClean="0"/>
              <a:t>VP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V PP</a:t>
            </a:r>
          </a:p>
          <a:p>
            <a:pPr marL="0" indent="0">
              <a:buNone/>
            </a:pPr>
            <a:r>
              <a:rPr lang="en-US" sz="1700" dirty="0" smtClean="0"/>
              <a:t>S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V PP</a:t>
            </a:r>
          </a:p>
          <a:p>
            <a:pPr marL="0" indent="0">
              <a:buNone/>
            </a:pPr>
            <a:r>
              <a:rPr lang="en-US" sz="1700" dirty="0" smtClean="0"/>
              <a:t>NP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NP NP</a:t>
            </a:r>
          </a:p>
          <a:p>
            <a:pPr marL="0" indent="0">
              <a:buNone/>
            </a:pPr>
            <a:r>
              <a:rPr lang="en-US" sz="1700" dirty="0"/>
              <a:t>NP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NP</a:t>
            </a:r>
          </a:p>
          <a:p>
            <a:pPr marL="0" indent="0">
              <a:buNone/>
            </a:pPr>
            <a:r>
              <a:rPr lang="en-US" sz="1700" dirty="0"/>
              <a:t>NP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NP </a:t>
            </a:r>
            <a:r>
              <a:rPr lang="en-US" sz="1700" dirty="0" smtClean="0"/>
              <a:t>PP</a:t>
            </a:r>
          </a:p>
          <a:p>
            <a:pPr marL="0" indent="0">
              <a:buNone/>
            </a:pPr>
            <a:r>
              <a:rPr lang="en-US" sz="1700" dirty="0"/>
              <a:t>NP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PP</a:t>
            </a:r>
          </a:p>
          <a:p>
            <a:pPr marL="0" indent="0">
              <a:buNone/>
            </a:pPr>
            <a:r>
              <a:rPr lang="en-US" sz="1700" dirty="0" smtClean="0"/>
              <a:t>NP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N</a:t>
            </a:r>
          </a:p>
          <a:p>
            <a:pPr marL="0" indent="0">
              <a:buNone/>
            </a:pPr>
            <a:r>
              <a:rPr lang="en-US" sz="1700" dirty="0" smtClean="0"/>
              <a:t>PP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P NP</a:t>
            </a:r>
          </a:p>
          <a:p>
            <a:pPr marL="0" indent="0">
              <a:buNone/>
            </a:pPr>
            <a:r>
              <a:rPr lang="en-US" sz="1700" dirty="0"/>
              <a:t>PP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P</a:t>
            </a:r>
            <a:endParaRPr lang="en-US" sz="1700" dirty="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N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 smtClean="0"/>
              <a:t>rods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with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phrase structure grammar</a:t>
            </a:r>
            <a:endParaRPr 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 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 NP VP</a:t>
            </a:r>
          </a:p>
          <a:p>
            <a:pPr marL="0" indent="0">
              <a:buNone/>
            </a:pPr>
            <a:r>
              <a:rPr lang="en-US" dirty="0" smtClean="0"/>
              <a:t>VP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V NP</a:t>
            </a:r>
          </a:p>
          <a:p>
            <a:pPr marL="0" indent="0">
              <a:buNone/>
            </a:pPr>
            <a:r>
              <a:rPr lang="en-US" dirty="0" smtClean="0"/>
              <a:t>VP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dirty="0" smtClean="0"/>
              <a:t>V NP PP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NP NP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dirty="0"/>
              <a:t>NP P</a:t>
            </a:r>
            <a:r>
              <a:rPr lang="en-US" dirty="0" smtClean="0"/>
              <a:t>P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 </a:t>
            </a:r>
            <a:r>
              <a:rPr lang="en-US" i="1" dirty="0" smtClean="0">
                <a:sym typeface="Symbol" charset="0"/>
              </a:rPr>
              <a:t>e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PP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P NP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people fish tanks</a:t>
            </a:r>
          </a:p>
          <a:p>
            <a:pPr marL="0" indent="0">
              <a:buNone/>
            </a:pPr>
            <a:r>
              <a:rPr lang="en-US" i="1" dirty="0" smtClean="0"/>
              <a:t>people fish with rods</a:t>
            </a:r>
          </a:p>
          <a:p>
            <a:endParaRPr lang="en-US" dirty="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people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fish 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tanks </a:t>
            </a:r>
          </a:p>
          <a:p>
            <a:pPr marL="0" indent="0">
              <a:buNone/>
            </a:pPr>
            <a:r>
              <a:rPr lang="en-US" dirty="0"/>
              <a:t>N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dirty="0" smtClean="0"/>
              <a:t>rods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people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fish  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tanks  </a:t>
            </a:r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with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</a:t>
            </a:r>
            <a:r>
              <a:rPr lang="en-US" dirty="0" smtClean="0"/>
              <a:t>Form steps</a:t>
            </a:r>
            <a:endParaRPr 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700" dirty="0" smtClean="0"/>
              <a:t>S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NP VP</a:t>
            </a:r>
          </a:p>
          <a:p>
            <a:pPr marL="0" indent="0">
              <a:buNone/>
            </a:pPr>
            <a:r>
              <a:rPr lang="en-US" sz="1700" dirty="0" smtClean="0"/>
              <a:t>VP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V NP</a:t>
            </a:r>
          </a:p>
          <a:p>
            <a:pPr marL="0" indent="0">
              <a:buNone/>
            </a:pPr>
            <a:r>
              <a:rPr lang="en-US" sz="1700" dirty="0"/>
              <a:t>S</a:t>
            </a:r>
            <a:r>
              <a:rPr lang="en-US" sz="1700" dirty="0" smtClean="0"/>
              <a:t>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V </a:t>
            </a:r>
            <a:r>
              <a:rPr lang="en-US" sz="1700" dirty="0" smtClean="0"/>
              <a:t>NP</a:t>
            </a:r>
          </a:p>
          <a:p>
            <a:pPr marL="0" indent="0">
              <a:buNone/>
            </a:pPr>
            <a:r>
              <a:rPr lang="en-US" sz="1700" dirty="0"/>
              <a:t>VP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V</a:t>
            </a:r>
          </a:p>
          <a:p>
            <a:pPr marL="0" indent="0">
              <a:buNone/>
            </a:pPr>
            <a:r>
              <a:rPr lang="en-US" sz="1700" dirty="0" smtClean="0"/>
              <a:t>VP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V NP PP</a:t>
            </a:r>
          </a:p>
          <a:p>
            <a:pPr marL="0" indent="0">
              <a:buNone/>
            </a:pPr>
            <a:r>
              <a:rPr lang="en-US" sz="1700" dirty="0" smtClean="0"/>
              <a:t>S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V NP PP</a:t>
            </a:r>
          </a:p>
          <a:p>
            <a:pPr marL="0" indent="0">
              <a:buNone/>
            </a:pPr>
            <a:r>
              <a:rPr lang="en-US" sz="1700" dirty="0" smtClean="0"/>
              <a:t>VP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V PP</a:t>
            </a:r>
          </a:p>
          <a:p>
            <a:pPr marL="0" indent="0">
              <a:buNone/>
            </a:pPr>
            <a:r>
              <a:rPr lang="en-US" sz="1700" dirty="0" smtClean="0"/>
              <a:t>S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V PP</a:t>
            </a:r>
          </a:p>
          <a:p>
            <a:pPr marL="0" indent="0">
              <a:buNone/>
            </a:pPr>
            <a:r>
              <a:rPr lang="en-US" sz="1700" dirty="0" smtClean="0"/>
              <a:t>NP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NP NP</a:t>
            </a:r>
          </a:p>
          <a:p>
            <a:pPr marL="0" indent="0">
              <a:buNone/>
            </a:pPr>
            <a:r>
              <a:rPr lang="en-US" sz="1700" dirty="0"/>
              <a:t>NP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NP</a:t>
            </a:r>
          </a:p>
          <a:p>
            <a:pPr marL="0" indent="0">
              <a:buNone/>
            </a:pPr>
            <a:r>
              <a:rPr lang="en-US" sz="1700" dirty="0"/>
              <a:t>NP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NP </a:t>
            </a:r>
            <a:r>
              <a:rPr lang="en-US" sz="1700" dirty="0" smtClean="0"/>
              <a:t>PP</a:t>
            </a:r>
          </a:p>
          <a:p>
            <a:pPr marL="0" indent="0">
              <a:buNone/>
            </a:pPr>
            <a:r>
              <a:rPr lang="en-US" sz="1700" dirty="0"/>
              <a:t>NP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PP</a:t>
            </a:r>
          </a:p>
          <a:p>
            <a:pPr marL="0" indent="0">
              <a:buNone/>
            </a:pPr>
            <a:r>
              <a:rPr lang="en-US" sz="1700" dirty="0" smtClean="0"/>
              <a:t>NP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N</a:t>
            </a:r>
          </a:p>
          <a:p>
            <a:pPr marL="0" indent="0">
              <a:buNone/>
            </a:pPr>
            <a:r>
              <a:rPr lang="en-US" sz="1700" dirty="0" smtClean="0"/>
              <a:t>PP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P NP</a:t>
            </a:r>
          </a:p>
          <a:p>
            <a:pPr marL="0" indent="0">
              <a:buNone/>
            </a:pPr>
            <a:r>
              <a:rPr lang="en-US" sz="1700" dirty="0"/>
              <a:t>PP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P</a:t>
            </a:r>
            <a:endParaRPr lang="en-US" sz="1700" dirty="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N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 smtClean="0"/>
              <a:t>rods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S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/>
              <a:t>people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S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/>
              <a:t>fish</a:t>
            </a:r>
            <a:r>
              <a:rPr lang="en-US" dirty="0"/>
              <a:t>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S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/>
              <a:t>tanks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with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</a:t>
            </a:r>
            <a:r>
              <a:rPr lang="en-US" dirty="0" smtClean="0"/>
              <a:t>Form steps</a:t>
            </a:r>
            <a:endParaRPr 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700" dirty="0" smtClean="0"/>
              <a:t>S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NP VP</a:t>
            </a:r>
          </a:p>
          <a:p>
            <a:pPr marL="0" indent="0">
              <a:buNone/>
            </a:pPr>
            <a:r>
              <a:rPr lang="en-US" sz="1700" dirty="0" smtClean="0"/>
              <a:t>VP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V NP</a:t>
            </a:r>
          </a:p>
          <a:p>
            <a:pPr marL="0" indent="0">
              <a:buNone/>
            </a:pPr>
            <a:r>
              <a:rPr lang="en-US" sz="1700" dirty="0"/>
              <a:t>S</a:t>
            </a:r>
            <a:r>
              <a:rPr lang="en-US" sz="1700" dirty="0" smtClean="0"/>
              <a:t>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V </a:t>
            </a:r>
            <a:r>
              <a:rPr lang="en-US" sz="1700" dirty="0" smtClean="0"/>
              <a:t>NP</a:t>
            </a:r>
          </a:p>
          <a:p>
            <a:pPr marL="0" indent="0">
              <a:buNone/>
            </a:pPr>
            <a:r>
              <a:rPr lang="en-US" sz="1700" dirty="0" smtClean="0"/>
              <a:t>VP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V NP PP</a:t>
            </a:r>
          </a:p>
          <a:p>
            <a:pPr marL="0" indent="0">
              <a:buNone/>
            </a:pPr>
            <a:r>
              <a:rPr lang="en-US" sz="1700" dirty="0" smtClean="0"/>
              <a:t>S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V NP PP</a:t>
            </a:r>
          </a:p>
          <a:p>
            <a:pPr marL="0" indent="0">
              <a:buNone/>
            </a:pPr>
            <a:r>
              <a:rPr lang="en-US" sz="1700" dirty="0" smtClean="0"/>
              <a:t>VP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V PP</a:t>
            </a:r>
          </a:p>
          <a:p>
            <a:pPr marL="0" indent="0">
              <a:buNone/>
            </a:pPr>
            <a:r>
              <a:rPr lang="en-US" sz="1700" dirty="0" smtClean="0"/>
              <a:t>S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V PP</a:t>
            </a:r>
          </a:p>
          <a:p>
            <a:pPr marL="0" indent="0">
              <a:buNone/>
            </a:pPr>
            <a:r>
              <a:rPr lang="en-US" sz="1700" dirty="0" smtClean="0"/>
              <a:t>NP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NP NP</a:t>
            </a:r>
          </a:p>
          <a:p>
            <a:pPr marL="0" indent="0">
              <a:buNone/>
            </a:pPr>
            <a:r>
              <a:rPr lang="en-US" sz="1700" dirty="0"/>
              <a:t>NP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NP</a:t>
            </a:r>
          </a:p>
          <a:p>
            <a:pPr marL="0" indent="0">
              <a:buNone/>
            </a:pPr>
            <a:r>
              <a:rPr lang="en-US" sz="1700" dirty="0"/>
              <a:t>NP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NP </a:t>
            </a:r>
            <a:r>
              <a:rPr lang="en-US" sz="1700" dirty="0" smtClean="0"/>
              <a:t>PP</a:t>
            </a:r>
          </a:p>
          <a:p>
            <a:pPr marL="0" indent="0">
              <a:buNone/>
            </a:pPr>
            <a:r>
              <a:rPr lang="en-US" sz="1700" dirty="0"/>
              <a:t>NP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PP</a:t>
            </a:r>
          </a:p>
          <a:p>
            <a:pPr marL="0" indent="0">
              <a:buNone/>
            </a:pPr>
            <a:r>
              <a:rPr lang="en-US" sz="1700" dirty="0" smtClean="0"/>
              <a:t>NP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N</a:t>
            </a:r>
          </a:p>
          <a:p>
            <a:pPr marL="0" indent="0">
              <a:buNone/>
            </a:pPr>
            <a:r>
              <a:rPr lang="en-US" sz="1700" dirty="0" smtClean="0"/>
              <a:t>PP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P NP</a:t>
            </a:r>
          </a:p>
          <a:p>
            <a:pPr marL="0" indent="0">
              <a:buNone/>
            </a:pPr>
            <a:r>
              <a:rPr lang="en-US" sz="1700" dirty="0"/>
              <a:t>PP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P</a:t>
            </a:r>
            <a:endParaRPr lang="en-US" sz="1700" dirty="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N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people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N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fish 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N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tanks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N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 smtClean="0"/>
              <a:t>rods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V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people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people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people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fish</a:t>
            </a:r>
            <a:r>
              <a:rPr lang="en-US" sz="1800" dirty="0" smtClean="0"/>
              <a:t>   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fish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fish</a:t>
            </a:r>
            <a:r>
              <a:rPr lang="en-US" sz="1800" dirty="0"/>
              <a:t>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tanks</a:t>
            </a:r>
            <a:r>
              <a:rPr lang="en-US" sz="1800" dirty="0" smtClean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tanks</a:t>
            </a:r>
            <a:r>
              <a:rPr lang="en-US" sz="1800" dirty="0"/>
              <a:t>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tanks</a:t>
            </a: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with</a:t>
            </a:r>
            <a:r>
              <a:rPr lang="en-US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4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</a:t>
            </a:r>
            <a:r>
              <a:rPr lang="en-US" dirty="0" smtClean="0"/>
              <a:t>Form steps</a:t>
            </a:r>
            <a:endParaRPr 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NP VP</a:t>
            </a:r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V NP</a:t>
            </a:r>
          </a:p>
          <a:p>
            <a:pPr marL="0" indent="0">
              <a:buNone/>
            </a:pPr>
            <a:r>
              <a:rPr lang="en-US" sz="1800" dirty="0"/>
              <a:t>S</a:t>
            </a:r>
            <a:r>
              <a:rPr lang="en-US" sz="1800" dirty="0" smtClean="0"/>
              <a:t>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V </a:t>
            </a:r>
            <a:r>
              <a:rPr lang="en-US" sz="1800" dirty="0" smtClean="0"/>
              <a:t>NP</a:t>
            </a:r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dirty="0" smtClean="0"/>
              <a:t>V NP PP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V NP PP</a:t>
            </a:r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dirty="0" smtClean="0"/>
              <a:t>V PP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V PP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NP NP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NP </a:t>
            </a:r>
            <a:r>
              <a:rPr lang="en-US" sz="1800" dirty="0" smtClean="0"/>
              <a:t>PP</a:t>
            </a:r>
          </a:p>
          <a:p>
            <a:pPr marL="0" indent="0">
              <a:buNone/>
            </a:pPr>
            <a:r>
              <a:rPr lang="en-US" sz="1800" dirty="0"/>
              <a:t>NP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P NP</a:t>
            </a:r>
          </a:p>
          <a:p>
            <a:pPr marL="0" indent="0">
              <a:buNone/>
            </a:pPr>
            <a:r>
              <a:rPr lang="en-US" sz="1800" dirty="0" smtClean="0"/>
              <a:t>PP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P NP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people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fish 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tanks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 smtClean="0"/>
              <a:t>rods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V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people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people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people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fish</a:t>
            </a:r>
            <a:r>
              <a:rPr lang="en-US" sz="1800" dirty="0" smtClean="0"/>
              <a:t>   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fish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fish</a:t>
            </a:r>
            <a:r>
              <a:rPr lang="en-US" sz="1800" dirty="0"/>
              <a:t>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tanks</a:t>
            </a:r>
            <a:r>
              <a:rPr lang="en-US" sz="1800" dirty="0" smtClean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tanks</a:t>
            </a:r>
            <a:r>
              <a:rPr lang="en-US" sz="1800" dirty="0"/>
              <a:t>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tanks</a:t>
            </a: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with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PP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with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770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</a:t>
            </a:r>
            <a:r>
              <a:rPr lang="en-US" dirty="0" smtClean="0"/>
              <a:t>Form steps</a:t>
            </a:r>
            <a:endParaRPr 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NP VP</a:t>
            </a:r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V NP</a:t>
            </a:r>
          </a:p>
          <a:p>
            <a:pPr marL="0" indent="0">
              <a:buNone/>
            </a:pPr>
            <a:r>
              <a:rPr lang="en-US" sz="1800" dirty="0"/>
              <a:t>S</a:t>
            </a:r>
            <a:r>
              <a:rPr lang="en-US" sz="1800" dirty="0" smtClean="0"/>
              <a:t>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V </a:t>
            </a:r>
            <a:r>
              <a:rPr lang="en-US" sz="1800" dirty="0" smtClean="0"/>
              <a:t>NP</a:t>
            </a:r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dirty="0" smtClean="0"/>
              <a:t>V @VP_V</a:t>
            </a:r>
          </a:p>
          <a:p>
            <a:pPr marL="0" indent="0">
              <a:buNone/>
            </a:pPr>
            <a:r>
              <a:rPr lang="en-US" sz="1800" dirty="0"/>
              <a:t>@VP_V</a:t>
            </a:r>
            <a:r>
              <a:rPr lang="en-US" sz="1800" dirty="0" smtClean="0"/>
              <a:t>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dirty="0" smtClean="0"/>
              <a:t>NP PP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V </a:t>
            </a:r>
            <a:r>
              <a:rPr lang="en-US" sz="1800" dirty="0" smtClean="0"/>
              <a:t>@S_V</a:t>
            </a:r>
          </a:p>
          <a:p>
            <a:pPr marL="0" indent="0">
              <a:buNone/>
            </a:pPr>
            <a:r>
              <a:rPr lang="en-US" sz="1800" dirty="0" smtClean="0"/>
              <a:t>@S_V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dirty="0" smtClean="0"/>
              <a:t>NP PP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dirty="0" smtClean="0"/>
              <a:t>V PP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V PP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NP NP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NP </a:t>
            </a:r>
            <a:r>
              <a:rPr lang="en-US" sz="1800" dirty="0" smtClean="0"/>
              <a:t>PP</a:t>
            </a:r>
          </a:p>
          <a:p>
            <a:pPr marL="0" indent="0">
              <a:buNone/>
            </a:pPr>
            <a:r>
              <a:rPr lang="en-US" sz="1800" dirty="0"/>
              <a:t>NP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P NP</a:t>
            </a:r>
          </a:p>
          <a:p>
            <a:pPr marL="0" indent="0">
              <a:buNone/>
            </a:pPr>
            <a:r>
              <a:rPr lang="en-US" sz="1800" dirty="0" smtClean="0"/>
              <a:t>PP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P NP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people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fish 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tanks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 smtClean="0"/>
              <a:t>rods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V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people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people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people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fish</a:t>
            </a:r>
            <a:r>
              <a:rPr lang="en-US" sz="1800" dirty="0" smtClean="0"/>
              <a:t>   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fish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fish</a:t>
            </a:r>
            <a:r>
              <a:rPr lang="en-US" sz="1800" dirty="0"/>
              <a:t>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tanks</a:t>
            </a:r>
            <a:r>
              <a:rPr lang="en-US" sz="1800" dirty="0" smtClean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tanks</a:t>
            </a:r>
            <a:r>
              <a:rPr lang="en-US" sz="1800" dirty="0"/>
              <a:t>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tanks</a:t>
            </a: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with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PP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with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066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phrase structure grammar</a:t>
            </a:r>
            <a:endParaRPr 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NP VP</a:t>
            </a:r>
          </a:p>
          <a:p>
            <a:pPr marL="0" indent="0">
              <a:buNone/>
            </a:pPr>
            <a:r>
              <a:rPr lang="en-US" dirty="0" smtClean="0"/>
              <a:t>VP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V NP</a:t>
            </a:r>
          </a:p>
          <a:p>
            <a:pPr marL="0" indent="0">
              <a:buNone/>
            </a:pPr>
            <a:r>
              <a:rPr lang="en-US" dirty="0" smtClean="0"/>
              <a:t>VP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dirty="0" smtClean="0"/>
              <a:t>V NP PP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NP NP</a:t>
            </a:r>
          </a:p>
          <a:p>
            <a:pPr marL="0" indent="0">
              <a:buNone/>
            </a:pPr>
            <a:r>
              <a:rPr lang="en-US" dirty="0"/>
              <a:t>NP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NP </a:t>
            </a:r>
            <a:r>
              <a:rPr lang="en-US" dirty="0" smtClean="0"/>
              <a:t>PP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 </a:t>
            </a:r>
            <a:r>
              <a:rPr lang="en-US" i="1" dirty="0" smtClean="0">
                <a:sym typeface="Symbol" charset="0"/>
              </a:rPr>
              <a:t>e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PP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P NP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N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 smtClean="0"/>
              <a:t>rods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with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</a:t>
            </a:r>
            <a:r>
              <a:rPr lang="en-US" dirty="0" smtClean="0"/>
              <a:t>Form steps</a:t>
            </a:r>
            <a:endParaRPr 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NP VP</a:t>
            </a:r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V NP</a:t>
            </a:r>
          </a:p>
          <a:p>
            <a:pPr marL="0" indent="0">
              <a:buNone/>
            </a:pPr>
            <a:r>
              <a:rPr lang="en-US" sz="1800" dirty="0"/>
              <a:t>S</a:t>
            </a:r>
            <a:r>
              <a:rPr lang="en-US" sz="1800" dirty="0" smtClean="0"/>
              <a:t>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V </a:t>
            </a:r>
            <a:r>
              <a:rPr lang="en-US" sz="1800" dirty="0" smtClean="0"/>
              <a:t>NP</a:t>
            </a:r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dirty="0" smtClean="0"/>
              <a:t>V @VP_V</a:t>
            </a:r>
          </a:p>
          <a:p>
            <a:pPr marL="0" indent="0">
              <a:buNone/>
            </a:pPr>
            <a:r>
              <a:rPr lang="en-US" sz="1800" dirty="0"/>
              <a:t>@VP_V</a:t>
            </a:r>
            <a:r>
              <a:rPr lang="en-US" sz="1800" dirty="0" smtClean="0"/>
              <a:t>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dirty="0" smtClean="0"/>
              <a:t>NP PP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V </a:t>
            </a:r>
            <a:r>
              <a:rPr lang="en-US" sz="1800" dirty="0" smtClean="0"/>
              <a:t>@S_V</a:t>
            </a:r>
          </a:p>
          <a:p>
            <a:pPr marL="0" indent="0">
              <a:buNone/>
            </a:pPr>
            <a:r>
              <a:rPr lang="en-US" sz="1800" dirty="0" smtClean="0"/>
              <a:t>@S_V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dirty="0" smtClean="0"/>
              <a:t>NP PP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dirty="0" smtClean="0"/>
              <a:t>V PP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V PP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NP NP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NP </a:t>
            </a:r>
            <a:r>
              <a:rPr lang="en-US" sz="1800" dirty="0" smtClean="0"/>
              <a:t>PP</a:t>
            </a:r>
          </a:p>
          <a:p>
            <a:pPr marL="0" indent="0">
              <a:buNone/>
            </a:pPr>
            <a:r>
              <a:rPr lang="en-US" sz="1800" dirty="0"/>
              <a:t>NP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P NP</a:t>
            </a:r>
          </a:p>
          <a:p>
            <a:pPr marL="0" indent="0">
              <a:buNone/>
            </a:pPr>
            <a:r>
              <a:rPr lang="en-US" sz="1800" dirty="0" smtClean="0"/>
              <a:t>PP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P NP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people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fish 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tanks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 smtClean="0"/>
              <a:t>rods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V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people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people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people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fish</a:t>
            </a:r>
            <a:r>
              <a:rPr lang="en-US" sz="1800" dirty="0" smtClean="0"/>
              <a:t>   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fish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fish</a:t>
            </a:r>
            <a:r>
              <a:rPr lang="en-US" sz="1800" dirty="0"/>
              <a:t>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tanks</a:t>
            </a:r>
            <a:r>
              <a:rPr lang="en-US" sz="1800" dirty="0" smtClean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tanks</a:t>
            </a:r>
            <a:r>
              <a:rPr lang="en-US" sz="1800" dirty="0"/>
              <a:t>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tanks</a:t>
            </a: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with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PP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with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249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Chomsky Normal Form</a:t>
            </a:r>
            <a:endParaRPr lang="en-US" dirty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Symbol" charset="0"/>
              </a:rPr>
              <a:t>You should think of this as a transformation for efficient parsing</a:t>
            </a:r>
          </a:p>
          <a:p>
            <a:r>
              <a:rPr lang="en-US" dirty="0" smtClean="0">
                <a:sym typeface="Symbol" charset="0"/>
              </a:rPr>
              <a:t>With some extra book-keeping in symbol names, you can even reconstruct the same trees with a </a:t>
            </a:r>
            <a:r>
              <a:rPr lang="en-US" dirty="0" err="1" smtClean="0">
                <a:sym typeface="Symbol" charset="0"/>
              </a:rPr>
              <a:t>detransform</a:t>
            </a:r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In practice full Chomsky Normal Form i</a:t>
            </a:r>
            <a:r>
              <a:rPr lang="en-US" altLang="ja-JP" dirty="0" smtClean="0">
                <a:sym typeface="Symbol" charset="0"/>
              </a:rPr>
              <a:t>s a pain</a:t>
            </a:r>
          </a:p>
          <a:p>
            <a:pPr lvl="1"/>
            <a:r>
              <a:rPr lang="en-US" dirty="0" smtClean="0">
                <a:sym typeface="Symbol" charset="0"/>
              </a:rPr>
              <a:t>Reconstructing n-</a:t>
            </a:r>
            <a:r>
              <a:rPr lang="en-US" dirty="0" err="1" smtClean="0">
                <a:sym typeface="Symbol" charset="0"/>
              </a:rPr>
              <a:t>aries</a:t>
            </a:r>
            <a:r>
              <a:rPr lang="en-US" dirty="0" smtClean="0">
                <a:sym typeface="Symbol" charset="0"/>
              </a:rPr>
              <a:t> is easy</a:t>
            </a:r>
          </a:p>
          <a:p>
            <a:pPr lvl="1"/>
            <a:r>
              <a:rPr lang="en-US" dirty="0" smtClean="0">
                <a:sym typeface="Symbol" charset="0"/>
              </a:rPr>
              <a:t>Reconstructing </a:t>
            </a:r>
            <a:r>
              <a:rPr lang="en-US" dirty="0" err="1" smtClean="0">
                <a:sym typeface="Symbol" charset="0"/>
              </a:rPr>
              <a:t>unaries</a:t>
            </a:r>
            <a:r>
              <a:rPr lang="en-US" dirty="0" smtClean="0">
                <a:sym typeface="Symbol" charset="0"/>
              </a:rPr>
              <a:t>/empties is trickier</a:t>
            </a:r>
          </a:p>
          <a:p>
            <a:pPr lvl="1"/>
            <a:endParaRPr lang="en-US" dirty="0" smtClean="0">
              <a:sym typeface="Symbol" charset="0"/>
            </a:endParaRPr>
          </a:p>
          <a:p>
            <a:r>
              <a:rPr lang="en-US" sz="3200" b="1" dirty="0" err="1" smtClean="0">
                <a:solidFill>
                  <a:schemeClr val="accent3"/>
                </a:solidFill>
                <a:sym typeface="Symbol" charset="0"/>
              </a:rPr>
              <a:t>Binarization</a:t>
            </a:r>
            <a:r>
              <a:rPr lang="en-US" sz="3200" dirty="0" smtClean="0">
                <a:solidFill>
                  <a:schemeClr val="accent3"/>
                </a:solidFill>
                <a:sym typeface="Symbol" charset="0"/>
              </a:rPr>
              <a:t> is crucial for cubic time CFG parsing</a:t>
            </a:r>
          </a:p>
          <a:p>
            <a:endParaRPr lang="en-US" dirty="0" smtClean="0">
              <a:solidFill>
                <a:schemeClr val="accent3"/>
              </a:solidFill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The rest isn’t necessary; it just makes the algorithms cleaner and a bit quicker</a:t>
            </a:r>
          </a:p>
        </p:txBody>
      </p:sp>
    </p:spTree>
    <p:extLst>
      <p:ext uri="{BB962C8B-B14F-4D97-AF65-F5344CB8AC3E}">
        <p14:creationId xmlns:p14="http://schemas.microsoft.com/office/powerpoint/2010/main" val="36130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2"/>
          <p:cNvSpPr txBox="1">
            <a:spLocks noChangeArrowheads="1"/>
          </p:cNvSpPr>
          <p:nvPr/>
        </p:nvSpPr>
        <p:spPr bwMode="auto">
          <a:xfrm>
            <a:off x="1836738" y="15240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>
                <a:latin typeface="Arial" charset="0"/>
                <a:ea typeface="新細明體" charset="0"/>
                <a:cs typeface="新細明體" charset="0"/>
              </a:rPr>
              <a:t>ROOT</a:t>
            </a:r>
          </a:p>
        </p:txBody>
      </p:sp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2095500" y="22098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>
                <a:latin typeface="Arial" charset="0"/>
                <a:ea typeface="新細明體" charset="0"/>
                <a:cs typeface="新細明體" charset="0"/>
              </a:rPr>
              <a:t>S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1203325" y="30480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>
                <a:latin typeface="Arial" charset="0"/>
                <a:ea typeface="新細明體" charset="0"/>
                <a:cs typeface="新細明體" charset="0"/>
              </a:rPr>
              <a:t>NP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3041650" y="2971800"/>
            <a:ext cx="48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>
                <a:latin typeface="Arial" charset="0"/>
                <a:ea typeface="新細明體" charset="0"/>
                <a:cs typeface="新細明體" charset="0"/>
              </a:rPr>
              <a:t>VP</a:t>
            </a: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1274763" y="40386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>
                <a:latin typeface="Arial" charset="0"/>
                <a:ea typeface="新細明體" charset="0"/>
                <a:cs typeface="新細明體" charset="0"/>
              </a:rPr>
              <a:t>N</a:t>
            </a:r>
          </a:p>
        </p:txBody>
      </p:sp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970853" y="5348288"/>
            <a:ext cx="934147" cy="36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 i="1" dirty="0" smtClean="0">
                <a:latin typeface="Arial" charset="0"/>
                <a:ea typeface="新細明體" charset="0"/>
                <a:cs typeface="新細明體" charset="0"/>
              </a:rPr>
              <a:t>people</a:t>
            </a:r>
            <a:endParaRPr kumimoji="1" lang="en-US" altLang="zh-TW" sz="1800" i="1" dirty="0">
              <a:latin typeface="Arial" charset="0"/>
              <a:ea typeface="新細明體" charset="0"/>
              <a:cs typeface="新細明體" charset="0"/>
            </a:endParaRPr>
          </a:p>
        </p:txBody>
      </p:sp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2257425" y="390048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>
                <a:latin typeface="Arial" charset="0"/>
                <a:ea typeface="新細明體" charset="0"/>
                <a:cs typeface="新細明體" charset="0"/>
              </a:rPr>
              <a:t>V</a:t>
            </a:r>
          </a:p>
        </p:txBody>
      </p:sp>
      <p:sp>
        <p:nvSpPr>
          <p:cNvPr id="33800" name="Text Box 9"/>
          <p:cNvSpPr txBox="1">
            <a:spLocks noChangeArrowheads="1"/>
          </p:cNvSpPr>
          <p:nvPr/>
        </p:nvSpPr>
        <p:spPr bwMode="auto">
          <a:xfrm>
            <a:off x="3163888" y="38862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>
                <a:latin typeface="Arial" charset="0"/>
                <a:ea typeface="新細明體" charset="0"/>
                <a:cs typeface="新細明體" charset="0"/>
              </a:rPr>
              <a:t>NP</a:t>
            </a:r>
          </a:p>
        </p:txBody>
      </p:sp>
      <p:sp>
        <p:nvSpPr>
          <p:cNvPr id="33801" name="Text Box 10"/>
          <p:cNvSpPr txBox="1">
            <a:spLocks noChangeArrowheads="1"/>
          </p:cNvSpPr>
          <p:nvPr/>
        </p:nvSpPr>
        <p:spPr bwMode="auto">
          <a:xfrm>
            <a:off x="4381500" y="3900488"/>
            <a:ext cx="48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>
                <a:latin typeface="Arial" charset="0"/>
                <a:ea typeface="新細明體" charset="0"/>
                <a:cs typeface="新細明體" charset="0"/>
              </a:rPr>
              <a:t>PP</a:t>
            </a:r>
          </a:p>
        </p:txBody>
      </p:sp>
      <p:sp>
        <p:nvSpPr>
          <p:cNvPr id="33802" name="Text Box 11"/>
          <p:cNvSpPr txBox="1">
            <a:spLocks noChangeArrowheads="1"/>
          </p:cNvSpPr>
          <p:nvPr/>
        </p:nvSpPr>
        <p:spPr bwMode="auto">
          <a:xfrm>
            <a:off x="4017963" y="44196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>
                <a:latin typeface="Arial" charset="0"/>
                <a:ea typeface="新細明體" charset="0"/>
                <a:cs typeface="新細明體" charset="0"/>
              </a:rPr>
              <a:t>P</a:t>
            </a:r>
          </a:p>
        </p:txBody>
      </p: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4856163" y="44196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>
                <a:latin typeface="Arial" charset="0"/>
                <a:ea typeface="新細明體" charset="0"/>
                <a:cs typeface="新細明體" charset="0"/>
              </a:rPr>
              <a:t>NP</a:t>
            </a:r>
          </a:p>
        </p:txBody>
      </p:sp>
      <p:sp>
        <p:nvSpPr>
          <p:cNvPr id="33804" name="Text Box 13"/>
          <p:cNvSpPr txBox="1">
            <a:spLocks noChangeArrowheads="1"/>
          </p:cNvSpPr>
          <p:nvPr/>
        </p:nvSpPr>
        <p:spPr bwMode="auto">
          <a:xfrm>
            <a:off x="4724400" y="5348288"/>
            <a:ext cx="762000" cy="36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 i="1" dirty="0" smtClean="0">
                <a:latin typeface="Arial" charset="0"/>
                <a:ea typeface="新細明體" charset="0"/>
                <a:cs typeface="新細明體" charset="0"/>
              </a:rPr>
              <a:t>rods</a:t>
            </a:r>
            <a:endParaRPr kumimoji="1" lang="en-US" altLang="zh-TW" sz="1800" i="1" dirty="0">
              <a:latin typeface="Arial" charset="0"/>
              <a:ea typeface="新細明體" charset="0"/>
              <a:cs typeface="新細明體" charset="0"/>
            </a:endParaRPr>
          </a:p>
        </p:txBody>
      </p:sp>
      <p:sp>
        <p:nvSpPr>
          <p:cNvPr id="33805" name="Text Box 14"/>
          <p:cNvSpPr txBox="1">
            <a:spLocks noChangeArrowheads="1"/>
          </p:cNvSpPr>
          <p:nvPr/>
        </p:nvSpPr>
        <p:spPr bwMode="auto">
          <a:xfrm>
            <a:off x="3894138" y="5334000"/>
            <a:ext cx="649524" cy="36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 i="1" dirty="0">
                <a:latin typeface="Arial" charset="0"/>
                <a:ea typeface="新細明體" charset="0"/>
                <a:cs typeface="新細明體" charset="0"/>
              </a:rPr>
              <a:t>with</a:t>
            </a:r>
          </a:p>
        </p:txBody>
      </p:sp>
      <p:sp>
        <p:nvSpPr>
          <p:cNvPr id="33806" name="Text Box 15"/>
          <p:cNvSpPr txBox="1">
            <a:spLocks noChangeArrowheads="1"/>
          </p:cNvSpPr>
          <p:nvPr/>
        </p:nvSpPr>
        <p:spPr bwMode="auto">
          <a:xfrm>
            <a:off x="3019249" y="5334000"/>
            <a:ext cx="790751" cy="36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 i="1" dirty="0" smtClean="0">
                <a:latin typeface="Arial" charset="0"/>
                <a:ea typeface="新細明體" charset="0"/>
                <a:cs typeface="新細明體" charset="0"/>
              </a:rPr>
              <a:t>tanks</a:t>
            </a:r>
            <a:endParaRPr kumimoji="1" lang="en-US" altLang="zh-TW" sz="1800" i="1" dirty="0">
              <a:latin typeface="Arial" charset="0"/>
              <a:ea typeface="新細明體" charset="0"/>
              <a:cs typeface="新細明體" charset="0"/>
            </a:endParaRPr>
          </a:p>
        </p:txBody>
      </p:sp>
      <p:sp>
        <p:nvSpPr>
          <p:cNvPr id="33807" name="Text Box 16"/>
          <p:cNvSpPr txBox="1">
            <a:spLocks noChangeArrowheads="1"/>
          </p:cNvSpPr>
          <p:nvPr/>
        </p:nvSpPr>
        <p:spPr bwMode="auto">
          <a:xfrm>
            <a:off x="2144959" y="5348288"/>
            <a:ext cx="598241" cy="36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 i="1" dirty="0" smtClean="0">
                <a:latin typeface="Arial" charset="0"/>
                <a:ea typeface="新細明體" charset="0"/>
                <a:cs typeface="新細明體" charset="0"/>
              </a:rPr>
              <a:t>fish</a:t>
            </a:r>
            <a:endParaRPr kumimoji="1" lang="en-US" altLang="zh-TW" sz="1800" i="1" dirty="0">
              <a:latin typeface="Arial" charset="0"/>
              <a:ea typeface="新細明體" charset="0"/>
              <a:cs typeface="新細明體" charset="0"/>
            </a:endParaRPr>
          </a:p>
        </p:txBody>
      </p:sp>
      <p:sp>
        <p:nvSpPr>
          <p:cNvPr id="33808" name="Text Box 17"/>
          <p:cNvSpPr txBox="1">
            <a:spLocks noChangeArrowheads="1"/>
          </p:cNvSpPr>
          <p:nvPr/>
        </p:nvSpPr>
        <p:spPr bwMode="auto">
          <a:xfrm>
            <a:off x="3230563" y="4738688"/>
            <a:ext cx="377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>
                <a:latin typeface="Arial" charset="0"/>
                <a:ea typeface="新細明體" charset="0"/>
                <a:cs typeface="新細明體" charset="0"/>
              </a:rPr>
              <a:t>N</a:t>
            </a:r>
          </a:p>
        </p:txBody>
      </p:sp>
      <p:cxnSp>
        <p:nvCxnSpPr>
          <p:cNvPr id="33809" name="AutoShape 18"/>
          <p:cNvCxnSpPr>
            <a:cxnSpLocks noChangeShapeType="1"/>
            <a:stCxn id="33808" idx="2"/>
            <a:endCxn id="33806" idx="0"/>
          </p:cNvCxnSpPr>
          <p:nvPr/>
        </p:nvCxnSpPr>
        <p:spPr bwMode="auto">
          <a:xfrm flipH="1">
            <a:off x="3414625" y="5105400"/>
            <a:ext cx="4851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0" name="Text Box 19"/>
          <p:cNvSpPr txBox="1">
            <a:spLocks noChangeArrowheads="1"/>
          </p:cNvSpPr>
          <p:nvPr/>
        </p:nvSpPr>
        <p:spPr bwMode="auto">
          <a:xfrm>
            <a:off x="4918075" y="4891088"/>
            <a:ext cx="377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>
                <a:latin typeface="Arial" charset="0"/>
                <a:ea typeface="新細明體" charset="0"/>
                <a:cs typeface="新細明體" charset="0"/>
              </a:rPr>
              <a:t>N</a:t>
            </a:r>
          </a:p>
        </p:txBody>
      </p:sp>
      <p:cxnSp>
        <p:nvCxnSpPr>
          <p:cNvPr id="33811" name="AutoShape 20"/>
          <p:cNvCxnSpPr>
            <a:cxnSpLocks noChangeShapeType="1"/>
            <a:stCxn id="33810" idx="2"/>
            <a:endCxn id="33804" idx="0"/>
          </p:cNvCxnSpPr>
          <p:nvPr/>
        </p:nvCxnSpPr>
        <p:spPr bwMode="auto">
          <a:xfrm flipH="1">
            <a:off x="5105400" y="5257800"/>
            <a:ext cx="1588" cy="90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21"/>
          <p:cNvCxnSpPr>
            <a:cxnSpLocks noChangeShapeType="1"/>
            <a:stCxn id="33802" idx="2"/>
            <a:endCxn id="33805" idx="0"/>
          </p:cNvCxnSpPr>
          <p:nvPr/>
        </p:nvCxnSpPr>
        <p:spPr bwMode="auto">
          <a:xfrm>
            <a:off x="4186238" y="4786313"/>
            <a:ext cx="32662" cy="547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2"/>
          <p:cNvCxnSpPr>
            <a:cxnSpLocks noChangeShapeType="1"/>
            <a:stCxn id="33800" idx="2"/>
            <a:endCxn id="33808" idx="0"/>
          </p:cNvCxnSpPr>
          <p:nvPr/>
        </p:nvCxnSpPr>
        <p:spPr bwMode="auto">
          <a:xfrm>
            <a:off x="3414713" y="4252913"/>
            <a:ext cx="4762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3"/>
          <p:cNvCxnSpPr>
            <a:cxnSpLocks noChangeShapeType="1"/>
            <a:stCxn id="33803" idx="2"/>
            <a:endCxn id="33810" idx="0"/>
          </p:cNvCxnSpPr>
          <p:nvPr/>
        </p:nvCxnSpPr>
        <p:spPr bwMode="auto">
          <a:xfrm>
            <a:off x="5106988" y="4786313"/>
            <a:ext cx="0" cy="104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4"/>
          <p:cNvCxnSpPr>
            <a:cxnSpLocks noChangeShapeType="1"/>
            <a:stCxn id="33807" idx="0"/>
            <a:endCxn id="33799" idx="2"/>
          </p:cNvCxnSpPr>
          <p:nvPr/>
        </p:nvCxnSpPr>
        <p:spPr bwMode="auto">
          <a:xfrm flipH="1" flipV="1">
            <a:off x="2425700" y="4267200"/>
            <a:ext cx="1838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5"/>
          <p:cNvCxnSpPr>
            <a:cxnSpLocks noChangeShapeType="1"/>
            <a:stCxn id="33799" idx="0"/>
            <a:endCxn id="33796" idx="2"/>
          </p:cNvCxnSpPr>
          <p:nvPr/>
        </p:nvCxnSpPr>
        <p:spPr bwMode="auto">
          <a:xfrm flipV="1">
            <a:off x="2425700" y="3338513"/>
            <a:ext cx="86042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AutoShape 26"/>
          <p:cNvCxnSpPr>
            <a:cxnSpLocks noChangeShapeType="1"/>
            <a:stCxn id="33796" idx="2"/>
            <a:endCxn id="33800" idx="0"/>
          </p:cNvCxnSpPr>
          <p:nvPr/>
        </p:nvCxnSpPr>
        <p:spPr bwMode="auto">
          <a:xfrm>
            <a:off x="3286125" y="3338513"/>
            <a:ext cx="128588" cy="547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AutoShape 27"/>
          <p:cNvCxnSpPr>
            <a:cxnSpLocks noChangeShapeType="1"/>
            <a:stCxn id="33798" idx="0"/>
            <a:endCxn id="33797" idx="2"/>
          </p:cNvCxnSpPr>
          <p:nvPr/>
        </p:nvCxnSpPr>
        <p:spPr bwMode="auto">
          <a:xfrm flipV="1">
            <a:off x="1437927" y="4405313"/>
            <a:ext cx="11461" cy="942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AutoShape 28"/>
          <p:cNvCxnSpPr>
            <a:cxnSpLocks noChangeShapeType="1"/>
            <a:stCxn id="33797" idx="0"/>
            <a:endCxn id="33795" idx="2"/>
          </p:cNvCxnSpPr>
          <p:nvPr/>
        </p:nvCxnSpPr>
        <p:spPr bwMode="auto">
          <a:xfrm flipV="1">
            <a:off x="1449388" y="3414713"/>
            <a:ext cx="4762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0" name="AutoShape 29"/>
          <p:cNvCxnSpPr>
            <a:cxnSpLocks noChangeShapeType="1"/>
            <a:stCxn id="33802" idx="0"/>
            <a:endCxn id="33801" idx="2"/>
          </p:cNvCxnSpPr>
          <p:nvPr/>
        </p:nvCxnSpPr>
        <p:spPr bwMode="auto">
          <a:xfrm flipV="1">
            <a:off x="4186238" y="4267200"/>
            <a:ext cx="439737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1" name="AutoShape 30"/>
          <p:cNvCxnSpPr>
            <a:cxnSpLocks noChangeShapeType="1"/>
            <a:stCxn id="33801" idx="2"/>
            <a:endCxn id="33803" idx="0"/>
          </p:cNvCxnSpPr>
          <p:nvPr/>
        </p:nvCxnSpPr>
        <p:spPr bwMode="auto">
          <a:xfrm>
            <a:off x="4625975" y="4267200"/>
            <a:ext cx="481013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2" name="AutoShape 31"/>
          <p:cNvCxnSpPr>
            <a:cxnSpLocks noChangeShapeType="1"/>
            <a:stCxn id="33796" idx="2"/>
            <a:endCxn id="33801" idx="0"/>
          </p:cNvCxnSpPr>
          <p:nvPr/>
        </p:nvCxnSpPr>
        <p:spPr bwMode="auto">
          <a:xfrm>
            <a:off x="3286125" y="3338513"/>
            <a:ext cx="13398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3" name="AutoShape 32"/>
          <p:cNvCxnSpPr>
            <a:cxnSpLocks noChangeShapeType="1"/>
            <a:stCxn id="33794" idx="2"/>
            <a:endCxn id="33795" idx="0"/>
          </p:cNvCxnSpPr>
          <p:nvPr/>
        </p:nvCxnSpPr>
        <p:spPr bwMode="auto">
          <a:xfrm flipH="1">
            <a:off x="1454150" y="2576513"/>
            <a:ext cx="809625" cy="471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4" name="AutoShape 33"/>
          <p:cNvCxnSpPr>
            <a:cxnSpLocks noChangeShapeType="1"/>
            <a:stCxn id="33794" idx="2"/>
            <a:endCxn id="33796" idx="0"/>
          </p:cNvCxnSpPr>
          <p:nvPr/>
        </p:nvCxnSpPr>
        <p:spPr bwMode="auto">
          <a:xfrm>
            <a:off x="2263775" y="2576513"/>
            <a:ext cx="1022350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5" name="AutoShape 34"/>
          <p:cNvCxnSpPr>
            <a:cxnSpLocks noChangeShapeType="1"/>
            <a:stCxn id="33793" idx="2"/>
            <a:endCxn id="33794" idx="0"/>
          </p:cNvCxnSpPr>
          <p:nvPr/>
        </p:nvCxnSpPr>
        <p:spPr bwMode="auto">
          <a:xfrm>
            <a:off x="2259013" y="1890713"/>
            <a:ext cx="4762" cy="319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6" name="Rectangle 3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 altLang="zh-TW" sz="3200">
                <a:latin typeface="Lucida Sans" charset="0"/>
                <a:ea typeface="ＭＳ Ｐゴシック" charset="0"/>
                <a:cs typeface="ＭＳ Ｐゴシック" charset="0"/>
              </a:rPr>
              <a:t>An example: before binarization…</a:t>
            </a:r>
          </a:p>
        </p:txBody>
      </p:sp>
    </p:spTree>
    <p:extLst>
      <p:ext uri="{BB962C8B-B14F-4D97-AF65-F5344CB8AC3E}">
        <p14:creationId xmlns:p14="http://schemas.microsoft.com/office/powerpoint/2010/main" val="34597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1" name="Group 43"/>
          <p:cNvGrpSpPr>
            <a:grpSpLocks/>
          </p:cNvGrpSpPr>
          <p:nvPr/>
        </p:nvGrpSpPr>
        <p:grpSpPr bwMode="auto">
          <a:xfrm>
            <a:off x="990600" y="1600200"/>
            <a:ext cx="4673600" cy="5181601"/>
            <a:chOff x="990600" y="801688"/>
            <a:chExt cx="4673600" cy="6037280"/>
          </a:xfrm>
        </p:grpSpPr>
        <p:sp>
          <p:nvSpPr>
            <p:cNvPr id="35843" name="Text Box 2"/>
            <p:cNvSpPr txBox="1">
              <a:spLocks noChangeArrowheads="1"/>
            </p:cNvSpPr>
            <p:nvPr/>
          </p:nvSpPr>
          <p:spPr bwMode="auto">
            <a:xfrm>
              <a:off x="4043363" y="5206403"/>
              <a:ext cx="336550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 dirty="0">
                  <a:latin typeface="Arial" charset="0"/>
                  <a:ea typeface="新細明體" charset="0"/>
                  <a:cs typeface="新細明體" charset="0"/>
                </a:rPr>
                <a:t>P</a:t>
              </a:r>
            </a:p>
          </p:txBody>
        </p:sp>
        <p:sp>
          <p:nvSpPr>
            <p:cNvPr id="35844" name="Text Box 3"/>
            <p:cNvSpPr txBox="1">
              <a:spLocks noChangeArrowheads="1"/>
            </p:cNvSpPr>
            <p:nvPr/>
          </p:nvSpPr>
          <p:spPr bwMode="auto">
            <a:xfrm>
              <a:off x="5040313" y="5192772"/>
              <a:ext cx="501650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 dirty="0">
                  <a:latin typeface="Arial" charset="0"/>
                  <a:ea typeface="新細明體" charset="0"/>
                  <a:cs typeface="新細明體" charset="0"/>
                </a:rPr>
                <a:t>NP</a:t>
              </a:r>
            </a:p>
          </p:txBody>
        </p:sp>
        <p:sp>
          <p:nvSpPr>
            <p:cNvPr id="35845" name="Text Box 4"/>
            <p:cNvSpPr txBox="1">
              <a:spLocks noChangeArrowheads="1"/>
            </p:cNvSpPr>
            <p:nvPr/>
          </p:nvSpPr>
          <p:spPr bwMode="auto">
            <a:xfrm>
              <a:off x="4908550" y="6408680"/>
              <a:ext cx="755650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 dirty="0" smtClean="0">
                  <a:latin typeface="Arial" charset="0"/>
                  <a:ea typeface="新細明體" charset="0"/>
                  <a:cs typeface="新細明體" charset="0"/>
                </a:rPr>
                <a:t>rods</a:t>
              </a:r>
              <a:endParaRPr kumimoji="1" lang="en-US" altLang="zh-TW" sz="1800" dirty="0">
                <a:latin typeface="Arial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5102225" y="5814257"/>
              <a:ext cx="377825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 dirty="0">
                  <a:latin typeface="Arial" charset="0"/>
                  <a:ea typeface="新細明體" charset="0"/>
                  <a:cs typeface="新細明體" charset="0"/>
                </a:rPr>
                <a:t>N</a:t>
              </a:r>
            </a:p>
          </p:txBody>
        </p:sp>
        <p:cxnSp>
          <p:nvCxnSpPr>
            <p:cNvPr id="35847" name="AutoShape 6"/>
            <p:cNvCxnSpPr>
              <a:cxnSpLocks noChangeShapeType="1"/>
              <a:stCxn id="35846" idx="2"/>
              <a:endCxn id="35845" idx="0"/>
            </p:cNvCxnSpPr>
            <p:nvPr/>
          </p:nvCxnSpPr>
          <p:spPr bwMode="auto">
            <a:xfrm flipH="1">
              <a:off x="5286375" y="6244544"/>
              <a:ext cx="4763" cy="1641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8" name="AutoShape 7"/>
            <p:cNvCxnSpPr>
              <a:cxnSpLocks noChangeShapeType="1"/>
              <a:stCxn id="35843" idx="2"/>
            </p:cNvCxnSpPr>
            <p:nvPr/>
          </p:nvCxnSpPr>
          <p:spPr bwMode="auto">
            <a:xfrm rot="5400000">
              <a:off x="3693357" y="6150210"/>
              <a:ext cx="1031801" cy="4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9" name="AutoShape 8"/>
            <p:cNvCxnSpPr>
              <a:cxnSpLocks noChangeShapeType="1"/>
              <a:stCxn id="35844" idx="2"/>
              <a:endCxn id="35846" idx="0"/>
            </p:cNvCxnSpPr>
            <p:nvPr/>
          </p:nvCxnSpPr>
          <p:spPr bwMode="auto">
            <a:xfrm>
              <a:off x="5291138" y="5623059"/>
              <a:ext cx="0" cy="191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0" name="AutoShape 9"/>
            <p:cNvCxnSpPr>
              <a:cxnSpLocks noChangeShapeType="1"/>
              <a:stCxn id="35843" idx="0"/>
              <a:endCxn id="35869" idx="2"/>
            </p:cNvCxnSpPr>
            <p:nvPr/>
          </p:nvCxnSpPr>
          <p:spPr bwMode="auto">
            <a:xfrm flipV="1">
              <a:off x="4211638" y="4813374"/>
              <a:ext cx="439737" cy="3930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2" name="AutoShape 11"/>
            <p:cNvCxnSpPr>
              <a:cxnSpLocks noChangeShapeType="1"/>
              <a:stCxn id="35869" idx="2"/>
              <a:endCxn id="35844" idx="0"/>
            </p:cNvCxnSpPr>
            <p:nvPr/>
          </p:nvCxnSpPr>
          <p:spPr bwMode="auto">
            <a:xfrm>
              <a:off x="4651375" y="4813375"/>
              <a:ext cx="639763" cy="3793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54" name="Text Box 13"/>
            <p:cNvSpPr txBox="1">
              <a:spLocks noChangeArrowheads="1"/>
            </p:cNvSpPr>
            <p:nvPr/>
          </p:nvSpPr>
          <p:spPr bwMode="auto">
            <a:xfrm>
              <a:off x="3919538" y="6408680"/>
              <a:ext cx="590550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 dirty="0">
                  <a:latin typeface="Arial" charset="0"/>
                  <a:ea typeface="新細明體" charset="0"/>
                  <a:cs typeface="新細明體" charset="0"/>
                </a:rPr>
                <a:t>with</a:t>
              </a:r>
            </a:p>
          </p:txBody>
        </p:sp>
        <p:sp>
          <p:nvSpPr>
            <p:cNvPr id="35855" name="Text Box 14"/>
            <p:cNvSpPr txBox="1">
              <a:spLocks noChangeArrowheads="1"/>
            </p:cNvSpPr>
            <p:nvPr/>
          </p:nvSpPr>
          <p:spPr bwMode="auto">
            <a:xfrm>
              <a:off x="1228725" y="2782888"/>
              <a:ext cx="501650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>
                  <a:latin typeface="Arial" charset="0"/>
                  <a:ea typeface="新細明體" charset="0"/>
                  <a:cs typeface="新細明體" charset="0"/>
                </a:rPr>
                <a:t>NP</a:t>
              </a:r>
            </a:p>
          </p:txBody>
        </p:sp>
        <p:sp>
          <p:nvSpPr>
            <p:cNvPr id="35856" name="Text Box 15"/>
            <p:cNvSpPr txBox="1">
              <a:spLocks noChangeArrowheads="1"/>
            </p:cNvSpPr>
            <p:nvPr/>
          </p:nvSpPr>
          <p:spPr bwMode="auto">
            <a:xfrm>
              <a:off x="1300163" y="4521200"/>
              <a:ext cx="349250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>
                  <a:latin typeface="Arial" charset="0"/>
                  <a:ea typeface="新細明體" charset="0"/>
                  <a:cs typeface="新細明體" charset="0"/>
                </a:rPr>
                <a:t>N</a:t>
              </a:r>
            </a:p>
          </p:txBody>
        </p:sp>
        <p:sp>
          <p:nvSpPr>
            <p:cNvPr id="35857" name="Text Box 16"/>
            <p:cNvSpPr txBox="1">
              <a:spLocks noChangeArrowheads="1"/>
            </p:cNvSpPr>
            <p:nvPr/>
          </p:nvSpPr>
          <p:spPr bwMode="auto">
            <a:xfrm>
              <a:off x="990600" y="6408667"/>
              <a:ext cx="914400" cy="430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 dirty="0" smtClean="0">
                  <a:latin typeface="Arial" charset="0"/>
                  <a:ea typeface="新細明體" charset="0"/>
                  <a:cs typeface="新細明體" charset="0"/>
                </a:rPr>
                <a:t>people</a:t>
              </a:r>
              <a:endParaRPr kumimoji="1" lang="en-US" altLang="zh-TW" sz="1800" dirty="0">
                <a:latin typeface="Arial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35858" name="Text Box 17"/>
            <p:cNvSpPr txBox="1">
              <a:spLocks noChangeArrowheads="1"/>
            </p:cNvSpPr>
            <p:nvPr/>
          </p:nvSpPr>
          <p:spPr bwMode="auto">
            <a:xfrm>
              <a:off x="3009900" y="6408681"/>
              <a:ext cx="869950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 dirty="0" smtClean="0">
                  <a:latin typeface="Arial" charset="0"/>
                  <a:ea typeface="新細明體" charset="0"/>
                  <a:cs typeface="新細明體" charset="0"/>
                </a:rPr>
                <a:t>tanks</a:t>
              </a:r>
              <a:endParaRPr kumimoji="1" lang="en-US" altLang="zh-TW" sz="1800" dirty="0">
                <a:latin typeface="Arial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35859" name="Text Box 18"/>
            <p:cNvSpPr txBox="1">
              <a:spLocks noChangeArrowheads="1"/>
            </p:cNvSpPr>
            <p:nvPr/>
          </p:nvSpPr>
          <p:spPr bwMode="auto">
            <a:xfrm>
              <a:off x="2133600" y="6395049"/>
              <a:ext cx="685800" cy="430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1800" dirty="0" smtClean="0">
                  <a:latin typeface="Arial" charset="0"/>
                  <a:ea typeface="新細明體" charset="0"/>
                  <a:cs typeface="新細明體" charset="0"/>
                </a:rPr>
                <a:t>fish</a:t>
              </a:r>
              <a:endParaRPr kumimoji="1" lang="en-US" altLang="zh-TW" sz="1800" dirty="0">
                <a:latin typeface="Arial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35860" name="Text Box 19"/>
            <p:cNvSpPr txBox="1">
              <a:spLocks noChangeArrowheads="1"/>
            </p:cNvSpPr>
            <p:nvPr/>
          </p:nvSpPr>
          <p:spPr bwMode="auto">
            <a:xfrm>
              <a:off x="3255963" y="5221288"/>
              <a:ext cx="377825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>
                  <a:latin typeface="Arial" charset="0"/>
                  <a:ea typeface="新細明體" charset="0"/>
                  <a:cs typeface="新細明體" charset="0"/>
                </a:rPr>
                <a:t>N</a:t>
              </a:r>
            </a:p>
          </p:txBody>
        </p:sp>
        <p:cxnSp>
          <p:nvCxnSpPr>
            <p:cNvPr id="35861" name="AutoShape 20"/>
            <p:cNvCxnSpPr>
              <a:cxnSpLocks noChangeShapeType="1"/>
              <a:stCxn id="35860" idx="2"/>
              <a:endCxn id="35858" idx="0"/>
            </p:cNvCxnSpPr>
            <p:nvPr/>
          </p:nvCxnSpPr>
          <p:spPr bwMode="auto">
            <a:xfrm flipH="1">
              <a:off x="3444875" y="5651575"/>
              <a:ext cx="1" cy="7571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2" name="AutoShape 21"/>
            <p:cNvCxnSpPr>
              <a:cxnSpLocks noChangeShapeType="1"/>
              <a:endCxn id="35860" idx="0"/>
            </p:cNvCxnSpPr>
            <p:nvPr/>
          </p:nvCxnSpPr>
          <p:spPr bwMode="auto">
            <a:xfrm rot="16200000" flipH="1">
              <a:off x="3199607" y="4976018"/>
              <a:ext cx="485775" cy="4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3" name="AutoShape 22"/>
            <p:cNvCxnSpPr>
              <a:cxnSpLocks noChangeShapeType="1"/>
              <a:stCxn id="35859" idx="0"/>
              <a:endCxn id="35867" idx="2"/>
            </p:cNvCxnSpPr>
            <p:nvPr/>
          </p:nvCxnSpPr>
          <p:spPr bwMode="auto">
            <a:xfrm flipH="1" flipV="1">
              <a:off x="2451100" y="4813374"/>
              <a:ext cx="25400" cy="1581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4" name="AutoShape 23"/>
            <p:cNvCxnSpPr>
              <a:cxnSpLocks noChangeShapeType="1"/>
              <a:stCxn id="35857" idx="0"/>
              <a:endCxn id="35856" idx="2"/>
            </p:cNvCxnSpPr>
            <p:nvPr/>
          </p:nvCxnSpPr>
          <p:spPr bwMode="auto">
            <a:xfrm flipV="1">
              <a:off x="1447800" y="4951486"/>
              <a:ext cx="26988" cy="1457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5" name="AutoShape 24"/>
            <p:cNvCxnSpPr>
              <a:cxnSpLocks noChangeShapeType="1"/>
              <a:stCxn id="35856" idx="0"/>
              <a:endCxn id="35855" idx="2"/>
            </p:cNvCxnSpPr>
            <p:nvPr/>
          </p:nvCxnSpPr>
          <p:spPr bwMode="auto">
            <a:xfrm rot="5400000" flipH="1" flipV="1">
              <a:off x="823157" y="3864807"/>
              <a:ext cx="1308025" cy="4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66" name="Text Box 25"/>
            <p:cNvSpPr txBox="1">
              <a:spLocks noChangeArrowheads="1"/>
            </p:cNvSpPr>
            <p:nvPr/>
          </p:nvSpPr>
          <p:spPr bwMode="auto">
            <a:xfrm>
              <a:off x="3067050" y="2706688"/>
              <a:ext cx="488950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 dirty="0">
                  <a:latin typeface="Arial" charset="0"/>
                  <a:ea typeface="新細明體" charset="0"/>
                  <a:cs typeface="新細明體" charset="0"/>
                </a:rPr>
                <a:t>VP</a:t>
              </a:r>
            </a:p>
          </p:txBody>
        </p:sp>
        <p:sp>
          <p:nvSpPr>
            <p:cNvPr id="35867" name="Text Box 26"/>
            <p:cNvSpPr txBox="1">
              <a:spLocks noChangeArrowheads="1"/>
            </p:cNvSpPr>
            <p:nvPr/>
          </p:nvSpPr>
          <p:spPr bwMode="auto">
            <a:xfrm>
              <a:off x="2282825" y="4383088"/>
              <a:ext cx="336550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>
                  <a:latin typeface="Arial" charset="0"/>
                  <a:ea typeface="新細明體" charset="0"/>
                  <a:cs typeface="新細明體" charset="0"/>
                </a:rPr>
                <a:t>V</a:t>
              </a:r>
            </a:p>
          </p:txBody>
        </p:sp>
        <p:sp>
          <p:nvSpPr>
            <p:cNvPr id="35868" name="Text Box 27"/>
            <p:cNvSpPr txBox="1">
              <a:spLocks noChangeArrowheads="1"/>
            </p:cNvSpPr>
            <p:nvPr/>
          </p:nvSpPr>
          <p:spPr bwMode="auto">
            <a:xfrm>
              <a:off x="3189288" y="4368800"/>
              <a:ext cx="501650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>
                  <a:latin typeface="Arial" charset="0"/>
                  <a:ea typeface="新細明體" charset="0"/>
                  <a:cs typeface="新細明體" charset="0"/>
                </a:rPr>
                <a:t>NP</a:t>
              </a:r>
            </a:p>
          </p:txBody>
        </p:sp>
        <p:sp>
          <p:nvSpPr>
            <p:cNvPr id="35869" name="Text Box 28"/>
            <p:cNvSpPr txBox="1">
              <a:spLocks noChangeArrowheads="1"/>
            </p:cNvSpPr>
            <p:nvPr/>
          </p:nvSpPr>
          <p:spPr bwMode="auto">
            <a:xfrm>
              <a:off x="4406900" y="4383088"/>
              <a:ext cx="488950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>
                  <a:latin typeface="Arial" charset="0"/>
                  <a:ea typeface="新細明體" charset="0"/>
                  <a:cs typeface="新細明體" charset="0"/>
                </a:rPr>
                <a:t>PP</a:t>
              </a:r>
            </a:p>
          </p:txBody>
        </p:sp>
        <p:cxnSp>
          <p:nvCxnSpPr>
            <p:cNvPr id="35870" name="AutoShape 29"/>
            <p:cNvCxnSpPr>
              <a:cxnSpLocks noChangeShapeType="1"/>
              <a:stCxn id="35867" idx="0"/>
              <a:endCxn id="35866" idx="2"/>
            </p:cNvCxnSpPr>
            <p:nvPr/>
          </p:nvCxnSpPr>
          <p:spPr bwMode="auto">
            <a:xfrm rot="5400000" flipH="1" flipV="1">
              <a:off x="2258256" y="3329819"/>
              <a:ext cx="1246112" cy="860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71" name="Text Box 30"/>
            <p:cNvSpPr txBox="1">
              <a:spLocks noChangeArrowheads="1"/>
            </p:cNvSpPr>
            <p:nvPr/>
          </p:nvSpPr>
          <p:spPr bwMode="auto">
            <a:xfrm>
              <a:off x="3454400" y="3430733"/>
              <a:ext cx="1209675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 dirty="0">
                  <a:latin typeface="Arial" charset="0"/>
                  <a:ea typeface="新細明體" charset="0"/>
                  <a:cs typeface="新細明體" charset="0"/>
                </a:rPr>
                <a:t>@</a:t>
              </a:r>
              <a:r>
                <a:rPr kumimoji="1" lang="en-US" altLang="zh-TW" sz="1800" dirty="0" smtClean="0">
                  <a:latin typeface="Arial" charset="0"/>
                  <a:ea typeface="新細明體" charset="0"/>
                  <a:cs typeface="新細明體" charset="0"/>
                </a:rPr>
                <a:t>VP_V</a:t>
              </a:r>
              <a:endParaRPr kumimoji="1" lang="en-US" altLang="zh-TW" sz="1800" dirty="0">
                <a:latin typeface="Arial" charset="0"/>
                <a:ea typeface="新細明體" charset="0"/>
                <a:cs typeface="新細明體" charset="0"/>
              </a:endParaRPr>
            </a:p>
          </p:txBody>
        </p:sp>
        <p:cxnSp>
          <p:nvCxnSpPr>
            <p:cNvPr id="35872" name="AutoShape 31"/>
            <p:cNvCxnSpPr>
              <a:cxnSpLocks noChangeShapeType="1"/>
              <a:stCxn id="35866" idx="2"/>
              <a:endCxn id="35871" idx="0"/>
            </p:cNvCxnSpPr>
            <p:nvPr/>
          </p:nvCxnSpPr>
          <p:spPr bwMode="auto">
            <a:xfrm>
              <a:off x="3311525" y="3136974"/>
              <a:ext cx="747713" cy="2937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4" name="AutoShape 33"/>
            <p:cNvCxnSpPr>
              <a:cxnSpLocks noChangeShapeType="1"/>
              <a:stCxn id="35871" idx="2"/>
              <a:endCxn id="35868" idx="0"/>
            </p:cNvCxnSpPr>
            <p:nvPr/>
          </p:nvCxnSpPr>
          <p:spPr bwMode="auto">
            <a:xfrm flipH="1">
              <a:off x="3440113" y="3861020"/>
              <a:ext cx="619125" cy="5077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5" name="AutoShape 34"/>
            <p:cNvCxnSpPr>
              <a:cxnSpLocks noChangeShapeType="1"/>
              <a:stCxn id="35871" idx="2"/>
              <a:endCxn id="35869" idx="0"/>
            </p:cNvCxnSpPr>
            <p:nvPr/>
          </p:nvCxnSpPr>
          <p:spPr bwMode="auto">
            <a:xfrm>
              <a:off x="4059238" y="3861020"/>
              <a:ext cx="592137" cy="5220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77" name="Text Box 36"/>
            <p:cNvSpPr txBox="1">
              <a:spLocks noChangeArrowheads="1"/>
            </p:cNvSpPr>
            <p:nvPr/>
          </p:nvSpPr>
          <p:spPr bwMode="auto">
            <a:xfrm>
              <a:off x="1862138" y="801688"/>
              <a:ext cx="844550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>
                  <a:latin typeface="Arial" charset="0"/>
                  <a:ea typeface="新細明體" charset="0"/>
                  <a:cs typeface="新細明體" charset="0"/>
                </a:rPr>
                <a:t>ROOT</a:t>
              </a:r>
            </a:p>
          </p:txBody>
        </p:sp>
        <p:sp>
          <p:nvSpPr>
            <p:cNvPr id="35878" name="Text Box 37"/>
            <p:cNvSpPr txBox="1">
              <a:spLocks noChangeArrowheads="1"/>
            </p:cNvSpPr>
            <p:nvPr/>
          </p:nvSpPr>
          <p:spPr bwMode="auto">
            <a:xfrm>
              <a:off x="2120900" y="1487489"/>
              <a:ext cx="336550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>
                  <a:latin typeface="Arial" charset="0"/>
                  <a:ea typeface="新細明體" charset="0"/>
                  <a:cs typeface="新細明體" charset="0"/>
                </a:rPr>
                <a:t>S</a:t>
              </a:r>
            </a:p>
          </p:txBody>
        </p:sp>
        <p:cxnSp>
          <p:nvCxnSpPr>
            <p:cNvPr id="35879" name="AutoShape 38"/>
            <p:cNvCxnSpPr>
              <a:cxnSpLocks noChangeShapeType="1"/>
              <a:stCxn id="35878" idx="2"/>
              <a:endCxn id="35855" idx="0"/>
            </p:cNvCxnSpPr>
            <p:nvPr/>
          </p:nvCxnSpPr>
          <p:spPr bwMode="auto">
            <a:xfrm rot="5400000">
              <a:off x="1451807" y="1945519"/>
              <a:ext cx="865113" cy="809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0" name="AutoShape 39"/>
            <p:cNvCxnSpPr>
              <a:cxnSpLocks noChangeShapeType="1"/>
              <a:stCxn id="35878" idx="2"/>
              <a:endCxn id="35866" idx="0"/>
            </p:cNvCxnSpPr>
            <p:nvPr/>
          </p:nvCxnSpPr>
          <p:spPr bwMode="auto">
            <a:xfrm>
              <a:off x="2289175" y="1917776"/>
              <a:ext cx="1022350" cy="7889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1" name="AutoShape 40"/>
            <p:cNvCxnSpPr>
              <a:cxnSpLocks noChangeShapeType="1"/>
              <a:stCxn id="35877" idx="2"/>
              <a:endCxn id="35878" idx="0"/>
            </p:cNvCxnSpPr>
            <p:nvPr/>
          </p:nvCxnSpPr>
          <p:spPr bwMode="auto">
            <a:xfrm rot="16200000" flipH="1">
              <a:off x="2159038" y="1357350"/>
              <a:ext cx="255513" cy="4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842" name="Rectangle 4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 altLang="zh-TW" dirty="0">
                <a:latin typeface="Lucida Sans" charset="0"/>
                <a:ea typeface="ＭＳ Ｐゴシック" charset="0"/>
                <a:cs typeface="ＭＳ Ｐゴシック" charset="0"/>
              </a:rPr>
              <a:t>After </a:t>
            </a:r>
            <a:r>
              <a:rPr lang="en-US" altLang="zh-TW" dirty="0" err="1">
                <a:latin typeface="Lucida Sans" charset="0"/>
                <a:ea typeface="ＭＳ Ｐゴシック" charset="0"/>
                <a:cs typeface="ＭＳ Ｐゴシック" charset="0"/>
              </a:rPr>
              <a:t>binarization</a:t>
            </a:r>
            <a:r>
              <a:rPr lang="en-US" altLang="zh-TW" dirty="0">
                <a:latin typeface="Lucida Sans" charset="0"/>
                <a:ea typeface="ＭＳ Ｐゴシック" charset="0"/>
                <a:cs typeface="ＭＳ Ｐゴシック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2526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Treebank: empties and unaries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209675" y="1882775"/>
            <a:ext cx="8477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dirty="0" smtClean="0">
                <a:latin typeface="Tahoma" charset="0"/>
              </a:rPr>
              <a:t>ROOT</a:t>
            </a:r>
            <a:endParaRPr lang="en-US" sz="2000" dirty="0">
              <a:latin typeface="Tahoma" charset="0"/>
            </a:endParaRP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152525" y="2644775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latin typeface="Tahoma" charset="0"/>
              </a:rPr>
              <a:t>S-HLN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542925" y="340677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latin typeface="Tahoma" charset="0"/>
              </a:rPr>
              <a:t>NP-SUBJ</a:t>
            </a:r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1838325" y="34067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latin typeface="Tahoma" charset="0"/>
              </a:rPr>
              <a:t>VP</a:t>
            </a:r>
          </a:p>
        </p:txBody>
      </p:sp>
      <p:sp>
        <p:nvSpPr>
          <p:cNvPr id="37894" name="Text Box 7"/>
          <p:cNvSpPr txBox="1">
            <a:spLocks noChangeArrowheads="1"/>
          </p:cNvSpPr>
          <p:nvPr/>
        </p:nvSpPr>
        <p:spPr bwMode="auto">
          <a:xfrm>
            <a:off x="1838325" y="41687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latin typeface="Tahoma" charset="0"/>
              </a:rPr>
              <a:t>VB</a:t>
            </a:r>
          </a:p>
        </p:txBody>
      </p:sp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619125" y="4168775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latin typeface="Tahoma" charset="0"/>
              </a:rPr>
              <a:t>-NONE-</a:t>
            </a:r>
          </a:p>
        </p:txBody>
      </p:sp>
      <p:cxnSp>
        <p:nvCxnSpPr>
          <p:cNvPr id="37896" name="AutoShape 9"/>
          <p:cNvCxnSpPr>
            <a:cxnSpLocks noChangeShapeType="1"/>
            <a:stCxn id="37890" idx="2"/>
            <a:endCxn id="37891" idx="0"/>
          </p:cNvCxnSpPr>
          <p:nvPr/>
        </p:nvCxnSpPr>
        <p:spPr bwMode="auto">
          <a:xfrm>
            <a:off x="1633538" y="2282885"/>
            <a:ext cx="14287" cy="36189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7" name="AutoShape 10"/>
          <p:cNvCxnSpPr>
            <a:cxnSpLocks noChangeShapeType="1"/>
            <a:stCxn id="37891" idx="2"/>
            <a:endCxn id="37892" idx="0"/>
          </p:cNvCxnSpPr>
          <p:nvPr/>
        </p:nvCxnSpPr>
        <p:spPr bwMode="auto">
          <a:xfrm flipH="1">
            <a:off x="1190625" y="3041650"/>
            <a:ext cx="4572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8" name="AutoShape 11"/>
          <p:cNvCxnSpPr>
            <a:cxnSpLocks noChangeShapeType="1"/>
            <a:stCxn id="37891" idx="2"/>
            <a:endCxn id="37893" idx="0"/>
          </p:cNvCxnSpPr>
          <p:nvPr/>
        </p:nvCxnSpPr>
        <p:spPr bwMode="auto">
          <a:xfrm>
            <a:off x="1647825" y="3041650"/>
            <a:ext cx="4572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AutoShape 12"/>
          <p:cNvCxnSpPr>
            <a:cxnSpLocks noChangeShapeType="1"/>
            <a:stCxn id="37892" idx="2"/>
            <a:endCxn id="37895" idx="0"/>
          </p:cNvCxnSpPr>
          <p:nvPr/>
        </p:nvCxnSpPr>
        <p:spPr bwMode="auto">
          <a:xfrm>
            <a:off x="1190625" y="3803650"/>
            <a:ext cx="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AutoShape 13"/>
          <p:cNvCxnSpPr>
            <a:cxnSpLocks noChangeShapeType="1"/>
            <a:stCxn id="37893" idx="2"/>
            <a:endCxn id="37894" idx="0"/>
          </p:cNvCxnSpPr>
          <p:nvPr/>
        </p:nvCxnSpPr>
        <p:spPr bwMode="auto">
          <a:xfrm>
            <a:off x="2105025" y="3803650"/>
            <a:ext cx="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1" name="Text Box 14"/>
          <p:cNvSpPr txBox="1">
            <a:spLocks noChangeArrowheads="1"/>
          </p:cNvSpPr>
          <p:nvPr/>
        </p:nvSpPr>
        <p:spPr bwMode="auto">
          <a:xfrm>
            <a:off x="1000125" y="49307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 smtClean="0">
                <a:latin typeface="Tahoma" charset="0"/>
                <a:sym typeface="Symbol" charset="0"/>
              </a:rPr>
              <a:t>e</a:t>
            </a:r>
            <a:endParaRPr lang="en-US" dirty="0">
              <a:latin typeface="Tahoma" charset="0"/>
            </a:endParaRPr>
          </a:p>
        </p:txBody>
      </p:sp>
      <p:cxnSp>
        <p:nvCxnSpPr>
          <p:cNvPr id="37902" name="AutoShape 15"/>
          <p:cNvCxnSpPr>
            <a:cxnSpLocks noChangeShapeType="1"/>
            <a:stCxn id="37895" idx="2"/>
            <a:endCxn id="37901" idx="0"/>
          </p:cNvCxnSpPr>
          <p:nvPr/>
        </p:nvCxnSpPr>
        <p:spPr bwMode="auto">
          <a:xfrm>
            <a:off x="1190625" y="4565650"/>
            <a:ext cx="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3" name="Text Box 16"/>
          <p:cNvSpPr txBox="1">
            <a:spLocks noChangeArrowheads="1"/>
          </p:cNvSpPr>
          <p:nvPr/>
        </p:nvSpPr>
        <p:spPr bwMode="auto">
          <a:xfrm>
            <a:off x="1685925" y="500697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latin typeface="Tahoma" charset="0"/>
              </a:rPr>
              <a:t>Atone</a:t>
            </a:r>
          </a:p>
        </p:txBody>
      </p:sp>
      <p:cxnSp>
        <p:nvCxnSpPr>
          <p:cNvPr id="37904" name="AutoShape 17"/>
          <p:cNvCxnSpPr>
            <a:cxnSpLocks noChangeShapeType="1"/>
            <a:stCxn id="37894" idx="2"/>
            <a:endCxn id="37903" idx="0"/>
          </p:cNvCxnSpPr>
          <p:nvPr/>
        </p:nvCxnSpPr>
        <p:spPr bwMode="auto">
          <a:xfrm>
            <a:off x="2105025" y="4565650"/>
            <a:ext cx="0" cy="4413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5" name="Text Box 18"/>
          <p:cNvSpPr txBox="1">
            <a:spLocks noChangeArrowheads="1"/>
          </p:cNvSpPr>
          <p:nvPr/>
        </p:nvSpPr>
        <p:spPr bwMode="auto">
          <a:xfrm>
            <a:off x="847725" y="584517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PTB Tree</a:t>
            </a:r>
          </a:p>
        </p:txBody>
      </p:sp>
      <p:sp>
        <p:nvSpPr>
          <p:cNvPr id="37906" name="Text Box 19"/>
          <p:cNvSpPr txBox="1">
            <a:spLocks noChangeArrowheads="1"/>
          </p:cNvSpPr>
          <p:nvPr/>
        </p:nvSpPr>
        <p:spPr bwMode="auto">
          <a:xfrm>
            <a:off x="3124200" y="1828800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Tahoma" charset="0"/>
              </a:rPr>
              <a:t>ROOT</a:t>
            </a:r>
            <a:endParaRPr lang="en-US" sz="2000" dirty="0">
              <a:solidFill>
                <a:schemeClr val="accent2"/>
              </a:solidFill>
              <a:latin typeface="Tahoma" charset="0"/>
            </a:endParaRPr>
          </a:p>
        </p:txBody>
      </p:sp>
      <p:sp>
        <p:nvSpPr>
          <p:cNvPr id="37907" name="Text Box 20"/>
          <p:cNvSpPr txBox="1">
            <a:spLocks noChangeArrowheads="1"/>
          </p:cNvSpPr>
          <p:nvPr/>
        </p:nvSpPr>
        <p:spPr bwMode="auto">
          <a:xfrm>
            <a:off x="3362325" y="264477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Tahoma" charset="0"/>
              </a:rPr>
              <a:t>S</a:t>
            </a:r>
          </a:p>
        </p:txBody>
      </p:sp>
      <p:sp>
        <p:nvSpPr>
          <p:cNvPr id="37908" name="Text Box 21"/>
          <p:cNvSpPr txBox="1">
            <a:spLocks noChangeArrowheads="1"/>
          </p:cNvSpPr>
          <p:nvPr/>
        </p:nvSpPr>
        <p:spPr bwMode="auto">
          <a:xfrm>
            <a:off x="2828925" y="34067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Tahoma" charset="0"/>
              </a:rPr>
              <a:t>NP</a:t>
            </a:r>
          </a:p>
        </p:txBody>
      </p:sp>
      <p:sp>
        <p:nvSpPr>
          <p:cNvPr id="37909" name="Text Box 22"/>
          <p:cNvSpPr txBox="1">
            <a:spLocks noChangeArrowheads="1"/>
          </p:cNvSpPr>
          <p:nvPr/>
        </p:nvSpPr>
        <p:spPr bwMode="auto">
          <a:xfrm>
            <a:off x="3743325" y="34067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Tahoma" charset="0"/>
              </a:rPr>
              <a:t>VP</a:t>
            </a:r>
          </a:p>
        </p:txBody>
      </p:sp>
      <p:sp>
        <p:nvSpPr>
          <p:cNvPr id="37910" name="Text Box 23"/>
          <p:cNvSpPr txBox="1">
            <a:spLocks noChangeArrowheads="1"/>
          </p:cNvSpPr>
          <p:nvPr/>
        </p:nvSpPr>
        <p:spPr bwMode="auto">
          <a:xfrm>
            <a:off x="3743325" y="41687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Tahoma" charset="0"/>
              </a:rPr>
              <a:t>VB</a:t>
            </a:r>
          </a:p>
        </p:txBody>
      </p:sp>
      <p:sp>
        <p:nvSpPr>
          <p:cNvPr id="37911" name="Text Box 24"/>
          <p:cNvSpPr txBox="1">
            <a:spLocks noChangeArrowheads="1"/>
          </p:cNvSpPr>
          <p:nvPr/>
        </p:nvSpPr>
        <p:spPr bwMode="auto">
          <a:xfrm>
            <a:off x="2524125" y="4168775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Tahoma" charset="0"/>
              </a:rPr>
              <a:t>-NONE-</a:t>
            </a:r>
          </a:p>
        </p:txBody>
      </p:sp>
      <p:cxnSp>
        <p:nvCxnSpPr>
          <p:cNvPr id="37912" name="AutoShape 25"/>
          <p:cNvCxnSpPr>
            <a:cxnSpLocks noChangeShapeType="1"/>
            <a:stCxn id="37906" idx="2"/>
            <a:endCxn id="37907" idx="0"/>
          </p:cNvCxnSpPr>
          <p:nvPr/>
        </p:nvCxnSpPr>
        <p:spPr bwMode="auto">
          <a:xfrm flipH="1">
            <a:off x="3552825" y="2228910"/>
            <a:ext cx="28575" cy="41586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AutoShape 26"/>
          <p:cNvCxnSpPr>
            <a:cxnSpLocks noChangeShapeType="1"/>
            <a:stCxn id="37907" idx="2"/>
            <a:endCxn id="37908" idx="0"/>
          </p:cNvCxnSpPr>
          <p:nvPr/>
        </p:nvCxnSpPr>
        <p:spPr bwMode="auto">
          <a:xfrm flipH="1">
            <a:off x="3095625" y="3041650"/>
            <a:ext cx="4572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AutoShape 27"/>
          <p:cNvCxnSpPr>
            <a:cxnSpLocks noChangeShapeType="1"/>
            <a:stCxn id="37907" idx="2"/>
            <a:endCxn id="37909" idx="0"/>
          </p:cNvCxnSpPr>
          <p:nvPr/>
        </p:nvCxnSpPr>
        <p:spPr bwMode="auto">
          <a:xfrm>
            <a:off x="3552825" y="3041650"/>
            <a:ext cx="4572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AutoShape 28"/>
          <p:cNvCxnSpPr>
            <a:cxnSpLocks noChangeShapeType="1"/>
            <a:stCxn id="37908" idx="2"/>
            <a:endCxn id="37911" idx="0"/>
          </p:cNvCxnSpPr>
          <p:nvPr/>
        </p:nvCxnSpPr>
        <p:spPr bwMode="auto">
          <a:xfrm>
            <a:off x="3095625" y="3803650"/>
            <a:ext cx="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AutoShape 29"/>
          <p:cNvCxnSpPr>
            <a:cxnSpLocks noChangeShapeType="1"/>
            <a:stCxn id="37909" idx="2"/>
            <a:endCxn id="37910" idx="0"/>
          </p:cNvCxnSpPr>
          <p:nvPr/>
        </p:nvCxnSpPr>
        <p:spPr bwMode="auto">
          <a:xfrm>
            <a:off x="4010025" y="3803650"/>
            <a:ext cx="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7" name="Text Box 30"/>
          <p:cNvSpPr txBox="1">
            <a:spLocks noChangeArrowheads="1"/>
          </p:cNvSpPr>
          <p:nvPr/>
        </p:nvSpPr>
        <p:spPr bwMode="auto">
          <a:xfrm>
            <a:off x="2905125" y="49307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  <a:latin typeface="Tahoma" charset="0"/>
                <a:sym typeface="Symbol" charset="0"/>
              </a:rPr>
              <a:t>e</a:t>
            </a:r>
            <a:endParaRPr lang="en-US" dirty="0">
              <a:solidFill>
                <a:schemeClr val="accent2"/>
              </a:solidFill>
              <a:latin typeface="Tahoma" charset="0"/>
            </a:endParaRPr>
          </a:p>
        </p:txBody>
      </p:sp>
      <p:cxnSp>
        <p:nvCxnSpPr>
          <p:cNvPr id="37918" name="AutoShape 31"/>
          <p:cNvCxnSpPr>
            <a:cxnSpLocks noChangeShapeType="1"/>
            <a:stCxn id="37911" idx="2"/>
            <a:endCxn id="37917" idx="0"/>
          </p:cNvCxnSpPr>
          <p:nvPr/>
        </p:nvCxnSpPr>
        <p:spPr bwMode="auto">
          <a:xfrm>
            <a:off x="3095625" y="4565650"/>
            <a:ext cx="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9" name="Text Box 32"/>
          <p:cNvSpPr txBox="1">
            <a:spLocks noChangeArrowheads="1"/>
          </p:cNvSpPr>
          <p:nvPr/>
        </p:nvSpPr>
        <p:spPr bwMode="auto">
          <a:xfrm>
            <a:off x="3590925" y="500697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Tahoma" charset="0"/>
              </a:rPr>
              <a:t>Atone</a:t>
            </a:r>
          </a:p>
        </p:txBody>
      </p:sp>
      <p:cxnSp>
        <p:nvCxnSpPr>
          <p:cNvPr id="37920" name="AutoShape 33"/>
          <p:cNvCxnSpPr>
            <a:cxnSpLocks noChangeShapeType="1"/>
            <a:stCxn id="37910" idx="2"/>
            <a:endCxn id="37919" idx="0"/>
          </p:cNvCxnSpPr>
          <p:nvPr/>
        </p:nvCxnSpPr>
        <p:spPr bwMode="auto">
          <a:xfrm>
            <a:off x="4010025" y="4565650"/>
            <a:ext cx="0" cy="4413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1" name="Text Box 34"/>
          <p:cNvSpPr txBox="1">
            <a:spLocks noChangeArrowheads="1"/>
          </p:cNvSpPr>
          <p:nvPr/>
        </p:nvSpPr>
        <p:spPr bwMode="auto">
          <a:xfrm>
            <a:off x="2600325" y="5845175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ahoma" charset="0"/>
              </a:rPr>
              <a:t>NoFuncTags</a:t>
            </a:r>
          </a:p>
        </p:txBody>
      </p:sp>
      <p:sp>
        <p:nvSpPr>
          <p:cNvPr id="37922" name="Text Box 35"/>
          <p:cNvSpPr txBox="1">
            <a:spLocks noChangeArrowheads="1"/>
          </p:cNvSpPr>
          <p:nvPr/>
        </p:nvSpPr>
        <p:spPr bwMode="auto">
          <a:xfrm>
            <a:off x="4943475" y="188277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Tahoma" charset="0"/>
              </a:rPr>
              <a:t>ROOT</a:t>
            </a:r>
            <a:endParaRPr lang="en-US" sz="2000" dirty="0">
              <a:solidFill>
                <a:schemeClr val="accent1"/>
              </a:solidFill>
              <a:latin typeface="Tahoma" charset="0"/>
            </a:endParaRPr>
          </a:p>
        </p:txBody>
      </p:sp>
      <p:sp>
        <p:nvSpPr>
          <p:cNvPr id="37923" name="Text Box 36"/>
          <p:cNvSpPr txBox="1">
            <a:spLocks noChangeArrowheads="1"/>
          </p:cNvSpPr>
          <p:nvPr/>
        </p:nvSpPr>
        <p:spPr bwMode="auto">
          <a:xfrm>
            <a:off x="5191125" y="264477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  <a:latin typeface="Tahoma" charset="0"/>
              </a:rPr>
              <a:t>S</a:t>
            </a:r>
          </a:p>
        </p:txBody>
      </p:sp>
      <p:sp>
        <p:nvSpPr>
          <p:cNvPr id="37924" name="Text Box 37"/>
          <p:cNvSpPr txBox="1">
            <a:spLocks noChangeArrowheads="1"/>
          </p:cNvSpPr>
          <p:nvPr/>
        </p:nvSpPr>
        <p:spPr bwMode="auto">
          <a:xfrm>
            <a:off x="5114925" y="34067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  <a:latin typeface="Tahoma" charset="0"/>
              </a:rPr>
              <a:t>VP</a:t>
            </a:r>
          </a:p>
        </p:txBody>
      </p:sp>
      <p:sp>
        <p:nvSpPr>
          <p:cNvPr id="37925" name="Text Box 38"/>
          <p:cNvSpPr txBox="1">
            <a:spLocks noChangeArrowheads="1"/>
          </p:cNvSpPr>
          <p:nvPr/>
        </p:nvSpPr>
        <p:spPr bwMode="auto">
          <a:xfrm>
            <a:off x="5114925" y="41687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  <a:latin typeface="Tahoma" charset="0"/>
              </a:rPr>
              <a:t>VB</a:t>
            </a:r>
          </a:p>
        </p:txBody>
      </p:sp>
      <p:cxnSp>
        <p:nvCxnSpPr>
          <p:cNvPr id="37926" name="AutoShape 39"/>
          <p:cNvCxnSpPr>
            <a:cxnSpLocks noChangeShapeType="1"/>
            <a:stCxn id="37922" idx="2"/>
            <a:endCxn id="37923" idx="0"/>
          </p:cNvCxnSpPr>
          <p:nvPr/>
        </p:nvCxnSpPr>
        <p:spPr bwMode="auto">
          <a:xfrm>
            <a:off x="5367338" y="2279650"/>
            <a:ext cx="14287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7" name="AutoShape 40"/>
          <p:cNvCxnSpPr>
            <a:cxnSpLocks noChangeShapeType="1"/>
            <a:stCxn id="37923" idx="2"/>
            <a:endCxn id="37924" idx="0"/>
          </p:cNvCxnSpPr>
          <p:nvPr/>
        </p:nvCxnSpPr>
        <p:spPr bwMode="auto">
          <a:xfrm>
            <a:off x="5381625" y="3041650"/>
            <a:ext cx="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8" name="AutoShape 41"/>
          <p:cNvCxnSpPr>
            <a:cxnSpLocks noChangeShapeType="1"/>
            <a:stCxn id="37924" idx="2"/>
            <a:endCxn id="37925" idx="0"/>
          </p:cNvCxnSpPr>
          <p:nvPr/>
        </p:nvCxnSpPr>
        <p:spPr bwMode="auto">
          <a:xfrm>
            <a:off x="5381625" y="3803650"/>
            <a:ext cx="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9" name="Text Box 42"/>
          <p:cNvSpPr txBox="1">
            <a:spLocks noChangeArrowheads="1"/>
          </p:cNvSpPr>
          <p:nvPr/>
        </p:nvSpPr>
        <p:spPr bwMode="auto">
          <a:xfrm>
            <a:off x="4962525" y="500697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  <a:latin typeface="Tahoma" charset="0"/>
              </a:rPr>
              <a:t>Atone</a:t>
            </a:r>
          </a:p>
        </p:txBody>
      </p:sp>
      <p:cxnSp>
        <p:nvCxnSpPr>
          <p:cNvPr id="37930" name="AutoShape 43"/>
          <p:cNvCxnSpPr>
            <a:cxnSpLocks noChangeShapeType="1"/>
            <a:stCxn id="37925" idx="2"/>
            <a:endCxn id="37929" idx="0"/>
          </p:cNvCxnSpPr>
          <p:nvPr/>
        </p:nvCxnSpPr>
        <p:spPr bwMode="auto">
          <a:xfrm>
            <a:off x="5381625" y="4565650"/>
            <a:ext cx="0" cy="4413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1" name="Text Box 44"/>
          <p:cNvSpPr txBox="1">
            <a:spLocks noChangeArrowheads="1"/>
          </p:cNvSpPr>
          <p:nvPr/>
        </p:nvSpPr>
        <p:spPr bwMode="auto">
          <a:xfrm>
            <a:off x="4657725" y="584517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  <a:latin typeface="Tahoma" charset="0"/>
              </a:rPr>
              <a:t>NoEmpties</a:t>
            </a:r>
          </a:p>
        </p:txBody>
      </p:sp>
      <p:sp>
        <p:nvSpPr>
          <p:cNvPr id="37932" name="Text Box 45"/>
          <p:cNvSpPr txBox="1">
            <a:spLocks noChangeArrowheads="1"/>
          </p:cNvSpPr>
          <p:nvPr/>
        </p:nvSpPr>
        <p:spPr bwMode="auto">
          <a:xfrm>
            <a:off x="6553200" y="1882775"/>
            <a:ext cx="99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CC00"/>
                </a:solidFill>
                <a:latin typeface="Tahoma" charset="0"/>
              </a:rPr>
              <a:t>ROOT</a:t>
            </a:r>
            <a:endParaRPr lang="en-US" sz="2000" dirty="0">
              <a:solidFill>
                <a:srgbClr val="00CC00"/>
              </a:solidFill>
              <a:latin typeface="Tahoma" charset="0"/>
            </a:endParaRPr>
          </a:p>
        </p:txBody>
      </p:sp>
      <p:sp>
        <p:nvSpPr>
          <p:cNvPr id="37933" name="Text Box 46"/>
          <p:cNvSpPr txBox="1">
            <a:spLocks noChangeArrowheads="1"/>
          </p:cNvSpPr>
          <p:nvPr/>
        </p:nvSpPr>
        <p:spPr bwMode="auto">
          <a:xfrm>
            <a:off x="6867525" y="264477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CC00"/>
                </a:solidFill>
                <a:latin typeface="Tahoma" charset="0"/>
              </a:rPr>
              <a:t>S</a:t>
            </a:r>
          </a:p>
        </p:txBody>
      </p:sp>
      <p:cxnSp>
        <p:nvCxnSpPr>
          <p:cNvPr id="37934" name="AutoShape 47"/>
          <p:cNvCxnSpPr>
            <a:cxnSpLocks noChangeShapeType="1"/>
            <a:stCxn id="37932" idx="2"/>
            <a:endCxn id="37933" idx="0"/>
          </p:cNvCxnSpPr>
          <p:nvPr/>
        </p:nvCxnSpPr>
        <p:spPr bwMode="auto">
          <a:xfrm>
            <a:off x="7048500" y="2282885"/>
            <a:ext cx="9525" cy="36189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5" name="AutoShape 48"/>
          <p:cNvCxnSpPr>
            <a:cxnSpLocks noChangeShapeType="1"/>
            <a:stCxn id="37933" idx="2"/>
            <a:endCxn id="37936" idx="0"/>
          </p:cNvCxnSpPr>
          <p:nvPr/>
        </p:nvCxnSpPr>
        <p:spPr bwMode="auto">
          <a:xfrm>
            <a:off x="7058025" y="3041650"/>
            <a:ext cx="0" cy="19653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6" name="Text Box 49"/>
          <p:cNvSpPr txBox="1">
            <a:spLocks noChangeArrowheads="1"/>
          </p:cNvSpPr>
          <p:nvPr/>
        </p:nvSpPr>
        <p:spPr bwMode="auto">
          <a:xfrm>
            <a:off x="6638925" y="500697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rgbClr val="00CC00"/>
                </a:solidFill>
                <a:latin typeface="Tahoma" charset="0"/>
              </a:rPr>
              <a:t>Atone</a:t>
            </a:r>
          </a:p>
        </p:txBody>
      </p:sp>
      <p:sp>
        <p:nvSpPr>
          <p:cNvPr id="37937" name="Text Box 50"/>
          <p:cNvSpPr txBox="1">
            <a:spLocks noChangeArrowheads="1"/>
          </p:cNvSpPr>
          <p:nvPr/>
        </p:nvSpPr>
        <p:spPr bwMode="auto">
          <a:xfrm>
            <a:off x="6943725" y="6226175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rgbClr val="008000"/>
                </a:solidFill>
                <a:latin typeface="Tahoma" charset="0"/>
              </a:rPr>
              <a:t>NoUnaries</a:t>
            </a:r>
          </a:p>
        </p:txBody>
      </p:sp>
      <p:sp>
        <p:nvSpPr>
          <p:cNvPr id="37938" name="Text Box 51"/>
          <p:cNvSpPr txBox="1">
            <a:spLocks noChangeArrowheads="1"/>
          </p:cNvSpPr>
          <p:nvPr/>
        </p:nvSpPr>
        <p:spPr bwMode="auto">
          <a:xfrm>
            <a:off x="7696200" y="1882775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6600"/>
                </a:solidFill>
                <a:latin typeface="Tahoma" charset="0"/>
              </a:rPr>
              <a:t>ROOT</a:t>
            </a:r>
            <a:endParaRPr lang="en-US" sz="2000" dirty="0">
              <a:solidFill>
                <a:srgbClr val="006600"/>
              </a:solidFill>
              <a:latin typeface="Tahoma" charset="0"/>
            </a:endParaRPr>
          </a:p>
        </p:txBody>
      </p:sp>
      <p:sp>
        <p:nvSpPr>
          <p:cNvPr id="37939" name="Text Box 52"/>
          <p:cNvSpPr txBox="1">
            <a:spLocks noChangeArrowheads="1"/>
          </p:cNvSpPr>
          <p:nvPr/>
        </p:nvSpPr>
        <p:spPr bwMode="auto">
          <a:xfrm>
            <a:off x="7934325" y="41687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rgbClr val="006600"/>
                </a:solidFill>
                <a:latin typeface="Tahoma" charset="0"/>
              </a:rPr>
              <a:t>VB</a:t>
            </a:r>
          </a:p>
        </p:txBody>
      </p:sp>
      <p:cxnSp>
        <p:nvCxnSpPr>
          <p:cNvPr id="37940" name="AutoShape 53"/>
          <p:cNvCxnSpPr>
            <a:cxnSpLocks noChangeShapeType="1"/>
            <a:stCxn id="37938" idx="2"/>
            <a:endCxn id="37939" idx="0"/>
          </p:cNvCxnSpPr>
          <p:nvPr/>
        </p:nvCxnSpPr>
        <p:spPr bwMode="auto">
          <a:xfrm>
            <a:off x="8153400" y="2282885"/>
            <a:ext cx="47625" cy="188589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41" name="Text Box 54"/>
          <p:cNvSpPr txBox="1">
            <a:spLocks noChangeArrowheads="1"/>
          </p:cNvSpPr>
          <p:nvPr/>
        </p:nvSpPr>
        <p:spPr bwMode="auto">
          <a:xfrm>
            <a:off x="7781925" y="500697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rgbClr val="006600"/>
                </a:solidFill>
                <a:latin typeface="Tahoma" charset="0"/>
              </a:rPr>
              <a:t>Atone</a:t>
            </a:r>
          </a:p>
        </p:txBody>
      </p:sp>
      <p:cxnSp>
        <p:nvCxnSpPr>
          <p:cNvPr id="37942" name="AutoShape 55"/>
          <p:cNvCxnSpPr>
            <a:cxnSpLocks noChangeShapeType="1"/>
            <a:stCxn id="37939" idx="2"/>
            <a:endCxn id="37941" idx="0"/>
          </p:cNvCxnSpPr>
          <p:nvPr/>
        </p:nvCxnSpPr>
        <p:spPr bwMode="auto">
          <a:xfrm>
            <a:off x="8201025" y="4565650"/>
            <a:ext cx="0" cy="4413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43" name="Text Box 56"/>
          <p:cNvSpPr txBox="1">
            <a:spLocks noChangeArrowheads="1"/>
          </p:cNvSpPr>
          <p:nvPr/>
        </p:nvSpPr>
        <p:spPr bwMode="auto">
          <a:xfrm>
            <a:off x="6791325" y="576897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rgbClr val="00CC00"/>
                </a:solidFill>
                <a:latin typeface="Tahoma" charset="0"/>
              </a:rPr>
              <a:t>High</a:t>
            </a:r>
          </a:p>
        </p:txBody>
      </p:sp>
      <p:sp>
        <p:nvSpPr>
          <p:cNvPr id="37944" name="Text Box 57"/>
          <p:cNvSpPr txBox="1">
            <a:spLocks noChangeArrowheads="1"/>
          </p:cNvSpPr>
          <p:nvPr/>
        </p:nvSpPr>
        <p:spPr bwMode="auto">
          <a:xfrm>
            <a:off x="7858125" y="576897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rgbClr val="006600"/>
                </a:solidFill>
                <a:latin typeface="Tahoma" charset="0"/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192196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structure grammars </a:t>
            </a:r>
            <a:br>
              <a:rPr lang="en-US" dirty="0" smtClean="0"/>
            </a:br>
            <a:r>
              <a:rPr lang="en-US" dirty="0" smtClean="0"/>
              <a:t>= context-free grammars (CFGs)</a:t>
            </a:r>
            <a:endParaRPr lang="en-US" dirty="0"/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 = (T, N, S, R)</a:t>
            </a:r>
          </a:p>
          <a:p>
            <a:pPr lvl="1"/>
            <a:r>
              <a:rPr lang="en-US" dirty="0" smtClean="0"/>
              <a:t>T is a set of terminal symbols</a:t>
            </a:r>
          </a:p>
          <a:p>
            <a:pPr lvl="1"/>
            <a:r>
              <a:rPr lang="en-US" dirty="0" smtClean="0"/>
              <a:t>N is a set of nonterminal symbols</a:t>
            </a:r>
          </a:p>
          <a:p>
            <a:pPr lvl="1"/>
            <a:r>
              <a:rPr lang="en-US" dirty="0" smtClean="0">
                <a:sym typeface="Symbol" charset="0"/>
              </a:rPr>
              <a:t>S is the start symbol (S ∈ N)</a:t>
            </a:r>
          </a:p>
          <a:p>
            <a:pPr lvl="1"/>
            <a:r>
              <a:rPr lang="en-US" dirty="0" smtClean="0">
                <a:sym typeface="Symbol" charset="0"/>
              </a:rPr>
              <a:t>R is a set of rules/productions of the form X  </a:t>
            </a:r>
          </a:p>
          <a:p>
            <a:pPr lvl="2"/>
            <a:r>
              <a:rPr lang="en-US" dirty="0">
                <a:sym typeface="Symbol" charset="0"/>
              </a:rPr>
              <a:t>X ∈ </a:t>
            </a:r>
            <a:r>
              <a:rPr lang="en-US" dirty="0" smtClean="0">
                <a:sym typeface="Symbol" charset="0"/>
              </a:rPr>
              <a:t>N and  ∈ (N ∪ T)* </a:t>
            </a:r>
          </a:p>
          <a:p>
            <a:pPr lvl="2"/>
            <a:endParaRPr lang="en-US" dirty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A grammar G generates a language L.</a:t>
            </a:r>
          </a:p>
        </p:txBody>
      </p:sp>
    </p:spTree>
    <p:extLst>
      <p:ext uri="{BB962C8B-B14F-4D97-AF65-F5344CB8AC3E}">
        <p14:creationId xmlns:p14="http://schemas.microsoft.com/office/powerpoint/2010/main" val="28495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Unary rules: </a:t>
            </a:r>
            <a:br>
              <a:rPr lang="en-US">
                <a:latin typeface="Lucida Sans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alchemy in the land of treebanks</a:t>
            </a:r>
          </a:p>
        </p:txBody>
      </p:sp>
      <p:pic>
        <p:nvPicPr>
          <p:cNvPr id="665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1674813"/>
            <a:ext cx="8966200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AutoShape 4"/>
          <p:cNvSpPr>
            <a:spLocks noChangeArrowheads="1"/>
          </p:cNvSpPr>
          <p:nvPr/>
        </p:nvSpPr>
        <p:spPr bwMode="auto">
          <a:xfrm>
            <a:off x="3167063" y="5842000"/>
            <a:ext cx="650875" cy="787400"/>
          </a:xfrm>
          <a:prstGeom prst="upArrow">
            <a:avLst>
              <a:gd name="adj1" fmla="val 50000"/>
              <a:gd name="adj2" fmla="val 30244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Same-Span Reachability</a:t>
            </a:r>
          </a:p>
        </p:txBody>
      </p:sp>
      <p:sp>
        <p:nvSpPr>
          <p:cNvPr id="68610" name="Text Box 3"/>
          <p:cNvSpPr txBox="1">
            <a:spLocks noChangeArrowheads="1"/>
          </p:cNvSpPr>
          <p:nvPr/>
        </p:nvSpPr>
        <p:spPr bwMode="auto">
          <a:xfrm>
            <a:off x="2286000" y="2971800"/>
            <a:ext cx="2895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A4001D"/>
                </a:solidFill>
                <a:latin typeface="Tahoma" charset="0"/>
              </a:rPr>
              <a:t>ADJP ADVP</a:t>
            </a:r>
          </a:p>
          <a:p>
            <a:pPr algn="ctr" eaLnBrk="1" hangingPunct="1"/>
            <a:r>
              <a:rPr lang="en-US">
                <a:solidFill>
                  <a:srgbClr val="A4001D"/>
                </a:solidFill>
                <a:latin typeface="Tahoma" charset="0"/>
              </a:rPr>
              <a:t>FRAG INTJ NP</a:t>
            </a:r>
          </a:p>
          <a:p>
            <a:pPr algn="ctr" eaLnBrk="1" hangingPunct="1"/>
            <a:r>
              <a:rPr lang="en-US">
                <a:solidFill>
                  <a:srgbClr val="A4001D"/>
                </a:solidFill>
                <a:latin typeface="Tahoma" charset="0"/>
              </a:rPr>
              <a:t>PP PRN QP S</a:t>
            </a:r>
          </a:p>
          <a:p>
            <a:pPr algn="ctr" eaLnBrk="1" hangingPunct="1"/>
            <a:r>
              <a:rPr lang="en-US">
                <a:solidFill>
                  <a:srgbClr val="A4001D"/>
                </a:solidFill>
                <a:latin typeface="Tahoma" charset="0"/>
              </a:rPr>
              <a:t>SBAR UCP VP</a:t>
            </a:r>
          </a:p>
          <a:p>
            <a:pPr algn="ctr" eaLnBrk="1" hangingPunct="1"/>
            <a:r>
              <a:rPr lang="en-US">
                <a:solidFill>
                  <a:srgbClr val="A4001D"/>
                </a:solidFill>
                <a:latin typeface="Tahoma" charset="0"/>
              </a:rPr>
              <a:t>WHNP</a:t>
            </a:r>
          </a:p>
        </p:txBody>
      </p:sp>
      <p:sp>
        <p:nvSpPr>
          <p:cNvPr id="68611" name="Oval 4"/>
          <p:cNvSpPr>
            <a:spLocks noChangeArrowheads="1"/>
          </p:cNvSpPr>
          <p:nvPr/>
        </p:nvSpPr>
        <p:spPr bwMode="auto">
          <a:xfrm>
            <a:off x="2438400" y="2743200"/>
            <a:ext cx="2590800" cy="22098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3352800" y="1524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TOP</a:t>
            </a:r>
          </a:p>
        </p:txBody>
      </p:sp>
      <p:sp>
        <p:nvSpPr>
          <p:cNvPr id="68613" name="Oval 6"/>
          <p:cNvSpPr>
            <a:spLocks noChangeArrowheads="1"/>
          </p:cNvSpPr>
          <p:nvPr/>
        </p:nvSpPr>
        <p:spPr bwMode="auto">
          <a:xfrm>
            <a:off x="3200400" y="1524000"/>
            <a:ext cx="10668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14" name="Text Box 7"/>
          <p:cNvSpPr txBox="1">
            <a:spLocks noChangeArrowheads="1"/>
          </p:cNvSpPr>
          <p:nvPr/>
        </p:nvSpPr>
        <p:spPr bwMode="auto">
          <a:xfrm>
            <a:off x="7772400" y="2743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LST</a:t>
            </a:r>
          </a:p>
        </p:txBody>
      </p:sp>
      <p:sp>
        <p:nvSpPr>
          <p:cNvPr id="68615" name="Oval 8"/>
          <p:cNvSpPr>
            <a:spLocks noChangeArrowheads="1"/>
          </p:cNvSpPr>
          <p:nvPr/>
        </p:nvSpPr>
        <p:spPr bwMode="auto">
          <a:xfrm>
            <a:off x="7620000" y="2743200"/>
            <a:ext cx="10668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16" name="Text Box 9"/>
          <p:cNvSpPr txBox="1">
            <a:spLocks noChangeArrowheads="1"/>
          </p:cNvSpPr>
          <p:nvPr/>
        </p:nvSpPr>
        <p:spPr bwMode="auto">
          <a:xfrm>
            <a:off x="7620000" y="3352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CONJP</a:t>
            </a:r>
          </a:p>
        </p:txBody>
      </p:sp>
      <p:sp>
        <p:nvSpPr>
          <p:cNvPr id="68617" name="Oval 10"/>
          <p:cNvSpPr>
            <a:spLocks noChangeArrowheads="1"/>
          </p:cNvSpPr>
          <p:nvPr/>
        </p:nvSpPr>
        <p:spPr bwMode="auto">
          <a:xfrm>
            <a:off x="7467600" y="3352800"/>
            <a:ext cx="13716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18" name="Text Box 11"/>
          <p:cNvSpPr txBox="1">
            <a:spLocks noChangeArrowheads="1"/>
          </p:cNvSpPr>
          <p:nvPr/>
        </p:nvSpPr>
        <p:spPr bwMode="auto">
          <a:xfrm>
            <a:off x="1066800" y="5410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WHADJP</a:t>
            </a:r>
          </a:p>
        </p:txBody>
      </p:sp>
      <p:sp>
        <p:nvSpPr>
          <p:cNvPr id="68619" name="Oval 12"/>
          <p:cNvSpPr>
            <a:spLocks noChangeArrowheads="1"/>
          </p:cNvSpPr>
          <p:nvPr/>
        </p:nvSpPr>
        <p:spPr bwMode="auto">
          <a:xfrm>
            <a:off x="914400" y="5410200"/>
            <a:ext cx="16764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20" name="Text Box 13"/>
          <p:cNvSpPr txBox="1">
            <a:spLocks noChangeArrowheads="1"/>
          </p:cNvSpPr>
          <p:nvPr/>
        </p:nvSpPr>
        <p:spPr bwMode="auto">
          <a:xfrm>
            <a:off x="2971800" y="6019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WHADVP</a:t>
            </a:r>
          </a:p>
        </p:txBody>
      </p:sp>
      <p:sp>
        <p:nvSpPr>
          <p:cNvPr id="68621" name="Oval 14"/>
          <p:cNvSpPr>
            <a:spLocks noChangeArrowheads="1"/>
          </p:cNvSpPr>
          <p:nvPr/>
        </p:nvSpPr>
        <p:spPr bwMode="auto">
          <a:xfrm>
            <a:off x="2819400" y="6019800"/>
            <a:ext cx="17526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22" name="Text Box 15"/>
          <p:cNvSpPr txBox="1">
            <a:spLocks noChangeArrowheads="1"/>
          </p:cNvSpPr>
          <p:nvPr/>
        </p:nvSpPr>
        <p:spPr bwMode="auto">
          <a:xfrm>
            <a:off x="51816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WHPP</a:t>
            </a:r>
          </a:p>
        </p:txBody>
      </p:sp>
      <p:sp>
        <p:nvSpPr>
          <p:cNvPr id="68623" name="Oval 16"/>
          <p:cNvSpPr>
            <a:spLocks noChangeArrowheads="1"/>
          </p:cNvSpPr>
          <p:nvPr/>
        </p:nvSpPr>
        <p:spPr bwMode="auto">
          <a:xfrm>
            <a:off x="5029200" y="5410200"/>
            <a:ext cx="12954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24" name="Text Box 17"/>
          <p:cNvSpPr txBox="1">
            <a:spLocks noChangeArrowheads="1"/>
          </p:cNvSpPr>
          <p:nvPr/>
        </p:nvSpPr>
        <p:spPr bwMode="auto">
          <a:xfrm>
            <a:off x="990600" y="2209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NX</a:t>
            </a:r>
          </a:p>
        </p:txBody>
      </p:sp>
      <p:sp>
        <p:nvSpPr>
          <p:cNvPr id="68625" name="Oval 18"/>
          <p:cNvSpPr>
            <a:spLocks noChangeArrowheads="1"/>
          </p:cNvSpPr>
          <p:nvPr/>
        </p:nvSpPr>
        <p:spPr bwMode="auto">
          <a:xfrm>
            <a:off x="838200" y="2209800"/>
            <a:ext cx="838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26" name="Line 19"/>
          <p:cNvSpPr>
            <a:spLocks noChangeShapeType="1"/>
          </p:cNvSpPr>
          <p:nvPr/>
        </p:nvSpPr>
        <p:spPr bwMode="auto">
          <a:xfrm flipV="1">
            <a:off x="2133600" y="4724400"/>
            <a:ext cx="838200" cy="6858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27" name="Line 20"/>
          <p:cNvSpPr>
            <a:spLocks noChangeShapeType="1"/>
          </p:cNvSpPr>
          <p:nvPr/>
        </p:nvSpPr>
        <p:spPr bwMode="auto">
          <a:xfrm flipH="1" flipV="1">
            <a:off x="3733800" y="5715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28" name="Line 21"/>
          <p:cNvSpPr>
            <a:spLocks noChangeShapeType="1"/>
          </p:cNvSpPr>
          <p:nvPr/>
        </p:nvSpPr>
        <p:spPr bwMode="auto">
          <a:xfrm flipV="1">
            <a:off x="4800600" y="2514600"/>
            <a:ext cx="914400" cy="6858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29" name="Line 22"/>
          <p:cNvSpPr>
            <a:spLocks noChangeShapeType="1"/>
          </p:cNvSpPr>
          <p:nvPr/>
        </p:nvSpPr>
        <p:spPr bwMode="auto">
          <a:xfrm flipH="1" flipV="1">
            <a:off x="4876800" y="4419600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30" name="Line 23"/>
          <p:cNvSpPr>
            <a:spLocks noChangeShapeType="1"/>
          </p:cNvSpPr>
          <p:nvPr/>
        </p:nvSpPr>
        <p:spPr bwMode="auto">
          <a:xfrm flipH="1" flipV="1">
            <a:off x="4495800" y="4724400"/>
            <a:ext cx="838200" cy="6858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31" name="Line 24"/>
          <p:cNvSpPr>
            <a:spLocks noChangeShapeType="1"/>
          </p:cNvSpPr>
          <p:nvPr/>
        </p:nvSpPr>
        <p:spPr bwMode="auto">
          <a:xfrm flipV="1">
            <a:off x="2971800" y="1905000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32" name="Text Box 25"/>
          <p:cNvSpPr txBox="1">
            <a:spLocks noChangeArrowheads="1"/>
          </p:cNvSpPr>
          <p:nvPr/>
        </p:nvSpPr>
        <p:spPr bwMode="auto">
          <a:xfrm>
            <a:off x="7239000" y="1447800"/>
            <a:ext cx="16764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 err="1">
                <a:solidFill>
                  <a:schemeClr val="accent3"/>
                </a:solidFill>
                <a:latin typeface="Tahoma" charset="0"/>
              </a:rPr>
              <a:t>NoEmpties</a:t>
            </a:r>
            <a:endParaRPr lang="en-US" dirty="0">
              <a:solidFill>
                <a:schemeClr val="accent3"/>
              </a:solidFill>
              <a:latin typeface="Tahoma" charset="0"/>
            </a:endParaRPr>
          </a:p>
        </p:txBody>
      </p:sp>
      <p:sp>
        <p:nvSpPr>
          <p:cNvPr id="68633" name="Text Box 26"/>
          <p:cNvSpPr txBox="1">
            <a:spLocks noChangeArrowheads="1"/>
          </p:cNvSpPr>
          <p:nvPr/>
        </p:nvSpPr>
        <p:spPr bwMode="auto">
          <a:xfrm>
            <a:off x="7772400" y="3962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NAC</a:t>
            </a:r>
          </a:p>
        </p:txBody>
      </p:sp>
      <p:sp>
        <p:nvSpPr>
          <p:cNvPr id="68634" name="Oval 27"/>
          <p:cNvSpPr>
            <a:spLocks noChangeArrowheads="1"/>
          </p:cNvSpPr>
          <p:nvPr/>
        </p:nvSpPr>
        <p:spPr bwMode="auto">
          <a:xfrm>
            <a:off x="7620000" y="3962400"/>
            <a:ext cx="10668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35" name="Text Box 28"/>
          <p:cNvSpPr txBox="1">
            <a:spLocks noChangeArrowheads="1"/>
          </p:cNvSpPr>
          <p:nvPr/>
        </p:nvSpPr>
        <p:spPr bwMode="auto">
          <a:xfrm>
            <a:off x="3124200" y="5257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SBARQ</a:t>
            </a:r>
          </a:p>
        </p:txBody>
      </p:sp>
      <p:sp>
        <p:nvSpPr>
          <p:cNvPr id="68636" name="Oval 29"/>
          <p:cNvSpPr>
            <a:spLocks noChangeArrowheads="1"/>
          </p:cNvSpPr>
          <p:nvPr/>
        </p:nvSpPr>
        <p:spPr bwMode="auto">
          <a:xfrm>
            <a:off x="2971800" y="5257800"/>
            <a:ext cx="14478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37" name="Line 30"/>
          <p:cNvSpPr>
            <a:spLocks noChangeShapeType="1"/>
          </p:cNvSpPr>
          <p:nvPr/>
        </p:nvSpPr>
        <p:spPr bwMode="auto">
          <a:xfrm flipH="1" flipV="1">
            <a:off x="3733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38" name="Text Box 31"/>
          <p:cNvSpPr txBox="1">
            <a:spLocks noChangeArrowheads="1"/>
          </p:cNvSpPr>
          <p:nvPr/>
        </p:nvSpPr>
        <p:spPr bwMode="auto">
          <a:xfrm>
            <a:off x="685800" y="4648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SINV</a:t>
            </a:r>
          </a:p>
        </p:txBody>
      </p:sp>
      <p:sp>
        <p:nvSpPr>
          <p:cNvPr id="68639" name="Oval 32"/>
          <p:cNvSpPr>
            <a:spLocks noChangeArrowheads="1"/>
          </p:cNvSpPr>
          <p:nvPr/>
        </p:nvSpPr>
        <p:spPr bwMode="auto">
          <a:xfrm>
            <a:off x="533400" y="4648200"/>
            <a:ext cx="11430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40" name="Line 33"/>
          <p:cNvSpPr>
            <a:spLocks noChangeShapeType="1"/>
          </p:cNvSpPr>
          <p:nvPr/>
        </p:nvSpPr>
        <p:spPr bwMode="auto">
          <a:xfrm flipV="1">
            <a:off x="1600200" y="4419600"/>
            <a:ext cx="990600" cy="3048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41" name="Line 34"/>
          <p:cNvSpPr>
            <a:spLocks noChangeShapeType="1"/>
          </p:cNvSpPr>
          <p:nvPr/>
        </p:nvSpPr>
        <p:spPr bwMode="auto">
          <a:xfrm flipH="1" flipV="1">
            <a:off x="1600200" y="2590800"/>
            <a:ext cx="990600" cy="6858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42" name="Text Box 35"/>
          <p:cNvSpPr txBox="1">
            <a:spLocks noChangeArrowheads="1"/>
          </p:cNvSpPr>
          <p:nvPr/>
        </p:nvSpPr>
        <p:spPr bwMode="auto">
          <a:xfrm>
            <a:off x="5791200" y="2133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RRC</a:t>
            </a:r>
          </a:p>
        </p:txBody>
      </p:sp>
      <p:sp>
        <p:nvSpPr>
          <p:cNvPr id="68643" name="Oval 36"/>
          <p:cNvSpPr>
            <a:spLocks noChangeArrowheads="1"/>
          </p:cNvSpPr>
          <p:nvPr/>
        </p:nvSpPr>
        <p:spPr bwMode="auto">
          <a:xfrm>
            <a:off x="5638800" y="2133600"/>
            <a:ext cx="10668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44" name="Line 37"/>
          <p:cNvSpPr>
            <a:spLocks noChangeShapeType="1"/>
          </p:cNvSpPr>
          <p:nvPr/>
        </p:nvSpPr>
        <p:spPr bwMode="auto">
          <a:xfrm flipV="1">
            <a:off x="4191000" y="25146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45" name="Line 38"/>
          <p:cNvSpPr>
            <a:spLocks noChangeShapeType="1"/>
          </p:cNvSpPr>
          <p:nvPr/>
        </p:nvSpPr>
        <p:spPr bwMode="auto">
          <a:xfrm flipH="1" flipV="1">
            <a:off x="4038600" y="1905000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46" name="Line 39"/>
          <p:cNvSpPr>
            <a:spLocks noChangeShapeType="1"/>
          </p:cNvSpPr>
          <p:nvPr/>
        </p:nvSpPr>
        <p:spPr bwMode="auto">
          <a:xfrm flipH="1" flipV="1">
            <a:off x="2971800" y="25146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47" name="Text Box 40"/>
          <p:cNvSpPr txBox="1">
            <a:spLocks noChangeArrowheads="1"/>
          </p:cNvSpPr>
          <p:nvPr/>
        </p:nvSpPr>
        <p:spPr bwMode="auto">
          <a:xfrm>
            <a:off x="2514600" y="2133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SQ</a:t>
            </a:r>
          </a:p>
        </p:txBody>
      </p:sp>
      <p:sp>
        <p:nvSpPr>
          <p:cNvPr id="68648" name="Oval 41"/>
          <p:cNvSpPr>
            <a:spLocks noChangeArrowheads="1"/>
          </p:cNvSpPr>
          <p:nvPr/>
        </p:nvSpPr>
        <p:spPr bwMode="auto">
          <a:xfrm>
            <a:off x="2362200" y="2133600"/>
            <a:ext cx="838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49" name="Text Box 42"/>
          <p:cNvSpPr txBox="1">
            <a:spLocks noChangeArrowheads="1"/>
          </p:cNvSpPr>
          <p:nvPr/>
        </p:nvSpPr>
        <p:spPr bwMode="auto">
          <a:xfrm>
            <a:off x="4343400" y="2133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X</a:t>
            </a:r>
          </a:p>
        </p:txBody>
      </p:sp>
      <p:sp>
        <p:nvSpPr>
          <p:cNvPr id="68650" name="Oval 43"/>
          <p:cNvSpPr>
            <a:spLocks noChangeArrowheads="1"/>
          </p:cNvSpPr>
          <p:nvPr/>
        </p:nvSpPr>
        <p:spPr bwMode="auto">
          <a:xfrm>
            <a:off x="4191000" y="2133600"/>
            <a:ext cx="6858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51" name="Text Box 44"/>
          <p:cNvSpPr txBox="1">
            <a:spLocks noChangeArrowheads="1"/>
          </p:cNvSpPr>
          <p:nvPr/>
        </p:nvSpPr>
        <p:spPr bwMode="auto">
          <a:xfrm>
            <a:off x="5867400" y="4648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PRT</a:t>
            </a:r>
          </a:p>
        </p:txBody>
      </p:sp>
      <p:sp>
        <p:nvSpPr>
          <p:cNvPr id="68652" name="Oval 45"/>
          <p:cNvSpPr>
            <a:spLocks noChangeArrowheads="1"/>
          </p:cNvSpPr>
          <p:nvPr/>
        </p:nvSpPr>
        <p:spPr bwMode="auto">
          <a:xfrm>
            <a:off x="5715000" y="4648200"/>
            <a:ext cx="10668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9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Grammar</a:t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ea typeface="ＭＳ Ｐゴシック" charset="0"/>
                <a:cs typeface="ＭＳ Ｐゴシック" charset="0"/>
              </a:rPr>
              <a:t>Transforms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Restricting the grammar form for efficient parsing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6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CKY Parsing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Exact polynomial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time parsing of </a:t>
            </a:r>
            <a:endParaRPr lang="en-US" dirty="0" smtClean="0">
              <a:latin typeface="+mj-lt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(P)CFGs</a:t>
            </a: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30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Constituency Parsing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fish</a:t>
            </a:r>
            <a:r>
              <a:rPr lang="en-US" dirty="0"/>
              <a:t> </a:t>
            </a:r>
            <a:r>
              <a:rPr lang="en-US" dirty="0" smtClean="0"/>
              <a:t>    people     fish     tanks</a:t>
            </a:r>
            <a:endParaRPr 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96000" y="1752600"/>
            <a:ext cx="2819400" cy="4419600"/>
            <a:chOff x="3840" y="1104"/>
            <a:chExt cx="1776" cy="2784"/>
          </a:xfrm>
        </p:grpSpPr>
        <p:sp>
          <p:nvSpPr>
            <p:cNvPr id="39940" name="Text Box 5"/>
            <p:cNvSpPr txBox="1">
              <a:spLocks noChangeArrowheads="1"/>
            </p:cNvSpPr>
            <p:nvPr/>
          </p:nvSpPr>
          <p:spPr bwMode="auto">
            <a:xfrm>
              <a:off x="3888" y="1440"/>
              <a:ext cx="1728" cy="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</a:rPr>
                <a:t>Rule </a:t>
              </a:r>
              <a:r>
                <a:rPr lang="en-US" sz="2000" b="1" dirty="0" err="1" smtClean="0">
                  <a:latin typeface="+mn-lt"/>
                </a:rPr>
                <a:t>Prob</a:t>
              </a:r>
              <a:r>
                <a:rPr lang="en-US" sz="2000" b="1" dirty="0" smtClean="0">
                  <a:latin typeface="+mn-lt"/>
                </a:rPr>
                <a:t> </a:t>
              </a:r>
              <a:r>
                <a:rPr lang="en-US" sz="2000" b="1" dirty="0" err="1">
                  <a:latin typeface="+mn-lt"/>
                </a:rPr>
                <a:t>θ</a:t>
              </a:r>
              <a:r>
                <a:rPr lang="en-US" sz="2000" b="1" i="1" baseline="-25000" dirty="0" err="1">
                  <a:latin typeface="+mn-lt"/>
                </a:rPr>
                <a:t>i</a:t>
              </a:r>
              <a:r>
                <a:rPr lang="en-US" sz="2000" dirty="0">
                  <a:latin typeface="+mn-lt"/>
                </a:rPr>
                <a:t>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latin typeface="+mn-lt"/>
                </a:rPr>
                <a:t>S </a:t>
              </a:r>
              <a:r>
                <a:rPr lang="en-US" sz="2000" dirty="0">
                  <a:latin typeface="+mn-lt"/>
                  <a:sym typeface="Symbol" charset="0"/>
                </a:rPr>
                <a:t></a:t>
              </a:r>
              <a:r>
                <a:rPr lang="en-US" sz="2000" dirty="0" smtClean="0">
                  <a:latin typeface="+mn-lt"/>
                </a:rPr>
                <a:t> NP VP	</a:t>
              </a:r>
              <a:r>
                <a:rPr lang="en-US" sz="2000" dirty="0">
                  <a:latin typeface="+mn-lt"/>
                </a:rPr>
                <a:t>θ</a:t>
              </a:r>
              <a:r>
                <a:rPr lang="en-US" sz="2000" baseline="-25000" dirty="0">
                  <a:latin typeface="+mn-lt"/>
                </a:rPr>
                <a:t>0</a:t>
              </a:r>
              <a:endParaRPr lang="en-US" sz="2000" dirty="0">
                <a:latin typeface="+mn-lt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latin typeface="+mn-lt"/>
                </a:rPr>
                <a:t>NP </a:t>
              </a:r>
              <a:r>
                <a:rPr lang="en-US" sz="2000" dirty="0">
                  <a:latin typeface="+mn-lt"/>
                  <a:sym typeface="Symbol" charset="0"/>
                </a:rPr>
                <a:t></a:t>
              </a:r>
              <a:r>
                <a:rPr lang="en-US" sz="2000" dirty="0" smtClean="0">
                  <a:latin typeface="+mn-lt"/>
                </a:rPr>
                <a:t> NP NP	</a:t>
              </a:r>
              <a:r>
                <a:rPr lang="en-US" sz="2000" dirty="0">
                  <a:latin typeface="+mn-lt"/>
                </a:rPr>
                <a:t>θ</a:t>
              </a:r>
              <a:r>
                <a:rPr lang="en-US" sz="2000" baseline="-25000" dirty="0">
                  <a:latin typeface="+mn-lt"/>
                </a:rPr>
                <a:t>1</a:t>
              </a:r>
              <a:endParaRPr lang="en-US" sz="2000" dirty="0">
                <a:latin typeface="+mn-lt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…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latin typeface="+mn-lt"/>
                </a:rPr>
                <a:t>N </a:t>
              </a:r>
              <a:r>
                <a:rPr lang="en-US" sz="2000" dirty="0">
                  <a:latin typeface="+mn-lt"/>
                  <a:sym typeface="Symbol" charset="0"/>
                </a:rPr>
                <a:t></a:t>
              </a:r>
              <a:r>
                <a:rPr lang="en-US" sz="2000" dirty="0" smtClean="0">
                  <a:latin typeface="+mn-lt"/>
                </a:rPr>
                <a:t> fish		</a:t>
              </a:r>
              <a:r>
                <a:rPr lang="en-US" sz="2000" dirty="0">
                  <a:latin typeface="+mn-lt"/>
                </a:rPr>
                <a:t>θ</a:t>
              </a:r>
              <a:r>
                <a:rPr lang="en-US" sz="2000" baseline="-25000" dirty="0">
                  <a:latin typeface="+mn-lt"/>
                </a:rPr>
                <a:t>42</a:t>
              </a:r>
              <a:endParaRPr lang="en-US" sz="2000" dirty="0">
                <a:latin typeface="+mn-lt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latin typeface="+mn-lt"/>
                </a:rPr>
                <a:t>N </a:t>
              </a:r>
              <a:r>
                <a:rPr lang="en-US" sz="2000" dirty="0" smtClean="0">
                  <a:latin typeface="+mn-lt"/>
                  <a:sym typeface="Symbol" charset="0"/>
                </a:rPr>
                <a:t></a:t>
              </a:r>
              <a:r>
                <a:rPr lang="en-US" sz="2000" dirty="0" smtClean="0">
                  <a:latin typeface="+mn-lt"/>
                </a:rPr>
                <a:t> people	θ</a:t>
              </a:r>
              <a:r>
                <a:rPr lang="en-US" sz="2000" baseline="-25000" dirty="0" smtClean="0">
                  <a:latin typeface="+mn-lt"/>
                </a:rPr>
                <a:t>43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V</a:t>
              </a:r>
              <a:r>
                <a:rPr lang="en-US" sz="2000" dirty="0" smtClean="0">
                  <a:latin typeface="+mn-lt"/>
                </a:rPr>
                <a:t> </a:t>
              </a:r>
              <a:r>
                <a:rPr lang="en-US" sz="2000" dirty="0">
                  <a:latin typeface="+mn-lt"/>
                  <a:sym typeface="Symbol" charset="0"/>
                </a:rPr>
                <a:t></a:t>
              </a:r>
              <a:r>
                <a:rPr lang="en-US" sz="2000" dirty="0" smtClean="0">
                  <a:latin typeface="+mn-lt"/>
                </a:rPr>
                <a:t> </a:t>
              </a:r>
              <a:r>
                <a:rPr lang="en-US" sz="2000" dirty="0">
                  <a:latin typeface="+mn-lt"/>
                </a:rPr>
                <a:t>fish		</a:t>
              </a:r>
              <a:r>
                <a:rPr lang="en-US" sz="2000" dirty="0" smtClean="0">
                  <a:latin typeface="+mn-lt"/>
                </a:rPr>
                <a:t>θ</a:t>
              </a:r>
              <a:r>
                <a:rPr lang="en-US" sz="2000" baseline="-25000" dirty="0" smtClean="0">
                  <a:latin typeface="+mn-lt"/>
                </a:rPr>
                <a:t>44</a:t>
              </a:r>
              <a:endParaRPr lang="en-US" sz="2000" dirty="0">
                <a:latin typeface="+mn-lt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…</a:t>
              </a:r>
            </a:p>
          </p:txBody>
        </p:sp>
        <p:sp>
          <p:nvSpPr>
            <p:cNvPr id="39941" name="Text Box 7"/>
            <p:cNvSpPr txBox="1">
              <a:spLocks noChangeArrowheads="1"/>
            </p:cNvSpPr>
            <p:nvPr/>
          </p:nvSpPr>
          <p:spPr bwMode="auto">
            <a:xfrm>
              <a:off x="4391" y="1104"/>
              <a:ext cx="6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/>
                <a:t>PCFG</a:t>
              </a:r>
            </a:p>
          </p:txBody>
        </p:sp>
        <p:sp>
          <p:nvSpPr>
            <p:cNvPr id="39942" name="Rectangle 8"/>
            <p:cNvSpPr>
              <a:spLocks noChangeArrowheads="1"/>
            </p:cNvSpPr>
            <p:nvPr/>
          </p:nvSpPr>
          <p:spPr bwMode="auto">
            <a:xfrm>
              <a:off x="3840" y="1392"/>
              <a:ext cx="1776" cy="249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71600" y="2819400"/>
            <a:ext cx="3197170" cy="2590800"/>
            <a:chOff x="1371600" y="2819400"/>
            <a:chExt cx="3197170" cy="2590800"/>
          </a:xfrm>
        </p:grpSpPr>
        <p:sp>
          <p:nvSpPr>
            <p:cNvPr id="5" name="TextBox 4"/>
            <p:cNvSpPr txBox="1"/>
            <p:nvPr/>
          </p:nvSpPr>
          <p:spPr>
            <a:xfrm>
              <a:off x="1371600" y="4800600"/>
              <a:ext cx="33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N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62200" y="4800600"/>
              <a:ext cx="33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N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29000" y="4800600"/>
              <a:ext cx="315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V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91000" y="4800600"/>
              <a:ext cx="33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N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6115" y="3429000"/>
              <a:ext cx="43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VP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4800" y="41148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NP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8800" y="41148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NP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71800" y="2819400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S</a:t>
              </a:r>
              <a:endParaRPr lang="en-US" sz="1800" dirty="0">
                <a:latin typeface="+mn-lt"/>
              </a:endParaRPr>
            </a:p>
          </p:txBody>
        </p:sp>
        <p:cxnSp>
          <p:nvCxnSpPr>
            <p:cNvPr id="7" name="Straight Connector 6"/>
            <p:cNvCxnSpPr>
              <a:stCxn id="5" idx="2"/>
            </p:cNvCxnSpPr>
            <p:nvPr/>
          </p:nvCxnSpPr>
          <p:spPr bwMode="auto">
            <a:xfrm flipH="1">
              <a:off x="1524000" y="5169932"/>
              <a:ext cx="14435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>
              <a:stCxn id="11" idx="2"/>
            </p:cNvCxnSpPr>
            <p:nvPr/>
          </p:nvCxnSpPr>
          <p:spPr bwMode="auto">
            <a:xfrm flipH="1">
              <a:off x="2514600" y="5169932"/>
              <a:ext cx="14435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16" idx="2"/>
              <a:endCxn id="5" idx="0"/>
            </p:cNvCxnSpPr>
            <p:nvPr/>
          </p:nvCxnSpPr>
          <p:spPr bwMode="auto">
            <a:xfrm flipH="1">
              <a:off x="1538435" y="4484132"/>
              <a:ext cx="517350" cy="3164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16" idx="2"/>
              <a:endCxn id="11" idx="0"/>
            </p:cNvCxnSpPr>
            <p:nvPr/>
          </p:nvCxnSpPr>
          <p:spPr bwMode="auto">
            <a:xfrm>
              <a:off x="2055785" y="4484132"/>
              <a:ext cx="473250" cy="3164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3" idx="2"/>
            </p:cNvCxnSpPr>
            <p:nvPr/>
          </p:nvCxnSpPr>
          <p:spPr bwMode="auto">
            <a:xfrm flipH="1">
              <a:off x="4343400" y="5169932"/>
              <a:ext cx="14435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2" idx="2"/>
            </p:cNvCxnSpPr>
            <p:nvPr/>
          </p:nvCxnSpPr>
          <p:spPr bwMode="auto">
            <a:xfrm flipH="1">
              <a:off x="3581400" y="5169932"/>
              <a:ext cx="5418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17" idx="2"/>
              <a:endCxn id="16" idx="0"/>
            </p:cNvCxnSpPr>
            <p:nvPr/>
          </p:nvCxnSpPr>
          <p:spPr bwMode="auto">
            <a:xfrm flipH="1">
              <a:off x="2055785" y="3188732"/>
              <a:ext cx="1061379" cy="9260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14" idx="2"/>
              <a:endCxn id="12" idx="0"/>
            </p:cNvCxnSpPr>
            <p:nvPr/>
          </p:nvCxnSpPr>
          <p:spPr bwMode="auto">
            <a:xfrm flipH="1">
              <a:off x="3586818" y="3798332"/>
              <a:ext cx="386740" cy="1002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14" idx="2"/>
              <a:endCxn id="15" idx="0"/>
            </p:cNvCxnSpPr>
            <p:nvPr/>
          </p:nvCxnSpPr>
          <p:spPr bwMode="auto">
            <a:xfrm>
              <a:off x="3973558" y="3798332"/>
              <a:ext cx="368227" cy="3164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5" idx="2"/>
              <a:endCxn id="13" idx="0"/>
            </p:cNvCxnSpPr>
            <p:nvPr/>
          </p:nvCxnSpPr>
          <p:spPr bwMode="auto">
            <a:xfrm>
              <a:off x="4341785" y="4484132"/>
              <a:ext cx="16050" cy="3164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17" idx="2"/>
              <a:endCxn id="14" idx="0"/>
            </p:cNvCxnSpPr>
            <p:nvPr/>
          </p:nvCxnSpPr>
          <p:spPr bwMode="auto">
            <a:xfrm>
              <a:off x="3117164" y="3188732"/>
              <a:ext cx="856394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4876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charset="0"/>
                <a:cs typeface="ＭＳ Ｐゴシック" charset="0"/>
              </a:rPr>
              <a:t>Cocke</a:t>
            </a:r>
            <a:r>
              <a:rPr lang="en-US" dirty="0">
                <a:ea typeface="ＭＳ Ｐゴシック" charset="0"/>
                <a:cs typeface="ＭＳ Ｐゴシック" charset="0"/>
              </a:rPr>
              <a:t>-</a:t>
            </a:r>
            <a:r>
              <a:rPr lang="en-US" dirty="0" err="1">
                <a:ea typeface="ＭＳ Ｐゴシック" charset="0"/>
                <a:cs typeface="ＭＳ Ｐゴシック" charset="0"/>
              </a:rPr>
              <a:t>Kasami</a:t>
            </a:r>
            <a:r>
              <a:rPr lang="en-US" dirty="0">
                <a:ea typeface="ＭＳ Ｐゴシック" charset="0"/>
                <a:cs typeface="ＭＳ Ｐゴシック" charset="0"/>
              </a:rPr>
              <a:t>-Younger (CKY)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ea typeface="ＭＳ Ｐゴシック" charset="0"/>
                <a:cs typeface="ＭＳ Ｐゴシック" charset="0"/>
              </a:rPr>
              <a:t>Constituency </a:t>
            </a:r>
            <a:r>
              <a:rPr lang="en-US" dirty="0">
                <a:ea typeface="ＭＳ Ｐゴシック" charset="0"/>
                <a:cs typeface="ＭＳ Ｐゴシック" charset="0"/>
              </a:rPr>
              <a:t>Parsing</a:t>
            </a:r>
          </a:p>
        </p:txBody>
      </p:sp>
      <p:sp>
        <p:nvSpPr>
          <p:cNvPr id="42007" name="Rectangle 5"/>
          <p:cNvSpPr>
            <a:spLocks noChangeArrowheads="1"/>
          </p:cNvSpPr>
          <p:nvPr/>
        </p:nvSpPr>
        <p:spPr bwMode="auto">
          <a:xfrm rot="2716676">
            <a:off x="2758907" y="2035040"/>
            <a:ext cx="762000" cy="3028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Rectangle 6"/>
          <p:cNvSpPr>
            <a:spLocks noChangeArrowheads="1"/>
          </p:cNvSpPr>
          <p:nvPr/>
        </p:nvSpPr>
        <p:spPr bwMode="auto">
          <a:xfrm rot="2716676">
            <a:off x="2917272" y="2417318"/>
            <a:ext cx="1524000" cy="2268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Rectangle 7"/>
          <p:cNvSpPr>
            <a:spLocks noChangeArrowheads="1"/>
          </p:cNvSpPr>
          <p:nvPr/>
        </p:nvSpPr>
        <p:spPr bwMode="auto">
          <a:xfrm rot="2716676">
            <a:off x="3075639" y="2799596"/>
            <a:ext cx="2286000" cy="1508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8"/>
          <p:cNvSpPr>
            <a:spLocks noChangeArrowheads="1"/>
          </p:cNvSpPr>
          <p:nvPr/>
        </p:nvSpPr>
        <p:spPr bwMode="auto">
          <a:xfrm rot="2716676">
            <a:off x="3234005" y="3181874"/>
            <a:ext cx="3048000" cy="7476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Text Box 12"/>
          <p:cNvSpPr txBox="1">
            <a:spLocks noChangeArrowheads="1"/>
          </p:cNvSpPr>
          <p:nvPr/>
        </p:nvSpPr>
        <p:spPr bwMode="auto">
          <a:xfrm>
            <a:off x="1812420" y="5027460"/>
            <a:ext cx="433704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>
                <a:latin typeface="+mn-lt"/>
              </a:rPr>
              <a:t> fish  </a:t>
            </a:r>
            <a:r>
              <a:rPr lang="en-US" sz="3200" dirty="0" smtClean="0">
                <a:latin typeface="+mn-lt"/>
              </a:rPr>
              <a:t> people  </a:t>
            </a:r>
            <a:r>
              <a:rPr lang="en-US" sz="3200" dirty="0">
                <a:latin typeface="+mn-lt"/>
              </a:rPr>
              <a:t>fish   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tanks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57725" y="3976535"/>
            <a:ext cx="3979863" cy="758825"/>
            <a:chOff x="1735138" y="4267200"/>
            <a:chExt cx="3979863" cy="758825"/>
          </a:xfrm>
        </p:grpSpPr>
        <p:sp>
          <p:nvSpPr>
            <p:cNvPr id="42002" name="Rectangle 13"/>
            <p:cNvSpPr>
              <a:spLocks noChangeArrowheads="1"/>
            </p:cNvSpPr>
            <p:nvPr/>
          </p:nvSpPr>
          <p:spPr bwMode="auto">
            <a:xfrm rot="2700000">
              <a:off x="1736725" y="4265613"/>
              <a:ext cx="758825" cy="762000"/>
            </a:xfrm>
            <a:prstGeom prst="rect">
              <a:avLst/>
            </a:prstGeom>
            <a:solidFill>
              <a:schemeClr val="accent1">
                <a:alpha val="25098"/>
              </a:schemeClr>
            </a:solidFill>
            <a:ln w="9525">
              <a:solidFill>
                <a:schemeClr val="accent1">
                  <a:alpha val="85881"/>
                </a:schemeClr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42003" name="Rectangle 14"/>
            <p:cNvSpPr>
              <a:spLocks noChangeArrowheads="1"/>
            </p:cNvSpPr>
            <p:nvPr/>
          </p:nvSpPr>
          <p:spPr bwMode="auto">
            <a:xfrm rot="2700000">
              <a:off x="2820988" y="4265613"/>
              <a:ext cx="758825" cy="762000"/>
            </a:xfrm>
            <a:prstGeom prst="rect">
              <a:avLst/>
            </a:prstGeom>
            <a:solidFill>
              <a:schemeClr val="accent1">
                <a:alpha val="2509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42004" name="Rectangle 15"/>
            <p:cNvSpPr>
              <a:spLocks noChangeArrowheads="1"/>
            </p:cNvSpPr>
            <p:nvPr/>
          </p:nvSpPr>
          <p:spPr bwMode="auto">
            <a:xfrm rot="2700000">
              <a:off x="3887788" y="4265613"/>
              <a:ext cx="758825" cy="762000"/>
            </a:xfrm>
            <a:prstGeom prst="rect">
              <a:avLst/>
            </a:prstGeom>
            <a:solidFill>
              <a:schemeClr val="accent1">
                <a:alpha val="2509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Rectangle 16"/>
            <p:cNvSpPr>
              <a:spLocks noChangeArrowheads="1"/>
            </p:cNvSpPr>
            <p:nvPr/>
          </p:nvSpPr>
          <p:spPr bwMode="auto">
            <a:xfrm rot="2700000">
              <a:off x="4954588" y="4265613"/>
              <a:ext cx="758825" cy="762000"/>
            </a:xfrm>
            <a:prstGeom prst="rect">
              <a:avLst/>
            </a:prstGeom>
            <a:solidFill>
              <a:schemeClr val="accent1">
                <a:alpha val="2509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08588" y="3443135"/>
            <a:ext cx="2895600" cy="758825"/>
            <a:chOff x="2286001" y="3733800"/>
            <a:chExt cx="2895600" cy="758825"/>
          </a:xfrm>
        </p:grpSpPr>
        <p:sp>
          <p:nvSpPr>
            <p:cNvPr id="41998" name="Rectangle 18"/>
            <p:cNvSpPr>
              <a:spLocks noChangeArrowheads="1"/>
            </p:cNvSpPr>
            <p:nvPr/>
          </p:nvSpPr>
          <p:spPr bwMode="auto">
            <a:xfrm rot="2700000">
              <a:off x="2287588" y="3732213"/>
              <a:ext cx="758825" cy="7620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Rectangle 19"/>
            <p:cNvSpPr>
              <a:spLocks noChangeArrowheads="1"/>
            </p:cNvSpPr>
            <p:nvPr/>
          </p:nvSpPr>
          <p:spPr bwMode="auto">
            <a:xfrm rot="2700000">
              <a:off x="3354388" y="3732213"/>
              <a:ext cx="758825" cy="7620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Rectangle 20"/>
            <p:cNvSpPr>
              <a:spLocks noChangeArrowheads="1"/>
            </p:cNvSpPr>
            <p:nvPr/>
          </p:nvSpPr>
          <p:spPr bwMode="auto">
            <a:xfrm rot="2700000">
              <a:off x="4421188" y="3732213"/>
              <a:ext cx="758825" cy="7620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41988" y="2909735"/>
            <a:ext cx="1828800" cy="758825"/>
            <a:chOff x="2819401" y="3200400"/>
            <a:chExt cx="1828800" cy="758825"/>
          </a:xfrm>
        </p:grpSpPr>
        <p:sp>
          <p:nvSpPr>
            <p:cNvPr id="41995" name="Rectangle 22"/>
            <p:cNvSpPr>
              <a:spLocks noChangeArrowheads="1"/>
            </p:cNvSpPr>
            <p:nvPr/>
          </p:nvSpPr>
          <p:spPr bwMode="auto">
            <a:xfrm rot="2700000">
              <a:off x="2820988" y="3198813"/>
              <a:ext cx="758825" cy="762000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Rectangle 23"/>
            <p:cNvSpPr>
              <a:spLocks noChangeArrowheads="1"/>
            </p:cNvSpPr>
            <p:nvPr/>
          </p:nvSpPr>
          <p:spPr bwMode="auto">
            <a:xfrm rot="2700000">
              <a:off x="3887788" y="3198813"/>
              <a:ext cx="758825" cy="762000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3" name="Rectangle 25"/>
          <p:cNvSpPr>
            <a:spLocks noChangeArrowheads="1"/>
          </p:cNvSpPr>
          <p:nvPr/>
        </p:nvSpPr>
        <p:spPr bwMode="auto">
          <a:xfrm rot="2700000">
            <a:off x="3576975" y="2374748"/>
            <a:ext cx="758825" cy="762000"/>
          </a:xfrm>
          <a:prstGeom prst="rect">
            <a:avLst/>
          </a:prstGeom>
          <a:solidFill>
            <a:schemeClr val="accent1">
              <a:alpha val="89803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Viterbi (Max) Scores</a:t>
            </a:r>
          </a:p>
        </p:txBody>
      </p:sp>
      <p:grpSp>
        <p:nvGrpSpPr>
          <p:cNvPr id="44034" name="Group 15"/>
          <p:cNvGrpSpPr>
            <a:grpSpLocks/>
          </p:cNvGrpSpPr>
          <p:nvPr/>
        </p:nvGrpSpPr>
        <p:grpSpPr bwMode="auto">
          <a:xfrm>
            <a:off x="533400" y="2667000"/>
            <a:ext cx="4800601" cy="4152900"/>
            <a:chOff x="336" y="1584"/>
            <a:chExt cx="3024" cy="2616"/>
          </a:xfrm>
        </p:grpSpPr>
        <p:grpSp>
          <p:nvGrpSpPr>
            <p:cNvPr id="44041" name="Group 10"/>
            <p:cNvGrpSpPr>
              <a:grpSpLocks/>
            </p:cNvGrpSpPr>
            <p:nvPr/>
          </p:nvGrpSpPr>
          <p:grpSpPr bwMode="auto">
            <a:xfrm rot="2700000">
              <a:off x="577" y="1584"/>
              <a:ext cx="2592" cy="2591"/>
              <a:chOff x="528" y="1248"/>
              <a:chExt cx="2592" cy="2591"/>
            </a:xfrm>
          </p:grpSpPr>
          <p:sp>
            <p:nvSpPr>
              <p:cNvPr id="44045" name="Rectangle 7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1296" cy="2591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6" name="Rectangle 9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2592" cy="1296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42" name="Text Box 11"/>
            <p:cNvSpPr txBox="1">
              <a:spLocks noChangeArrowheads="1"/>
            </p:cNvSpPr>
            <p:nvPr/>
          </p:nvSpPr>
          <p:spPr bwMode="auto">
            <a:xfrm>
              <a:off x="576" y="3870"/>
              <a:ext cx="245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dirty="0" smtClean="0">
                  <a:latin typeface="+mn-lt"/>
                </a:rPr>
                <a:t>people                           fish</a:t>
              </a:r>
              <a:endParaRPr lang="en-US" sz="2800" dirty="0">
                <a:latin typeface="+mn-lt"/>
              </a:endParaRPr>
            </a:p>
          </p:txBody>
        </p:sp>
        <p:sp>
          <p:nvSpPr>
            <p:cNvPr id="44043" name="Text Box 12"/>
            <p:cNvSpPr txBox="1">
              <a:spLocks noChangeArrowheads="1"/>
            </p:cNvSpPr>
            <p:nvPr/>
          </p:nvSpPr>
          <p:spPr bwMode="auto">
            <a:xfrm>
              <a:off x="336" y="2496"/>
              <a:ext cx="1127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 smtClean="0"/>
                <a:t>NP</a:t>
              </a:r>
              <a:r>
                <a:rPr lang="en-US" dirty="0"/>
                <a:t>	</a:t>
              </a:r>
              <a:r>
                <a:rPr lang="en-US" dirty="0" smtClean="0"/>
                <a:t>0.35</a:t>
              </a:r>
              <a:endParaRPr lang="en-US" dirty="0"/>
            </a:p>
            <a:p>
              <a:pPr eaLnBrk="1" hangingPunct="1"/>
              <a:r>
                <a:rPr lang="en-US" dirty="0"/>
                <a:t>V	</a:t>
              </a:r>
              <a:r>
                <a:rPr lang="en-US" dirty="0" smtClean="0"/>
                <a:t>0.1</a:t>
              </a:r>
            </a:p>
            <a:p>
              <a:pPr eaLnBrk="1" hangingPunct="1"/>
              <a:r>
                <a:rPr lang="en-US" dirty="0" smtClean="0"/>
                <a:t>N	0.5</a:t>
              </a:r>
              <a:endParaRPr lang="en-US" dirty="0"/>
            </a:p>
          </p:txBody>
        </p:sp>
        <p:sp>
          <p:nvSpPr>
            <p:cNvPr id="44044" name="Text Box 13"/>
            <p:cNvSpPr txBox="1">
              <a:spLocks noChangeArrowheads="1"/>
            </p:cNvSpPr>
            <p:nvPr/>
          </p:nvSpPr>
          <p:spPr bwMode="auto">
            <a:xfrm>
              <a:off x="2233" y="2400"/>
              <a:ext cx="1127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 smtClean="0"/>
                <a:t>VP</a:t>
              </a:r>
              <a:r>
                <a:rPr lang="en-US" dirty="0"/>
                <a:t>	</a:t>
              </a:r>
              <a:r>
                <a:rPr lang="en-US" dirty="0" smtClean="0"/>
                <a:t>0.06</a:t>
              </a:r>
            </a:p>
            <a:p>
              <a:pPr eaLnBrk="1" hangingPunct="1"/>
              <a:r>
                <a:rPr lang="en-US" dirty="0" smtClean="0"/>
                <a:t>NP	0.14</a:t>
              </a:r>
            </a:p>
            <a:p>
              <a:pPr eaLnBrk="1" hangingPunct="1"/>
              <a:r>
                <a:rPr lang="en-US" dirty="0" smtClean="0"/>
                <a:t>V	0.6</a:t>
              </a:r>
            </a:p>
            <a:p>
              <a:pPr eaLnBrk="1" hangingPunct="1"/>
              <a:r>
                <a:rPr lang="en-US" dirty="0" smtClean="0"/>
                <a:t>N	0.2</a:t>
              </a:r>
              <a:endParaRPr lang="en-US" dirty="0"/>
            </a:p>
          </p:txBody>
        </p:sp>
      </p:grp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5181600" y="1676400"/>
            <a:ext cx="39624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NP→NN NNS	0.13</a:t>
            </a:r>
          </a:p>
          <a:p>
            <a:pPr eaLnBrk="1" hangingPunct="1"/>
            <a:r>
              <a:rPr lang="en-US" dirty="0" err="1"/>
              <a:t>i</a:t>
            </a:r>
            <a:r>
              <a:rPr lang="en-US" baseline="-25000" dirty="0" err="1"/>
              <a:t>NP</a:t>
            </a:r>
            <a:r>
              <a:rPr lang="en-US" dirty="0"/>
              <a:t> = (0.13)(0.0023)(0.0014)</a:t>
            </a:r>
          </a:p>
          <a:p>
            <a:pPr eaLnBrk="1" hangingPunct="1"/>
            <a:r>
              <a:rPr lang="en-US" dirty="0"/>
              <a:t>     = 1.87 × 10</a:t>
            </a:r>
            <a:r>
              <a:rPr lang="en-US" baseline="30000" dirty="0"/>
              <a:t>-7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NP→NNP NNS	0.056</a:t>
            </a:r>
          </a:p>
          <a:p>
            <a:pPr eaLnBrk="1" hangingPunct="1"/>
            <a:r>
              <a:rPr lang="en-US" dirty="0" err="1"/>
              <a:t>i</a:t>
            </a:r>
            <a:r>
              <a:rPr lang="en-US" baseline="-25000" dirty="0" err="1"/>
              <a:t>NP</a:t>
            </a:r>
            <a:r>
              <a:rPr lang="en-US" dirty="0"/>
              <a:t> = (0.056)(0.001)(0.0014)</a:t>
            </a:r>
          </a:p>
          <a:p>
            <a:pPr eaLnBrk="1" hangingPunct="1"/>
            <a:r>
              <a:rPr lang="en-US" dirty="0"/>
              <a:t>     = 7.84 × 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1828800" y="2895600"/>
            <a:ext cx="22988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S   </a:t>
            </a:r>
            <a:r>
              <a:rPr lang="en-US" dirty="0"/>
              <a:t>1.87 × 10</a:t>
            </a:r>
            <a:r>
              <a:rPr lang="en-US" baseline="30000" dirty="0"/>
              <a:t>-</a:t>
            </a:r>
            <a:r>
              <a:rPr lang="en-US" baseline="30000" dirty="0" smtClean="0"/>
              <a:t>7</a:t>
            </a:r>
          </a:p>
          <a:p>
            <a:pPr eaLnBrk="1" hangingPunct="1"/>
            <a:r>
              <a:rPr lang="en-US" dirty="0" smtClean="0"/>
              <a:t>VP </a:t>
            </a:r>
            <a:endParaRPr lang="en-US" dirty="0"/>
          </a:p>
        </p:txBody>
      </p:sp>
      <p:sp>
        <p:nvSpPr>
          <p:cNvPr id="6161" name="Oval 17"/>
          <p:cNvSpPr>
            <a:spLocks noChangeArrowheads="1"/>
          </p:cNvSpPr>
          <p:nvPr/>
        </p:nvSpPr>
        <p:spPr bwMode="auto">
          <a:xfrm>
            <a:off x="4953000" y="1524000"/>
            <a:ext cx="4191000" cy="1447800"/>
          </a:xfrm>
          <a:prstGeom prst="ellips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914400" y="3505200"/>
            <a:ext cx="2667000" cy="533400"/>
            <a:chOff x="576" y="2208"/>
            <a:chExt cx="1824" cy="624"/>
          </a:xfrm>
        </p:grpSpPr>
        <p:sp>
          <p:nvSpPr>
            <p:cNvPr id="44039" name="Line 18"/>
            <p:cNvSpPr>
              <a:spLocks noChangeShapeType="1"/>
            </p:cNvSpPr>
            <p:nvPr/>
          </p:nvSpPr>
          <p:spPr bwMode="auto">
            <a:xfrm flipH="1">
              <a:off x="576" y="2208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0" name="Line 19"/>
            <p:cNvSpPr>
              <a:spLocks noChangeShapeType="1"/>
            </p:cNvSpPr>
            <p:nvPr/>
          </p:nvSpPr>
          <p:spPr bwMode="auto">
            <a:xfrm>
              <a:off x="1344" y="2208"/>
              <a:ext cx="105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252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8" grpId="0"/>
      <p:bldP spid="6160" grpId="0"/>
      <p:bldP spid="616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Viterbi (Max) Scores</a:t>
            </a:r>
          </a:p>
        </p:txBody>
      </p:sp>
      <p:grpSp>
        <p:nvGrpSpPr>
          <p:cNvPr id="44034" name="Group 15"/>
          <p:cNvGrpSpPr>
            <a:grpSpLocks/>
          </p:cNvGrpSpPr>
          <p:nvPr/>
        </p:nvGrpSpPr>
        <p:grpSpPr bwMode="auto">
          <a:xfrm>
            <a:off x="533400" y="2590800"/>
            <a:ext cx="4665663" cy="4152900"/>
            <a:chOff x="336" y="1584"/>
            <a:chExt cx="2939" cy="2616"/>
          </a:xfrm>
        </p:grpSpPr>
        <p:grpSp>
          <p:nvGrpSpPr>
            <p:cNvPr id="44041" name="Group 10"/>
            <p:cNvGrpSpPr>
              <a:grpSpLocks/>
            </p:cNvGrpSpPr>
            <p:nvPr/>
          </p:nvGrpSpPr>
          <p:grpSpPr bwMode="auto">
            <a:xfrm rot="2700000">
              <a:off x="577" y="1584"/>
              <a:ext cx="2592" cy="2591"/>
              <a:chOff x="528" y="1248"/>
              <a:chExt cx="2592" cy="2591"/>
            </a:xfrm>
          </p:grpSpPr>
          <p:sp>
            <p:nvSpPr>
              <p:cNvPr id="44045" name="Rectangle 7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1296" cy="2591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6" name="Rectangle 9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2592" cy="1296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42" name="Text Box 11"/>
            <p:cNvSpPr txBox="1">
              <a:spLocks noChangeArrowheads="1"/>
            </p:cNvSpPr>
            <p:nvPr/>
          </p:nvSpPr>
          <p:spPr bwMode="auto">
            <a:xfrm>
              <a:off x="576" y="3870"/>
              <a:ext cx="245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dirty="0" smtClean="0">
                  <a:latin typeface="+mn-lt"/>
                </a:rPr>
                <a:t>people                           fish</a:t>
              </a:r>
              <a:endParaRPr lang="en-US" sz="2800" dirty="0">
                <a:latin typeface="+mn-lt"/>
              </a:endParaRPr>
            </a:p>
          </p:txBody>
        </p:sp>
        <p:sp>
          <p:nvSpPr>
            <p:cNvPr id="44043" name="Text Box 12"/>
            <p:cNvSpPr txBox="1">
              <a:spLocks noChangeArrowheads="1"/>
            </p:cNvSpPr>
            <p:nvPr/>
          </p:nvSpPr>
          <p:spPr bwMode="auto">
            <a:xfrm>
              <a:off x="336" y="2496"/>
              <a:ext cx="104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+mn-lt"/>
                </a:rPr>
                <a:t>NP</a:t>
              </a:r>
              <a:r>
                <a:rPr lang="en-US" dirty="0">
                  <a:latin typeface="+mn-lt"/>
                </a:rPr>
                <a:t>	</a:t>
              </a:r>
              <a:r>
                <a:rPr lang="en-US" dirty="0" smtClean="0">
                  <a:latin typeface="+mn-lt"/>
                </a:rPr>
                <a:t>0.35</a:t>
              </a:r>
              <a:endParaRPr lang="en-US" dirty="0">
                <a:latin typeface="+mn-lt"/>
              </a:endParaRPr>
            </a:p>
            <a:p>
              <a:pPr eaLnBrk="1" hangingPunct="1"/>
              <a:r>
                <a:rPr lang="en-US" dirty="0">
                  <a:latin typeface="+mn-lt"/>
                </a:rPr>
                <a:t>V	</a:t>
              </a:r>
              <a:r>
                <a:rPr lang="en-US" dirty="0" smtClean="0">
                  <a:latin typeface="+mn-lt"/>
                </a:rPr>
                <a:t>0.1</a:t>
              </a:r>
            </a:p>
            <a:p>
              <a:pPr eaLnBrk="1" hangingPunct="1"/>
              <a:r>
                <a:rPr lang="en-US" dirty="0" smtClean="0">
                  <a:latin typeface="+mn-lt"/>
                </a:rPr>
                <a:t>N	0.5</a:t>
              </a:r>
              <a:endParaRPr lang="en-US" dirty="0">
                <a:latin typeface="+mn-lt"/>
              </a:endParaRPr>
            </a:p>
          </p:txBody>
        </p:sp>
        <p:sp>
          <p:nvSpPr>
            <p:cNvPr id="44044" name="Text Box 13"/>
            <p:cNvSpPr txBox="1">
              <a:spLocks noChangeArrowheads="1"/>
            </p:cNvSpPr>
            <p:nvPr/>
          </p:nvSpPr>
          <p:spPr bwMode="auto">
            <a:xfrm>
              <a:off x="2233" y="2400"/>
              <a:ext cx="1042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+mn-lt"/>
                </a:rPr>
                <a:t>VP</a:t>
              </a:r>
              <a:r>
                <a:rPr lang="en-US" dirty="0">
                  <a:latin typeface="+mn-lt"/>
                </a:rPr>
                <a:t>	</a:t>
              </a:r>
              <a:r>
                <a:rPr lang="en-US" dirty="0" smtClean="0">
                  <a:latin typeface="+mn-lt"/>
                </a:rPr>
                <a:t>0.06</a:t>
              </a:r>
            </a:p>
            <a:p>
              <a:pPr eaLnBrk="1" hangingPunct="1"/>
              <a:r>
                <a:rPr lang="en-US" dirty="0" smtClean="0">
                  <a:latin typeface="+mn-lt"/>
                </a:rPr>
                <a:t>NP	0.14</a:t>
              </a:r>
            </a:p>
            <a:p>
              <a:pPr eaLnBrk="1" hangingPunct="1"/>
              <a:r>
                <a:rPr lang="en-US" dirty="0" smtClean="0">
                  <a:latin typeface="+mn-lt"/>
                </a:rPr>
                <a:t>V	0.6</a:t>
              </a:r>
            </a:p>
            <a:p>
              <a:pPr eaLnBrk="1" hangingPunct="1"/>
              <a:r>
                <a:rPr lang="en-US" dirty="0" smtClean="0">
                  <a:latin typeface="+mn-lt"/>
                </a:rPr>
                <a:t>N	0.2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400800" y="2590800"/>
            <a:ext cx="243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2000" dirty="0" smtClean="0"/>
              <a:t>S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NP VP	0.9</a:t>
            </a:r>
          </a:p>
          <a:p>
            <a:pPr marL="0" indent="0">
              <a:buFont typeface="Times" charset="0"/>
              <a:buNone/>
            </a:pPr>
            <a:r>
              <a:rPr lang="en-US" sz="2000" dirty="0" smtClean="0"/>
              <a:t>S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2000" dirty="0" smtClean="0"/>
              <a:t>VP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V NP	0.5</a:t>
            </a:r>
          </a:p>
          <a:p>
            <a:pPr marL="0" indent="0">
              <a:buFont typeface="Times" charset="0"/>
              <a:buNone/>
            </a:pPr>
            <a:r>
              <a:rPr lang="en-US" sz="2000" dirty="0" smtClean="0"/>
              <a:t>VP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2000" dirty="0" smtClean="0"/>
              <a:t>VP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2000" dirty="0" smtClean="0"/>
              <a:t>VP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V PP	0.1</a:t>
            </a:r>
          </a:p>
          <a:p>
            <a:pPr marL="0" indent="0">
              <a:buFont typeface="Times" charset="0"/>
              <a:buNone/>
            </a:pPr>
            <a:r>
              <a:rPr lang="en-US" sz="2000" dirty="0" smtClean="0"/>
              <a:t>@VP_V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2000" dirty="0" smtClean="0"/>
              <a:t>NP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2000" dirty="0" smtClean="0"/>
              <a:t>NP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2000" dirty="0" smtClean="0"/>
              <a:t>NP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2000" dirty="0" smtClean="0"/>
              <a:t>PP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P NP	1.0</a:t>
            </a:r>
          </a:p>
        </p:txBody>
      </p:sp>
    </p:spTree>
    <p:extLst>
      <p:ext uri="{BB962C8B-B14F-4D97-AF65-F5344CB8AC3E}">
        <p14:creationId xmlns:p14="http://schemas.microsoft.com/office/powerpoint/2010/main" val="20616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Extended CKY parsing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+mj-lt"/>
                <a:ea typeface="ＭＳ Ｐゴシック" charset="0"/>
                <a:cs typeface="ＭＳ Ｐゴシック" charset="0"/>
              </a:rPr>
              <a:t>Unaries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can be incorporated into the algorithm</a:t>
            </a:r>
          </a:p>
          <a:p>
            <a:pPr lvl="1" eaLnBrk="1" hangingPunct="1"/>
            <a:r>
              <a:rPr lang="en-US" dirty="0">
                <a:latin typeface="+mj-lt"/>
                <a:ea typeface="ＭＳ Ｐゴシック" charset="0"/>
              </a:rPr>
              <a:t>Messy, but doesn’t increase algorithmic complexity</a:t>
            </a:r>
          </a:p>
          <a:p>
            <a:pPr eaLnBrk="1" hangingPunct="1"/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Empties can be incorporated</a:t>
            </a:r>
          </a:p>
          <a:p>
            <a:pPr lvl="1" eaLnBrk="1" hangingPunct="1"/>
            <a:r>
              <a:rPr lang="en-US" dirty="0">
                <a:latin typeface="+mj-lt"/>
                <a:ea typeface="ＭＳ Ｐゴシック" charset="0"/>
              </a:rPr>
              <a:t>Use </a:t>
            </a:r>
            <a:r>
              <a:rPr lang="en-US" dirty="0" err="1">
                <a:latin typeface="+mj-lt"/>
                <a:ea typeface="ＭＳ Ｐゴシック" charset="0"/>
              </a:rPr>
              <a:t>fenceposts</a:t>
            </a:r>
            <a:endParaRPr lang="en-US" dirty="0">
              <a:latin typeface="+mj-lt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+mj-lt"/>
                <a:ea typeface="ＭＳ Ｐゴシック" charset="0"/>
              </a:rPr>
              <a:t>Doesn’t increase complexity; essentially like </a:t>
            </a:r>
            <a:r>
              <a:rPr lang="en-US" dirty="0" err="1">
                <a:latin typeface="+mj-lt"/>
                <a:ea typeface="ＭＳ Ｐゴシック" charset="0"/>
              </a:rPr>
              <a:t>unaries</a:t>
            </a:r>
            <a:endParaRPr lang="en-US" dirty="0">
              <a:latin typeface="+mj-lt"/>
              <a:ea typeface="ＭＳ Ｐゴシック" charset="0"/>
            </a:endParaRPr>
          </a:p>
          <a:p>
            <a:pPr lvl="1" eaLnBrk="1" hangingPunct="1"/>
            <a:endParaRPr lang="en-US" dirty="0">
              <a:latin typeface="+mj-lt"/>
              <a:ea typeface="ＭＳ Ｐゴシック" charset="0"/>
            </a:endParaRPr>
          </a:p>
          <a:p>
            <a:pPr eaLnBrk="1" hangingPunct="1"/>
            <a:r>
              <a:rPr lang="en-US" dirty="0" err="1">
                <a:latin typeface="+mj-lt"/>
                <a:ea typeface="ＭＳ Ｐゴシック" charset="0"/>
                <a:cs typeface="ＭＳ Ｐゴシック" charset="0"/>
              </a:rPr>
              <a:t>Binarization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is </a:t>
            </a: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vital</a:t>
            </a:r>
          </a:p>
          <a:p>
            <a:pPr lvl="1" eaLnBrk="1" hangingPunct="1"/>
            <a:r>
              <a:rPr lang="en-US" dirty="0">
                <a:latin typeface="+mj-lt"/>
                <a:ea typeface="ＭＳ Ｐゴシック" charset="0"/>
              </a:rPr>
              <a:t>Without </a:t>
            </a:r>
            <a:r>
              <a:rPr lang="en-US" dirty="0" err="1">
                <a:latin typeface="+mj-lt"/>
                <a:ea typeface="ＭＳ Ｐゴシック" charset="0"/>
              </a:rPr>
              <a:t>binarization</a:t>
            </a:r>
            <a:r>
              <a:rPr lang="en-US" dirty="0">
                <a:latin typeface="+mj-lt"/>
                <a:ea typeface="ＭＳ Ｐゴシック" charset="0"/>
              </a:rPr>
              <a:t>, you don’t get parsing cubic in the length of the </a:t>
            </a:r>
            <a:r>
              <a:rPr lang="en-US" dirty="0" smtClean="0">
                <a:latin typeface="+mj-lt"/>
                <a:ea typeface="ＭＳ Ｐゴシック" charset="0"/>
              </a:rPr>
              <a:t>sentence and in the number of nonterminals in the grammar</a:t>
            </a:r>
            <a:endParaRPr lang="en-US" dirty="0">
              <a:latin typeface="+mj-lt"/>
              <a:ea typeface="ＭＳ Ｐゴシック" charset="0"/>
            </a:endParaRPr>
          </a:p>
          <a:p>
            <a:pPr lvl="2" eaLnBrk="1" hangingPunct="1"/>
            <a:r>
              <a:rPr lang="en-US" sz="1800" dirty="0" err="1">
                <a:latin typeface="+mj-lt"/>
                <a:ea typeface="ＭＳ Ｐゴシック" charset="0"/>
              </a:rPr>
              <a:t>Binarization</a:t>
            </a:r>
            <a:r>
              <a:rPr lang="en-US" sz="1800" dirty="0">
                <a:latin typeface="+mj-lt"/>
                <a:ea typeface="ＭＳ Ｐゴシック" charset="0"/>
              </a:rPr>
              <a:t> may be an explicit transformation or implicit in how the parser works (Early-style dotted rules), but it’s always there.</a:t>
            </a:r>
          </a:p>
        </p:txBody>
      </p:sp>
    </p:spTree>
    <p:extLst>
      <p:ext uri="{BB962C8B-B14F-4D97-AF65-F5344CB8AC3E}">
        <p14:creationId xmlns:p14="http://schemas.microsoft.com/office/powerpoint/2010/main" val="225912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2"/>
          <p:cNvSpPr txBox="1">
            <a:spLocks noChangeArrowheads="1"/>
          </p:cNvSpPr>
          <p:nvPr/>
        </p:nvSpPr>
        <p:spPr bwMode="auto">
          <a:xfrm>
            <a:off x="317500" y="1730375"/>
            <a:ext cx="86106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function CKY(words, grammar) returns 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[</a:t>
            </a:r>
            <a:r>
              <a:rPr kumimoji="1" lang="en-US" altLang="zh-TW" sz="1600" dirty="0" err="1" smtClean="0">
                <a:latin typeface="Lucida Sans Typewriter" charset="0"/>
                <a:ea typeface="新細明體" charset="0"/>
                <a:cs typeface="新細明體" charset="0"/>
              </a:rPr>
              <a:t>most_probable_parse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,</a:t>
            </a:r>
            <a:r>
              <a:rPr kumimoji="1" lang="en-US" altLang="zh-TW" sz="1600" dirty="0" err="1" smtClean="0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]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score = new double[#(words)+1][#(words)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+1]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[#(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nonterms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)]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back = new Pair[#(words)+1][#(words)+1][#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nonterms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]]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for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=0;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&lt;#(words);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++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for A in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nonterms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if A -&gt; words[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 in grammar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score[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][i+1][A] = P(A -&gt; words[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])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//handle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unaries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boolean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added = true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while added 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added = false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for A, B in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nonterms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if score[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][i+1][B] &gt; 0 &amp;&amp; A-&gt;B in grammar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= P(A-&gt;B)*score[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][i+1][B]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if </a:t>
            </a:r>
            <a:r>
              <a:rPr kumimoji="1" lang="en-US" altLang="zh-TW" sz="1600" dirty="0" err="1" smtClean="0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 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&gt; score[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][i+1][A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]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  score[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][i+1][A] =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  back[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][i+1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][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A] = B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  added = true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CKY algorithm (1960/1965)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	…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extended to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unaries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4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structure grammars  in NLP</a:t>
            </a:r>
            <a:endParaRPr lang="en-US" dirty="0"/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8534400" cy="4826000"/>
          </a:xfrm>
        </p:spPr>
        <p:txBody>
          <a:bodyPr/>
          <a:lstStyle/>
          <a:p>
            <a:r>
              <a:rPr lang="en-US" dirty="0" smtClean="0"/>
              <a:t>G = (T, C, N, S, L, R)</a:t>
            </a:r>
          </a:p>
          <a:p>
            <a:pPr lvl="1"/>
            <a:r>
              <a:rPr lang="en-US" dirty="0" smtClean="0"/>
              <a:t>T is a set of terminal symbols</a:t>
            </a:r>
          </a:p>
          <a:p>
            <a:pPr lvl="1"/>
            <a:r>
              <a:rPr lang="en-US" dirty="0" smtClean="0"/>
              <a:t>C is a set of preterminal symbols</a:t>
            </a:r>
          </a:p>
          <a:p>
            <a:pPr lvl="1"/>
            <a:r>
              <a:rPr lang="en-US" dirty="0" smtClean="0"/>
              <a:t>N is a set of nonterminal symbols</a:t>
            </a:r>
          </a:p>
          <a:p>
            <a:pPr lvl="1"/>
            <a:r>
              <a:rPr lang="en-US" dirty="0" smtClean="0">
                <a:sym typeface="Symbol" charset="0"/>
              </a:rPr>
              <a:t>S is the start symbol (S ∈ N)</a:t>
            </a:r>
          </a:p>
          <a:p>
            <a:pPr lvl="1"/>
            <a:r>
              <a:rPr lang="en-US" dirty="0" smtClean="0">
                <a:sym typeface="Symbol" charset="0"/>
              </a:rPr>
              <a:t>L is the lexicon, a set of items of the form X </a:t>
            </a:r>
            <a:r>
              <a:rPr lang="en-US" dirty="0">
                <a:sym typeface="Symbol" charset="0"/>
              </a:rPr>
              <a:t> </a:t>
            </a:r>
            <a:r>
              <a:rPr lang="en-US" dirty="0" smtClean="0">
                <a:sym typeface="Symbol" charset="0"/>
              </a:rPr>
              <a:t>x</a:t>
            </a:r>
          </a:p>
          <a:p>
            <a:pPr lvl="2"/>
            <a:r>
              <a:rPr lang="en-US" dirty="0" smtClean="0">
                <a:sym typeface="Symbol" charset="0"/>
              </a:rPr>
              <a:t>X ∈ P and x ∈ T</a:t>
            </a:r>
          </a:p>
          <a:p>
            <a:pPr lvl="1"/>
            <a:r>
              <a:rPr lang="en-US" dirty="0" smtClean="0">
                <a:sym typeface="Symbol" charset="0"/>
              </a:rPr>
              <a:t>R is the grammar, a set of items of the </a:t>
            </a:r>
            <a:r>
              <a:rPr lang="en-US" dirty="0">
                <a:sym typeface="Symbol" charset="0"/>
              </a:rPr>
              <a:t>form X  </a:t>
            </a:r>
            <a:r>
              <a:rPr lang="en-US" dirty="0" smtClean="0">
                <a:sym typeface="Symbol" charset="0"/>
              </a:rPr>
              <a:t></a:t>
            </a:r>
          </a:p>
          <a:p>
            <a:pPr lvl="2"/>
            <a:r>
              <a:rPr lang="en-US" dirty="0" smtClean="0">
                <a:sym typeface="Symbol" charset="0"/>
              </a:rPr>
              <a:t>X ∈ N and  ∈ (N ∪ C)* </a:t>
            </a:r>
          </a:p>
          <a:p>
            <a:r>
              <a:rPr lang="en-US" dirty="0" smtClean="0">
                <a:sym typeface="Symbol" charset="0"/>
              </a:rPr>
              <a:t>By usual convention, S is the start symbol, but in statistical NLP, we usually have an extra node at the top (ROOT, TOP)</a:t>
            </a:r>
          </a:p>
          <a:p>
            <a:r>
              <a:rPr lang="en-US" dirty="0" smtClean="0">
                <a:sym typeface="Symbol" charset="0"/>
              </a:rPr>
              <a:t>We usually write </a:t>
            </a:r>
            <a:r>
              <a:rPr lang="en-US" i="1" dirty="0" smtClean="0">
                <a:sym typeface="Symbol" charset="0"/>
              </a:rPr>
              <a:t>e </a:t>
            </a:r>
            <a:r>
              <a:rPr lang="en-US" dirty="0" smtClean="0">
                <a:sym typeface="Symbol" charset="0"/>
              </a:rPr>
              <a:t>for an empty sequence, rather than nothing</a:t>
            </a:r>
            <a:endParaRPr lang="en-US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6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ChangeArrowheads="1"/>
          </p:cNvSpPr>
          <p:nvPr/>
        </p:nvSpPr>
        <p:spPr bwMode="auto">
          <a:xfrm>
            <a:off x="228600" y="1522413"/>
            <a:ext cx="87630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/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for span = 2 to #(words)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for begin = 0 to #(words)- span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end = begin + span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for split = begin+1 to end-1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for A,B,C in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nonterms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 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=score[begin][split][B]*score[split][end][C]*P(A-&gt;BC)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if </a:t>
            </a:r>
            <a:r>
              <a:rPr kumimoji="1" lang="en-US" altLang="zh-TW" sz="1600" dirty="0" err="1" smtClean="0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 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&gt; score[begin][end][A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]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score[begin]end][A] =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back[begin][end][A] = new Triple(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split,B,C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)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/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/handle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unaries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err="1" smtClean="0">
                <a:latin typeface="Lucida Sans Typewriter" charset="0"/>
                <a:ea typeface="新細明體" charset="0"/>
                <a:cs typeface="新細明體" charset="0"/>
              </a:rPr>
              <a:t>boolean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 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added = true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while 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added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  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added = false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  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for A, B in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nonterms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= P(A-&gt;B)*score[begin][end][B];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    if </a:t>
            </a:r>
            <a:r>
              <a:rPr kumimoji="1" lang="en-US" altLang="zh-TW" sz="1600" dirty="0" err="1" smtClean="0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 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&gt; score[begin][end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][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A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]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      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score[begin][end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][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A] =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      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back[begin][end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][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A] = B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      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added = true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return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buildTree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(score, back)</a:t>
            </a:r>
            <a:endParaRPr kumimoji="1" lang="en-US" altLang="zh-TW" sz="1600" dirty="0">
              <a:latin typeface="Courier New" charset="0"/>
              <a:ea typeface="新細明體" charset="0"/>
              <a:cs typeface="新細明體" charset="0"/>
            </a:endParaRP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CKY algorithm (1960/1965)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	… extended to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unaries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6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Quiz Question!</a:t>
            </a:r>
          </a:p>
        </p:txBody>
      </p:sp>
      <p:grpSp>
        <p:nvGrpSpPr>
          <p:cNvPr id="74754" name="Group 15"/>
          <p:cNvGrpSpPr>
            <a:grpSpLocks/>
          </p:cNvGrpSpPr>
          <p:nvPr/>
        </p:nvGrpSpPr>
        <p:grpSpPr bwMode="auto">
          <a:xfrm>
            <a:off x="533400" y="2667000"/>
            <a:ext cx="5073650" cy="4114800"/>
            <a:chOff x="336" y="1584"/>
            <a:chExt cx="3196" cy="2592"/>
          </a:xfrm>
        </p:grpSpPr>
        <p:grpSp>
          <p:nvGrpSpPr>
            <p:cNvPr id="74758" name="Group 10"/>
            <p:cNvGrpSpPr>
              <a:grpSpLocks/>
            </p:cNvGrpSpPr>
            <p:nvPr/>
          </p:nvGrpSpPr>
          <p:grpSpPr bwMode="auto">
            <a:xfrm rot="2700000">
              <a:off x="577" y="1584"/>
              <a:ext cx="2592" cy="2591"/>
              <a:chOff x="528" y="1248"/>
              <a:chExt cx="2592" cy="2591"/>
            </a:xfrm>
          </p:grpSpPr>
          <p:sp>
            <p:nvSpPr>
              <p:cNvPr id="74762" name="Rectangle 7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1296" cy="2591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3" name="Rectangle 9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2592" cy="1296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59" name="Text Box 11"/>
            <p:cNvSpPr txBox="1">
              <a:spLocks noChangeArrowheads="1"/>
            </p:cNvSpPr>
            <p:nvPr/>
          </p:nvSpPr>
          <p:spPr bwMode="auto">
            <a:xfrm>
              <a:off x="710" y="3870"/>
              <a:ext cx="24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runs                       down</a:t>
              </a:r>
            </a:p>
          </p:txBody>
        </p:sp>
        <p:sp>
          <p:nvSpPr>
            <p:cNvPr id="74760" name="Text Box 12"/>
            <p:cNvSpPr txBox="1">
              <a:spLocks noChangeArrowheads="1"/>
            </p:cNvSpPr>
            <p:nvPr/>
          </p:nvSpPr>
          <p:spPr bwMode="auto">
            <a:xfrm>
              <a:off x="336" y="2640"/>
              <a:ext cx="137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NNS	0.0023</a:t>
              </a:r>
            </a:p>
            <a:p>
              <a:pPr algn="ctr" eaLnBrk="1" hangingPunct="1"/>
              <a:r>
                <a:rPr lang="en-US"/>
                <a:t>VB	0.001</a:t>
              </a:r>
            </a:p>
          </p:txBody>
        </p:sp>
        <p:sp>
          <p:nvSpPr>
            <p:cNvPr id="74761" name="Text Box 13"/>
            <p:cNvSpPr txBox="1">
              <a:spLocks noChangeArrowheads="1"/>
            </p:cNvSpPr>
            <p:nvPr/>
          </p:nvSpPr>
          <p:spPr bwMode="auto">
            <a:xfrm>
              <a:off x="2160" y="2448"/>
              <a:ext cx="137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PP	0.2</a:t>
              </a:r>
            </a:p>
            <a:p>
              <a:pPr algn="ctr" eaLnBrk="1" hangingPunct="1"/>
              <a:r>
                <a:rPr lang="en-US" dirty="0"/>
                <a:t>IN	0.0014</a:t>
              </a:r>
            </a:p>
            <a:p>
              <a:pPr algn="ctr" eaLnBrk="1" hangingPunct="1"/>
              <a:r>
                <a:rPr lang="en-US" dirty="0"/>
                <a:t>NNS	0.0001</a:t>
              </a:r>
            </a:p>
          </p:txBody>
        </p:sp>
      </p:grp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5041900" y="1676400"/>
            <a:ext cx="38989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PP </a:t>
            </a:r>
            <a:r>
              <a:rPr lang="en-US">
                <a:latin typeface="HiraMinProN-W3" charset="0"/>
              </a:rPr>
              <a:t>→</a:t>
            </a:r>
            <a:r>
              <a:rPr lang="en-US"/>
              <a:t> IN		0.002</a:t>
            </a:r>
          </a:p>
          <a:p>
            <a:pPr algn="l" eaLnBrk="1" hangingPunct="1"/>
            <a:r>
              <a:rPr lang="en-US"/>
              <a:t>NP </a:t>
            </a:r>
            <a:r>
              <a:rPr lang="en-US">
                <a:latin typeface="HiraMinProN-W3" charset="0"/>
              </a:rPr>
              <a:t>→</a:t>
            </a:r>
            <a:r>
              <a:rPr lang="en-US"/>
              <a:t> NNS NNS	0.01</a:t>
            </a:r>
          </a:p>
          <a:p>
            <a:pPr algn="l" eaLnBrk="1" hangingPunct="1"/>
            <a:r>
              <a:rPr lang="en-US"/>
              <a:t>NP </a:t>
            </a:r>
            <a:r>
              <a:rPr lang="en-US">
                <a:latin typeface="HiraMinProN-W3" charset="0"/>
              </a:rPr>
              <a:t>→</a:t>
            </a:r>
            <a:r>
              <a:rPr lang="en-US"/>
              <a:t> NNS NP	0.005</a:t>
            </a:r>
          </a:p>
          <a:p>
            <a:pPr algn="l" eaLnBrk="1" hangingPunct="1"/>
            <a:r>
              <a:rPr lang="en-US"/>
              <a:t>NP </a:t>
            </a:r>
            <a:r>
              <a:rPr lang="en-US">
                <a:latin typeface="HiraMinProN-W3" charset="0"/>
              </a:rPr>
              <a:t>→</a:t>
            </a:r>
            <a:r>
              <a:rPr lang="en-US"/>
              <a:t> NNS PP	0.01</a:t>
            </a:r>
          </a:p>
          <a:p>
            <a:pPr algn="l" eaLnBrk="1" hangingPunct="1"/>
            <a:r>
              <a:rPr lang="en-US"/>
              <a:t>VP </a:t>
            </a:r>
            <a:r>
              <a:rPr lang="en-US">
                <a:latin typeface="HiraMinProN-W3" charset="0"/>
              </a:rPr>
              <a:t>→</a:t>
            </a:r>
            <a:r>
              <a:rPr lang="en-US"/>
              <a:t> VB PP		0.045</a:t>
            </a:r>
          </a:p>
          <a:p>
            <a:pPr algn="l" eaLnBrk="1" hangingPunct="1"/>
            <a:r>
              <a:rPr lang="en-US"/>
              <a:t>VP </a:t>
            </a:r>
            <a:r>
              <a:rPr lang="en-US">
                <a:latin typeface="HiraMinProN-W3" charset="0"/>
              </a:rPr>
              <a:t>→</a:t>
            </a:r>
            <a:r>
              <a:rPr lang="en-US"/>
              <a:t> VB NP		0.015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2101850" y="2819400"/>
            <a:ext cx="1936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??	??</a:t>
            </a:r>
          </a:p>
          <a:p>
            <a:pPr eaLnBrk="1" hangingPunct="1"/>
            <a:r>
              <a:rPr lang="en-US" dirty="0"/>
              <a:t>??	??</a:t>
            </a:r>
          </a:p>
        </p:txBody>
      </p:sp>
      <p:sp>
        <p:nvSpPr>
          <p:cNvPr id="74757" name="TextBox 15"/>
          <p:cNvSpPr txBox="1">
            <a:spLocks noChangeArrowheads="1"/>
          </p:cNvSpPr>
          <p:nvPr/>
        </p:nvSpPr>
        <p:spPr bwMode="auto">
          <a:xfrm>
            <a:off x="6375400" y="4699000"/>
            <a:ext cx="24003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What constituents (with what probability can you make?</a:t>
            </a:r>
          </a:p>
        </p:txBody>
      </p:sp>
    </p:spTree>
    <p:extLst>
      <p:ext uri="{BB962C8B-B14F-4D97-AF65-F5344CB8AC3E}">
        <p14:creationId xmlns:p14="http://schemas.microsoft.com/office/powerpoint/2010/main" val="337988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8" grpId="0"/>
      <p:bldP spid="616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CKY Parsing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Exact polynomial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time parsing of </a:t>
            </a:r>
            <a:endParaRPr lang="en-US" dirty="0" smtClean="0">
              <a:latin typeface="+mj-lt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(P)CFGs</a:t>
            </a: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CKY Parsing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A worked example</a:t>
            </a: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grammar:</a:t>
            </a:r>
            <a:br>
              <a:rPr lang="en-US" dirty="0" smtClean="0"/>
            </a:br>
            <a:r>
              <a:rPr lang="en-US" dirty="0" smtClean="0"/>
              <a:t>Binary, no epsilons,</a:t>
            </a:r>
            <a:endParaRPr 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S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NP VP	0.9</a:t>
            </a:r>
          </a:p>
          <a:p>
            <a:pPr marL="0" indent="0">
              <a:buNone/>
            </a:pPr>
            <a:r>
              <a:rPr lang="en-US" sz="2000" dirty="0"/>
              <a:t>S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VP		0.1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VP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V NP	0.5</a:t>
            </a:r>
          </a:p>
          <a:p>
            <a:pPr marL="0" indent="0">
              <a:buNone/>
            </a:pPr>
            <a:r>
              <a:rPr lang="en-US" sz="2000" dirty="0"/>
              <a:t>VP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</a:t>
            </a:r>
            <a:r>
              <a:rPr lang="en-US" sz="2000" dirty="0" smtClean="0"/>
              <a:t>V		0.1</a:t>
            </a:r>
          </a:p>
          <a:p>
            <a:pPr marL="0" indent="0">
              <a:buNone/>
            </a:pPr>
            <a:r>
              <a:rPr lang="en-US" sz="2000" dirty="0" smtClean="0"/>
              <a:t>VP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</a:t>
            </a:r>
            <a:r>
              <a:rPr lang="en-US" sz="2000" dirty="0" smtClean="0"/>
              <a:t>V @VP_V	0.3</a:t>
            </a:r>
          </a:p>
          <a:p>
            <a:pPr marL="0" indent="0">
              <a:buNone/>
            </a:pPr>
            <a:r>
              <a:rPr lang="en-US" sz="2000" dirty="0" smtClean="0"/>
              <a:t>VP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V PP	0.1</a:t>
            </a:r>
          </a:p>
          <a:p>
            <a:pPr marL="0" indent="0">
              <a:buNone/>
            </a:pPr>
            <a:r>
              <a:rPr lang="en-US" sz="2000" dirty="0"/>
              <a:t>@VP_V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NP PP	</a:t>
            </a:r>
            <a:r>
              <a:rPr lang="en-US" sz="2000" dirty="0" smtClean="0"/>
              <a:t>1.0</a:t>
            </a:r>
          </a:p>
          <a:p>
            <a:pPr marL="0" indent="0">
              <a:buNone/>
            </a:pPr>
            <a:r>
              <a:rPr lang="en-US" sz="2000" dirty="0" smtClean="0"/>
              <a:t>NP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NP NP	0.1</a:t>
            </a:r>
          </a:p>
          <a:p>
            <a:pPr marL="0" indent="0">
              <a:buNone/>
            </a:pPr>
            <a:r>
              <a:rPr lang="en-US" sz="2000" dirty="0"/>
              <a:t>NP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NP </a:t>
            </a:r>
            <a:r>
              <a:rPr lang="en-US" sz="2000" dirty="0" smtClean="0"/>
              <a:t>PP	0.2</a:t>
            </a:r>
          </a:p>
          <a:p>
            <a:pPr marL="0" indent="0">
              <a:buNone/>
            </a:pPr>
            <a:r>
              <a:rPr lang="en-US" sz="2000" dirty="0" smtClean="0"/>
              <a:t>NP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N		0.7</a:t>
            </a:r>
          </a:p>
          <a:p>
            <a:pPr marL="0" indent="0">
              <a:buNone/>
            </a:pPr>
            <a:r>
              <a:rPr lang="en-US" sz="2000" dirty="0" smtClean="0"/>
              <a:t>PP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P NP	1.0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	</a:t>
            </a:r>
            <a:r>
              <a:rPr lang="en-US" dirty="0" smtClean="0"/>
              <a:t>0.5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 </a:t>
            </a:r>
            <a:r>
              <a:rPr lang="en-US" dirty="0" smtClean="0"/>
              <a:t> 	0.2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	0.2</a:t>
            </a:r>
          </a:p>
          <a:p>
            <a:pPr marL="0" indent="0">
              <a:buNone/>
            </a:pPr>
            <a:r>
              <a:rPr lang="en-US" dirty="0"/>
              <a:t>N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 smtClean="0"/>
              <a:t>rods</a:t>
            </a:r>
            <a:r>
              <a:rPr lang="en-US" dirty="0" smtClean="0"/>
              <a:t> 	0.1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	0.1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</a:t>
            </a:r>
            <a:r>
              <a:rPr lang="en-US" dirty="0" smtClean="0"/>
              <a:t>   	0.6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 	0.3</a:t>
            </a:r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with</a:t>
            </a:r>
            <a:r>
              <a:rPr lang="en-US" dirty="0" smtClean="0"/>
              <a:t> 	1.0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5" name="Group 1"/>
          <p:cNvGrpSpPr>
            <a:grpSpLocks/>
          </p:cNvGrpSpPr>
          <p:nvPr/>
        </p:nvGrpSpPr>
        <p:grpSpPr bwMode="auto">
          <a:xfrm>
            <a:off x="2514601" y="609600"/>
            <a:ext cx="6477000" cy="57912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score[0][1]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score[1][2]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score[2][3]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score[3][4]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score[0][2]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score[1][3]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 dirty="0">
                  <a:latin typeface="+mn-lt"/>
                  <a:ea typeface="新細明體" charset="0"/>
                  <a:cs typeface="新細明體" charset="0"/>
                </a:rPr>
                <a:t>score[2][4]</a:t>
              </a: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score[0][3]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score[1][4]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score[0][4]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fish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people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fish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tanks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1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5" name="Group 1"/>
          <p:cNvGrpSpPr>
            <a:grpSpLocks/>
          </p:cNvGrpSpPr>
          <p:nvPr/>
        </p:nvGrpSpPr>
        <p:grpSpPr bwMode="auto">
          <a:xfrm>
            <a:off x="2514601" y="609600"/>
            <a:ext cx="6477000" cy="57912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fish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people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fish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tanks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6200" y="838200"/>
            <a:ext cx="2438400" cy="5943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 smtClean="0"/>
              <a:t>S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VP		0.9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S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 NP		0.5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 PP	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@VP_V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NP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NP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NP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PP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P NP		1.0</a:t>
            </a:r>
          </a:p>
          <a:p>
            <a:pPr marL="0" indent="0">
              <a:buFont typeface="Times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	</a:t>
            </a:r>
            <a:r>
              <a:rPr lang="en-US" sz="1600" dirty="0"/>
              <a:t>0.5 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 </a:t>
            </a:r>
            <a:r>
              <a:rPr lang="en-US" sz="1600" dirty="0"/>
              <a:t> 	</a:t>
            </a:r>
            <a:r>
              <a:rPr lang="en-US" sz="1600" dirty="0" smtClean="0"/>
              <a:t>	0.2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	</a:t>
            </a:r>
            <a:r>
              <a:rPr lang="en-US" sz="1600" dirty="0" smtClean="0"/>
              <a:t>	0.2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rods</a:t>
            </a:r>
            <a:r>
              <a:rPr lang="en-US" sz="1600" dirty="0"/>
              <a:t> 	</a:t>
            </a:r>
            <a:r>
              <a:rPr lang="en-US" sz="1600" dirty="0" smtClean="0"/>
              <a:t>	0.1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</a:t>
            </a:r>
            <a:r>
              <a:rPr lang="en-US" sz="1600" dirty="0"/>
              <a:t> 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</a:t>
            </a:r>
            <a:r>
              <a:rPr lang="en-US" sz="1600" dirty="0"/>
              <a:t>   	</a:t>
            </a:r>
            <a:r>
              <a:rPr lang="en-US" sz="1600" dirty="0" smtClean="0"/>
              <a:t>	0.6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 	0.3</a:t>
            </a:r>
          </a:p>
          <a:p>
            <a:pPr marL="0" indent="0">
              <a:buNone/>
            </a:pPr>
            <a:r>
              <a:rPr lang="en-US" sz="1600" dirty="0"/>
              <a:t>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with</a:t>
            </a:r>
            <a:r>
              <a:rPr lang="en-US" sz="1600" dirty="0"/>
              <a:t> 	</a:t>
            </a:r>
            <a:r>
              <a:rPr lang="en-US" sz="1600" dirty="0" smtClean="0"/>
              <a:t>	1.0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2590800" y="5105400"/>
            <a:ext cx="3139674" cy="917519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prstDash val="lgDash"/>
            <a:miter lim="800000"/>
            <a:headEnd/>
            <a:tailEnd/>
          </a:ln>
        </p:spPr>
        <p:txBody>
          <a:bodyPr wrap="none" lIns="55205" tIns="27603" rIns="55205" bIns="27603">
            <a:spAutoFit/>
          </a:bodyPr>
          <a:lstStyle>
            <a:lvl1pPr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 for </a:t>
            </a:r>
            <a:r>
              <a:rPr kumimoji="1" lang="en-US" altLang="zh-TW" sz="1400" dirty="0" err="1">
                <a:latin typeface="Arial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=0; </a:t>
            </a:r>
            <a:r>
              <a:rPr kumimoji="1" lang="en-US" altLang="zh-TW" sz="1400" dirty="0" err="1">
                <a:latin typeface="Arial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&lt;#(words); </a:t>
            </a:r>
            <a:r>
              <a:rPr kumimoji="1" lang="en-US" altLang="zh-TW" sz="1400" dirty="0" err="1">
                <a:latin typeface="Arial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++</a:t>
            </a:r>
          </a:p>
          <a:p>
            <a:pPr algn="l" eaLnBrk="1" hangingPunct="1"/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    for A in </a:t>
            </a:r>
            <a:r>
              <a:rPr kumimoji="1" lang="en-US" altLang="zh-TW" sz="1400" dirty="0" err="1">
                <a:latin typeface="Arial" charset="0"/>
                <a:ea typeface="新細明體" charset="0"/>
                <a:cs typeface="新細明體" charset="0"/>
              </a:rPr>
              <a:t>nonterms</a:t>
            </a:r>
            <a:endParaRPr kumimoji="1" lang="en-US" altLang="zh-TW" sz="1400" dirty="0">
              <a:latin typeface="Arial" charset="0"/>
              <a:ea typeface="新細明體" charset="0"/>
              <a:cs typeface="新細明體" charset="0"/>
            </a:endParaRPr>
          </a:p>
          <a:p>
            <a:pPr algn="l" eaLnBrk="1" hangingPunct="1"/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      if A -&gt; words[</a:t>
            </a:r>
            <a:r>
              <a:rPr kumimoji="1" lang="en-US" altLang="zh-TW" sz="1400" dirty="0" err="1">
                <a:latin typeface="Arial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] in grammar</a:t>
            </a:r>
          </a:p>
          <a:p>
            <a:pPr algn="l" eaLnBrk="1" hangingPunct="1"/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        score[</a:t>
            </a:r>
            <a:r>
              <a:rPr kumimoji="1" lang="en-US" altLang="zh-TW" sz="1400" dirty="0" err="1">
                <a:latin typeface="Arial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][i+1][A] = P(A -&gt; words[</a:t>
            </a:r>
            <a:r>
              <a:rPr kumimoji="1" lang="en-US" altLang="zh-TW" sz="1400" dirty="0" err="1">
                <a:latin typeface="Arial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88970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5" name="Group 1"/>
          <p:cNvGrpSpPr>
            <a:grpSpLocks/>
          </p:cNvGrpSpPr>
          <p:nvPr/>
        </p:nvGrpSpPr>
        <p:grpSpPr bwMode="auto">
          <a:xfrm>
            <a:off x="2514601" y="609600"/>
            <a:ext cx="6477000" cy="57912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sym typeface="Symbol" charset="0"/>
                </a:rPr>
                <a:t>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 fish 0.2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sym typeface="Symbol" charset="0"/>
                </a:rPr>
                <a:t>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 fish 0.6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people 0.5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sz="1600" dirty="0" smtClean="0">
                  <a:latin typeface="+mn-lt"/>
                  <a:ea typeface="新細明體" charset="0"/>
                  <a:cs typeface="新細明體" charset="0"/>
                  <a:sym typeface="Symbol" charset="0"/>
                </a:rPr>
                <a:t>people 0.1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tanks 0.2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tanks 0.1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fish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people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fish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tanks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6200" y="838200"/>
            <a:ext cx="2438400" cy="5943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 smtClean="0"/>
              <a:t>S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VP		0.9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S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 NP		0.5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 PP	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@VP_V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NP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NP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NP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PP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P NP		1.0</a:t>
            </a:r>
          </a:p>
          <a:p>
            <a:pPr marL="0" indent="0">
              <a:buFont typeface="Times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	</a:t>
            </a:r>
            <a:r>
              <a:rPr lang="en-US" sz="1600" dirty="0"/>
              <a:t>0.5 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 </a:t>
            </a:r>
            <a:r>
              <a:rPr lang="en-US" sz="1600" dirty="0"/>
              <a:t> 	</a:t>
            </a:r>
            <a:r>
              <a:rPr lang="en-US" sz="1600" dirty="0" smtClean="0"/>
              <a:t>	0.2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	</a:t>
            </a:r>
            <a:r>
              <a:rPr lang="en-US" sz="1600" dirty="0" smtClean="0"/>
              <a:t>	0.2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rods</a:t>
            </a:r>
            <a:r>
              <a:rPr lang="en-US" sz="1600" dirty="0"/>
              <a:t> 	</a:t>
            </a:r>
            <a:r>
              <a:rPr lang="en-US" sz="1600" dirty="0" smtClean="0"/>
              <a:t>	0.1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</a:t>
            </a:r>
            <a:r>
              <a:rPr lang="en-US" sz="1600" dirty="0"/>
              <a:t> 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</a:t>
            </a:r>
            <a:r>
              <a:rPr lang="en-US" sz="1600" dirty="0"/>
              <a:t>   	</a:t>
            </a:r>
            <a:r>
              <a:rPr lang="en-US" sz="1600" dirty="0" smtClean="0"/>
              <a:t>	0.6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 	0.3</a:t>
            </a:r>
          </a:p>
          <a:p>
            <a:pPr marL="0" indent="0">
              <a:buNone/>
            </a:pPr>
            <a:r>
              <a:rPr lang="en-US" sz="1600" dirty="0"/>
              <a:t>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with</a:t>
            </a:r>
            <a:r>
              <a:rPr lang="en-US" sz="1600" dirty="0"/>
              <a:t> 	</a:t>
            </a:r>
            <a:r>
              <a:rPr lang="en-US" sz="1600" dirty="0" smtClean="0"/>
              <a:t>	1.0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514600" y="4687888"/>
            <a:ext cx="3266198" cy="2087070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prstDash val="lgDash"/>
            <a:miter lim="800000"/>
            <a:headEnd/>
            <a:tailEnd/>
          </a:ln>
        </p:spPr>
        <p:txBody>
          <a:bodyPr wrap="none" lIns="55205" tIns="27603" rIns="55205" bIns="27603">
            <a:spAutoFit/>
          </a:bodyPr>
          <a:lstStyle>
            <a:lvl1pPr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200" dirty="0">
                <a:latin typeface="Arial" charset="0"/>
                <a:ea typeface="新細明體" charset="0"/>
                <a:cs typeface="新細明體" charset="0"/>
              </a:rPr>
              <a:t>// </a:t>
            </a:r>
            <a:r>
              <a:rPr kumimoji="1" lang="en-US" altLang="zh-TW" sz="120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handle </a:t>
            </a:r>
            <a:r>
              <a:rPr kumimoji="1" lang="en-US" altLang="zh-TW" sz="1200" dirty="0" err="1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unaries</a:t>
            </a:r>
            <a:endParaRPr kumimoji="1" lang="en-US" altLang="zh-TW" sz="1200" dirty="0" smtClean="0">
              <a:solidFill>
                <a:srgbClr val="000000"/>
              </a:solidFill>
              <a:latin typeface="Arial" charset="0"/>
              <a:ea typeface="新細明體" charset="0"/>
              <a:cs typeface="新細明體" charset="0"/>
            </a:endParaRPr>
          </a:p>
          <a:p>
            <a:pPr eaLnBrk="1" hangingPunct="1"/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boolean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added = true</a:t>
            </a: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while added </a:t>
            </a: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added = false</a:t>
            </a: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for A, B in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nonterms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if score[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i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][i+1][B] &gt; 0 &amp;&amp; A-&gt;B in grammar</a:t>
            </a: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= P(A-&gt;B)*score[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i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][i+1][B]</a:t>
            </a: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 if(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&gt; score[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i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][i+1][A])</a:t>
            </a: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   score[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i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][i+1][A] =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   back[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i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][i+1][A] = B</a:t>
            </a: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   added = </a:t>
            </a:r>
            <a:r>
              <a:rPr kumimoji="1" lang="en-US" altLang="zh-TW" sz="1200" dirty="0" smtClean="0">
                <a:latin typeface="Arial"/>
                <a:ea typeface="新細明體" charset="0"/>
                <a:cs typeface="Arial"/>
              </a:rPr>
              <a:t>true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28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5" name="Group 1"/>
          <p:cNvGrpSpPr>
            <a:grpSpLocks/>
          </p:cNvGrpSpPr>
          <p:nvPr/>
        </p:nvGrpSpPr>
        <p:grpSpPr bwMode="auto">
          <a:xfrm>
            <a:off x="2514601" y="609600"/>
            <a:ext cx="6477000" cy="57912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 fish 0.2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N 0.14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 0.06</a:t>
              </a: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VP 0.006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people 0.5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 smtClean="0">
                  <a:latin typeface="+mn-lt"/>
                  <a:sym typeface="Symbol" charset="0"/>
                </a:rPr>
                <a:t> </a:t>
              </a:r>
              <a:r>
                <a:rPr kumimoji="1" lang="en-US" sz="1600" dirty="0" smtClean="0">
                  <a:latin typeface="+mn-lt"/>
                  <a:ea typeface="新細明體" charset="0"/>
                  <a:cs typeface="新細明體" charset="0"/>
                  <a:sym typeface="Symbol" charset="0"/>
                </a:rPr>
                <a:t>people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0.35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0.01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0.001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 smtClean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0.06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tanks 0.2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tanks 0.1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0.03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0.003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fish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people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fish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tanks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6200" y="838200"/>
            <a:ext cx="2438400" cy="5943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 smtClean="0"/>
              <a:t>S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VP		0.9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S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 NP		0.5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 PP	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@VP_V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NP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NP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NP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PP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P NP		1.0</a:t>
            </a:r>
          </a:p>
          <a:p>
            <a:pPr marL="0" indent="0">
              <a:buFont typeface="Times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	</a:t>
            </a:r>
            <a:r>
              <a:rPr lang="en-US" sz="1600" dirty="0"/>
              <a:t>0.5 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 </a:t>
            </a:r>
            <a:r>
              <a:rPr lang="en-US" sz="1600" dirty="0"/>
              <a:t> 	</a:t>
            </a:r>
            <a:r>
              <a:rPr lang="en-US" sz="1600" dirty="0" smtClean="0"/>
              <a:t>	0.2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	</a:t>
            </a:r>
            <a:r>
              <a:rPr lang="en-US" sz="1600" dirty="0" smtClean="0"/>
              <a:t>	0.2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rods</a:t>
            </a:r>
            <a:r>
              <a:rPr lang="en-US" sz="1600" dirty="0"/>
              <a:t> 	</a:t>
            </a:r>
            <a:r>
              <a:rPr lang="en-US" sz="1600" dirty="0" smtClean="0"/>
              <a:t>	0.1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</a:t>
            </a:r>
            <a:r>
              <a:rPr lang="en-US" sz="1600" dirty="0"/>
              <a:t> 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</a:t>
            </a:r>
            <a:r>
              <a:rPr lang="en-US" sz="1600" dirty="0"/>
              <a:t>   	</a:t>
            </a:r>
            <a:r>
              <a:rPr lang="en-US" sz="1600" dirty="0" smtClean="0"/>
              <a:t>	0.6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 	0.3</a:t>
            </a:r>
          </a:p>
          <a:p>
            <a:pPr marL="0" indent="0">
              <a:buNone/>
            </a:pPr>
            <a:r>
              <a:rPr lang="en-US" sz="1600" dirty="0"/>
              <a:t>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with</a:t>
            </a:r>
            <a:r>
              <a:rPr lang="en-US" sz="1600" dirty="0"/>
              <a:t> 	</a:t>
            </a:r>
            <a:r>
              <a:rPr lang="en-US" sz="1600" dirty="0" smtClean="0"/>
              <a:t>	1.0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514600" y="5225391"/>
            <a:ext cx="3951857" cy="794409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prstDash val="lgDash"/>
            <a:miter lim="800000"/>
            <a:headEnd/>
            <a:tailEnd/>
          </a:ln>
        </p:spPr>
        <p:txBody>
          <a:bodyPr wrap="none" lIns="55205" tIns="27603" rIns="55205" bIns="27603">
            <a:spAutoFit/>
          </a:bodyPr>
          <a:lstStyle>
            <a:lvl1pPr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=score[begin][split][B]*score[split][end][C]*P(A-&gt;BC)</a:t>
            </a:r>
          </a:p>
          <a:p>
            <a:r>
              <a:rPr kumimoji="1" lang="en-US" altLang="zh-TW" sz="1200" dirty="0" smtClean="0">
                <a:latin typeface="Arial"/>
                <a:ea typeface="新細明體" charset="0"/>
                <a:cs typeface="Arial"/>
              </a:rPr>
              <a:t>if (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&gt; score[begin][end][A])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</a:t>
            </a:r>
            <a:r>
              <a:rPr kumimoji="1" lang="en-US" altLang="zh-TW" sz="1200" dirty="0" smtClean="0">
                <a:latin typeface="Arial"/>
                <a:ea typeface="新細明體" charset="0"/>
                <a:cs typeface="Arial"/>
              </a:rPr>
              <a:t>score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[begin]end][A] =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</a:t>
            </a:r>
            <a:r>
              <a:rPr kumimoji="1" lang="en-US" altLang="zh-TW" sz="1200" dirty="0" smtClean="0">
                <a:latin typeface="Arial"/>
                <a:ea typeface="新細明體" charset="0"/>
                <a:cs typeface="Arial"/>
              </a:rPr>
              <a:t>back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[begin][end][A] = new Triple(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split,B,C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07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5" name="Group 1"/>
          <p:cNvGrpSpPr>
            <a:grpSpLocks/>
          </p:cNvGrpSpPr>
          <p:nvPr/>
        </p:nvGrpSpPr>
        <p:grpSpPr bwMode="auto">
          <a:xfrm>
            <a:off x="2514601" y="609600"/>
            <a:ext cx="6477000" cy="57912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 fish 0.2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N 0.14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 0.06</a:t>
              </a: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VP 0.006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people 0.5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 smtClean="0">
                  <a:latin typeface="+mn-lt"/>
                  <a:sym typeface="Symbol" charset="0"/>
                </a:rPr>
                <a:t> </a:t>
              </a:r>
              <a:r>
                <a:rPr kumimoji="1" lang="en-US" sz="1600" dirty="0" smtClean="0">
                  <a:latin typeface="+mn-lt"/>
                  <a:ea typeface="新細明體" charset="0"/>
                  <a:cs typeface="新細明體" charset="0"/>
                  <a:sym typeface="Symbol" charset="0"/>
                </a:rPr>
                <a:t>people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0.35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0.01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0.001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 smtClean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0.06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tanks 0.2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tanks 0.1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0.03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0.003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      0.0049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      0.105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      0.00126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0.0049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 0.007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0.0189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0.00196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0.042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0.00378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400" dirty="0" smtClean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fish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people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fish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tanks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6200" y="838200"/>
            <a:ext cx="2438400" cy="5943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 smtClean="0"/>
              <a:t>S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VP		0.9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S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 NP		0.5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 PP	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@VP_V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NP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NP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NP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PP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P NP		1.0</a:t>
            </a:r>
          </a:p>
          <a:p>
            <a:pPr marL="0" indent="0">
              <a:buFont typeface="Times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	</a:t>
            </a:r>
            <a:r>
              <a:rPr lang="en-US" sz="1600" dirty="0"/>
              <a:t>0.5 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 </a:t>
            </a:r>
            <a:r>
              <a:rPr lang="en-US" sz="1600" dirty="0"/>
              <a:t> 	</a:t>
            </a:r>
            <a:r>
              <a:rPr lang="en-US" sz="1600" dirty="0" smtClean="0"/>
              <a:t>	0.2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	</a:t>
            </a:r>
            <a:r>
              <a:rPr lang="en-US" sz="1600" dirty="0" smtClean="0"/>
              <a:t>	0.2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rods</a:t>
            </a:r>
            <a:r>
              <a:rPr lang="en-US" sz="1600" dirty="0"/>
              <a:t> 	</a:t>
            </a:r>
            <a:r>
              <a:rPr lang="en-US" sz="1600" dirty="0" smtClean="0"/>
              <a:t>	0.1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</a:t>
            </a:r>
            <a:r>
              <a:rPr lang="en-US" sz="1600" dirty="0"/>
              <a:t> 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</a:t>
            </a:r>
            <a:r>
              <a:rPr lang="en-US" sz="1600" dirty="0"/>
              <a:t>   	</a:t>
            </a:r>
            <a:r>
              <a:rPr lang="en-US" sz="1600" dirty="0" smtClean="0"/>
              <a:t>	0.6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 	0.3</a:t>
            </a:r>
          </a:p>
          <a:p>
            <a:pPr marL="0" indent="0">
              <a:buNone/>
            </a:pPr>
            <a:r>
              <a:rPr lang="en-US" sz="1600" dirty="0"/>
              <a:t>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with</a:t>
            </a:r>
            <a:r>
              <a:rPr lang="en-US" sz="1600" dirty="0"/>
              <a:t> 	</a:t>
            </a:r>
            <a:r>
              <a:rPr lang="en-US" sz="1600" dirty="0" smtClean="0"/>
              <a:t>	1.0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971800" y="4495800"/>
            <a:ext cx="2788829" cy="1902404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prstDash val="lgDash"/>
            <a:miter lim="800000"/>
            <a:headEnd/>
            <a:tailEnd/>
          </a:ln>
        </p:spPr>
        <p:txBody>
          <a:bodyPr wrap="none" lIns="55205" tIns="27603" rIns="55205" bIns="27603">
            <a:spAutoFit/>
          </a:bodyPr>
          <a:lstStyle>
            <a:lvl1pPr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r>
              <a:rPr kumimoji="1" lang="en-US" altLang="zh-TW" sz="1200" dirty="0" smtClean="0">
                <a:latin typeface="Arial"/>
                <a:ea typeface="新細明體" charset="0"/>
                <a:cs typeface="Arial"/>
              </a:rPr>
              <a:t>/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/handle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unaries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 err="1" smtClean="0">
                <a:latin typeface="Arial"/>
                <a:ea typeface="新細明體" charset="0"/>
                <a:cs typeface="Arial"/>
              </a:rPr>
              <a:t>boolean</a:t>
            </a:r>
            <a:r>
              <a:rPr kumimoji="1" lang="en-US" altLang="zh-TW" sz="1200" dirty="0" smtClean="0">
                <a:latin typeface="Arial"/>
                <a:ea typeface="新細明體" charset="0"/>
                <a:cs typeface="Arial"/>
              </a:rPr>
              <a:t> 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added = true</a:t>
            </a:r>
          </a:p>
          <a:p>
            <a:r>
              <a:rPr kumimoji="1" lang="en-US" altLang="zh-TW" sz="1200" dirty="0" smtClean="0">
                <a:latin typeface="Arial"/>
                <a:ea typeface="新細明體" charset="0"/>
                <a:cs typeface="Arial"/>
              </a:rPr>
              <a:t>while 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added</a:t>
            </a:r>
          </a:p>
          <a:p>
            <a:r>
              <a:rPr kumimoji="1" lang="en-US" altLang="zh-TW" sz="1200" dirty="0" smtClean="0">
                <a:latin typeface="Arial"/>
                <a:ea typeface="新細明體" charset="0"/>
                <a:cs typeface="Arial"/>
              </a:rPr>
              <a:t>  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added = false</a:t>
            </a:r>
          </a:p>
          <a:p>
            <a:r>
              <a:rPr kumimoji="1" lang="en-US" altLang="zh-TW" sz="1200" dirty="0" smtClean="0">
                <a:latin typeface="Arial"/>
                <a:ea typeface="新細明體" charset="0"/>
                <a:cs typeface="Arial"/>
              </a:rPr>
              <a:t>  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for A, B in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nonterms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 smtClean="0">
                <a:latin typeface="Arial"/>
                <a:ea typeface="新細明體" charset="0"/>
                <a:cs typeface="Arial"/>
              </a:rPr>
              <a:t>   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= P(A-&gt;B)*score[begin][end][B];</a:t>
            </a:r>
          </a:p>
          <a:p>
            <a:r>
              <a:rPr kumimoji="1" lang="en-US" altLang="zh-TW" sz="1200" dirty="0" smtClean="0">
                <a:latin typeface="Arial"/>
                <a:ea typeface="新細明體" charset="0"/>
                <a:cs typeface="Arial"/>
              </a:rPr>
              <a:t>    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if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&gt; score[begin][end][A]</a:t>
            </a:r>
          </a:p>
          <a:p>
            <a:r>
              <a:rPr kumimoji="1" lang="en-US" altLang="zh-TW" sz="1200" dirty="0" smtClean="0">
                <a:latin typeface="Arial"/>
                <a:ea typeface="新細明體" charset="0"/>
                <a:cs typeface="Arial"/>
              </a:rPr>
              <a:t>      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score[begin][end][A] =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 smtClean="0">
                <a:latin typeface="Arial"/>
                <a:ea typeface="新細明體" charset="0"/>
                <a:cs typeface="Arial"/>
              </a:rPr>
              <a:t>      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back[begin][end][A] = B</a:t>
            </a:r>
          </a:p>
          <a:p>
            <a:r>
              <a:rPr kumimoji="1" lang="en-US" altLang="zh-TW" sz="1200" dirty="0" smtClean="0">
                <a:latin typeface="Arial"/>
                <a:ea typeface="新細明體" charset="0"/>
                <a:cs typeface="Arial"/>
              </a:rPr>
              <a:t>      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added = true</a:t>
            </a:r>
          </a:p>
        </p:txBody>
      </p:sp>
    </p:spTree>
    <p:extLst>
      <p:ext uri="{BB962C8B-B14F-4D97-AF65-F5344CB8AC3E}">
        <p14:creationId xmlns:p14="http://schemas.microsoft.com/office/powerpoint/2010/main" val="373665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phrase structure grammar</a:t>
            </a:r>
            <a:endParaRPr 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NP VP</a:t>
            </a:r>
          </a:p>
          <a:p>
            <a:pPr marL="0" indent="0">
              <a:buNone/>
            </a:pPr>
            <a:r>
              <a:rPr lang="en-US" dirty="0" smtClean="0"/>
              <a:t>VP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V NP</a:t>
            </a:r>
          </a:p>
          <a:p>
            <a:pPr marL="0" indent="0">
              <a:buNone/>
            </a:pPr>
            <a:r>
              <a:rPr lang="en-US" dirty="0" smtClean="0"/>
              <a:t>VP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dirty="0" smtClean="0"/>
              <a:t>V NP PP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NP NP</a:t>
            </a:r>
          </a:p>
          <a:p>
            <a:pPr marL="0" indent="0">
              <a:buNone/>
            </a:pPr>
            <a:r>
              <a:rPr lang="en-US" dirty="0"/>
              <a:t>NP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NP </a:t>
            </a:r>
            <a:r>
              <a:rPr lang="en-US" dirty="0" smtClean="0"/>
              <a:t>PP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 </a:t>
            </a:r>
            <a:r>
              <a:rPr lang="en-US" i="1" dirty="0" smtClean="0">
                <a:sym typeface="Symbol" charset="0"/>
              </a:rPr>
              <a:t>e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PP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P NP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people fish tanks</a:t>
            </a:r>
          </a:p>
          <a:p>
            <a:pPr marL="0" indent="0">
              <a:buNone/>
            </a:pPr>
            <a:r>
              <a:rPr lang="en-US" i="1" dirty="0" smtClean="0"/>
              <a:t>people fish with rods</a:t>
            </a:r>
          </a:p>
          <a:p>
            <a:endParaRPr lang="en-US" dirty="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N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 smtClean="0"/>
              <a:t>rods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with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1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5" name="Group 1"/>
          <p:cNvGrpSpPr>
            <a:grpSpLocks/>
          </p:cNvGrpSpPr>
          <p:nvPr/>
        </p:nvGrpSpPr>
        <p:grpSpPr bwMode="auto">
          <a:xfrm>
            <a:off x="2514601" y="609600"/>
            <a:ext cx="6477000" cy="57912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 fish 0.2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N 0.14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 0.06</a:t>
              </a: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VP 0.006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people 0.5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 smtClean="0">
                  <a:latin typeface="+mn-lt"/>
                  <a:sym typeface="Symbol" charset="0"/>
                </a:rPr>
                <a:t> </a:t>
              </a:r>
              <a:r>
                <a:rPr kumimoji="1" lang="en-US" sz="1600" dirty="0" smtClean="0">
                  <a:latin typeface="+mn-lt"/>
                  <a:ea typeface="新細明體" charset="0"/>
                  <a:cs typeface="新細明體" charset="0"/>
                  <a:sym typeface="Symbol" charset="0"/>
                </a:rPr>
                <a:t>people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0.35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0.01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0.001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 smtClean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0.06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tanks 0.2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tanks 0.1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0.03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0.003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      0.0049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      0.105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solidFill>
                    <a:schemeClr val="accent1"/>
                  </a:solidFill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solidFill>
                    <a:schemeClr val="accent1"/>
                  </a:solidFill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solidFill>
                    <a:schemeClr val="accent1"/>
                  </a:solidFill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solidFill>
                    <a:schemeClr val="accent1"/>
                  </a:solidFill>
                  <a:latin typeface="+mn-lt"/>
                  <a:ea typeface="新細明體" charset="0"/>
                  <a:cs typeface="新細明體" charset="0"/>
                </a:rPr>
                <a:t>VP</a:t>
              </a:r>
            </a:p>
            <a:p>
              <a:pPr eaLnBrk="1" hangingPunct="1"/>
              <a:r>
                <a:rPr kumimoji="1" lang="en-US" altLang="zh-TW" sz="1400" dirty="0">
                  <a:solidFill>
                    <a:schemeClr val="accent1"/>
                  </a:solidFill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solidFill>
                    <a:schemeClr val="accent1"/>
                  </a:solidFill>
                  <a:latin typeface="+mn-lt"/>
                  <a:ea typeface="新細明體" charset="0"/>
                  <a:cs typeface="新細明體" charset="0"/>
                </a:rPr>
                <a:t>             0.0105</a:t>
              </a:r>
              <a:endParaRPr kumimoji="1" lang="en-US" altLang="zh-TW" sz="1400" dirty="0">
                <a:solidFill>
                  <a:schemeClr val="accent1"/>
                </a:solidFill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 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0.0049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 0.007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 0.0189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    0.00196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  0.042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solidFill>
                    <a:srgbClr val="A4001D"/>
                  </a:solidFill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solidFill>
                    <a:srgbClr val="A4001D"/>
                  </a:solidFill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solidFill>
                    <a:srgbClr val="A4001D"/>
                  </a:solidFill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solidFill>
                    <a:srgbClr val="A4001D"/>
                  </a:solidFill>
                  <a:latin typeface="+mn-lt"/>
                  <a:ea typeface="新細明體" charset="0"/>
                  <a:cs typeface="新細明體" charset="0"/>
                </a:rPr>
                <a:t>VP</a:t>
              </a:r>
              <a:endParaRPr kumimoji="1" lang="en-US" altLang="zh-TW" sz="1400" dirty="0">
                <a:solidFill>
                  <a:srgbClr val="A4001D"/>
                </a:solidFill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solidFill>
                    <a:srgbClr val="A4001D"/>
                  </a:solidFill>
                  <a:latin typeface="+mn-lt"/>
                  <a:ea typeface="新細明體" charset="0"/>
                  <a:cs typeface="新細明體" charset="0"/>
                </a:rPr>
                <a:t>       </a:t>
              </a:r>
              <a:r>
                <a:rPr kumimoji="1" lang="en-US" altLang="zh-TW" sz="1400" dirty="0" smtClean="0">
                  <a:solidFill>
                    <a:srgbClr val="A4001D"/>
                  </a:solidFill>
                  <a:latin typeface="+mn-lt"/>
                  <a:ea typeface="新細明體" charset="0"/>
                  <a:cs typeface="新細明體" charset="0"/>
                </a:rPr>
                <a:t>       0.0042</a:t>
              </a:r>
              <a:endParaRPr kumimoji="1" lang="en-US" altLang="zh-TW" sz="1400" dirty="0">
                <a:solidFill>
                  <a:srgbClr val="A4001D"/>
                </a:solidFill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400" dirty="0" smtClean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fish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people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fish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tanks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6200" y="838200"/>
            <a:ext cx="2438400" cy="5943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 smtClean="0"/>
              <a:t>S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VP		0.9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S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 NP		0.5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 PP	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@VP_V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NP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NP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NP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PP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P NP		1.0</a:t>
            </a:r>
          </a:p>
          <a:p>
            <a:pPr marL="0" indent="0">
              <a:buFont typeface="Times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	</a:t>
            </a:r>
            <a:r>
              <a:rPr lang="en-US" sz="1600" dirty="0"/>
              <a:t>0.5 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 </a:t>
            </a:r>
            <a:r>
              <a:rPr lang="en-US" sz="1600" dirty="0"/>
              <a:t> 	</a:t>
            </a:r>
            <a:r>
              <a:rPr lang="en-US" sz="1600" dirty="0" smtClean="0"/>
              <a:t>	0.2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	</a:t>
            </a:r>
            <a:r>
              <a:rPr lang="en-US" sz="1600" dirty="0" smtClean="0"/>
              <a:t>	0.2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rods</a:t>
            </a:r>
            <a:r>
              <a:rPr lang="en-US" sz="1600" dirty="0"/>
              <a:t> 	</a:t>
            </a:r>
            <a:r>
              <a:rPr lang="en-US" sz="1600" dirty="0" smtClean="0"/>
              <a:t>	0.1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</a:t>
            </a:r>
            <a:r>
              <a:rPr lang="en-US" sz="1600" dirty="0"/>
              <a:t> 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</a:t>
            </a:r>
            <a:r>
              <a:rPr lang="en-US" sz="1600" dirty="0"/>
              <a:t>   	</a:t>
            </a:r>
            <a:r>
              <a:rPr lang="en-US" sz="1600" dirty="0" smtClean="0"/>
              <a:t>	0.6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 	0.3</a:t>
            </a:r>
          </a:p>
          <a:p>
            <a:pPr marL="0" indent="0">
              <a:buNone/>
            </a:pPr>
            <a:r>
              <a:rPr lang="en-US" sz="1600" dirty="0"/>
              <a:t>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with</a:t>
            </a:r>
            <a:r>
              <a:rPr lang="en-US" sz="1600" dirty="0"/>
              <a:t> 	</a:t>
            </a:r>
            <a:r>
              <a:rPr lang="en-US" sz="1600" dirty="0" smtClean="0"/>
              <a:t>	1.0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971800" y="5237059"/>
            <a:ext cx="4208388" cy="1163741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prstDash val="lgDash"/>
            <a:miter lim="800000"/>
            <a:headEnd/>
            <a:tailEnd/>
          </a:ln>
        </p:spPr>
        <p:txBody>
          <a:bodyPr wrap="none" lIns="55205" tIns="27603" rIns="55205" bIns="27603">
            <a:spAutoFit/>
          </a:bodyPr>
          <a:lstStyle>
            <a:lvl1pPr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for split = begin+1 to end-1</a:t>
            </a:r>
          </a:p>
          <a:p>
            <a:r>
              <a:rPr kumimoji="1" lang="en-US" altLang="zh-TW" sz="1200" dirty="0" smtClean="0">
                <a:latin typeface="Arial"/>
                <a:ea typeface="新細明體" charset="0"/>
                <a:cs typeface="Arial"/>
              </a:rPr>
              <a:t>   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for A,B,C in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nonterms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</a:t>
            </a:r>
            <a:r>
              <a:rPr kumimoji="1" lang="en-US" altLang="zh-TW" sz="1200" dirty="0" err="1" smtClean="0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=score[begin][split][B]*score[split][end][C]*P(A-&gt;BC)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</a:t>
            </a:r>
            <a:r>
              <a:rPr kumimoji="1" lang="en-US" altLang="zh-TW" sz="1200" dirty="0" smtClean="0">
                <a:latin typeface="Arial"/>
                <a:ea typeface="新細明體" charset="0"/>
                <a:cs typeface="Arial"/>
              </a:rPr>
              <a:t>if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&gt; score[begin][end][A]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</a:t>
            </a:r>
            <a:r>
              <a:rPr kumimoji="1" lang="en-US" altLang="zh-TW" sz="1200" dirty="0" smtClean="0">
                <a:latin typeface="Arial"/>
                <a:ea typeface="新細明體" charset="0"/>
                <a:cs typeface="Arial"/>
              </a:rPr>
              <a:t>score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[begin]end][A] =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</a:t>
            </a:r>
            <a:r>
              <a:rPr kumimoji="1" lang="en-US" altLang="zh-TW" sz="1200" dirty="0" smtClean="0">
                <a:latin typeface="Arial"/>
                <a:ea typeface="新細明體" charset="0"/>
                <a:cs typeface="Arial"/>
              </a:rPr>
              <a:t>back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[begin][end][A] = new Triple(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split,B,C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53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5" name="Group 1"/>
          <p:cNvGrpSpPr>
            <a:grpSpLocks/>
          </p:cNvGrpSpPr>
          <p:nvPr/>
        </p:nvGrpSpPr>
        <p:grpSpPr bwMode="auto">
          <a:xfrm>
            <a:off x="2514601" y="609600"/>
            <a:ext cx="6477000" cy="57912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 fish 0.2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N 0.14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 0.06</a:t>
              </a: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VP 0.006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people 0.5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 smtClean="0">
                  <a:latin typeface="+mn-lt"/>
                  <a:sym typeface="Symbol" charset="0"/>
                </a:rPr>
                <a:t> </a:t>
              </a:r>
              <a:r>
                <a:rPr kumimoji="1" lang="en-US" sz="1600" dirty="0" smtClean="0">
                  <a:latin typeface="+mn-lt"/>
                  <a:ea typeface="新細明體" charset="0"/>
                  <a:cs typeface="新細明體" charset="0"/>
                  <a:sym typeface="Symbol" charset="0"/>
                </a:rPr>
                <a:t>people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0.35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0.01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0.001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 smtClean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0.06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tanks 0.2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tanks 0.1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0.03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0.003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      0.0049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      0.105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      0.0105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0.0049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0.007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0.0189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   0.00196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0.042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solidFill>
                    <a:srgbClr val="000000"/>
                  </a:solidFill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VP</a:t>
              </a:r>
              <a:endParaRPr kumimoji="1" lang="en-US" altLang="zh-TW" sz="1400" dirty="0">
                <a:solidFill>
                  <a:srgbClr val="000000"/>
                </a:solidFill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             0.0042</a:t>
              </a:r>
              <a:endParaRPr kumimoji="1" lang="en-US" altLang="zh-TW" sz="1400" dirty="0">
                <a:solidFill>
                  <a:srgbClr val="000000"/>
                </a:solidFill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400" dirty="0" smtClean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0.0000686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0.00147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0.000882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fish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people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fish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tanks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6200" y="838200"/>
            <a:ext cx="2438400" cy="5943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 smtClean="0"/>
              <a:t>S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VP		0.9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S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 NP		0.5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 PP	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@VP_V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NP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NP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NP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PP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P NP		1.0</a:t>
            </a:r>
          </a:p>
          <a:p>
            <a:pPr marL="0" indent="0">
              <a:buFont typeface="Times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	</a:t>
            </a:r>
            <a:r>
              <a:rPr lang="en-US" sz="1600" dirty="0"/>
              <a:t>0.5 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 </a:t>
            </a:r>
            <a:r>
              <a:rPr lang="en-US" sz="1600" dirty="0"/>
              <a:t> 	</a:t>
            </a:r>
            <a:r>
              <a:rPr lang="en-US" sz="1600" dirty="0" smtClean="0"/>
              <a:t>	0.2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	</a:t>
            </a:r>
            <a:r>
              <a:rPr lang="en-US" sz="1600" dirty="0" smtClean="0"/>
              <a:t>	0.2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rods</a:t>
            </a:r>
            <a:r>
              <a:rPr lang="en-US" sz="1600" dirty="0"/>
              <a:t> 	</a:t>
            </a:r>
            <a:r>
              <a:rPr lang="en-US" sz="1600" dirty="0" smtClean="0"/>
              <a:t>	0.1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</a:t>
            </a:r>
            <a:r>
              <a:rPr lang="en-US" sz="1600" dirty="0"/>
              <a:t> 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</a:t>
            </a:r>
            <a:r>
              <a:rPr lang="en-US" sz="1600" dirty="0"/>
              <a:t>   	</a:t>
            </a:r>
            <a:r>
              <a:rPr lang="en-US" sz="1600" dirty="0" smtClean="0"/>
              <a:t>	0.6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 	0.3</a:t>
            </a:r>
          </a:p>
          <a:p>
            <a:pPr marL="0" indent="0">
              <a:buNone/>
            </a:pPr>
            <a:r>
              <a:rPr lang="en-US" sz="1600" dirty="0"/>
              <a:t>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with</a:t>
            </a:r>
            <a:r>
              <a:rPr lang="en-US" sz="1600" dirty="0"/>
              <a:t> 	</a:t>
            </a:r>
            <a:r>
              <a:rPr lang="en-US" sz="1600" dirty="0" smtClean="0"/>
              <a:t>	1.0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971800" y="5237059"/>
            <a:ext cx="4208388" cy="1163741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prstDash val="lgDash"/>
            <a:miter lim="800000"/>
            <a:headEnd/>
            <a:tailEnd/>
          </a:ln>
        </p:spPr>
        <p:txBody>
          <a:bodyPr wrap="none" lIns="55205" tIns="27603" rIns="55205" bIns="27603">
            <a:spAutoFit/>
          </a:bodyPr>
          <a:lstStyle>
            <a:lvl1pPr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for split = begin+1 to end-1</a:t>
            </a:r>
          </a:p>
          <a:p>
            <a:r>
              <a:rPr kumimoji="1" lang="en-US" altLang="zh-TW" sz="1200" dirty="0" smtClean="0">
                <a:latin typeface="Arial"/>
                <a:ea typeface="新細明體" charset="0"/>
                <a:cs typeface="Arial"/>
              </a:rPr>
              <a:t>   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for A,B,C in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nonterms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</a:t>
            </a:r>
            <a:r>
              <a:rPr kumimoji="1" lang="en-US" altLang="zh-TW" sz="1200" dirty="0" err="1" smtClean="0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=score[begin][split][B]*score[split][end][C]*P(A-&gt;BC)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</a:t>
            </a:r>
            <a:r>
              <a:rPr kumimoji="1" lang="en-US" altLang="zh-TW" sz="1200" dirty="0" smtClean="0">
                <a:latin typeface="Arial"/>
                <a:ea typeface="新細明體" charset="0"/>
                <a:cs typeface="Arial"/>
              </a:rPr>
              <a:t>if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&gt; score[begin][end][A]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</a:t>
            </a:r>
            <a:r>
              <a:rPr kumimoji="1" lang="en-US" altLang="zh-TW" sz="1200" dirty="0" smtClean="0">
                <a:latin typeface="Arial"/>
                <a:ea typeface="新細明體" charset="0"/>
                <a:cs typeface="Arial"/>
              </a:rPr>
              <a:t>score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[begin]end][A] =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</a:t>
            </a:r>
            <a:r>
              <a:rPr kumimoji="1" lang="en-US" altLang="zh-TW" sz="1200" dirty="0" smtClean="0">
                <a:latin typeface="Arial"/>
                <a:ea typeface="新細明體" charset="0"/>
                <a:cs typeface="Arial"/>
              </a:rPr>
              <a:t>back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[begin][end][A] = new Triple(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split,B,C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55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5" name="Group 1"/>
          <p:cNvGrpSpPr>
            <a:grpSpLocks/>
          </p:cNvGrpSpPr>
          <p:nvPr/>
        </p:nvGrpSpPr>
        <p:grpSpPr bwMode="auto">
          <a:xfrm>
            <a:off x="2514601" y="609600"/>
            <a:ext cx="6477000" cy="57912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 fish 0.2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N 0.14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 0.06</a:t>
              </a: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VP 0.006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people 0.5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 smtClean="0">
                  <a:latin typeface="+mn-lt"/>
                  <a:sym typeface="Symbol" charset="0"/>
                </a:rPr>
                <a:t> </a:t>
              </a:r>
              <a:r>
                <a:rPr kumimoji="1" lang="en-US" sz="1600" dirty="0" smtClean="0">
                  <a:latin typeface="+mn-lt"/>
                  <a:ea typeface="新細明體" charset="0"/>
                  <a:cs typeface="新細明體" charset="0"/>
                  <a:sym typeface="Symbol" charset="0"/>
                </a:rPr>
                <a:t>people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0.35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0.01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0.001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 smtClean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0.06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tanks 0.2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tanks 0.1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0.03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0.003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      0.0049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      0.105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      0.0105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0.0049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0.007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0.0189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   0.00196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0.042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solidFill>
                    <a:srgbClr val="000000"/>
                  </a:solidFill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VP</a:t>
              </a:r>
              <a:endParaRPr kumimoji="1" lang="en-US" altLang="zh-TW" sz="1400" dirty="0">
                <a:solidFill>
                  <a:srgbClr val="000000"/>
                </a:solidFill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             0.0042</a:t>
              </a:r>
              <a:endParaRPr kumimoji="1" lang="en-US" altLang="zh-TW" sz="1400" dirty="0">
                <a:solidFill>
                  <a:srgbClr val="000000"/>
                </a:solidFill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400" dirty="0" smtClean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0.0000686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0.00147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0.000882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0.0000686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0.000098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0.01323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fish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people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fish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tanks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6200" y="838200"/>
            <a:ext cx="2438400" cy="5943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 smtClean="0"/>
              <a:t>S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VP		0.9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S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 NP		0.5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 PP	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@VP_V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NP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NP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NP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PP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P NP		1.0</a:t>
            </a:r>
          </a:p>
          <a:p>
            <a:pPr marL="0" indent="0">
              <a:buFont typeface="Times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	</a:t>
            </a:r>
            <a:r>
              <a:rPr lang="en-US" sz="1600" dirty="0"/>
              <a:t>0.5 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 </a:t>
            </a:r>
            <a:r>
              <a:rPr lang="en-US" sz="1600" dirty="0"/>
              <a:t> 	</a:t>
            </a:r>
            <a:r>
              <a:rPr lang="en-US" sz="1600" dirty="0" smtClean="0"/>
              <a:t>	0.2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	</a:t>
            </a:r>
            <a:r>
              <a:rPr lang="en-US" sz="1600" dirty="0" smtClean="0"/>
              <a:t>	0.2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rods</a:t>
            </a:r>
            <a:r>
              <a:rPr lang="en-US" sz="1600" dirty="0"/>
              <a:t> 	</a:t>
            </a:r>
            <a:r>
              <a:rPr lang="en-US" sz="1600" dirty="0" smtClean="0"/>
              <a:t>	0.1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</a:t>
            </a:r>
            <a:r>
              <a:rPr lang="en-US" sz="1600" dirty="0"/>
              <a:t> 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</a:t>
            </a:r>
            <a:r>
              <a:rPr lang="en-US" sz="1600" dirty="0"/>
              <a:t>   	</a:t>
            </a:r>
            <a:r>
              <a:rPr lang="en-US" sz="1600" dirty="0" smtClean="0"/>
              <a:t>	0.6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 	0.3</a:t>
            </a:r>
          </a:p>
          <a:p>
            <a:pPr marL="0" indent="0">
              <a:buNone/>
            </a:pPr>
            <a:r>
              <a:rPr lang="en-US" sz="1600" dirty="0"/>
              <a:t>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with</a:t>
            </a:r>
            <a:r>
              <a:rPr lang="en-US" sz="1600" dirty="0"/>
              <a:t> 	</a:t>
            </a:r>
            <a:r>
              <a:rPr lang="en-US" sz="1600" dirty="0" smtClean="0"/>
              <a:t>	1.0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971800" y="5237059"/>
            <a:ext cx="4208388" cy="1163741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prstDash val="lgDash"/>
            <a:miter lim="800000"/>
            <a:headEnd/>
            <a:tailEnd/>
          </a:ln>
        </p:spPr>
        <p:txBody>
          <a:bodyPr wrap="none" lIns="55205" tIns="27603" rIns="55205" bIns="27603">
            <a:spAutoFit/>
          </a:bodyPr>
          <a:lstStyle>
            <a:lvl1pPr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for split = begin+1 to end-1</a:t>
            </a:r>
          </a:p>
          <a:p>
            <a:r>
              <a:rPr kumimoji="1" lang="en-US" altLang="zh-TW" sz="1200" dirty="0" smtClean="0">
                <a:latin typeface="Arial"/>
                <a:ea typeface="新細明體" charset="0"/>
                <a:cs typeface="Arial"/>
              </a:rPr>
              <a:t>   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for A,B,C in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nonterms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</a:t>
            </a:r>
            <a:r>
              <a:rPr kumimoji="1" lang="en-US" altLang="zh-TW" sz="1200" dirty="0" err="1" smtClean="0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=score[begin][split][B]*score[split][end][C]*P(A-&gt;BC)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</a:t>
            </a:r>
            <a:r>
              <a:rPr kumimoji="1" lang="en-US" altLang="zh-TW" sz="1200" dirty="0" smtClean="0">
                <a:latin typeface="Arial"/>
                <a:ea typeface="新細明體" charset="0"/>
                <a:cs typeface="Arial"/>
              </a:rPr>
              <a:t>if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&gt; score[begin][end][A]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</a:t>
            </a:r>
            <a:r>
              <a:rPr kumimoji="1" lang="en-US" altLang="zh-TW" sz="1200" dirty="0" smtClean="0">
                <a:latin typeface="Arial"/>
                <a:ea typeface="新細明體" charset="0"/>
                <a:cs typeface="Arial"/>
              </a:rPr>
              <a:t>score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[begin]end][A] =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</a:t>
            </a:r>
            <a:r>
              <a:rPr kumimoji="1" lang="en-US" altLang="zh-TW" sz="1200" dirty="0" smtClean="0">
                <a:latin typeface="Arial"/>
                <a:ea typeface="新細明體" charset="0"/>
                <a:cs typeface="Arial"/>
              </a:rPr>
              <a:t>back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[begin][end][A] = new Triple(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split,B,C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74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5" name="Group 1"/>
          <p:cNvGrpSpPr>
            <a:grpSpLocks/>
          </p:cNvGrpSpPr>
          <p:nvPr/>
        </p:nvGrpSpPr>
        <p:grpSpPr bwMode="auto">
          <a:xfrm>
            <a:off x="2514601" y="609600"/>
            <a:ext cx="6477000" cy="57912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 fish 0.2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N 0.14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 0.06</a:t>
              </a: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VP 0.006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people 0.5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 smtClean="0">
                  <a:latin typeface="+mn-lt"/>
                  <a:sym typeface="Symbol" charset="0"/>
                </a:rPr>
                <a:t> </a:t>
              </a:r>
              <a:r>
                <a:rPr kumimoji="1" lang="en-US" sz="1600" dirty="0" smtClean="0">
                  <a:latin typeface="+mn-lt"/>
                  <a:ea typeface="新細明體" charset="0"/>
                  <a:cs typeface="新細明體" charset="0"/>
                  <a:sym typeface="Symbol" charset="0"/>
                </a:rPr>
                <a:t>people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0.35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0.01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0.001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 smtClean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0.06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tanks 0.2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tanks 0.1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0.03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</a:t>
              </a:r>
              <a:r>
                <a:rPr kumimoji="1" lang="en-US" altLang="zh-TW" sz="1600" dirty="0" smtClean="0">
                  <a:latin typeface="+mn-lt"/>
                  <a:ea typeface="新細明體" charset="0"/>
                  <a:cs typeface="新細明體" charset="0"/>
                </a:rPr>
                <a:t>0.003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      0.0049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      0.105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      0.0105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0.0049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0.007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0.0189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   0.00196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0.042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solidFill>
                    <a:srgbClr val="000000"/>
                  </a:solidFill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VP</a:t>
              </a:r>
              <a:endParaRPr kumimoji="1" lang="en-US" altLang="zh-TW" sz="1400" dirty="0">
                <a:solidFill>
                  <a:srgbClr val="000000"/>
                </a:solidFill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 </a:t>
              </a:r>
              <a:r>
                <a:rPr kumimoji="1" lang="en-US" altLang="zh-TW" sz="1400" dirty="0" smtClean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             0.0042</a:t>
              </a:r>
              <a:endParaRPr kumimoji="1" lang="en-US" altLang="zh-TW" sz="1400" dirty="0">
                <a:solidFill>
                  <a:srgbClr val="000000"/>
                </a:solidFill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400" dirty="0" smtClean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0.0000686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0.00147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      0.000882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0.0000686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0.000098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0.01323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0.0000009604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0.00002058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</a:t>
              </a:r>
              <a:r>
                <a:rPr kumimoji="1" lang="en-US" altLang="zh-TW" sz="1400" dirty="0" smtClean="0">
                  <a:latin typeface="+mn-lt"/>
                  <a:ea typeface="新細明體" charset="0"/>
                  <a:cs typeface="新細明體" charset="0"/>
                </a:rPr>
                <a:t> 0.00018522</a:t>
              </a:r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fish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people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fish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 smtClean="0">
                  <a:latin typeface="+mn-lt"/>
                  <a:ea typeface="新細明體" charset="0"/>
                  <a:cs typeface="新細明體" charset="0"/>
                </a:rPr>
                <a:t>tanks</a:t>
              </a:r>
              <a:endParaRPr kumimoji="1" lang="en-US" altLang="zh-TW" sz="2000" dirty="0">
                <a:latin typeface="+mn-lt"/>
                <a:ea typeface="新細明體" charset="0"/>
                <a:cs typeface="新細明體" charset="0"/>
              </a:endParaRP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6200" y="838200"/>
            <a:ext cx="2438400" cy="5943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 smtClean="0"/>
              <a:t>S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VP		0.9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S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 NP		0.5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VP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V PP	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@VP_V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NP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NP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NP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1600" dirty="0" smtClean="0"/>
              <a:t>PP </a:t>
            </a:r>
            <a:r>
              <a:rPr lang="en-US" sz="1600" dirty="0" smtClean="0">
                <a:sym typeface="Symbol" charset="0"/>
              </a:rPr>
              <a:t></a:t>
            </a:r>
            <a:r>
              <a:rPr lang="en-US" sz="1600" dirty="0" smtClean="0"/>
              <a:t> P NP		1.0</a:t>
            </a:r>
          </a:p>
          <a:p>
            <a:pPr marL="0" indent="0">
              <a:buFont typeface="Times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	</a:t>
            </a:r>
            <a:r>
              <a:rPr lang="en-US" sz="1600" dirty="0"/>
              <a:t>0.5 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 </a:t>
            </a:r>
            <a:r>
              <a:rPr lang="en-US" sz="1600" dirty="0"/>
              <a:t> 	</a:t>
            </a:r>
            <a:r>
              <a:rPr lang="en-US" sz="1600" dirty="0" smtClean="0"/>
              <a:t>	0.2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	</a:t>
            </a:r>
            <a:r>
              <a:rPr lang="en-US" sz="1600" dirty="0" smtClean="0"/>
              <a:t>	0.2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rods</a:t>
            </a:r>
            <a:r>
              <a:rPr lang="en-US" sz="1600" dirty="0"/>
              <a:t> 	</a:t>
            </a:r>
            <a:r>
              <a:rPr lang="en-US" sz="1600" dirty="0" smtClean="0"/>
              <a:t>	0.1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</a:t>
            </a:r>
            <a:r>
              <a:rPr lang="en-US" sz="1600" dirty="0"/>
              <a:t> 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</a:t>
            </a:r>
            <a:r>
              <a:rPr lang="en-US" sz="1600" dirty="0"/>
              <a:t>   	</a:t>
            </a:r>
            <a:r>
              <a:rPr lang="en-US" sz="1600" dirty="0" smtClean="0"/>
              <a:t>	0.6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 	0.3</a:t>
            </a:r>
          </a:p>
          <a:p>
            <a:pPr marL="0" indent="0">
              <a:buNone/>
            </a:pPr>
            <a:r>
              <a:rPr lang="en-US" sz="1600" dirty="0"/>
              <a:t>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with</a:t>
            </a:r>
            <a:r>
              <a:rPr lang="en-US" sz="1600" dirty="0"/>
              <a:t> 	</a:t>
            </a:r>
            <a:r>
              <a:rPr lang="en-US" sz="1600" dirty="0" smtClean="0"/>
              <a:t>	1.0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276600" y="6400800"/>
            <a:ext cx="3698875" cy="239713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prstDash val="lgDash"/>
            <a:miter lim="800000"/>
            <a:headEnd/>
            <a:tailEnd/>
          </a:ln>
        </p:spPr>
        <p:txBody>
          <a:bodyPr wrap="none" lIns="55205" tIns="27603" rIns="55205" bIns="27603">
            <a:spAutoFit/>
          </a:bodyPr>
          <a:lstStyle/>
          <a:p>
            <a:pPr algn="l" defTabSz="552450">
              <a:defRPr/>
            </a:pPr>
            <a:r>
              <a:rPr kumimoji="1" lang="en-US" altLang="zh-TW" sz="1200" dirty="0">
                <a:solidFill>
                  <a:srgbClr val="000000"/>
                </a:solidFill>
                <a:latin typeface="+mn-lt"/>
                <a:ea typeface="新細明體" charset="-120"/>
                <a:cs typeface="新細明體" charset="-120"/>
              </a:rPr>
              <a:t>Call </a:t>
            </a:r>
            <a:r>
              <a:rPr kumimoji="1" lang="en-US" altLang="zh-TW" sz="1200" dirty="0" err="1">
                <a:solidFill>
                  <a:srgbClr val="000000"/>
                </a:solidFill>
                <a:latin typeface="+mn-lt"/>
                <a:ea typeface="新細明體" charset="-120"/>
                <a:cs typeface="新細明體" charset="-120"/>
              </a:rPr>
              <a:t>buildTree(score</a:t>
            </a:r>
            <a:r>
              <a:rPr kumimoji="1" lang="en-US" altLang="zh-TW" sz="1200" dirty="0">
                <a:solidFill>
                  <a:srgbClr val="000000"/>
                </a:solidFill>
                <a:latin typeface="+mn-lt"/>
                <a:ea typeface="新細明體" charset="-120"/>
                <a:cs typeface="新細明體" charset="-120"/>
              </a:rPr>
              <a:t>, back) to get the best parse</a:t>
            </a:r>
          </a:p>
        </p:txBody>
      </p:sp>
    </p:spTree>
    <p:extLst>
      <p:ext uri="{BB962C8B-B14F-4D97-AF65-F5344CB8AC3E}">
        <p14:creationId xmlns:p14="http://schemas.microsoft.com/office/powerpoint/2010/main" val="21108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CKY Parsing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A worked example</a:t>
            </a: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Constituency Parser Evaluation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endParaRPr lang="en-US" sz="20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2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constituency parsing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6553200" cy="24914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089350"/>
            <a:ext cx="7620000" cy="269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1447800"/>
            <a:ext cx="8458200" cy="2988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4038600"/>
            <a:ext cx="8610600" cy="30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1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constituency parsing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1" dirty="0"/>
              <a:t>Gold standard </a:t>
            </a:r>
            <a:r>
              <a:rPr lang="en-US" b="1" dirty="0" smtClean="0"/>
              <a:t>brackets</a:t>
            </a:r>
            <a:r>
              <a:rPr lang="sv-SE" b="1" dirty="0" smtClean="0"/>
              <a:t>: </a:t>
            </a:r>
          </a:p>
          <a:p>
            <a:pPr marL="0" indent="0">
              <a:buNone/>
            </a:pPr>
            <a:r>
              <a:rPr lang="sv-SE" sz="2000" b="1" dirty="0" smtClean="0"/>
              <a:t>S</a:t>
            </a:r>
            <a:r>
              <a:rPr lang="sv-SE" sz="2000" b="1" dirty="0"/>
              <a:t>-(0:11),</a:t>
            </a:r>
            <a:r>
              <a:rPr lang="sv-SE" sz="2000" dirty="0"/>
              <a:t> </a:t>
            </a:r>
            <a:r>
              <a:rPr lang="sv-SE" sz="2000" b="1" dirty="0"/>
              <a:t>NP-(0:2)</a:t>
            </a:r>
            <a:r>
              <a:rPr lang="sv-SE" sz="2000" dirty="0"/>
              <a:t>, VP-(2:9), VP-(3:9), </a:t>
            </a:r>
            <a:r>
              <a:rPr lang="sv-SE" sz="2000" b="1" dirty="0"/>
              <a:t>NP-(4:6)</a:t>
            </a:r>
            <a:r>
              <a:rPr lang="sv-SE" sz="2000" dirty="0"/>
              <a:t>, PP-(6-9), NP-(7,9), NP-(9:10</a:t>
            </a:r>
            <a:r>
              <a:rPr lang="sv-SE" sz="2000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Candidate brackets: </a:t>
            </a:r>
            <a:endParaRPr lang="en-US" b="1" dirty="0" smtClean="0"/>
          </a:p>
          <a:p>
            <a:pPr marL="0" indent="0">
              <a:buNone/>
            </a:pPr>
            <a:r>
              <a:rPr lang="en-US" sz="2000" b="1" dirty="0" smtClean="0"/>
              <a:t>S</a:t>
            </a:r>
            <a:r>
              <a:rPr lang="en-US" sz="2000" b="1" dirty="0"/>
              <a:t>-(0:11)</a:t>
            </a:r>
            <a:r>
              <a:rPr lang="en-US" sz="2000" dirty="0"/>
              <a:t>, </a:t>
            </a:r>
            <a:r>
              <a:rPr lang="en-US" sz="2000" b="1" dirty="0"/>
              <a:t>NP-(0:2)</a:t>
            </a:r>
            <a:r>
              <a:rPr lang="en-US" sz="2000" dirty="0"/>
              <a:t>, VP-(2:10), VP-(3:10), </a:t>
            </a:r>
            <a:r>
              <a:rPr lang="en-US" sz="2000" b="1" dirty="0"/>
              <a:t>NP-(4:6)</a:t>
            </a:r>
            <a:r>
              <a:rPr lang="en-US" sz="2000" dirty="0"/>
              <a:t>, PP-(6-10), NP-(7,10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Labeled </a:t>
            </a:r>
            <a:r>
              <a:rPr lang="en-US" sz="2000" dirty="0" smtClean="0"/>
              <a:t>Precision 	3</a:t>
            </a:r>
            <a:r>
              <a:rPr lang="en-US" sz="2000" dirty="0"/>
              <a:t>/7 = 42.9%</a:t>
            </a:r>
          </a:p>
          <a:p>
            <a:pPr marL="0" indent="0">
              <a:buNone/>
            </a:pPr>
            <a:r>
              <a:rPr lang="en-US" sz="2000" dirty="0"/>
              <a:t>Labeled </a:t>
            </a:r>
            <a:r>
              <a:rPr lang="en-US" sz="2000" dirty="0" smtClean="0"/>
              <a:t>Recall 		3</a:t>
            </a:r>
            <a:r>
              <a:rPr lang="en-US" sz="2000" dirty="0"/>
              <a:t>/8 = 37.5%</a:t>
            </a:r>
          </a:p>
          <a:p>
            <a:pPr marL="0" indent="0">
              <a:buNone/>
            </a:pPr>
            <a:r>
              <a:rPr lang="it-IT" sz="2000" dirty="0"/>
              <a:t>LP/LR </a:t>
            </a:r>
            <a:r>
              <a:rPr lang="it-IT" sz="2000" dirty="0" smtClean="0"/>
              <a:t>F1			           </a:t>
            </a:r>
            <a:r>
              <a:rPr lang="it-IT" sz="2000" dirty="0"/>
              <a:t>40.0</a:t>
            </a:r>
            <a:r>
              <a:rPr lang="it-IT" sz="2000" dirty="0" smtClean="0"/>
              <a:t>%</a:t>
            </a:r>
          </a:p>
          <a:p>
            <a:pPr marL="0" indent="0">
              <a:buNone/>
            </a:pPr>
            <a:r>
              <a:rPr lang="en-US" sz="2000" dirty="0" smtClean="0"/>
              <a:t>Tagging Accuracy	          </a:t>
            </a:r>
            <a:r>
              <a:rPr lang="it-IT" sz="2000" dirty="0" smtClean="0"/>
              <a:t>11</a:t>
            </a:r>
            <a:r>
              <a:rPr lang="it-IT" sz="2000" dirty="0"/>
              <a:t>/11 = 100.0%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013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How good are PCFGs?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Penn WSJ parsing accuracy: about 73% LP/LR F1</a:t>
            </a:r>
          </a:p>
          <a:p>
            <a:pPr eaLnBrk="1" hangingPunct="1"/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Robust </a:t>
            </a:r>
          </a:p>
          <a:p>
            <a:pPr lvl="1"/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Usually </a:t>
            </a: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admit everything, but with low </a:t>
            </a: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probability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Partial solution for grammar </a:t>
            </a: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ambiguity </a:t>
            </a:r>
          </a:p>
          <a:p>
            <a:pPr lvl="1"/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PCFG gives some idea of the plausibility of a </a:t>
            </a: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parse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But not so good because the independence assumptions are too strong</a:t>
            </a:r>
          </a:p>
          <a:p>
            <a:pPr eaLnBrk="1" hangingPunct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Give a probabilistic language model </a:t>
            </a:r>
          </a:p>
          <a:p>
            <a:pPr lvl="1" eaLnBrk="1" hangingPunct="1"/>
            <a:r>
              <a:rPr lang="en-US" dirty="0">
                <a:latin typeface="Lucida Sans" charset="0"/>
                <a:ea typeface="ＭＳ Ｐゴシック" charset="0"/>
              </a:rPr>
              <a:t>But in </a:t>
            </a:r>
            <a:r>
              <a:rPr lang="en-US" dirty="0" smtClean="0">
                <a:latin typeface="Lucida Sans" charset="0"/>
                <a:ea typeface="ＭＳ Ｐゴシック" charset="0"/>
              </a:rPr>
              <a:t>the </a:t>
            </a:r>
            <a:r>
              <a:rPr lang="en-US" dirty="0">
                <a:latin typeface="Lucida Sans" charset="0"/>
                <a:ea typeface="ＭＳ Ｐゴシック" charset="0"/>
              </a:rPr>
              <a:t>simple case it performs worse than a trigram model</a:t>
            </a:r>
          </a:p>
          <a:p>
            <a:pPr eaLnBrk="1" hangingPunct="1"/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problem seems to be that PCFGs lack the lexicalization of a trigram model</a:t>
            </a:r>
          </a:p>
        </p:txBody>
      </p:sp>
    </p:spTree>
    <p:extLst>
      <p:ext uri="{BB962C8B-B14F-4D97-AF65-F5344CB8AC3E}">
        <p14:creationId xmlns:p14="http://schemas.microsoft.com/office/powerpoint/2010/main" val="38669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Constituency Parser Evaluation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endParaRPr lang="en-US" sz="20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8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– or </a:t>
            </a:r>
            <a:r>
              <a:rPr lang="en-US" dirty="0"/>
              <a:t>stochastic </a:t>
            </a:r>
            <a:r>
              <a:rPr lang="en-US" dirty="0" smtClean="0"/>
              <a:t>– context-free grammars (PCFGs)</a:t>
            </a:r>
            <a:endParaRPr lang="en-US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 = (T, N, S, R, P)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 is a set of terminal symbols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 is a set of nonterminal symbols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sym typeface="Symbol" charset="0"/>
              </a:rPr>
              <a:t>S is the start symbol (S ∈ N)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sym typeface="Symbol" charset="0"/>
              </a:rPr>
              <a:t>R is a set of rules/productions of the form X  </a:t>
            </a:r>
          </a:p>
          <a:p>
            <a:pPr lvl="1"/>
            <a:r>
              <a:rPr lang="en-US" dirty="0" smtClean="0">
                <a:sym typeface="Symbol" charset="0"/>
              </a:rPr>
              <a:t>P is a probability function</a:t>
            </a:r>
          </a:p>
          <a:p>
            <a:pPr lvl="2"/>
            <a:r>
              <a:rPr lang="en-US" dirty="0" smtClean="0">
                <a:sym typeface="Symbol" charset="0"/>
              </a:rPr>
              <a:t>P: R  [0,1]</a:t>
            </a:r>
          </a:p>
          <a:p>
            <a:pPr lvl="2"/>
            <a:r>
              <a:rPr lang="en-US" dirty="0">
                <a:sym typeface="Symbol" charset="0"/>
              </a:rPr>
              <a:t> </a:t>
            </a:r>
            <a:r>
              <a:rPr lang="en-US" dirty="0" smtClean="0">
                <a:sym typeface="Symbol" charset="0"/>
              </a:rPr>
              <a:t> </a:t>
            </a:r>
          </a:p>
          <a:p>
            <a:pPr lvl="2"/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A grammar G generates a language model L.</a:t>
            </a:r>
            <a:endParaRPr lang="en-US" dirty="0">
              <a:sym typeface="Symbol" charset="0"/>
            </a:endParaRPr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921221"/>
              </p:ext>
            </p:extLst>
          </p:nvPr>
        </p:nvGraphicFramePr>
        <p:xfrm>
          <a:off x="1371600" y="4419600"/>
          <a:ext cx="28686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4" imgW="1663700" imgH="368300" progId="Equation.3">
                  <p:embed/>
                </p:oleObj>
              </mc:Choice>
              <mc:Fallback>
                <p:oleObj name="Equation" r:id="rId4" imgW="1663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19600"/>
                        <a:ext cx="286861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320920"/>
              </p:ext>
            </p:extLst>
          </p:nvPr>
        </p:nvGraphicFramePr>
        <p:xfrm>
          <a:off x="1447800" y="5791200"/>
          <a:ext cx="1576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6" imgW="914400" imgH="279400" progId="Equation.3">
                  <p:embed/>
                </p:oleObj>
              </mc:Choice>
              <mc:Fallback>
                <p:oleObj name="Equation" r:id="rId6" imgW="9144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791200"/>
                        <a:ext cx="15763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3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PCFG</a:t>
            </a:r>
            <a:endParaRPr lang="en-US" sz="2400" b="0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NP VP		1.0</a:t>
            </a:r>
          </a:p>
          <a:p>
            <a:pPr marL="0" indent="0">
              <a:buNone/>
            </a:pPr>
            <a:r>
              <a:rPr lang="en-US" dirty="0" smtClean="0"/>
              <a:t>VP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V NP		0.6</a:t>
            </a:r>
          </a:p>
          <a:p>
            <a:pPr marL="0" indent="0">
              <a:buNone/>
            </a:pPr>
            <a:r>
              <a:rPr lang="en-US" dirty="0" smtClean="0"/>
              <a:t>VP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dirty="0" smtClean="0"/>
              <a:t>V NP PP		0.4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NP NP		0.1</a:t>
            </a:r>
          </a:p>
          <a:p>
            <a:pPr marL="0" indent="0">
              <a:buNone/>
            </a:pPr>
            <a:r>
              <a:rPr lang="en-US" dirty="0"/>
              <a:t>NP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NP </a:t>
            </a:r>
            <a:r>
              <a:rPr lang="en-US" dirty="0" smtClean="0"/>
              <a:t>PP		0.2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		0.7</a:t>
            </a:r>
          </a:p>
          <a:p>
            <a:pPr marL="0" indent="0">
              <a:buNone/>
            </a:pPr>
            <a:r>
              <a:rPr lang="en-US" dirty="0" smtClean="0"/>
              <a:t>PP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P NP		1.0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/>
              <a:t>	</a:t>
            </a:r>
            <a:r>
              <a:rPr lang="en-US" dirty="0" smtClean="0"/>
              <a:t>	0.5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 </a:t>
            </a:r>
            <a:r>
              <a:rPr lang="en-US" dirty="0" smtClean="0"/>
              <a:t> 		0.2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		0.2</a:t>
            </a:r>
          </a:p>
          <a:p>
            <a:pPr marL="0" indent="0">
              <a:buNone/>
            </a:pPr>
            <a:r>
              <a:rPr lang="en-US" dirty="0"/>
              <a:t>N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 smtClean="0"/>
              <a:t>rods</a:t>
            </a:r>
            <a:r>
              <a:rPr lang="en-US" dirty="0" smtClean="0"/>
              <a:t> 		0.1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		0.1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</a:t>
            </a:r>
            <a:r>
              <a:rPr lang="en-US" dirty="0" smtClean="0"/>
              <a:t>   		0.6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 		0.3</a:t>
            </a:r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with</a:t>
            </a:r>
            <a:r>
              <a:rPr lang="en-US" dirty="0" smtClean="0"/>
              <a:t> 		1.0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876800"/>
            <a:ext cx="24384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1600" y="5791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4"/>
                </a:solidFill>
              </a:rPr>
              <a:t>[With empty NP removed so less ambiguous]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009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0"/>
                <a:cs typeface="굴림" charset="0"/>
              </a:rPr>
              <a:t>The probability of trees and strings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P(</a:t>
            </a:r>
            <a:r>
              <a:rPr lang="en-US" altLang="ko-KR" i="1" dirty="0">
                <a:latin typeface="Lucida Sans" charset="0"/>
                <a:ea typeface="굴림" charset="0"/>
                <a:cs typeface="굴림" charset="0"/>
              </a:rPr>
              <a:t>t</a:t>
            </a:r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) </a:t>
            </a:r>
            <a:r>
              <a:rPr lang="en-US" altLang="ko-KR" dirty="0" smtClean="0">
                <a:latin typeface="Lucida Sans" charset="0"/>
                <a:ea typeface="굴림" charset="0"/>
                <a:cs typeface="굴림" charset="0"/>
              </a:rPr>
              <a:t>– The </a:t>
            </a:r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probability of </a:t>
            </a:r>
            <a:r>
              <a:rPr lang="en-US" altLang="ko-KR" dirty="0" smtClean="0">
                <a:latin typeface="Lucida Sans" charset="0"/>
                <a:ea typeface="굴림" charset="0"/>
                <a:cs typeface="굴림" charset="0"/>
              </a:rPr>
              <a:t>a tree </a:t>
            </a:r>
            <a:r>
              <a:rPr lang="en-US" altLang="ko-KR" i="1" dirty="0" smtClean="0">
                <a:latin typeface="Lucida Sans" charset="0"/>
                <a:ea typeface="굴림" charset="0"/>
                <a:cs typeface="굴림" charset="0"/>
              </a:rPr>
              <a:t>t</a:t>
            </a:r>
            <a:r>
              <a:rPr lang="en-US" altLang="ko-KR" dirty="0" smtClean="0">
                <a:latin typeface="Lucida Sans" charset="0"/>
                <a:ea typeface="굴림" charset="0"/>
                <a:cs typeface="굴림" charset="0"/>
              </a:rPr>
              <a:t> </a:t>
            </a:r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is the product of the probabilities of the rules used to generate it.</a:t>
            </a:r>
          </a:p>
          <a:p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P</a:t>
            </a:r>
            <a:r>
              <a:rPr lang="en-US" altLang="ko-KR" dirty="0" smtClean="0">
                <a:latin typeface="Lucida Sans" charset="0"/>
                <a:ea typeface="굴림" charset="0"/>
                <a:cs typeface="굴림" charset="0"/>
              </a:rPr>
              <a:t>(</a:t>
            </a:r>
            <a:r>
              <a:rPr lang="en-US" altLang="ko-KR" i="1" dirty="0" smtClean="0">
                <a:latin typeface="Lucida Sans" charset="0"/>
                <a:ea typeface="굴림" charset="0"/>
                <a:cs typeface="굴림" charset="0"/>
              </a:rPr>
              <a:t>s</a:t>
            </a:r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) – The probability of the </a:t>
            </a:r>
            <a:r>
              <a:rPr lang="en-US" altLang="ko-KR" dirty="0" smtClean="0">
                <a:latin typeface="Lucida Sans" charset="0"/>
                <a:ea typeface="굴림" charset="0"/>
                <a:cs typeface="굴림" charset="0"/>
              </a:rPr>
              <a:t>string </a:t>
            </a:r>
            <a:r>
              <a:rPr lang="en-US" altLang="ko-KR" i="1" dirty="0" smtClean="0">
                <a:latin typeface="Lucida Sans" charset="0"/>
                <a:ea typeface="굴림" charset="0"/>
                <a:cs typeface="굴림" charset="0"/>
              </a:rPr>
              <a:t>s</a:t>
            </a:r>
            <a:r>
              <a:rPr lang="en-US" altLang="ko-KR" dirty="0" smtClean="0">
                <a:latin typeface="Lucida Sans" charset="0"/>
                <a:ea typeface="굴림" charset="0"/>
                <a:cs typeface="굴림" charset="0"/>
              </a:rPr>
              <a:t> </a:t>
            </a:r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is the sum of the probabilities of the trees which have that string as their yield</a:t>
            </a:r>
          </a:p>
          <a:p>
            <a:pPr lvl="1" eaLnBrk="1" hangingPunct="1">
              <a:buFont typeface="Times" charset="0"/>
              <a:buNone/>
            </a:pPr>
            <a:endParaRPr lang="en-US" altLang="ko-KR" dirty="0">
              <a:latin typeface="Lucida Sans" charset="0"/>
              <a:ea typeface="굴림" charset="0"/>
              <a:cs typeface="굴림" charset="0"/>
            </a:endParaRPr>
          </a:p>
          <a:p>
            <a:pPr lvl="1" eaLnBrk="1" hangingPunct="1">
              <a:buFont typeface="Times" charset="0"/>
              <a:buNone/>
            </a:pPr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    P</a:t>
            </a:r>
            <a:r>
              <a:rPr lang="en-US" altLang="ko-KR" dirty="0" smtClean="0">
                <a:latin typeface="Lucida Sans" charset="0"/>
                <a:ea typeface="굴림" charset="0"/>
                <a:cs typeface="굴림" charset="0"/>
              </a:rPr>
              <a:t>(</a:t>
            </a:r>
            <a:r>
              <a:rPr lang="en-US" altLang="ko-KR" i="1" dirty="0" smtClean="0">
                <a:latin typeface="Lucida Sans" charset="0"/>
                <a:ea typeface="굴림" charset="0"/>
                <a:cs typeface="굴림" charset="0"/>
              </a:rPr>
              <a:t>s</a:t>
            </a:r>
            <a:r>
              <a:rPr lang="en-US" altLang="ko-KR" dirty="0" smtClean="0">
                <a:latin typeface="Lucida Sans" charset="0"/>
                <a:ea typeface="굴림" charset="0"/>
                <a:cs typeface="굴림" charset="0"/>
              </a:rPr>
              <a:t>) </a:t>
            </a:r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= </a:t>
            </a:r>
            <a:r>
              <a:rPr lang="en-US" altLang="ko-KR" dirty="0" err="1">
                <a:latin typeface="Lucida Grande" charset="0"/>
                <a:ea typeface="굴림" charset="0"/>
                <a:cs typeface="굴림" charset="0"/>
              </a:rPr>
              <a:t>Σ</a:t>
            </a:r>
            <a:r>
              <a:rPr lang="en-US" altLang="ko-KR" i="1" baseline="-25000" dirty="0" err="1">
                <a:latin typeface="Lucida Sans" charset="0"/>
                <a:ea typeface="굴림" charset="0"/>
                <a:cs typeface="굴림" charset="0"/>
              </a:rPr>
              <a:t>j</a:t>
            </a:r>
            <a:r>
              <a:rPr lang="en-US" altLang="ko-KR" i="1" dirty="0">
                <a:latin typeface="Lucida Sans" charset="0"/>
                <a:ea typeface="굴림" charset="0"/>
                <a:cs typeface="굴림" charset="0"/>
              </a:rPr>
              <a:t> </a:t>
            </a:r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P</a:t>
            </a:r>
            <a:r>
              <a:rPr lang="en-US" altLang="ko-KR" dirty="0" smtClean="0">
                <a:latin typeface="Lucida Sans" charset="0"/>
                <a:ea typeface="굴림" charset="0"/>
                <a:cs typeface="굴림" charset="0"/>
              </a:rPr>
              <a:t>(</a:t>
            </a:r>
            <a:r>
              <a:rPr lang="en-US" altLang="ko-KR" i="1" dirty="0" smtClean="0">
                <a:latin typeface="Lucida Sans" charset="0"/>
                <a:ea typeface="굴림" charset="0"/>
                <a:cs typeface="굴림" charset="0"/>
              </a:rPr>
              <a:t>s</a:t>
            </a:r>
            <a:r>
              <a:rPr lang="en-US" altLang="ko-KR" dirty="0" smtClean="0">
                <a:latin typeface="Lucida Sans" charset="0"/>
                <a:ea typeface="굴림" charset="0"/>
                <a:cs typeface="굴림" charset="0"/>
              </a:rPr>
              <a:t>, </a:t>
            </a:r>
            <a:r>
              <a:rPr lang="en-US" altLang="ko-KR" i="1" dirty="0">
                <a:latin typeface="Lucida Sans" charset="0"/>
                <a:ea typeface="굴림" charset="0"/>
                <a:cs typeface="굴림" charset="0"/>
              </a:rPr>
              <a:t>t</a:t>
            </a:r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)  where </a:t>
            </a:r>
            <a:r>
              <a:rPr lang="en-US" altLang="ko-KR" i="1" dirty="0">
                <a:latin typeface="Lucida Sans" charset="0"/>
                <a:ea typeface="굴림" charset="0"/>
                <a:cs typeface="굴림" charset="0"/>
              </a:rPr>
              <a:t>t</a:t>
            </a:r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 is a parse of </a:t>
            </a:r>
            <a:r>
              <a:rPr lang="en-US" altLang="ko-KR" i="1" dirty="0" smtClean="0">
                <a:latin typeface="Lucida Sans" charset="0"/>
                <a:ea typeface="굴림" charset="0"/>
                <a:cs typeface="굴림" charset="0"/>
              </a:rPr>
              <a:t>s</a:t>
            </a:r>
            <a:r>
              <a:rPr lang="en-US" altLang="ko-KR" dirty="0" smtClean="0">
                <a:latin typeface="Lucida Sans" charset="0"/>
                <a:ea typeface="굴림" charset="0"/>
                <a:cs typeface="굴림" charset="0"/>
              </a:rPr>
              <a:t> </a:t>
            </a:r>
            <a:endParaRPr lang="en-US" altLang="ko-KR" dirty="0">
              <a:latin typeface="Lucida Sans" charset="0"/>
              <a:ea typeface="굴림" charset="0"/>
              <a:cs typeface="굴림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                   = </a:t>
            </a:r>
            <a:r>
              <a:rPr lang="en-US" altLang="ko-KR" dirty="0" err="1">
                <a:latin typeface="Lucida Grande" charset="0"/>
                <a:ea typeface="굴림" charset="0"/>
                <a:cs typeface="굴림" charset="0"/>
              </a:rPr>
              <a:t>Σ</a:t>
            </a:r>
            <a:r>
              <a:rPr lang="en-US" altLang="ko-KR" i="1" baseline="-25000" dirty="0" err="1">
                <a:latin typeface="Lucida Sans" charset="0"/>
                <a:ea typeface="굴림" charset="0"/>
                <a:cs typeface="굴림" charset="0"/>
              </a:rPr>
              <a:t>j</a:t>
            </a:r>
            <a:r>
              <a:rPr lang="en-US" altLang="ko-KR" i="1" dirty="0">
                <a:latin typeface="Lucida Sans" charset="0"/>
                <a:ea typeface="굴림" charset="0"/>
                <a:cs typeface="굴림" charset="0"/>
              </a:rPr>
              <a:t> </a:t>
            </a:r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P</a:t>
            </a:r>
            <a:r>
              <a:rPr lang="en-US" altLang="ko-KR" dirty="0" smtClean="0">
                <a:latin typeface="Lucida Sans" charset="0"/>
                <a:ea typeface="굴림" charset="0"/>
                <a:cs typeface="굴림" charset="0"/>
              </a:rPr>
              <a:t>(</a:t>
            </a:r>
            <a:r>
              <a:rPr lang="en-US" altLang="ko-KR" i="1" dirty="0" smtClean="0">
                <a:latin typeface="Lucida Sans" charset="0"/>
                <a:ea typeface="굴림" charset="0"/>
                <a:cs typeface="굴림" charset="0"/>
              </a:rPr>
              <a:t>t</a:t>
            </a:r>
            <a:r>
              <a:rPr lang="en-US" altLang="ko-KR" dirty="0" smtClean="0">
                <a:latin typeface="Lucida Sans" charset="0"/>
                <a:ea typeface="굴림" charset="0"/>
                <a:cs typeface="굴림" charset="0"/>
              </a:rPr>
              <a:t>) </a:t>
            </a:r>
            <a:endParaRPr lang="en-US" altLang="ko-KR" dirty="0">
              <a:latin typeface="Lucida Sans" charset="0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3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358634"/>
            <a:ext cx="6168722" cy="549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1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3x4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NLP3x4-class.potx</Template>
  <TotalTime>11064</TotalTime>
  <Words>4366</Words>
  <Application>Microsoft Office PowerPoint</Application>
  <PresentationFormat>On-screen Show (4:3)</PresentationFormat>
  <Paragraphs>1407</Paragraphs>
  <Slides>59</Slides>
  <Notes>59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NLP3x4-class</vt:lpstr>
      <vt:lpstr>Equation</vt:lpstr>
      <vt:lpstr>CFGs and PCFGs</vt:lpstr>
      <vt:lpstr>A phrase structure grammar</vt:lpstr>
      <vt:lpstr>Phrase structure grammars  = context-free grammars (CFGs)</vt:lpstr>
      <vt:lpstr>Phrase structure grammars  in NLP</vt:lpstr>
      <vt:lpstr>A phrase structure grammar</vt:lpstr>
      <vt:lpstr>Probabilistic – or stochastic – context-free grammars (PCFGs)</vt:lpstr>
      <vt:lpstr>A PCFG</vt:lpstr>
      <vt:lpstr>The probability of trees and strings</vt:lpstr>
      <vt:lpstr>PowerPoint Presentation</vt:lpstr>
      <vt:lpstr>PowerPoint Presentation</vt:lpstr>
      <vt:lpstr>Tree and String Probabilities </vt:lpstr>
      <vt:lpstr>PowerPoint Presentation</vt:lpstr>
      <vt:lpstr>PowerPoint Presentation</vt:lpstr>
      <vt:lpstr>CFGs and PCFGs</vt:lpstr>
      <vt:lpstr>Grammar Transforms</vt:lpstr>
      <vt:lpstr>Chomsky Normal Form</vt:lpstr>
      <vt:lpstr>A phrase structure grammar</vt:lpstr>
      <vt:lpstr>Chomsky Normal Form steps</vt:lpstr>
      <vt:lpstr>Chomsky Normal Form steps</vt:lpstr>
      <vt:lpstr>Chomsky Normal Form steps</vt:lpstr>
      <vt:lpstr>Chomsky Normal Form steps</vt:lpstr>
      <vt:lpstr>Chomsky Normal Form steps</vt:lpstr>
      <vt:lpstr>Chomsky Normal Form steps</vt:lpstr>
      <vt:lpstr>A phrase structure grammar</vt:lpstr>
      <vt:lpstr>Chomsky Normal Form steps</vt:lpstr>
      <vt:lpstr>Chomsky Normal Form</vt:lpstr>
      <vt:lpstr>An example: before binarization…</vt:lpstr>
      <vt:lpstr>After binarization…</vt:lpstr>
      <vt:lpstr>Treebank: empties and unaries</vt:lpstr>
      <vt:lpstr>Unary rules:  alchemy in the land of treebanks</vt:lpstr>
      <vt:lpstr>Same-Span Reachability</vt:lpstr>
      <vt:lpstr>Grammar Transforms</vt:lpstr>
      <vt:lpstr>CKY Parsing</vt:lpstr>
      <vt:lpstr>Constituency Parsing</vt:lpstr>
      <vt:lpstr>Cocke-Kasami-Younger (CKY)  Constituency Parsing</vt:lpstr>
      <vt:lpstr>Viterbi (Max) Scores</vt:lpstr>
      <vt:lpstr>Viterbi (Max) Scores</vt:lpstr>
      <vt:lpstr>Extended CKY parsing</vt:lpstr>
      <vt:lpstr>The CKY algorithm (1960/1965)  … extended to unaries</vt:lpstr>
      <vt:lpstr>The CKY algorithm (1960/1965)  … extended to unaries</vt:lpstr>
      <vt:lpstr>Quiz Question!</vt:lpstr>
      <vt:lpstr>CKY Parsing</vt:lpstr>
      <vt:lpstr>CKY Parsing</vt:lpstr>
      <vt:lpstr>The grammar: Binary, no epsilons,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CKY Parsing</vt:lpstr>
      <vt:lpstr>Constituency Parser Evaluation</vt:lpstr>
      <vt:lpstr>Evaluating constituency parsing</vt:lpstr>
      <vt:lpstr>Evaluating constituency parsing</vt:lpstr>
      <vt:lpstr>How good are PCFGs?</vt:lpstr>
      <vt:lpstr>Constituency Parser Evaluation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143</cp:revision>
  <cp:lastPrinted>2009-04-20T16:46:08Z</cp:lastPrinted>
  <dcterms:created xsi:type="dcterms:W3CDTF">2010-04-19T15:31:24Z</dcterms:created>
  <dcterms:modified xsi:type="dcterms:W3CDTF">2012-04-12T04:15:13Z</dcterms:modified>
</cp:coreProperties>
</file>