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69"/>
  </p:notesMasterIdLst>
  <p:handoutMasterIdLst>
    <p:handoutMasterId r:id="rId70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50" r:id="rId61"/>
    <p:sldId id="451" r:id="rId62"/>
    <p:sldId id="452" r:id="rId63"/>
    <p:sldId id="453" r:id="rId64"/>
    <p:sldId id="454" r:id="rId65"/>
    <p:sldId id="455" r:id="rId66"/>
    <p:sldId id="462" r:id="rId67"/>
    <p:sldId id="463" r:id="rId6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>
                <a:ea typeface="ＭＳ Ｐゴシック" charset="0"/>
              </a:rPr>
              <a:t>Cf. our discussion of how Westlaw Boolean queries didn</a:t>
            </a:r>
            <a:r>
              <a:rPr lang="ja-JP" altLang="en-US">
                <a:ea typeface="ＭＳ Ｐゴシック" charset="0"/>
              </a:rPr>
              <a:t>’</a:t>
            </a:r>
            <a:r>
              <a:rPr lang="en-US">
                <a:ea typeface="ＭＳ Ｐゴシック" charset="0"/>
              </a:rPr>
              <a:t>t actually outperform free text querying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B45AE43-DAD5-5549-85DE-D513DBD71903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Needs to be after the idea of separately weighting query and document terms.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72170B6-7133-8340-BA7D-540FED543EA4}" type="slidenum">
              <a:rPr lang="en-US" sz="1200"/>
              <a:pPr eaLnBrk="1" hangingPunct="1"/>
              <a:t>57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Underline</a:t>
            </a:r>
            <a:r>
              <a:rPr lang="en-US" baseline="0" dirty="0" smtClean="0"/>
              <a:t> count vector and circle a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758CC-F7CA-5D4C-9288-CB423C2C93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0 → 0, 1 → 1, 2 → 1.3, 10 → 2, 1000 → 4,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758CC-F7CA-5D4C-9288-CB423C2C93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6 4 3 2 1 0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82702D6-CC1F-A64F-B9A5-EB201DA0251D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do you get these numbers?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Suggests df is better.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5957016-9118-814F-82FB-321282CA8DEF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See Law of Cosines (Cosine Rule) wikipedia page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11E3A2A-4E64-BA4C-9424-F0CCC20B2367}" type="slidenum">
              <a:rPr lang="en-US" sz="1200"/>
              <a:pPr eaLnBrk="1" hangingPunct="1"/>
              <a:t>46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 default is just term frequency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ltc is best known form of weighting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5FA4E0D-04C5-9F40-AD93-7EED497EE0A0}" type="slidenum">
              <a:rPr lang="en-US" sz="1200"/>
              <a:pPr eaLnBrk="1" hangingPunct="1"/>
              <a:t>53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 default is just term frequency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ltc is best known form of weighting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5FA4E0D-04C5-9F40-AD93-7EED497EE0A0}" type="slidenum">
              <a:rPr lang="en-US" sz="1200"/>
              <a:pPr eaLnBrk="1" hangingPunct="1"/>
              <a:t>54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Leaving off idf weighting on documents is good for both efficiency and system effectiveness reasons.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9F0FBE3-5EB0-FF44-85C3-4B5C9B39BE3A}" type="slidenum">
              <a:rPr lang="en-US" sz="1200"/>
              <a:pPr eaLnBrk="1" hangingPunct="1"/>
              <a:t>55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3.xls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_Worksheet4.xls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ranked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Take 1: Jaccard coefficient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commonly used measure of overlap of two sets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B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is the Jaccard coefficient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(A,B)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∩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B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| / |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∪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|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(A,A)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(A,B)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if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 ∩ B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 eaLnBrk="1" hangingPunct="1"/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have to be the same size.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Always assigns a number between 0 and 1.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7442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Jaccard coefficient: Scoring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is the query-document match score that the Jaccard coefficient computes for each of the two documents below?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ides of march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1: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died in march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2: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the long march</a:t>
            </a:r>
            <a:endParaRPr lang="en-US" u="sng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16215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Issues with Jaccard for scoring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doesn’t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term frequency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(how many times a term occurs in a document)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Rare terms in a collection are more informative than frequent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terms 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Jaccard doesn’t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this information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a more sophisticated way of normalizing for length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Later in this lecture,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use </a:t>
            </a:r>
          </a:p>
          <a:p>
            <a:pPr marL="822960" lvl="1" indent="0" eaLnBrk="1" hangingPunct="1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 . . instead of |A ∩ B|/|A ∪ B| (Jaccard) for length normalization.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44898"/>
              </p:ext>
            </p:extLst>
          </p:nvPr>
        </p:nvGraphicFramePr>
        <p:xfrm>
          <a:off x="5029200" y="4679950"/>
          <a:ext cx="2555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93760" imgH="253800" progId="Equation.3">
                  <p:embed/>
                </p:oleObj>
              </mc:Choice>
              <mc:Fallback>
                <p:oleObj name="Equation" r:id="rId3" imgW="1193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79950"/>
                        <a:ext cx="25558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13991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Scoring with the Jaccard 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Recall: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Binary term-document incidence matrix</a:t>
            </a:r>
          </a:p>
        </p:txBody>
      </p:sp>
      <p:graphicFrame>
        <p:nvGraphicFramePr>
          <p:cNvPr id="29698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0" y="1985963"/>
          <a:ext cx="91011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Worksheet" r:id="rId4" imgW="9804400" imgH="3606800" progId="Excel.Sheet.8">
                  <p:embed/>
                </p:oleObj>
              </mc:Choice>
              <mc:Fallback>
                <p:oleObj name="Worksheet" r:id="rId4" imgW="9804400" imgH="36068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5963"/>
                        <a:ext cx="9101138" cy="334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76200" y="6096000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Each document is represented by a binary vector ∈ {0,1}</a:t>
            </a:r>
            <a:r>
              <a:rPr lang="en-US" baseline="30000" dirty="0"/>
              <a:t>|V|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11720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Term-document count matrices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number of occurrences of a term in a document: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Each document is a count vector in </a:t>
            </a:r>
            <a:r>
              <a:rPr lang="en-US" dirty="0" smtClean="0">
                <a:latin typeface="Lucida Sans Unicode" charset="0"/>
                <a:ea typeface="ＭＳ Ｐゴシック" charset="0"/>
                <a:cs typeface="Lucida Sans Unicode" charset="0"/>
              </a:rPr>
              <a:t>ℕ</a:t>
            </a:r>
            <a:r>
              <a:rPr lang="en-US" baseline="30000" dirty="0" smtClean="0"/>
              <a:t>|V|</a:t>
            </a:r>
            <a:r>
              <a:rPr lang="en-US" dirty="0" smtClean="0">
                <a:latin typeface="Calibri" charset="0"/>
                <a:ea typeface="ＭＳ Ｐゴシック" charset="0"/>
              </a:rPr>
              <a:t>: </a:t>
            </a:r>
            <a:r>
              <a:rPr lang="en-US" dirty="0">
                <a:latin typeface="Calibri" charset="0"/>
                <a:ea typeface="ＭＳ Ｐゴシック" charset="0"/>
              </a:rPr>
              <a:t>a column below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Worksheet" r:id="rId5" imgW="9804400" imgH="2933700" progId="Excel.Sheet.8">
                  <p:embed/>
                </p:oleObj>
              </mc:Choice>
              <mc:Fallback>
                <p:oleObj name="Worksheet" r:id="rId5" imgW="98044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6469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Term-document count matrices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number of occurrences of a term in a document: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Each document is a count vector in </a:t>
            </a:r>
            <a:r>
              <a:rPr lang="en-US" dirty="0" smtClean="0">
                <a:latin typeface="Lucida Sans Unicode" charset="0"/>
                <a:ea typeface="ＭＳ Ｐゴシック" charset="0"/>
                <a:cs typeface="Lucida Sans Unicode" charset="0"/>
              </a:rPr>
              <a:t>ℕ</a:t>
            </a:r>
            <a:r>
              <a:rPr lang="en-US" baseline="30000" dirty="0" smtClean="0"/>
              <a:t>|V|</a:t>
            </a:r>
            <a:r>
              <a:rPr lang="en-US" dirty="0" smtClean="0">
                <a:latin typeface="Calibri" charset="0"/>
                <a:ea typeface="ＭＳ Ｐゴシック" charset="0"/>
              </a:rPr>
              <a:t>: </a:t>
            </a:r>
            <a:r>
              <a:rPr lang="en-US" dirty="0">
                <a:latin typeface="Calibri" charset="0"/>
                <a:ea typeface="ＭＳ Ｐゴシック" charset="0"/>
              </a:rPr>
              <a:t>a column below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Worksheet" r:id="rId4" imgW="9804400" imgH="2933700" progId="Excel.Sheet.8">
                  <p:embed/>
                </p:oleObj>
              </mc:Choice>
              <mc:Fallback>
                <p:oleObj name="Worksheet" r:id="rId4" imgW="98044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352800" y="38100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733800" y="26670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599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Bag of words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Vector representation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doesn’t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ordering of words in a document</a:t>
            </a:r>
          </a:p>
          <a:p>
            <a:pPr eaLnBrk="1" hangingPunct="1"/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John is quicker than Mary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Mary is quicker than John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have the same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vectors</a:t>
            </a:r>
          </a:p>
          <a:p>
            <a:pPr eaLnBrk="1" hangingPunct="1"/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This is called the </a:t>
            </a:r>
            <a:r>
              <a:rPr lang="en-US" b="1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bag of words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model.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 a sense, this is a step back: The positional index was able to distinguish these two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documents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look at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“recovering”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information later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now: bag of words model</a:t>
            </a:r>
          </a:p>
        </p:txBody>
      </p:sp>
    </p:spTree>
    <p:extLst>
      <p:ext uri="{BB962C8B-B14F-4D97-AF65-F5344CB8AC3E}">
        <p14:creationId xmlns:p14="http://schemas.microsoft.com/office/powerpoint/2010/main" val="19443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 frequency 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term frequency tf</a:t>
            </a:r>
            <a:r>
              <a:rPr lang="en-US" i="1" baseline="-25000">
                <a:latin typeface="Calibri" charset="0"/>
                <a:ea typeface="ＭＳ Ｐゴシック" charset="0"/>
                <a:cs typeface="ＭＳ Ｐゴシック" charset="0"/>
              </a:rPr>
              <a:t>t,d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of term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in document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is defined as the number of times that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t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occurs in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We want to use tf when computing query-document match scores. But how?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Raw term frequency is not what we want: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But not 10 times more relevant.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Relevance does not increase proportionally with term frequency.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6019800"/>
            <a:ext cx="4191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NB: frequency = count in IR</a:t>
            </a:r>
          </a:p>
        </p:txBody>
      </p:sp>
    </p:spTree>
    <p:extLst>
      <p:ext uri="{BB962C8B-B14F-4D97-AF65-F5344CB8AC3E}">
        <p14:creationId xmlns:p14="http://schemas.microsoft.com/office/powerpoint/2010/main" val="38157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Ranked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far, our queries have all been Boolean.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Documents either match or </a:t>
            </a:r>
            <a:r>
              <a:rPr lang="en-US" dirty="0" smtClean="0">
                <a:latin typeface="Calibri" charset="0"/>
                <a:ea typeface="ＭＳ Ｐゴシック" charset="0"/>
              </a:rPr>
              <a:t>don’t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Good for expert users with precise understanding of their needs and the collection.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Also good for applications: Applications can easily consume 1000s of results.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 good for the majority of users.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Most users incapable of writing Boolean queries (or they are, but they think </a:t>
            </a:r>
            <a:r>
              <a:rPr lang="en-US" dirty="0" smtClean="0">
                <a:latin typeface="Calibri" charset="0"/>
                <a:ea typeface="ＭＳ Ｐゴシック" charset="0"/>
              </a:rPr>
              <a:t>it’s </a:t>
            </a:r>
            <a:r>
              <a:rPr lang="en-US" dirty="0">
                <a:latin typeface="Calibri" charset="0"/>
                <a:ea typeface="ＭＳ Ｐゴシック" charset="0"/>
              </a:rPr>
              <a:t>too much work).</a:t>
            </a:r>
          </a:p>
          <a:p>
            <a:pPr lvl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Most users </a:t>
            </a:r>
            <a:r>
              <a:rPr lang="en-US" dirty="0" smtClean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don’t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want to wade through 1000s of results.</a:t>
            </a:r>
          </a:p>
          <a:p>
            <a:pPr lvl="2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This is particularly true of web search.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57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Log-frequency weighting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log frequency weight of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Score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a document-query pair: sum over terms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score is 0 if none of the query terms is present in the document.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384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4" imgW="2108160" imgH="457200" progId="Equation.3">
                  <p:embed/>
                </p:oleObj>
              </mc:Choice>
              <mc:Fallback>
                <p:oleObj name="Equation" r:id="rId4" imgW="210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981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6" imgW="1358640" imgH="279360" progId="Equation.3">
                  <p:embed/>
                </p:oleObj>
              </mc:Choice>
              <mc:Fallback>
                <p:oleObj name="Equation" r:id="rId6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45785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Log-frequency weighting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log frequency weight of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0 → 0, 1 → 1, 2 → 1.3, 10 → 2, 1000 → 4, etc.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 for a document-query pair: sum over terms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score is 0 if none of the query terms is present in the document.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384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3" imgW="2108160" imgH="457200" progId="Equation.3">
                  <p:embed/>
                </p:oleObj>
              </mc:Choice>
              <mc:Fallback>
                <p:oleObj name="Equation" r:id="rId3" imgW="210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981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5" imgW="1358640" imgH="279360" progId="Equation.3">
                  <p:embed/>
                </p:oleObj>
              </mc:Choice>
              <mc:Fallback>
                <p:oleObj name="Equation" r:id="rId5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832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(Inverse) Document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Rare terms are more informative than frequent terms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Recall stop words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Consider a term in the query that is rare in the collection (e.g.,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document containing this term is very likely to be relevant to the query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→ We want a high weight for rare terms like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6303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 frequency, continued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Frequent terms are less informative than rare terms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query term that is frequent in the collection (e.g.,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high, increase, line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document containing such a term is more likely to be relevant than a document that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doesn’t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it’s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 a sure indicator of relevance.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→ For frequent terms, we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want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positive weights for words like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high, increase, and line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lower weights than for rare terms.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use document frequency 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 to capture this.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114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weight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the number of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is an inverse measure of the informativeness of </a:t>
            </a:r>
            <a:r>
              <a:rPr lang="en-US" i="1" dirty="0">
                <a:latin typeface="Calibri" charset="0"/>
                <a:ea typeface="ＭＳ Ｐゴシック" charset="0"/>
              </a:rPr>
              <a:t>t</a:t>
            </a: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i="1" baseline="-25000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define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(inverse document frequency)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by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use log (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) instead of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to </a:t>
            </a:r>
            <a:r>
              <a:rPr lang="en-US" dirty="0" smtClean="0">
                <a:latin typeface="Calibri" charset="0"/>
                <a:ea typeface="ＭＳ Ｐゴシック" charset="0"/>
              </a:rPr>
              <a:t>“dampen” </a:t>
            </a:r>
            <a:r>
              <a:rPr lang="en-US" dirty="0">
                <a:latin typeface="Calibri" charset="0"/>
                <a:ea typeface="ＭＳ Ｐゴシック" charset="0"/>
              </a:rPr>
              <a:t>the effect of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82813" y="4081463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81463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/>
          <p:cNvSpPr>
            <a:spLocks/>
          </p:cNvSpPr>
          <p:nvPr/>
        </p:nvSpPr>
        <p:spPr bwMode="auto">
          <a:xfrm>
            <a:off x="1295400" y="6167438"/>
            <a:ext cx="7078663" cy="461962"/>
          </a:xfrm>
          <a:prstGeom prst="borderCallout2">
            <a:avLst>
              <a:gd name="adj1" fmla="val 49403"/>
              <a:gd name="adj2" fmla="val -28"/>
              <a:gd name="adj3" fmla="val -242981"/>
              <a:gd name="adj4" fmla="val -13440"/>
              <a:gd name="adj5" fmla="val -321356"/>
              <a:gd name="adj6" fmla="val 423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357E69"/>
                </a:solidFill>
              </a:rPr>
              <a:t>Will turn out the base of the log is immaterial.</a:t>
            </a:r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62363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example, suppose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= 1 million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  <a:gridCol w="29718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37926" name="TextBox 4"/>
          <p:cNvSpPr txBox="1">
            <a:spLocks noChangeArrowheads="1"/>
          </p:cNvSpPr>
          <p:nvPr/>
        </p:nvSpPr>
        <p:spPr bwMode="auto">
          <a:xfrm>
            <a:off x="596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There is one idf value for each term </a:t>
            </a:r>
            <a:r>
              <a:rPr lang="en-US" i="1"/>
              <a:t>t</a:t>
            </a:r>
            <a:r>
              <a:rPr lang="en-US"/>
              <a:t> in a collection.</a:t>
            </a:r>
          </a:p>
        </p:txBody>
      </p:sp>
      <p:sp>
        <p:nvSpPr>
          <p:cNvPr id="379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057400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4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iPhone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iPhone</a:t>
            </a:r>
          </a:p>
          <a:p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has no effect on ranking one term queries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affects the ranking of documents for queries with at least two terms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For the query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 person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weighting makes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</a:t>
            </a:r>
            <a:r>
              <a:rPr lang="en-US" dirty="0">
                <a:latin typeface="Calibri" charset="0"/>
                <a:ea typeface="ＭＳ Ｐゴシック" charset="0"/>
              </a:rPr>
              <a:t> count for much more in the final document ranking than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person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9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Boolean search:</a:t>
            </a:r>
            <a:br>
              <a:rPr lang="en-US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feast or famine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Boolean queries often result in either too few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(≈0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 or too many (1000s) results.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1: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user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dlink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650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→ 200,000 hits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2: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user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dlink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650 no card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found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 →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0 hits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AND gives too few; OR gives too many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5388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Collection vs. Document frequency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collection 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number of occurrences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the collection, counting multiple occurrences.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word is a better search term (and should get a higher weight)?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94303"/>
              </p:ext>
            </p:extLst>
          </p:nvPr>
        </p:nvGraphicFramePr>
        <p:xfrm>
          <a:off x="1143000" y="3657600"/>
          <a:ext cx="6858000" cy="1309688"/>
        </p:xfrm>
        <a:graphic>
          <a:graphicData uri="http://schemas.openxmlformats.org/drawingml/2006/table">
            <a:tbl>
              <a:tblPr/>
              <a:tblGrid>
                <a:gridCol w="1474839"/>
                <a:gridCol w="2716161"/>
                <a:gridCol w="2667000"/>
              </a:tblGrid>
              <a:tr h="430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4098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9165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(Inverse) Document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of a term is the product of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and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weight.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Best known weighting scheme in information retrieval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Note: the </a:t>
            </a:r>
            <a:r>
              <a:rPr lang="en-US" dirty="0" smtClean="0">
                <a:latin typeface="Calibri" charset="0"/>
                <a:ea typeface="ＭＳ Ｐゴシック" charset="0"/>
              </a:rPr>
              <a:t>“-” </a:t>
            </a:r>
            <a:r>
              <a:rPr lang="en-US" dirty="0">
                <a:latin typeface="Calibri" charset="0"/>
                <a:ea typeface="ＭＳ Ｐゴシック" charset="0"/>
              </a:rPr>
              <a:t>in </a:t>
            </a:r>
            <a:r>
              <a:rPr lang="en-US" dirty="0" err="1">
                <a:latin typeface="Calibri" charset="0"/>
                <a:ea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</a:rPr>
              <a:t> is a hyphen, not a minus sign!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Alternative names: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tf.idf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 x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idf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Increases with the number of occurrences within a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Increases with the rarity of the term in the collection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71059"/>
              </p:ext>
            </p:extLst>
          </p:nvPr>
        </p:nvGraphicFramePr>
        <p:xfrm>
          <a:off x="1219200" y="2738437"/>
          <a:ext cx="63261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3" imgW="2095200" imgH="253800" progId="Equation.3">
                  <p:embed/>
                </p:oleObj>
              </mc:Choice>
              <mc:Fallback>
                <p:oleObj name="Equation" r:id="rId3" imgW="2095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38437"/>
                        <a:ext cx="63261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3389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Final ranking of documents for a query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888EEE6-E5D6-B744-97BF-5340DF07A52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1219200" y="2819400"/>
          <a:ext cx="70024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3" imgW="1714500" imgH="279400" progId="Equation.3">
                  <p:embed/>
                </p:oleObj>
              </mc:Choice>
              <mc:Fallback>
                <p:oleObj name="Equation" r:id="rId3" imgW="1714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70024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23978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Binary → count → weight matrix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Worksheet" r:id="rId4" imgW="9779000" imgH="2933700" progId="Excel.Sheet.8">
                  <p:embed/>
                </p:oleObj>
              </mc:Choice>
              <mc:Fallback>
                <p:oleObj name="Worksheet" r:id="rId4" imgW="97790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Each document is now represented by a real-valued vector of tf-idf weights ∈ </a:t>
            </a:r>
            <a:r>
              <a:rPr lang="en-US">
                <a:latin typeface="Palatino Linotype" charset="0"/>
              </a:rPr>
              <a:t>R</a:t>
            </a:r>
            <a:r>
              <a:rPr lang="en-US" baseline="30000"/>
              <a:t>|V|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2654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Vector Space Model (VSM)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Documents as vectors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Now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have a |V|-dimensional vector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Terms are axes of the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Documents are points or vectors in this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are very sparse vectors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most entries are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8357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Queries as vectors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1: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 the same for queries: represent them as vectors in the space</a:t>
            </a:r>
          </a:p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2: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Rank documents according to their proximity to the query in this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= similarity of vectors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≈ inverse of distance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Recall: We do this because we want to get away from the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you’re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-either-in-or-out Boolean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model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Instead: rank more relevant documents higher than less relevant documents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1936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Ranked retrieval models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Rather than a set of documents satisfying a query expression, 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ranked retrieval models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the system returns an ordering over the (top) documents in the collection with respect to a query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Free text queries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Rather than a query language of operators and expressions,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user’s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is just one or more words in a human language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principle, there are two separate choices here, but in practice, ranked retrieval models have normally been associated with free text queries and vice versa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04CD622-71EB-E942-81D1-1DC915DC690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Formalizing vector space proximity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First cut: distance between two points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( = distance between the end points of the two vectors)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Euclidean distance?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Euclidean distance is a bad idea . . 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 . . because Euclidean distance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vectors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different lengths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1510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>
                <a:latin typeface="Calibri" charset="0"/>
                <a:ea typeface="ＭＳ Ｐゴシック" charset="0"/>
                <a:cs typeface="ＭＳ Ｐゴシック" charset="0"/>
              </a:rPr>
              <a:t>Why distance is a bad idea</a:t>
            </a:r>
          </a:p>
        </p:txBody>
      </p:sp>
      <p:pic>
        <p:nvPicPr>
          <p:cNvPr id="49155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00200"/>
            <a:ext cx="5257800" cy="4114800"/>
          </a:xfrm>
        </p:spPr>
      </p:pic>
      <p:sp>
        <p:nvSpPr>
          <p:cNvPr id="49156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Euclidean distance between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is large even though the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distribution of terms in the query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the distribution of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terms in the document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are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very similar.</a:t>
            </a:r>
          </a:p>
        </p:txBody>
      </p:sp>
      <p:cxnSp>
        <p:nvCxnSpPr>
          <p:cNvPr id="49157" name="Straight Arrow Connector 6"/>
          <p:cNvCxnSpPr>
            <a:cxnSpLocks noChangeShapeType="1"/>
          </p:cNvCxnSpPr>
          <p:nvPr/>
        </p:nvCxnSpPr>
        <p:spPr bwMode="auto">
          <a:xfrm>
            <a:off x="1676400" y="2133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8" name="Straight Arrow Connector 7"/>
          <p:cNvCxnSpPr>
            <a:cxnSpLocks noChangeShapeType="1"/>
          </p:cNvCxnSpPr>
          <p:nvPr/>
        </p:nvCxnSpPr>
        <p:spPr bwMode="auto">
          <a:xfrm>
            <a:off x="1143000" y="2513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Arrow Connector 8"/>
          <p:cNvCxnSpPr>
            <a:cxnSpLocks noChangeShapeType="1"/>
          </p:cNvCxnSpPr>
          <p:nvPr/>
        </p:nvCxnSpPr>
        <p:spPr bwMode="auto">
          <a:xfrm>
            <a:off x="2133600" y="3732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Arrow Connector 9"/>
          <p:cNvCxnSpPr>
            <a:cxnSpLocks noChangeShapeType="1"/>
          </p:cNvCxnSpPr>
          <p:nvPr/>
        </p:nvCxnSpPr>
        <p:spPr bwMode="auto">
          <a:xfrm>
            <a:off x="1905000" y="4875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3828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Use angle instead of distance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Thought experiment: take a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append it to itself. Call this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′.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“Semantically”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′ have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same content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Euclidean distance between the two documents can be quite large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angle between the two documents is 0, corresponding to maximal similarity.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idea: Rank documents according to angle with query.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0750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following two notions are equivalent.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decreasing</a:t>
            </a:r>
            <a:r>
              <a:rPr lang="en-US" dirty="0">
                <a:latin typeface="Calibri" charset="0"/>
                <a:ea typeface="ＭＳ Ｐゴシック" charset="0"/>
              </a:rPr>
              <a:t> order of the angle between query and document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increasing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order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marL="914400" lvl="2" indent="0" eaLnBrk="1" hangingPunct="1">
              <a:buNone/>
            </a:pPr>
            <a:r>
              <a:rPr lang="en-US" sz="2400" dirty="0" smtClean="0">
                <a:latin typeface="Calibri" charset="0"/>
                <a:ea typeface="ＭＳ Ｐゴシック" charset="0"/>
              </a:rPr>
              <a:t>cosine</a:t>
            </a:r>
            <a:r>
              <a:rPr lang="en-US" sz="2400" dirty="0">
                <a:latin typeface="Calibri" charset="0"/>
                <a:ea typeface="ＭＳ Ｐゴシック" charset="0"/>
              </a:rPr>
              <a:t>(</a:t>
            </a:r>
            <a:r>
              <a:rPr lang="en-US" sz="2400" dirty="0" err="1">
                <a:latin typeface="Calibri" charset="0"/>
                <a:ea typeface="ＭＳ Ｐゴシック" charset="0"/>
              </a:rPr>
              <a:t>query,document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)</a:t>
            </a:r>
          </a:p>
          <a:p>
            <a:pPr marL="914400" lvl="2" indent="0" eaLnBrk="1" hangingPunct="1"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Cosine is a monotonically decreasing function for the interval [0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180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857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/>
          <a:lstStyle/>
          <a:p>
            <a:pPr eaLnBrk="1" hangingPunct="1"/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But how – </a:t>
            </a:r>
            <a:r>
              <a:rPr lang="en-US" sz="2600" i="1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and why</a:t>
            </a: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– should we be computing cosines?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pic>
        <p:nvPicPr>
          <p:cNvPr id="5222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1219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Length normalization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vector can be (length-) normalized by dividing each of its components by its length – for this we use the L</a:t>
            </a:r>
            <a:r>
              <a:rPr lang="en-US" baseline="-2500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norm: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Dividing a vector by its L</a:t>
            </a:r>
            <a:r>
              <a:rPr lang="en-US" baseline="-2500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norm makes it a unit (length) vector (on surface of unit hypersphere)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</a:rPr>
              <a:t>Long and short documents now have comparable weights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71913" y="25908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3" imgW="876240" imgH="317160" progId="Equation.3">
                  <p:embed/>
                </p:oleObj>
              </mc:Choice>
              <mc:Fallback>
                <p:oleObj name="Equation" r:id="rId3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590800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26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cosine(query,document)</a:t>
            </a:r>
          </a:p>
        </p:txBody>
      </p:sp>
      <p:graphicFrame>
        <p:nvGraphicFramePr>
          <p:cNvPr id="5427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012825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Equation" r:id="rId4" imgW="2946240" imgH="609480" progId="Equation.3">
                  <p:embed/>
                </p:oleObj>
              </mc:Choice>
              <mc:Fallback>
                <p:oleObj name="Equation" r:id="rId4" imgW="2946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6764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14800" y="1676400"/>
            <a:ext cx="1981200" cy="762000"/>
            <a:chOff x="4114800" y="1676400"/>
            <a:chExt cx="1981200" cy="762000"/>
          </a:xfrm>
        </p:grpSpPr>
        <p:sp>
          <p:nvSpPr>
            <p:cNvPr id="54286" name="Line Callout 2 5"/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54287" name="Straight Connector 7"/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304800" y="43434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00FF"/>
                </a:solidFill>
              </a:rPr>
              <a:t>q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query</a:t>
            </a:r>
          </a:p>
          <a:p>
            <a:pPr eaLnBrk="1" hangingPunct="1"/>
            <a:r>
              <a:rPr lang="en-US" i="1">
                <a:solidFill>
                  <a:srgbClr val="0000FF"/>
                </a:solidFill>
              </a:rPr>
              <a:t>d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document</a:t>
            </a:r>
          </a:p>
          <a:p>
            <a:pPr eaLnBrk="1" hangingPunct="1"/>
            <a:endParaRPr lang="en-US">
              <a:solidFill>
                <a:srgbClr val="0000FF"/>
              </a:solidFill>
            </a:endParaRPr>
          </a:p>
          <a:p>
            <a:pPr eaLnBrk="1" hangingPunct="1"/>
            <a:r>
              <a:rPr lang="en-US"/>
              <a:t>cos(</a:t>
            </a:r>
            <a:r>
              <a:rPr lang="en-US" i="1"/>
              <a:t>q,d</a:t>
            </a:r>
            <a:r>
              <a:rPr lang="en-US"/>
              <a:t>) is the cosine similarity of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 … or,</a:t>
            </a:r>
          </a:p>
          <a:p>
            <a:pPr eaLnBrk="1" hangingPunct="1"/>
            <a:r>
              <a:rPr lang="en-US"/>
              <a:t>equivalently, the cosine of the angle between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.</a:t>
            </a:r>
          </a:p>
        </p:txBody>
      </p:sp>
      <p:cxnSp>
        <p:nvCxnSpPr>
          <p:cNvPr id="54279" name="Straight Arrow Connector 11"/>
          <p:cNvCxnSpPr>
            <a:cxnSpLocks noChangeShapeType="1"/>
          </p:cNvCxnSpPr>
          <p:nvPr/>
        </p:nvCxnSpPr>
        <p:spPr bwMode="auto">
          <a:xfrm>
            <a:off x="5486400" y="5561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Straight Arrow Connector 12"/>
          <p:cNvCxnSpPr>
            <a:cxnSpLocks noChangeShapeType="1"/>
          </p:cNvCxnSpPr>
          <p:nvPr/>
        </p:nvCxnSpPr>
        <p:spPr bwMode="auto">
          <a:xfrm>
            <a:off x="64008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1" name="Straight Arrow Connector 13"/>
          <p:cNvCxnSpPr>
            <a:cxnSpLocks noChangeShapeType="1"/>
          </p:cNvCxnSpPr>
          <p:nvPr/>
        </p:nvCxnSpPr>
        <p:spPr bwMode="auto">
          <a:xfrm>
            <a:off x="7239000" y="5942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Straight Arrow Connector 14"/>
          <p:cNvCxnSpPr>
            <a:cxnSpLocks noChangeShapeType="1"/>
          </p:cNvCxnSpPr>
          <p:nvPr/>
        </p:nvCxnSpPr>
        <p:spPr bwMode="auto">
          <a:xfrm>
            <a:off x="8077200" y="58658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Straight Arrow Connector 15"/>
          <p:cNvCxnSpPr>
            <a:cxnSpLocks noChangeShapeType="1"/>
          </p:cNvCxnSpPr>
          <p:nvPr/>
        </p:nvCxnSpPr>
        <p:spPr bwMode="auto">
          <a:xfrm>
            <a:off x="1295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Straight Arrow Connector 16"/>
          <p:cNvCxnSpPr>
            <a:cxnSpLocks noChangeShapeType="1"/>
          </p:cNvCxnSpPr>
          <p:nvPr/>
        </p:nvCxnSpPr>
        <p:spPr bwMode="auto">
          <a:xfrm>
            <a:off x="990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TextBox 1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7308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for length-normalized vectors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length-normalized vectors, cosine similarity is simply the dot product (or scalar product):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                           for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length-normalized.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1A75144-B418-A04F-ACEF-BB5DF4DD435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6322" name="Content Placeholder 3"/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3" imgW="1638300" imgH="304800" progId="Equation.3">
                  <p:embed/>
                </p:oleObj>
              </mc:Choice>
              <mc:Fallback>
                <p:oleObj name="Equation" r:id="rId3" imgW="16383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similarity illustrated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593FD82A-4A0E-874B-843C-B5BEFE993F1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7349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713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5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>
          <a:xfrm>
            <a:off x="533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sz="3600" b="0" dirty="0">
                <a:latin typeface="Calibri" charset="0"/>
                <a:ea typeface="ＭＳ Ｐゴシック" charset="0"/>
                <a:cs typeface="ＭＳ Ｐゴシック" charset="0"/>
              </a:rPr>
              <a:t>Cosine similarity amongst 3 documents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505200" y="2209800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58403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How similar are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novels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SaS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Sensibility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PaP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Pride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Prejudice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and</a:t>
            </a: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WH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Wuthering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Heights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58404" name="TextBox 7"/>
          <p:cNvSpPr txBox="1">
            <a:spLocks noChangeArrowheads="1"/>
          </p:cNvSpPr>
          <p:nvPr/>
        </p:nvSpPr>
        <p:spPr bwMode="auto">
          <a:xfrm>
            <a:off x="4099128" y="4800600"/>
            <a:ext cx="3978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+mn-lt"/>
              </a:rPr>
              <a:t>Term frequencies (counts)</a:t>
            </a:r>
          </a:p>
        </p:txBody>
      </p:sp>
      <p:sp>
        <p:nvSpPr>
          <p:cNvPr id="58405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58406" name="TextBox 7"/>
          <p:cNvSpPr txBox="1">
            <a:spLocks noChangeArrowheads="1"/>
          </p:cNvSpPr>
          <p:nvPr/>
        </p:nvSpPr>
        <p:spPr bwMode="auto">
          <a:xfrm>
            <a:off x="260350" y="6172200"/>
            <a:ext cx="7343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57E69"/>
                </a:solidFill>
                <a:latin typeface="+mn-lt"/>
              </a:rPr>
              <a:t>Note: To simplify this example, we </a:t>
            </a:r>
            <a:r>
              <a:rPr lang="en-US" dirty="0" smtClean="0">
                <a:solidFill>
                  <a:srgbClr val="357E69"/>
                </a:solidFill>
                <a:latin typeface="+mn-lt"/>
              </a:rPr>
              <a:t>don’t </a:t>
            </a:r>
            <a:r>
              <a:rPr lang="en-US" dirty="0">
                <a:solidFill>
                  <a:srgbClr val="357E69"/>
                </a:solidFill>
                <a:latin typeface="+mn-lt"/>
              </a:rPr>
              <a:t>do </a:t>
            </a:r>
            <a:r>
              <a:rPr lang="en-US" dirty="0" err="1">
                <a:solidFill>
                  <a:srgbClr val="357E69"/>
                </a:solidFill>
                <a:latin typeface="+mn-lt"/>
              </a:rPr>
              <a:t>idf</a:t>
            </a:r>
            <a:r>
              <a:rPr lang="en-US" dirty="0">
                <a:solidFill>
                  <a:srgbClr val="357E69"/>
                </a:solidFill>
                <a:latin typeface="+mn-lt"/>
              </a:rPr>
              <a:t> weighting.</a:t>
            </a:r>
          </a:p>
        </p:txBody>
      </p:sp>
    </p:spTree>
    <p:extLst>
      <p:ext uri="{BB962C8B-B14F-4D97-AF65-F5344CB8AC3E}">
        <p14:creationId xmlns:p14="http://schemas.microsoft.com/office/powerpoint/2010/main" val="41404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Feast or famine: not a problem in ranked retrieval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Indeed, the size of the result set is not an issue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just show the top </a:t>
            </a:r>
            <a:r>
              <a:rPr lang="en-US" i="1" dirty="0">
                <a:latin typeface="Calibri" charset="0"/>
                <a:ea typeface="ＭＳ Ｐゴシック" charset="0"/>
              </a:rPr>
              <a:t>k </a:t>
            </a:r>
            <a:r>
              <a:rPr lang="en-US" dirty="0">
                <a:latin typeface="Calibri" charset="0"/>
                <a:ea typeface="ＭＳ Ｐゴシック" charset="0"/>
              </a:rPr>
              <a:t>( ≈ 10) results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</a:t>
            </a:r>
            <a:r>
              <a:rPr lang="en-US" dirty="0" smtClean="0">
                <a:latin typeface="Calibri" charset="0"/>
                <a:ea typeface="ＭＳ Ｐゴシック" charset="0"/>
              </a:rPr>
              <a:t>don’t </a:t>
            </a:r>
            <a:r>
              <a:rPr lang="en-US" dirty="0">
                <a:latin typeface="Calibri" charset="0"/>
                <a:ea typeface="ＭＳ Ｐゴシック" charset="0"/>
              </a:rPr>
              <a:t>overwhelm the user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Premise: the ranking algorithm works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7685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3 documents example contd.</a:t>
            </a:r>
          </a:p>
        </p:txBody>
      </p:sp>
      <p:sp>
        <p:nvSpPr>
          <p:cNvPr id="59395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Log frequency weighting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228600" y="2438400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/>
                <a:gridCol w="909637"/>
                <a:gridCol w="1047750"/>
                <a:gridCol w="1047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After length normalization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</p:nvPr>
        </p:nvGraphicFramePr>
        <p:xfrm>
          <a:off x="4645025" y="2438400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/>
                <a:gridCol w="1011237"/>
                <a:gridCol w="1009650"/>
                <a:gridCol w="10112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4450140"/>
            <a:ext cx="7924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</a:t>
            </a:r>
          </a:p>
          <a:p>
            <a:pPr eaLnBrk="1" hangingPunct="1"/>
            <a:r>
              <a:rPr lang="en-US" dirty="0">
                <a:latin typeface="+mn-lt"/>
              </a:rPr>
              <a:t>0.789 × 0.832 + 0.515 × 0.555 + 0.335 × 0.0 + 0.0 × </a:t>
            </a:r>
            <a:r>
              <a:rPr lang="en-US" dirty="0" smtClean="0">
                <a:latin typeface="+mn-lt"/>
              </a:rPr>
              <a:t>0.0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0.94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</a:t>
            </a:r>
            <a:r>
              <a:rPr lang="en-US" dirty="0">
                <a:latin typeface="+mn-lt"/>
              </a:rPr>
              <a:t>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0.79</a:t>
            </a: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PaP,WH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0.69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47800" y="6324600"/>
            <a:ext cx="5892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7254"/>
                </a:solidFill>
                <a:latin typeface="+mn-lt"/>
              </a:rPr>
              <a:t>Why do we have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) &gt;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(SAS,WH)?</a:t>
            </a:r>
          </a:p>
        </p:txBody>
      </p:sp>
      <p:sp>
        <p:nvSpPr>
          <p:cNvPr id="59463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6638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Vector Space Model (VSM)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tf-idf</a:t>
            </a:r>
            <a:r>
              <a:rPr lang="en-US" dirty="0" smtClean="0"/>
              <a:t> cosine scores</a:t>
            </a:r>
          </a:p>
          <a:p>
            <a:r>
              <a:rPr lang="en-US" dirty="0" smtClean="0"/>
              <a:t>in an 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 has many variants</a:t>
            </a:r>
          </a:p>
        </p:txBody>
      </p:sp>
      <p:pic>
        <p:nvPicPr>
          <p:cNvPr id="6041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92263"/>
            <a:ext cx="8888412" cy="2751137"/>
          </a:xfrm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152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Box 10"/>
          <p:cNvSpPr txBox="1">
            <a:spLocks noChangeArrowheads="1"/>
          </p:cNvSpPr>
          <p:nvPr/>
        </p:nvSpPr>
        <p:spPr bwMode="auto">
          <a:xfrm>
            <a:off x="228600" y="5105400"/>
            <a:ext cx="838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Columns headed </a:t>
            </a:r>
            <a:r>
              <a:rPr lang="ja-JP" altLang="en-US"/>
              <a:t>‘</a:t>
            </a:r>
            <a:r>
              <a:rPr lang="en-US"/>
              <a:t>n</a:t>
            </a:r>
            <a:r>
              <a:rPr lang="ja-JP" altLang="en-US"/>
              <a:t>’</a:t>
            </a:r>
            <a:r>
              <a:rPr lang="en-US"/>
              <a:t> are acronyms for weight schemes.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20763" y="6019800"/>
            <a:ext cx="6751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Why is the base of the log in idf immaterial?</a:t>
            </a: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24161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 has many variants</a:t>
            </a:r>
          </a:p>
        </p:txBody>
      </p:sp>
      <p:pic>
        <p:nvPicPr>
          <p:cNvPr id="6041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92263"/>
            <a:ext cx="8888412" cy="2751137"/>
          </a:xfrm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152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78713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Weighting may differ in queries vs documents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 search engines allow for different weightings for queries vs. documents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SMART Notation: denotes the combination in use in an engine, with the notation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ddd.qqq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using the acronyms from the previous table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very standard weighting scheme is: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lnc.ltc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9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Document: logarithmic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(l as first character)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no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cosine normalization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Query: logarithmic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(l in leftmost column),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(t in second column),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cosine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normalization …</a:t>
            </a:r>
          </a:p>
        </p:txBody>
      </p:sp>
      <p:sp>
        <p:nvSpPr>
          <p:cNvPr id="4" name="Up Arrow Callout 3"/>
          <p:cNvSpPr>
            <a:spLocks noChangeArrowheads="1"/>
          </p:cNvSpPr>
          <p:nvPr/>
        </p:nvSpPr>
        <p:spPr bwMode="auto">
          <a:xfrm>
            <a:off x="7164388" y="4876800"/>
            <a:ext cx="1903412" cy="706438"/>
          </a:xfrm>
          <a:prstGeom prst="upArrowCallout">
            <a:avLst>
              <a:gd name="adj1" fmla="val 25048"/>
              <a:gd name="adj2" fmla="val 25073"/>
              <a:gd name="adj3" fmla="val 25000"/>
              <a:gd name="adj4" fmla="val 64977"/>
            </a:avLst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A bad idea?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41603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example: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lnc.ltc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2514600"/>
          <a:ext cx="9067800" cy="2766060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Prod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lize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lize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best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64612" name="TextBox 4"/>
          <p:cNvSpPr txBox="1">
            <a:spLocks noChangeArrowheads="1"/>
          </p:cNvSpPr>
          <p:nvPr/>
        </p:nvSpPr>
        <p:spPr bwMode="auto">
          <a:xfrm>
            <a:off x="838200" y="1600200"/>
            <a:ext cx="630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Document: </a:t>
            </a:r>
            <a:r>
              <a:rPr lang="en-US" i="1"/>
              <a:t>car insurance auto insurance</a:t>
            </a:r>
          </a:p>
          <a:p>
            <a:pPr eaLnBrk="1" hangingPunct="1"/>
            <a:r>
              <a:rPr lang="en-US"/>
              <a:t>Query: </a:t>
            </a:r>
            <a:r>
              <a:rPr lang="en-US" i="1"/>
              <a:t>best car insurance</a:t>
            </a:r>
          </a:p>
        </p:txBody>
      </p:sp>
      <p:sp>
        <p:nvSpPr>
          <p:cNvPr id="64613" name="TextBox 5"/>
          <p:cNvSpPr txBox="1">
            <a:spLocks noChangeArrowheads="1"/>
          </p:cNvSpPr>
          <p:nvPr/>
        </p:nvSpPr>
        <p:spPr bwMode="auto">
          <a:xfrm>
            <a:off x="1217613" y="5176838"/>
            <a:ext cx="6249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Exercise: what is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, the number of docs?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52650" y="6243638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Score = 0+0+0.27+0.53 = 0.8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33600" y="5715000"/>
            <a:ext cx="4895850" cy="461963"/>
            <a:chOff x="2133600" y="5715000"/>
            <a:chExt cx="4895850" cy="461665"/>
          </a:xfrm>
        </p:grpSpPr>
        <p:sp>
          <p:nvSpPr>
            <p:cNvPr id="64617" name="TextBox 8"/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Doc length =</a:t>
              </a:r>
            </a:p>
          </p:txBody>
        </p:sp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6" name="Equation" r:id="rId3" imgW="1574800" imgH="215900" progId="Equation.3">
                    <p:embed/>
                  </p:oleObj>
                </mc:Choice>
                <mc:Fallback>
                  <p:oleObj name="Equation" r:id="rId3" imgW="1574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616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12358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3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Computing cosine scores</a:t>
            </a:r>
          </a:p>
        </p:txBody>
      </p:sp>
      <p:pic>
        <p:nvPicPr>
          <p:cNvPr id="65539" name="Content Placeholder 8" descr="cosinescore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73213"/>
            <a:ext cx="8153400" cy="5187950"/>
          </a:xfrm>
        </p:spPr>
      </p:pic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8210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 – vector space ranking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Represent the query as a weighted tf-idf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Represent each document as a weighted tf-idf vector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Rank documents with respect to the query by score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Return the top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(e.g.,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= 10) to the user</a:t>
            </a:r>
          </a:p>
        </p:txBody>
      </p:sp>
    </p:spTree>
    <p:extLst>
      <p:ext uri="{BB962C8B-B14F-4D97-AF65-F5344CB8AC3E}">
        <p14:creationId xmlns:p14="http://schemas.microsoft.com/office/powerpoint/2010/main" val="2656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tf-idf</a:t>
            </a:r>
            <a:r>
              <a:rPr lang="en-US" dirty="0" smtClean="0"/>
              <a:t> cosine scores</a:t>
            </a:r>
          </a:p>
          <a:p>
            <a:r>
              <a:rPr lang="en-US" dirty="0" smtClean="0"/>
              <a:t>in an 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Scoring as the basis of ranked retrieval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Assign a score – say in [0, 1] – to each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This score measures how well document and query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“match”.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7418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Evaluating search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C2FD227-1B32-9841-8F32-D5027975D06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Measures for a search engine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fast does it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Number of documents/hour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(Average document size)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fast does it search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Latency as a function of index size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Expressiveness of query language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Ability to express complex information needs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Speed on complex queries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Uncluttered UI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it free?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8.6</a:t>
            </a:r>
          </a:p>
        </p:txBody>
      </p:sp>
    </p:spTree>
    <p:extLst>
      <p:ext uri="{BB962C8B-B14F-4D97-AF65-F5344CB8AC3E}">
        <p14:creationId xmlns:p14="http://schemas.microsoft.com/office/powerpoint/2010/main" val="4230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E714F11-BDBB-204C-95CB-C43AD7FC1D0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Measures for a search engine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 of the preceding criteria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measurable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we can quantify speed/size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can make expressiveness precise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measure: user happiness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 is this?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Speed of response/size of index are factors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But blindingly fast, useless answers </a:t>
            </a:r>
            <a:r>
              <a:rPr lang="en-US" dirty="0" smtClean="0">
                <a:latin typeface="Calibri" charset="0"/>
                <a:ea typeface="ＭＳ Ｐゴシック" charset="0"/>
              </a:rPr>
              <a:t>won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’</a:t>
            </a:r>
            <a:r>
              <a:rPr lang="en-US" dirty="0" smtClean="0">
                <a:latin typeface="Calibri" charset="0"/>
                <a:ea typeface="ＭＳ Ｐゴシック" charset="0"/>
              </a:rPr>
              <a:t>t </a:t>
            </a:r>
            <a:r>
              <a:rPr lang="en-US" dirty="0">
                <a:latin typeface="Calibri" charset="0"/>
                <a:ea typeface="ＭＳ Ｐゴシック" charset="0"/>
              </a:rPr>
              <a:t>make a user happy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 way of quantifying user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happiness with the results returned</a:t>
            </a:r>
          </a:p>
          <a:p>
            <a:pPr lvl="1" eaLnBrk="1" hangingPunct="1"/>
            <a:r>
              <a:rPr lang="en-US" dirty="0" smtClean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Relevance of results to user’s information need</a:t>
            </a:r>
            <a:endParaRPr lang="en-US" dirty="0">
              <a:solidFill>
                <a:schemeClr val="accent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8.6</a:t>
            </a:r>
          </a:p>
        </p:txBody>
      </p:sp>
    </p:spTree>
    <p:extLst>
      <p:ext uri="{BB962C8B-B14F-4D97-AF65-F5344CB8AC3E}">
        <p14:creationId xmlns:p14="http://schemas.microsoft.com/office/powerpoint/2010/main" val="18425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525A91E-051E-1046-BAF8-3751230A102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Evaluating an IR system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information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translated into a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Relevance is assessed relative to the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I’m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looking for information on whether drinking red wine is more effective at reducing your risk of heart attacks than white wine.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wine red white heart attack effective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You evaluate whether the doc addresses the information need, not whether it has these words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8.1</a:t>
            </a:r>
          </a:p>
        </p:txBody>
      </p:sp>
    </p:spTree>
    <p:extLst>
      <p:ext uri="{BB962C8B-B14F-4D97-AF65-F5344CB8AC3E}">
        <p14:creationId xmlns:p14="http://schemas.microsoft.com/office/powerpoint/2010/main" val="41960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9B368E0-EAE3-8546-AE8F-F38CF365E70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Evaluating ranked results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Evaluation of a result set: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If we have</a:t>
            </a:r>
          </a:p>
          <a:p>
            <a:pPr lvl="2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benchmark document collection</a:t>
            </a:r>
          </a:p>
          <a:p>
            <a:pPr lvl="2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benchmark set of queries</a:t>
            </a:r>
          </a:p>
          <a:p>
            <a:pPr lvl="2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assessor judgments of whether documents are relevant to queries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Then we can use Precision/Recall/F measure as before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Evaluation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of ranked results: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system can return any number of results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By taking various numbers of the top returned documents (levels of recall), the evaluator can produce a </a:t>
            </a:r>
            <a:r>
              <a:rPr lang="en-US" i="1" dirty="0">
                <a:latin typeface="Calibri" charset="0"/>
                <a:ea typeface="ＭＳ Ｐゴシック" charset="0"/>
              </a:rPr>
              <a:t>precision-recall curve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39004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Recall/Precision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135188"/>
            <a:ext cx="4495800" cy="4189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1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6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7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8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9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10	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2819400" y="1600200"/>
            <a:ext cx="2514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	</a:t>
            </a:r>
            <a:r>
              <a:rPr lang="en-US" sz="2400" dirty="0" smtClean="0"/>
              <a:t>  </a:t>
            </a:r>
            <a:r>
              <a:rPr lang="en-US" sz="2400" dirty="0"/>
              <a:t>	</a:t>
            </a:r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622925" y="2546350"/>
            <a:ext cx="3178175" cy="8223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Assume 10 rel docs</a:t>
            </a:r>
          </a:p>
          <a:p>
            <a:r>
              <a:rPr lang="en-US"/>
              <a:t>in collection</a:t>
            </a:r>
          </a:p>
        </p:txBody>
      </p:sp>
    </p:spTree>
    <p:extLst>
      <p:ext uri="{BB962C8B-B14F-4D97-AF65-F5344CB8AC3E}">
        <p14:creationId xmlns:p14="http://schemas.microsoft.com/office/powerpoint/2010/main" val="16763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D2D5C5C-D87B-0B4F-ADAE-BA81F6F6786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Two current evaluation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measures…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Mean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average precision (MAP)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AP: Average </a:t>
            </a:r>
            <a:r>
              <a:rPr lang="en-US" dirty="0">
                <a:latin typeface="Calibri" charset="0"/>
                <a:ea typeface="ＭＳ Ｐゴシック" charset="0"/>
              </a:rPr>
              <a:t>of the precision value obtained for the top </a:t>
            </a:r>
            <a:r>
              <a:rPr lang="en-US" i="1" dirty="0">
                <a:latin typeface="Calibri" charset="0"/>
                <a:ea typeface="ＭＳ Ｐゴシック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</a:rPr>
              <a:t> documents, each time a relevant doc is retrieved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Avoids interpolation, use of fixed recall </a:t>
            </a:r>
            <a:r>
              <a:rPr lang="en-US" dirty="0" smtClean="0">
                <a:latin typeface="Calibri" charset="0"/>
                <a:ea typeface="ＭＳ Ｐゴシック" charset="0"/>
              </a:rPr>
              <a:t>levels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Does weight most accuracy of top returned results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MAP for </a:t>
            </a:r>
            <a:r>
              <a:rPr lang="en-US" dirty="0" smtClean="0">
                <a:latin typeface="Calibri" charset="0"/>
                <a:ea typeface="ＭＳ Ｐゴシック" charset="0"/>
              </a:rPr>
              <a:t>set of queries </a:t>
            </a:r>
            <a:r>
              <a:rPr lang="en-US" dirty="0">
                <a:latin typeface="Calibri" charset="0"/>
                <a:ea typeface="ＭＳ Ｐゴシック" charset="0"/>
              </a:rPr>
              <a:t>is arithmetic </a:t>
            </a:r>
            <a:r>
              <a:rPr lang="en-US" dirty="0" smtClean="0">
                <a:latin typeface="Calibri" charset="0"/>
                <a:ea typeface="ＭＳ Ｐゴシック" charset="0"/>
              </a:rPr>
              <a:t>average of APs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Macro-averaging: each query counts </a:t>
            </a:r>
            <a:r>
              <a:rPr lang="en-US" dirty="0" smtClean="0">
                <a:latin typeface="Calibri" charset="0"/>
                <a:ea typeface="ＭＳ Ｐゴシック" charset="0"/>
              </a:rPr>
              <a:t>equally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20165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Evaluating search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Query-document matching scores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a way of assigning a score to a query/document pair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Let’s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start with a one-term 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the query term does not occur in the document: score should be 0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look at a number of alternatives for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this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37968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ranked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Scoring with the Jaccard 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16034</TotalTime>
  <Words>3130</Words>
  <Application>Microsoft Office PowerPoint</Application>
  <PresentationFormat>On-screen Show (4:3)</PresentationFormat>
  <Paragraphs>553</Paragraphs>
  <Slides>67</Slides>
  <Notes>10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IIR-slides</vt:lpstr>
      <vt:lpstr>Equation</vt:lpstr>
      <vt:lpstr>Worksheet</vt:lpstr>
      <vt:lpstr>PowerPoint Presentation</vt:lpstr>
      <vt:lpstr>Ranked retrieval</vt:lpstr>
      <vt:lpstr>Problem with Boolean search: feast or famine</vt:lpstr>
      <vt:lpstr>Ranked retrieval models</vt:lpstr>
      <vt:lpstr>Feast or famine: not a problem in ranked retrieval</vt:lpstr>
      <vt:lpstr>Scoring as the basis of ranked retrieval</vt:lpstr>
      <vt:lpstr>Query-document matching scores</vt:lpstr>
      <vt:lpstr>PowerPoint Presentation</vt:lpstr>
      <vt:lpstr>PowerPoint Presentation</vt:lpstr>
      <vt:lpstr>Take 1: Jaccard coefficient</vt:lpstr>
      <vt:lpstr>Jaccard coefficient: Scoring example</vt:lpstr>
      <vt:lpstr>Issues with Jaccard for scoring</vt:lpstr>
      <vt:lpstr>PowerPoint Presentation</vt:lpstr>
      <vt:lpstr>PowerPoint Presentation</vt:lpstr>
      <vt:lpstr>Recall: Binary term-document incidence matrix</vt:lpstr>
      <vt:lpstr>Term-document count matrices</vt:lpstr>
      <vt:lpstr>Term-document count matrices</vt:lpstr>
      <vt:lpstr>Bag of words model</vt:lpstr>
      <vt:lpstr>Term frequency tf</vt:lpstr>
      <vt:lpstr>Log-frequency weighting</vt:lpstr>
      <vt:lpstr>Log-frequency weighting</vt:lpstr>
      <vt:lpstr>PowerPoint Presentation</vt:lpstr>
      <vt:lpstr>PowerPoint Presentation</vt:lpstr>
      <vt:lpstr>Document frequency</vt:lpstr>
      <vt:lpstr>Document frequency, continued</vt:lpstr>
      <vt:lpstr>idf weight</vt:lpstr>
      <vt:lpstr>idf example, suppose N = 1 million</vt:lpstr>
      <vt:lpstr>Effect of idf on ranking</vt:lpstr>
      <vt:lpstr>Effect of idf on ranking</vt:lpstr>
      <vt:lpstr>Collection vs. Document frequency</vt:lpstr>
      <vt:lpstr>PowerPoint Presentation</vt:lpstr>
      <vt:lpstr>PowerPoint Presentation</vt:lpstr>
      <vt:lpstr>tf-idf weighting</vt:lpstr>
      <vt:lpstr>Final ranking of documents for a query</vt:lpstr>
      <vt:lpstr>Binary → count → weight matrix</vt:lpstr>
      <vt:lpstr>PowerPoint Presentation</vt:lpstr>
      <vt:lpstr>PowerPoint Presentation</vt:lpstr>
      <vt:lpstr>Documents as vectors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cosine(query,document)</vt:lpstr>
      <vt:lpstr>Cosine for length-normalized vectors</vt:lpstr>
      <vt:lpstr>Cosine similarity illustrated</vt:lpstr>
      <vt:lpstr>Cosine similarity amongst 3 documents</vt:lpstr>
      <vt:lpstr>3 documents example contd.</vt:lpstr>
      <vt:lpstr>PowerPoint Presentation</vt:lpstr>
      <vt:lpstr>PowerPoint Presentation</vt:lpstr>
      <vt:lpstr>tf-idf weighting has many variants</vt:lpstr>
      <vt:lpstr>tf-idf weighting has many variants</vt:lpstr>
      <vt:lpstr>Weighting may differ in queries vs documents</vt:lpstr>
      <vt:lpstr>tf-idf example: lnc.ltc</vt:lpstr>
      <vt:lpstr>Computing cosine scores</vt:lpstr>
      <vt:lpstr>Summary – vector space ranking</vt:lpstr>
      <vt:lpstr>PowerPoint Presentation</vt:lpstr>
      <vt:lpstr>PowerPoint Presentation</vt:lpstr>
      <vt:lpstr>Measures for a search engine</vt:lpstr>
      <vt:lpstr>Measures for a search engine</vt:lpstr>
      <vt:lpstr>Evaluating an IR system</vt:lpstr>
      <vt:lpstr>Evaluating ranked results</vt:lpstr>
      <vt:lpstr>Recall/Precision </vt:lpstr>
      <vt:lpstr>Two current evaluation measures…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aotimme</cp:lastModifiedBy>
  <cp:revision>310</cp:revision>
  <cp:lastPrinted>2009-09-22T15:48:09Z</cp:lastPrinted>
  <dcterms:created xsi:type="dcterms:W3CDTF">2009-09-21T23:46:17Z</dcterms:created>
  <dcterms:modified xsi:type="dcterms:W3CDTF">2012-04-22T00:25:05Z</dcterms:modified>
</cp:coreProperties>
</file>