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xlsm" ContentType="application/vnd.ms-excel.sheet.macroEnabled.12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51"/>
  </p:notesMasterIdLst>
  <p:handoutMasterIdLst>
    <p:handoutMasterId r:id="rId52"/>
  </p:handoutMasterIdLst>
  <p:sldIdLst>
    <p:sldId id="258" r:id="rId2"/>
    <p:sldId id="348" r:id="rId3"/>
    <p:sldId id="338" r:id="rId4"/>
    <p:sldId id="340" r:id="rId5"/>
    <p:sldId id="355" r:id="rId6"/>
    <p:sldId id="356" r:id="rId7"/>
    <p:sldId id="357" r:id="rId8"/>
    <p:sldId id="350" r:id="rId9"/>
    <p:sldId id="351" r:id="rId10"/>
    <p:sldId id="259" r:id="rId11"/>
    <p:sldId id="260" r:id="rId12"/>
    <p:sldId id="261" r:id="rId13"/>
    <p:sldId id="262" r:id="rId14"/>
    <p:sldId id="263" r:id="rId15"/>
    <p:sldId id="264" r:id="rId16"/>
    <p:sldId id="352" r:id="rId17"/>
    <p:sldId id="353" r:id="rId18"/>
    <p:sldId id="307" r:id="rId19"/>
    <p:sldId id="308" r:id="rId20"/>
    <p:sldId id="309" r:id="rId21"/>
    <p:sldId id="364" r:id="rId22"/>
    <p:sldId id="365" r:id="rId23"/>
    <p:sldId id="265" r:id="rId24"/>
    <p:sldId id="266" r:id="rId25"/>
    <p:sldId id="267" r:id="rId26"/>
    <p:sldId id="269" r:id="rId27"/>
    <p:sldId id="358" r:id="rId28"/>
    <p:sldId id="359" r:id="rId29"/>
    <p:sldId id="279" r:id="rId30"/>
    <p:sldId id="316" r:id="rId31"/>
    <p:sldId id="317" r:id="rId32"/>
    <p:sldId id="361" r:id="rId33"/>
    <p:sldId id="349" r:id="rId34"/>
    <p:sldId id="360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9966"/>
    <a:srgbClr val="F4F3EB"/>
    <a:srgbClr val="F0EEEB"/>
    <a:srgbClr val="00A000"/>
    <a:srgbClr val="A40508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60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noFill/>
        <a:ln w="12700">
          <a:solidFill>
            <a:srgbClr val="000000"/>
          </a:solidFill>
          <a:prstDash val="solid"/>
        </a:ln>
      </c:spPr>
    </c:sideWall>
    <c:backWall>
      <c:thickness val="0"/>
      <c:spPr>
        <a:noFill/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9012345679012302E-2"/>
          <c:y val="3.5175879396984903E-2"/>
          <c:w val="0.69876543209876496"/>
          <c:h val="0.82914572864321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Unstructured</c:v>
                </c:pt>
              </c:strCache>
            </c:strRef>
          </c:tx>
          <c:spPr>
            <a:solidFill>
              <a:srgbClr val="139CB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80</c:v>
                </c:pt>
                <c:pt idx="1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Structured</c:v>
                </c:pt>
              </c:strCache>
            </c:strRef>
          </c:tx>
          <c:spPr>
            <a:solidFill>
              <a:srgbClr val="23333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20</c:v>
                </c:pt>
                <c:pt idx="1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31721728"/>
        <c:axId val="31727616"/>
        <c:axId val="0"/>
      </c:bar3DChart>
      <c:catAx>
        <c:axId val="31721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3172761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1727616"/>
        <c:scaling>
          <c:orientation val="minMax"/>
          <c:max val="250"/>
        </c:scaling>
        <c:delete val="0"/>
        <c:axPos val="l"/>
        <c:majorGridlines>
          <c:spPr>
            <a:ln w="2918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31721728"/>
        <c:crosses val="autoZero"/>
        <c:crossBetween val="between"/>
        <c:majorUnit val="50"/>
      </c:valAx>
      <c:spPr>
        <a:noFill/>
        <a:ln w="25398">
          <a:noFill/>
        </a:ln>
      </c:spPr>
    </c:plotArea>
    <c:legend>
      <c:legendPos val="r"/>
      <c:layout>
        <c:manualLayout>
          <c:xMode val="edge"/>
          <c:yMode val="edge"/>
          <c:x val="0.79753089638629604"/>
          <c:y val="0.43216075554658201"/>
          <c:w val="0.192592558794389"/>
          <c:h val="0.13567848890683601"/>
        </c:manualLayout>
      </c:layout>
      <c:overlay val="0"/>
      <c:spPr>
        <a:noFill/>
        <a:ln w="2918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1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50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60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noFill/>
        <a:ln w="12700">
          <a:solidFill>
            <a:srgbClr val="000000"/>
          </a:solidFill>
          <a:prstDash val="solid"/>
        </a:ln>
      </c:spPr>
    </c:sideWall>
    <c:backWall>
      <c:thickness val="0"/>
      <c:spPr>
        <a:noFill/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9012345679012302E-2"/>
          <c:y val="3.5175879396984903E-2"/>
          <c:w val="0.69876543209876496"/>
          <c:h val="0.82914572864321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Unstructured</c:v>
                </c:pt>
              </c:strCache>
            </c:strRef>
          </c:tx>
          <c:spPr>
            <a:solidFill>
              <a:srgbClr val="139CB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180</c:v>
                </c:pt>
                <c:pt idx="1">
                  <c:v>230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Structured</c:v>
                </c:pt>
              </c:strCache>
            </c:strRef>
          </c:tx>
          <c:spPr>
            <a:solidFill>
              <a:srgbClr val="23333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30</c:v>
                </c:pt>
                <c:pt idx="1">
                  <c:v>160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40834944"/>
        <c:axId val="40836480"/>
        <c:axId val="0"/>
      </c:bar3DChart>
      <c:catAx>
        <c:axId val="40834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408364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0836480"/>
        <c:scaling>
          <c:orientation val="minMax"/>
          <c:max val="250"/>
        </c:scaling>
        <c:delete val="0"/>
        <c:axPos val="l"/>
        <c:majorGridlines>
          <c:spPr>
            <a:ln w="2918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40834944"/>
        <c:crosses val="autoZero"/>
        <c:crossBetween val="between"/>
        <c:majorUnit val="50"/>
      </c:valAx>
      <c:spPr>
        <a:noFill/>
        <a:ln w="25398">
          <a:noFill/>
        </a:ln>
      </c:spPr>
    </c:plotArea>
    <c:legend>
      <c:legendPos val="r"/>
      <c:layout>
        <c:manualLayout>
          <c:xMode val="edge"/>
          <c:yMode val="edge"/>
          <c:x val="0.79753089638629604"/>
          <c:y val="0.43216075554658201"/>
          <c:w val="0.192592558794389"/>
          <c:h val="0.13567848890683601"/>
        </c:manualLayout>
      </c:layout>
      <c:overlay val="0"/>
      <c:spPr>
        <a:noFill/>
        <a:ln w="2918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1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50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437807DD-A241-D94D-B937-A271B5E43D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A64ED6-6AC7-0648-9B49-C01E4E7584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the surprise of many, the</a:t>
            </a:r>
            <a:r>
              <a:rPr lang="en-US" baseline="0" dirty="0" smtClean="0"/>
              <a:t> search box has become the preferred method of information access.</a:t>
            </a:r>
          </a:p>
          <a:p>
            <a:r>
              <a:rPr lang="en-US" baseline="0" dirty="0" smtClean="0"/>
              <a:t>Customers ask: Why can’t I search my database in the same way?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92912E36-FE0E-1B43-B7CC-AAE24DDE971C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0223" tIns="45112" rIns="90223" bIns="45112"/>
          <a:lstStyle/>
          <a:p>
            <a:endParaRPr lang="en-US" sz="17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Grep is line-oriented; IR is document oriented.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644AC94-94C4-F641-9ABE-5753001E5A8E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Wikimedia commons picture of Shake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4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Linked lists generally preferred to arrays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Dynamic space allocation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Insertion of terms into documents easy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Space overhead of pointers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632D185-AEE8-C849-8506-459AF6C7FEEE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 icons from free icon set: http://</a:t>
            </a:r>
            <a:r>
              <a:rPr lang="en-US" dirty="0" err="1" smtClean="0"/>
              <a:t>www.icojoy.com</a:t>
            </a:r>
            <a:r>
              <a:rPr lang="en-US" dirty="0" smtClean="0"/>
              <a:t>/articles/44/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 icons from free icon set: http://</a:t>
            </a:r>
            <a:r>
              <a:rPr lang="en-US" dirty="0" err="1" smtClean="0"/>
              <a:t>www.icojoy.com</a:t>
            </a:r>
            <a:r>
              <a:rPr lang="en-US" dirty="0" smtClean="0"/>
              <a:t>/articles/44/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182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A21AC-5AE0-724C-A631-E8DFBB5127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E1108-5824-6545-8B47-627FD8748A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9E2CA-9A73-0648-B7E8-B307F27DAF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E39DD-5C31-EF47-B41C-0261057A4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8D4AA-8045-774A-8BBA-92806A8FB3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D0AAB-2FDA-E94A-96C2-71E55F7D62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2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79F22-8C9F-5A48-AEBC-1DB4176170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2BDFE-D06F-E64B-B999-58827E928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1861B-8D7D-744A-A102-789C688F2F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9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205FA-497B-DE47-BB55-10B17C9B4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5A6B6-EAB3-7645-B86B-F20EA43469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4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0031AD6-A09E-0A41-BF94-4D6066918E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28" r:id="rId3"/>
    <p:sldLayoutId id="2147483837" r:id="rId4"/>
    <p:sldLayoutId id="2147483838" r:id="rId5"/>
    <p:sldLayoutId id="2147483839" r:id="rId6"/>
    <p:sldLayoutId id="2147483829" r:id="rId7"/>
    <p:sldLayoutId id="2147483830" r:id="rId8"/>
    <p:sldLayoutId id="2147483831" r:id="rId9"/>
    <p:sldLayoutId id="2147483840" r:id="rId10"/>
    <p:sldLayoutId id="2147483832" r:id="rId11"/>
    <p:sldLayoutId id="2147483833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charset="0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Excel_97-2003_Worksheet1.xls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Excel_97-2003_Worksheet2.xls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Introducing Information Retrieval 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and Web Search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Unstructured data in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1620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Which plays of Shakespeare contain the words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but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One could </a:t>
            </a:r>
            <a:r>
              <a:rPr lang="en-US" dirty="0" err="1">
                <a:latin typeface="Lucida Sans Typewriter" charset="0"/>
                <a:ea typeface="ＭＳ Ｐゴシック" charset="0"/>
                <a:cs typeface="Lucida Sans Typewriter" charset="0"/>
              </a:rPr>
              <a:t>grep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all of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Shakespeare’s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plays for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Caesar,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then strip out lines containing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Why is that not the answer?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Slow (for large corpora)</a:t>
            </a:r>
          </a:p>
          <a:p>
            <a:pPr lvl="1" eaLnBrk="1" hangingPunct="1"/>
            <a:r>
              <a:rPr lang="en-US" i="1" u="sng" dirty="0">
                <a:latin typeface="Calibri" charset="0"/>
                <a:ea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</a:rPr>
              <a:t> is non-trivial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Other operations (e.g., find the word </a:t>
            </a:r>
            <a:r>
              <a:rPr lang="en-US" b="1" i="1" dirty="0">
                <a:latin typeface="Calibri" charset="0"/>
                <a:ea typeface="ＭＳ Ｐゴシック" charset="0"/>
              </a:rPr>
              <a:t>Romans </a:t>
            </a:r>
            <a:r>
              <a:rPr lang="en-US" dirty="0">
                <a:latin typeface="Calibri" charset="0"/>
                <a:ea typeface="ＭＳ Ｐゴシック" charset="0"/>
              </a:rPr>
              <a:t>near</a:t>
            </a:r>
            <a:r>
              <a:rPr lang="en-US" b="1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countrymen</a:t>
            </a:r>
            <a:r>
              <a:rPr lang="en-US" dirty="0">
                <a:latin typeface="Calibri" charset="0"/>
                <a:ea typeface="ＭＳ Ｐゴシック" charset="0"/>
              </a:rPr>
              <a:t>) not feasible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Ranked retrieval (best documents to return)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Later lectures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E377015-F74D-7946-82CD-767C264577B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Term-document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incidence matrices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578" name="Object 10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13796"/>
              </p:ext>
            </p:extLst>
          </p:nvPr>
        </p:nvGraphicFramePr>
        <p:xfrm>
          <a:off x="762000" y="2525713"/>
          <a:ext cx="7637463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Worksheet" r:id="rId4" imgW="10896600" imgH="3365500" progId="Excel.Sheet.8">
                  <p:embed/>
                </p:oleObj>
              </mc:Choice>
              <mc:Fallback>
                <p:oleObj name="Worksheet" r:id="rId4" imgW="10896600" imgH="3365500" progId="Excel.Shee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25713"/>
                        <a:ext cx="7637463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638800" y="5568950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</a:rPr>
              <a:t>1 if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play</a:t>
            </a:r>
            <a:r>
              <a:rPr lang="en-US" dirty="0">
                <a:latin typeface="Arial" charset="0"/>
              </a:rPr>
              <a:t> contains </a:t>
            </a:r>
            <a:r>
              <a:rPr lang="en-US" dirty="0">
                <a:solidFill>
                  <a:srgbClr val="990033"/>
                </a:solidFill>
                <a:latin typeface="Arial" charset="0"/>
              </a:rPr>
              <a:t>word</a:t>
            </a:r>
            <a:r>
              <a:rPr lang="en-US" dirty="0">
                <a:latin typeface="Arial" charset="0"/>
              </a:rPr>
              <a:t>, 0 otherwise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 flipV="1">
            <a:off x="4267200" y="3733800"/>
            <a:ext cx="1371600" cy="18288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762000" y="5715000"/>
            <a:ext cx="3978275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b="1" i="1"/>
              <a:t>Brutus</a:t>
            </a:r>
            <a:r>
              <a:rPr lang="en-US" sz="2000"/>
              <a:t> </a:t>
            </a:r>
            <a:r>
              <a:rPr lang="en-US" sz="2000" i="1"/>
              <a:t>AND</a:t>
            </a:r>
            <a:r>
              <a:rPr lang="en-US" sz="2000"/>
              <a:t> </a:t>
            </a:r>
            <a:r>
              <a:rPr lang="en-US" sz="2000" b="1" i="1"/>
              <a:t>Caesar</a:t>
            </a:r>
            <a:r>
              <a:rPr lang="en-US" sz="2000"/>
              <a:t> </a:t>
            </a:r>
            <a:r>
              <a:rPr lang="en-US" sz="2000" i="1"/>
              <a:t>BUT</a:t>
            </a:r>
            <a:r>
              <a:rPr lang="en-US" sz="2000"/>
              <a:t> </a:t>
            </a:r>
            <a:r>
              <a:rPr lang="en-US" sz="2000" i="1"/>
              <a:t>NOT</a:t>
            </a:r>
            <a:r>
              <a:rPr lang="en-US" sz="2000"/>
              <a:t> </a:t>
            </a:r>
            <a:r>
              <a:rPr lang="en-US" sz="2000" b="1" i="1"/>
              <a:t>Calpurnia</a:t>
            </a:r>
          </a:p>
        </p:txBody>
      </p:sp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Incidence vectors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So we have a 0/1 vector for each term.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To answer query: take the vectors for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Brutus, Caesar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(complemented)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Wingdings" charset="0"/>
              </a:rPr>
              <a:t>  b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itwise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110100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110111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101111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100100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DBA53A3-74F7-BB40-ABC2-B380F03F439A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graphicFrame>
        <p:nvGraphicFramePr>
          <p:cNvPr id="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248994"/>
              </p:ext>
            </p:extLst>
          </p:nvPr>
        </p:nvGraphicFramePr>
        <p:xfrm>
          <a:off x="2971800" y="4430513"/>
          <a:ext cx="5638800" cy="174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Worksheet" r:id="rId4" imgW="10896600" imgH="3365500" progId="Excel.Sheet.8">
                  <p:embed/>
                </p:oleObj>
              </mc:Choice>
              <mc:Fallback>
                <p:oleObj name="Worksheet" r:id="rId4" imgW="10896600" imgH="33655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30513"/>
                        <a:ext cx="5638800" cy="1741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Answers to query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4876800"/>
          </a:xfrm>
        </p:spPr>
        <p:txBody>
          <a:bodyPr/>
          <a:lstStyle/>
          <a:p>
            <a:pPr eaLnBrk="1" hangingPunct="1"/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Antony and Cleopatra,</a:t>
            </a:r>
            <a:r>
              <a:rPr lang="en-US" sz="3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Act III, Scene ii</a:t>
            </a: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Agrippa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[Aside to DOMITIUS ENOBARBUS]: Why, 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Enobarbus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When Antony found Julius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dead,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He cried almost to roaring; and he wept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When at Philippi he found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slain.</a:t>
            </a:r>
          </a:p>
          <a:p>
            <a:pPr eaLnBrk="1" hangingPunct="1"/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Hamlet, Act III, Scene ii</a:t>
            </a:r>
            <a:endParaRPr lang="en-US" sz="17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Lord Polonius: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I did enact Julius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I was killed </a:t>
            </a:r>
            <a:r>
              <a:rPr lang="en-US" sz="1800" dirty="0" err="1" smtClean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’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the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Capitol;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killed me.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210B3F8-A2E0-3846-82F2-57B46C9C9D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pic>
        <p:nvPicPr>
          <p:cNvPr id="26630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962400"/>
            <a:ext cx="19748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Bigger collections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1 million documents, each with about 1000 words.</a:t>
            </a:r>
          </a:p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Avg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6 bytes/word including spaces/punctuation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6GB of data in the documents.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Say there are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500K </a:t>
            </a:r>
            <a:r>
              <a:rPr lang="en-US" i="1" dirty="0">
                <a:solidFill>
                  <a:srgbClr val="139CB7"/>
                </a:solidFill>
                <a:latin typeface="Calibri" charset="0"/>
                <a:ea typeface="ＭＳ Ｐゴシック" charset="0"/>
                <a:cs typeface="ＭＳ Ｐゴシック" charset="0"/>
              </a:rPr>
              <a:t>distinct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terms among these.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9129C92-D88D-694F-B1D0-82B57BA6AEA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Can’t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build the matrix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500K x 1M matrix has half-a-trillion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0’s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1’s.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it has no more than one billion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1’s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matrix is extremely sparse</a:t>
            </a:r>
            <a:r>
              <a:rPr lang="en-US" dirty="0" smtClean="0">
                <a:latin typeface="Calibri" charset="0"/>
                <a:ea typeface="ＭＳ Ｐゴシック" charset="0"/>
              </a:rPr>
              <a:t>.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What’s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better representation?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only record the 1 positions.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9969F51-1FB9-4246-B220-13862E15DB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7391400" y="2667000"/>
            <a:ext cx="1447800" cy="609600"/>
          </a:xfrm>
          <a:prstGeom prst="leftArrowCallout">
            <a:avLst>
              <a:gd name="adj1" fmla="val 25000"/>
              <a:gd name="adj2" fmla="val 25000"/>
              <a:gd name="adj3" fmla="val 39583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Why?</a:t>
            </a:r>
          </a:p>
        </p:txBody>
      </p:sp>
      <p:sp>
        <p:nvSpPr>
          <p:cNvPr id="3277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  <p:bldP spid="32773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Inverted Index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key data structure underlying modern IR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Inverted index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each term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we must store a list of all documents that contain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Identify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each doc by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1" dirty="0" err="1">
                <a:latin typeface="Calibri" charset="0"/>
                <a:ea typeface="ＭＳ Ｐゴシック" charset="0"/>
                <a:cs typeface="ＭＳ Ｐゴシック" charset="0"/>
              </a:rPr>
              <a:t>docID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a document serial number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we used fixed-size arrays for this?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28FE9C2-3E58-F44E-98BF-36FAF6FEF2B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199158" name="Text Box 54"/>
          <p:cNvSpPr txBox="1">
            <a:spLocks noChangeArrowheads="1"/>
          </p:cNvSpPr>
          <p:nvPr/>
        </p:nvSpPr>
        <p:spPr bwMode="auto">
          <a:xfrm>
            <a:off x="2895600" y="5562600"/>
            <a:ext cx="4495800" cy="83099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What happens if the word </a:t>
            </a:r>
            <a:r>
              <a:rPr lang="en-US" b="1" i="1" dirty="0">
                <a:latin typeface="+mn-lt"/>
              </a:rPr>
              <a:t>Caesar</a:t>
            </a:r>
            <a:r>
              <a:rPr lang="en-US" dirty="0">
                <a:latin typeface="+mn-lt"/>
              </a:rPr>
              <a:t> is added to document 14? </a:t>
            </a:r>
          </a:p>
        </p:txBody>
      </p:sp>
      <p:sp>
        <p:nvSpPr>
          <p:cNvPr id="33809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3733800"/>
            <a:ext cx="7854950" cy="1528763"/>
            <a:chOff x="381000" y="3733800"/>
            <a:chExt cx="7854950" cy="1528763"/>
          </a:xfrm>
        </p:grpSpPr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381000" y="3733800"/>
              <a:ext cx="1092579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Brutus</a:t>
              </a:r>
            </a:p>
          </p:txBody>
        </p:sp>
        <p:sp>
          <p:nvSpPr>
            <p:cNvPr id="33798" name="Text Box 5"/>
            <p:cNvSpPr txBox="1">
              <a:spLocks noChangeArrowheads="1"/>
            </p:cNvSpPr>
            <p:nvPr/>
          </p:nvSpPr>
          <p:spPr bwMode="auto">
            <a:xfrm>
              <a:off x="381000" y="4791075"/>
              <a:ext cx="149022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Calpurnia</a:t>
              </a:r>
            </a:p>
          </p:txBody>
        </p:sp>
        <p:sp>
          <p:nvSpPr>
            <p:cNvPr id="33799" name="Text Box 6"/>
            <p:cNvSpPr txBox="1">
              <a:spLocks noChangeArrowheads="1"/>
            </p:cNvSpPr>
            <p:nvPr/>
          </p:nvSpPr>
          <p:spPr bwMode="auto">
            <a:xfrm>
              <a:off x="381000" y="4267200"/>
              <a:ext cx="1295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Caesar</a:t>
              </a:r>
            </a:p>
          </p:txBody>
        </p:sp>
        <p:sp>
          <p:nvSpPr>
            <p:cNvPr id="33800" name="AutoShape 7"/>
            <p:cNvSpPr>
              <a:spLocks noChangeArrowheads="1"/>
            </p:cNvSpPr>
            <p:nvPr/>
          </p:nvSpPr>
          <p:spPr bwMode="auto">
            <a:xfrm>
              <a:off x="2057400" y="38100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01" name="AutoShape 8"/>
            <p:cNvSpPr>
              <a:spLocks noChangeArrowheads="1"/>
            </p:cNvSpPr>
            <p:nvPr/>
          </p:nvSpPr>
          <p:spPr bwMode="auto">
            <a:xfrm>
              <a:off x="2057400" y="43434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3802" name="Group 26"/>
            <p:cNvGrpSpPr>
              <a:grpSpLocks/>
            </p:cNvGrpSpPr>
            <p:nvPr/>
          </p:nvGrpSpPr>
          <p:grpSpPr bwMode="auto">
            <a:xfrm>
              <a:off x="3276600" y="4876800"/>
              <a:ext cx="4876800" cy="304800"/>
              <a:chOff x="2064" y="2448"/>
              <a:chExt cx="3072" cy="192"/>
            </a:xfrm>
          </p:grpSpPr>
          <p:sp>
            <p:nvSpPr>
              <p:cNvPr id="33841" name="Rectangle 2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2" name="Rectangle 2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3" name="Rectangle 2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4" name="Rectangle 3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5" name="Line 3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803" name="Group 51"/>
            <p:cNvGrpSpPr>
              <a:grpSpLocks/>
            </p:cNvGrpSpPr>
            <p:nvPr/>
          </p:nvGrpSpPr>
          <p:grpSpPr bwMode="auto">
            <a:xfrm>
              <a:off x="3276600" y="4267200"/>
              <a:ext cx="4959350" cy="461963"/>
              <a:chOff x="2064" y="2688"/>
              <a:chExt cx="3124" cy="291"/>
            </a:xfrm>
          </p:grpSpPr>
          <p:grpSp>
            <p:nvGrpSpPr>
              <p:cNvPr id="33827" name="Group 20"/>
              <p:cNvGrpSpPr>
                <a:grpSpLocks/>
              </p:cNvGrpSpPr>
              <p:nvPr/>
            </p:nvGrpSpPr>
            <p:grpSpPr bwMode="auto">
              <a:xfrm>
                <a:off x="2064" y="2736"/>
                <a:ext cx="3072" cy="192"/>
                <a:chOff x="2064" y="2448"/>
                <a:chExt cx="3072" cy="192"/>
              </a:xfrm>
            </p:grpSpPr>
            <p:sp>
              <p:nvSpPr>
                <p:cNvPr id="33836" name="Rectangle 2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7" name="Rectangle 22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8" name="Rectangle 23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9" name="Rectangle 24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40" name="Line 25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28" name="Text Box 32"/>
              <p:cNvSpPr txBox="1">
                <a:spLocks noChangeArrowheads="1"/>
              </p:cNvSpPr>
              <p:nvPr/>
            </p:nvSpPr>
            <p:spPr bwMode="auto">
              <a:xfrm>
                <a:off x="2150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3829" name="Text Box 33"/>
              <p:cNvSpPr txBox="1">
                <a:spLocks noChangeArrowheads="1"/>
              </p:cNvSpPr>
              <p:nvPr/>
            </p:nvSpPr>
            <p:spPr bwMode="auto">
              <a:xfrm>
                <a:off x="258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3830" name="Text Box 34"/>
              <p:cNvSpPr txBox="1">
                <a:spLocks noChangeArrowheads="1"/>
              </p:cNvSpPr>
              <p:nvPr/>
            </p:nvSpPr>
            <p:spPr bwMode="auto">
              <a:xfrm>
                <a:off x="294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3831" name="Text Box 35"/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3832" name="Text Box 36"/>
              <p:cNvSpPr txBox="1">
                <a:spLocks noChangeArrowheads="1"/>
              </p:cNvSpPr>
              <p:nvPr/>
            </p:nvSpPr>
            <p:spPr bwMode="auto">
              <a:xfrm>
                <a:off x="366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3833" name="Text Box 37"/>
              <p:cNvSpPr txBox="1">
                <a:spLocks noChangeArrowheads="1"/>
              </p:cNvSpPr>
              <p:nvPr/>
            </p:nvSpPr>
            <p:spPr bwMode="auto">
              <a:xfrm>
                <a:off x="4049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sp>
            <p:nvSpPr>
              <p:cNvPr id="33834" name="Text Box 38"/>
              <p:cNvSpPr txBox="1">
                <a:spLocks noChangeArrowheads="1"/>
              </p:cNvSpPr>
              <p:nvPr/>
            </p:nvSpPr>
            <p:spPr bwMode="auto">
              <a:xfrm>
                <a:off x="4416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57</a:t>
                </a:r>
              </a:p>
            </p:txBody>
          </p:sp>
          <p:sp>
            <p:nvSpPr>
              <p:cNvPr id="33835" name="Text Box 39"/>
              <p:cNvSpPr txBox="1">
                <a:spLocks noChangeArrowheads="1"/>
              </p:cNvSpPr>
              <p:nvPr/>
            </p:nvSpPr>
            <p:spPr bwMode="auto">
              <a:xfrm>
                <a:off x="4704" y="2688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132</a:t>
                </a:r>
              </a:p>
            </p:txBody>
          </p:sp>
        </p:grpSp>
        <p:grpSp>
          <p:nvGrpSpPr>
            <p:cNvPr id="33804" name="Group 52"/>
            <p:cNvGrpSpPr>
              <a:grpSpLocks/>
            </p:cNvGrpSpPr>
            <p:nvPr/>
          </p:nvGrpSpPr>
          <p:grpSpPr bwMode="auto">
            <a:xfrm>
              <a:off x="3276600" y="3733800"/>
              <a:ext cx="4876800" cy="461963"/>
              <a:chOff x="2064" y="2400"/>
              <a:chExt cx="3072" cy="291"/>
            </a:xfrm>
          </p:grpSpPr>
          <p:grpSp>
            <p:nvGrpSpPr>
              <p:cNvPr id="33813" name="Group 19"/>
              <p:cNvGrpSpPr>
                <a:grpSpLocks/>
              </p:cNvGrpSpPr>
              <p:nvPr/>
            </p:nvGrpSpPr>
            <p:grpSpPr bwMode="auto">
              <a:xfrm>
                <a:off x="2064" y="2448"/>
                <a:ext cx="3072" cy="192"/>
                <a:chOff x="2064" y="2448"/>
                <a:chExt cx="3072" cy="192"/>
              </a:xfrm>
            </p:grpSpPr>
            <p:sp>
              <p:nvSpPr>
                <p:cNvPr id="33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3" name="Rectangle 13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4" name="Rectangle 15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5" name="Rectangle 16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6" name="Line 18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14" name="Text Box 40"/>
              <p:cNvSpPr txBox="1">
                <a:spLocks noChangeArrowheads="1"/>
              </p:cNvSpPr>
              <p:nvPr/>
            </p:nvSpPr>
            <p:spPr bwMode="auto">
              <a:xfrm>
                <a:off x="2160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3815" name="Text Box 41"/>
              <p:cNvSpPr txBox="1">
                <a:spLocks noChangeArrowheads="1"/>
              </p:cNvSpPr>
              <p:nvPr/>
            </p:nvSpPr>
            <p:spPr bwMode="auto">
              <a:xfrm>
                <a:off x="2513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3816" name="Text Box 42"/>
              <p:cNvSpPr txBox="1">
                <a:spLocks noChangeArrowheads="1"/>
              </p:cNvSpPr>
              <p:nvPr/>
            </p:nvSpPr>
            <p:spPr bwMode="auto">
              <a:xfrm>
                <a:off x="2928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3817" name="Text Box 43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11</a:t>
                </a:r>
              </a:p>
            </p:txBody>
          </p:sp>
          <p:sp>
            <p:nvSpPr>
              <p:cNvPr id="33818" name="Text Box 44"/>
              <p:cNvSpPr txBox="1">
                <a:spLocks noChangeArrowheads="1"/>
              </p:cNvSpPr>
              <p:nvPr/>
            </p:nvSpPr>
            <p:spPr bwMode="auto">
              <a:xfrm>
                <a:off x="3665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31</a:t>
                </a:r>
              </a:p>
            </p:txBody>
          </p:sp>
          <p:sp>
            <p:nvSpPr>
              <p:cNvPr id="33819" name="Text Box 45"/>
              <p:cNvSpPr txBox="1">
                <a:spLocks noChangeArrowheads="1"/>
              </p:cNvSpPr>
              <p:nvPr/>
            </p:nvSpPr>
            <p:spPr bwMode="auto">
              <a:xfrm>
                <a:off x="4049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45</a:t>
                </a:r>
              </a:p>
            </p:txBody>
          </p:sp>
          <p:sp>
            <p:nvSpPr>
              <p:cNvPr id="33820" name="Text Box 46"/>
              <p:cNvSpPr txBox="1">
                <a:spLocks noChangeArrowheads="1"/>
              </p:cNvSpPr>
              <p:nvPr/>
            </p:nvSpPr>
            <p:spPr bwMode="auto">
              <a:xfrm>
                <a:off x="4320" y="2400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173</a:t>
                </a:r>
              </a:p>
            </p:txBody>
          </p:sp>
          <p:sp>
            <p:nvSpPr>
              <p:cNvPr id="33821" name="Text Box 47"/>
              <p:cNvSpPr txBox="1">
                <a:spLocks noChangeArrowheads="1"/>
              </p:cNvSpPr>
              <p:nvPr/>
            </p:nvSpPr>
            <p:spPr bwMode="auto">
              <a:xfrm>
                <a:off x="4747" y="240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33805" name="Text Box 48"/>
            <p:cNvSpPr txBox="1">
              <a:spLocks noChangeArrowheads="1"/>
            </p:cNvSpPr>
            <p:nvPr/>
          </p:nvSpPr>
          <p:spPr bwMode="auto">
            <a:xfrm>
              <a:off x="3276600" y="4800600"/>
              <a:ext cx="3794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3806" name="AutoShape 49"/>
            <p:cNvSpPr>
              <a:spLocks noChangeArrowheads="1"/>
            </p:cNvSpPr>
            <p:nvPr/>
          </p:nvSpPr>
          <p:spPr bwMode="auto">
            <a:xfrm>
              <a:off x="2057400" y="48768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07" name="Text Box 50"/>
            <p:cNvSpPr txBox="1">
              <a:spLocks noChangeArrowheads="1"/>
            </p:cNvSpPr>
            <p:nvPr/>
          </p:nvSpPr>
          <p:spPr bwMode="auto">
            <a:xfrm>
              <a:off x="38957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33810" name="Text Box 46"/>
            <p:cNvSpPr txBox="1">
              <a:spLocks noChangeArrowheads="1"/>
            </p:cNvSpPr>
            <p:nvPr/>
          </p:nvSpPr>
          <p:spPr bwMode="auto">
            <a:xfrm>
              <a:off x="7467600" y="37338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174</a:t>
              </a:r>
            </a:p>
          </p:txBody>
        </p:sp>
        <p:sp>
          <p:nvSpPr>
            <p:cNvPr id="33811" name="Text Box 50"/>
            <p:cNvSpPr txBox="1">
              <a:spLocks noChangeArrowheads="1"/>
            </p:cNvSpPr>
            <p:nvPr/>
          </p:nvSpPr>
          <p:spPr bwMode="auto">
            <a:xfrm>
              <a:off x="46069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54</a:t>
              </a:r>
            </a:p>
          </p:txBody>
        </p:sp>
        <p:sp>
          <p:nvSpPr>
            <p:cNvPr id="33812" name="Text Box 50"/>
            <p:cNvSpPr txBox="1">
              <a:spLocks noChangeArrowheads="1"/>
            </p:cNvSpPr>
            <p:nvPr/>
          </p:nvSpPr>
          <p:spPr bwMode="auto">
            <a:xfrm>
              <a:off x="5029200" y="48006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  <p:bldP spid="119915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need variable-size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postings lists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On disk, a continuous run of postings is normal and best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In memory, can use linked lists or variable length arrays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Some tradeoffs in size/ease of insertion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39FF5EE-3BE4-CA4F-B1C6-FB447380EDE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04800" y="3971925"/>
            <a:ext cx="1666875" cy="2398713"/>
            <a:chOff x="192" y="2502"/>
            <a:chExt cx="1050" cy="1511"/>
          </a:xfrm>
        </p:grpSpPr>
        <p:sp>
          <p:nvSpPr>
            <p:cNvPr id="34876" name="AutoShape 46"/>
            <p:cNvSpPr>
              <a:spLocks/>
            </p:cNvSpPr>
            <p:nvPr/>
          </p:nvSpPr>
          <p:spPr bwMode="auto">
            <a:xfrm>
              <a:off x="192" y="250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38" name="Text Box 47"/>
            <p:cNvSpPr txBox="1">
              <a:spLocks noChangeArrowheads="1"/>
            </p:cNvSpPr>
            <p:nvPr/>
          </p:nvSpPr>
          <p:spPr bwMode="auto">
            <a:xfrm>
              <a:off x="278" y="3725"/>
              <a:ext cx="964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>
                  <a:latin typeface="Tahoma" charset="0"/>
                  <a:ea typeface="Arial Unicode MS" charset="0"/>
                </a:rPr>
                <a:t>Dictionary</a:t>
              </a:r>
            </a:p>
          </p:txBody>
        </p:sp>
        <p:cxnSp>
          <p:nvCxnSpPr>
            <p:cNvPr id="34878" name="AutoShape 48"/>
            <p:cNvCxnSpPr>
              <a:cxnSpLocks noChangeShapeType="1"/>
              <a:stCxn id="33838" idx="1"/>
              <a:endCxn id="34876" idx="1"/>
            </p:cNvCxnSpPr>
            <p:nvPr/>
          </p:nvCxnSpPr>
          <p:spPr bwMode="auto">
            <a:xfrm rot="10800000">
              <a:off x="192" y="2982"/>
              <a:ext cx="86" cy="889"/>
            </a:xfrm>
            <a:prstGeom prst="curvedConnector3">
              <a:avLst>
                <a:gd name="adj1" fmla="val 267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657600" y="5495925"/>
            <a:ext cx="5334000" cy="803275"/>
            <a:chOff x="2352" y="3600"/>
            <a:chExt cx="3360" cy="506"/>
          </a:xfrm>
        </p:grpSpPr>
        <p:sp>
          <p:nvSpPr>
            <p:cNvPr id="34874" name="AutoShape 51"/>
            <p:cNvSpPr>
              <a:spLocks/>
            </p:cNvSpPr>
            <p:nvPr/>
          </p:nvSpPr>
          <p:spPr bwMode="auto">
            <a:xfrm rot="-5400000">
              <a:off x="3924" y="2028"/>
              <a:ext cx="216" cy="3360"/>
            </a:xfrm>
            <a:prstGeom prst="leftBrace">
              <a:avLst>
                <a:gd name="adj1" fmla="val 12963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5" name="Text Box 52"/>
            <p:cNvSpPr txBox="1">
              <a:spLocks noChangeArrowheads="1"/>
            </p:cNvSpPr>
            <p:nvPr/>
          </p:nvSpPr>
          <p:spPr bwMode="auto">
            <a:xfrm>
              <a:off x="3600" y="3815"/>
              <a:ext cx="880" cy="291"/>
            </a:xfrm>
            <a:prstGeom prst="rect">
              <a:avLst/>
            </a:prstGeom>
            <a:solidFill>
              <a:srgbClr val="83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i="1">
                  <a:latin typeface="Tahoma" charset="0"/>
                </a:rPr>
                <a:t>Postings</a:t>
              </a:r>
            </a:p>
          </p:txBody>
        </p:sp>
      </p:grpSp>
      <p:sp>
        <p:nvSpPr>
          <p:cNvPr id="1200183" name="Text Box 55"/>
          <p:cNvSpPr txBox="1">
            <a:spLocks noChangeArrowheads="1"/>
          </p:cNvSpPr>
          <p:nvPr/>
        </p:nvSpPr>
        <p:spPr bwMode="auto">
          <a:xfrm>
            <a:off x="3124200" y="6284913"/>
            <a:ext cx="5605463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Sorted by docID (more later on why).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67600" y="3048000"/>
            <a:ext cx="1143000" cy="838200"/>
            <a:chOff x="7467600" y="3048000"/>
            <a:chExt cx="1143000" cy="838200"/>
          </a:xfrm>
        </p:grpSpPr>
        <p:sp>
          <p:nvSpPr>
            <p:cNvPr id="22568" name="Rectangle 73"/>
            <p:cNvSpPr>
              <a:spLocks noChangeArrowheads="1"/>
            </p:cNvSpPr>
            <p:nvPr/>
          </p:nvSpPr>
          <p:spPr bwMode="auto">
            <a:xfrm>
              <a:off x="7467600" y="3048000"/>
              <a:ext cx="1143000" cy="406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000000"/>
                  </a:solidFill>
                  <a:ea typeface="Arial Unicode MS" charset="0"/>
                  <a:cs typeface="Arial Unicode MS" charset="0"/>
                </a:rPr>
                <a:t>Posting</a:t>
              </a:r>
            </a:p>
          </p:txBody>
        </p:sp>
        <p:sp>
          <p:nvSpPr>
            <p:cNvPr id="34825" name="Line 75"/>
            <p:cNvSpPr>
              <a:spLocks noChangeShapeType="1"/>
            </p:cNvSpPr>
            <p:nvPr/>
          </p:nvSpPr>
          <p:spPr bwMode="auto">
            <a:xfrm flipH="1">
              <a:off x="7620000" y="3505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4826" name="TextBox 52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755650" y="38862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755650" y="4943475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755650" y="4419600"/>
            <a:ext cx="1149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Caesar</a:t>
            </a:r>
          </a:p>
        </p:txBody>
      </p:sp>
      <p:sp>
        <p:nvSpPr>
          <p:cNvPr id="34830" name="AutoShape 7"/>
          <p:cNvSpPr>
            <a:spLocks noChangeArrowheads="1"/>
          </p:cNvSpPr>
          <p:nvPr/>
        </p:nvSpPr>
        <p:spPr bwMode="auto">
          <a:xfrm>
            <a:off x="2432050" y="39624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1" name="AutoShape 8"/>
          <p:cNvSpPr>
            <a:spLocks noChangeArrowheads="1"/>
          </p:cNvSpPr>
          <p:nvPr/>
        </p:nvSpPr>
        <p:spPr bwMode="auto">
          <a:xfrm>
            <a:off x="2432050" y="4495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4832" name="Group 26"/>
          <p:cNvGrpSpPr>
            <a:grpSpLocks/>
          </p:cNvGrpSpPr>
          <p:nvPr/>
        </p:nvGrpSpPr>
        <p:grpSpPr bwMode="auto">
          <a:xfrm>
            <a:off x="3651250" y="5029200"/>
            <a:ext cx="4876800" cy="304800"/>
            <a:chOff x="2064" y="2448"/>
            <a:chExt cx="3072" cy="192"/>
          </a:xfrm>
        </p:grpSpPr>
        <p:sp>
          <p:nvSpPr>
            <p:cNvPr id="34869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70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1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2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3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833" name="Group 51"/>
          <p:cNvGrpSpPr>
            <a:grpSpLocks/>
          </p:cNvGrpSpPr>
          <p:nvPr/>
        </p:nvGrpSpPr>
        <p:grpSpPr bwMode="auto">
          <a:xfrm>
            <a:off x="3651250" y="4419600"/>
            <a:ext cx="4959350" cy="461963"/>
            <a:chOff x="2064" y="2688"/>
            <a:chExt cx="3124" cy="291"/>
          </a:xfrm>
        </p:grpSpPr>
        <p:grpSp>
          <p:nvGrpSpPr>
            <p:cNvPr id="34855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34864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5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6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7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8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56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34857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4858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34859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34860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34861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34862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57</a:t>
              </a:r>
            </a:p>
          </p:txBody>
        </p:sp>
        <p:sp>
          <p:nvSpPr>
            <p:cNvPr id="34863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132</a:t>
              </a:r>
            </a:p>
          </p:txBody>
        </p:sp>
      </p:grpSp>
      <p:grpSp>
        <p:nvGrpSpPr>
          <p:cNvPr id="34834" name="Group 52"/>
          <p:cNvGrpSpPr>
            <a:grpSpLocks/>
          </p:cNvGrpSpPr>
          <p:nvPr/>
        </p:nvGrpSpPr>
        <p:grpSpPr bwMode="auto">
          <a:xfrm>
            <a:off x="3651250" y="3886200"/>
            <a:ext cx="4876800" cy="461963"/>
            <a:chOff x="2064" y="2400"/>
            <a:chExt cx="3072" cy="291"/>
          </a:xfrm>
        </p:grpSpPr>
        <p:grpSp>
          <p:nvGrpSpPr>
            <p:cNvPr id="34841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34850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1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2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3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4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42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34843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4844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34845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11</a:t>
              </a:r>
            </a:p>
          </p:txBody>
        </p:sp>
        <p:sp>
          <p:nvSpPr>
            <p:cNvPr id="34846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34847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45</a:t>
              </a:r>
            </a:p>
          </p:txBody>
        </p:sp>
        <p:sp>
          <p:nvSpPr>
            <p:cNvPr id="34848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173</a:t>
              </a:r>
            </a:p>
          </p:txBody>
        </p:sp>
        <p:sp>
          <p:nvSpPr>
            <p:cNvPr id="34849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34835" name="Text Box 48"/>
          <p:cNvSpPr txBox="1">
            <a:spLocks noChangeArrowheads="1"/>
          </p:cNvSpPr>
          <p:nvPr/>
        </p:nvSpPr>
        <p:spPr bwMode="auto">
          <a:xfrm>
            <a:off x="3651250" y="4953000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34836" name="AutoShape 49"/>
          <p:cNvSpPr>
            <a:spLocks noChangeArrowheads="1"/>
          </p:cNvSpPr>
          <p:nvPr/>
        </p:nvSpPr>
        <p:spPr bwMode="auto">
          <a:xfrm>
            <a:off x="2432050" y="5029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7" name="Text Box 50"/>
          <p:cNvSpPr txBox="1">
            <a:spLocks noChangeArrowheads="1"/>
          </p:cNvSpPr>
          <p:nvPr/>
        </p:nvSpPr>
        <p:spPr bwMode="auto">
          <a:xfrm>
            <a:off x="4270375" y="4953000"/>
            <a:ext cx="57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31</a:t>
            </a:r>
          </a:p>
        </p:txBody>
      </p:sp>
      <p:sp>
        <p:nvSpPr>
          <p:cNvPr id="34838" name="Text Box 46"/>
          <p:cNvSpPr txBox="1">
            <a:spLocks noChangeArrowheads="1"/>
          </p:cNvSpPr>
          <p:nvPr/>
        </p:nvSpPr>
        <p:spPr bwMode="auto">
          <a:xfrm>
            <a:off x="7842250" y="38862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174</a:t>
            </a:r>
          </a:p>
        </p:txBody>
      </p:sp>
      <p:sp>
        <p:nvSpPr>
          <p:cNvPr id="34839" name="Text Box 50"/>
          <p:cNvSpPr txBox="1">
            <a:spLocks noChangeArrowheads="1"/>
          </p:cNvSpPr>
          <p:nvPr/>
        </p:nvSpPr>
        <p:spPr bwMode="auto">
          <a:xfrm>
            <a:off x="4981575" y="49530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54</a:t>
            </a:r>
          </a:p>
        </p:txBody>
      </p:sp>
      <p:sp>
        <p:nvSpPr>
          <p:cNvPr id="34840" name="Text Box 50"/>
          <p:cNvSpPr txBox="1">
            <a:spLocks noChangeArrowheads="1"/>
          </p:cNvSpPr>
          <p:nvPr/>
        </p:nvSpPr>
        <p:spPr bwMode="auto">
          <a:xfrm>
            <a:off x="5403850" y="49530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8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Information Retrieval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57E69"/>
              </a:buClr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Information Retrieval (IR) is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finding material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(usually documents) of an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unstructured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nature (usually text) that satisfies an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from within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large collections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(usually stored on computers)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buClr>
                <a:srgbClr val="357E69"/>
              </a:buClr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These days we frequently think first of </a:t>
            </a:r>
            <a:r>
              <a:rPr lang="en-US" dirty="0" smtClean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web search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, but there are many other cases:</a:t>
            </a:r>
          </a:p>
          <a:p>
            <a:pPr lvl="2" eaLnBrk="1" hangingPunct="1"/>
            <a:r>
              <a:rPr lang="en-US" dirty="0" smtClean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E-mail search</a:t>
            </a:r>
          </a:p>
          <a:p>
            <a:pPr lvl="2" eaLnBrk="1" hangingPunct="1"/>
            <a:r>
              <a:rPr lang="en-US" dirty="0" smtClean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Searching your laptop</a:t>
            </a:r>
          </a:p>
          <a:p>
            <a:pPr lvl="2" eaLnBrk="1" hangingPunct="1"/>
            <a:r>
              <a:rPr lang="en-US" dirty="0" smtClean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Corporate knowledge bases</a:t>
            </a:r>
          </a:p>
          <a:p>
            <a:pPr lvl="2" eaLnBrk="1" hangingPunct="1"/>
            <a:r>
              <a:rPr lang="en-US" dirty="0" smtClean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Legal information retrieval</a:t>
            </a:r>
            <a:endParaRPr lang="en-US" dirty="0">
              <a:solidFill>
                <a:schemeClr val="accent3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A2BB8218-B1E0-0A44-BE56-0D3695044AF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46125" y="2743200"/>
            <a:ext cx="8285163" cy="1143000"/>
            <a:chOff x="470" y="1728"/>
            <a:chExt cx="5219" cy="720"/>
          </a:xfrm>
        </p:grpSpPr>
        <p:sp>
          <p:nvSpPr>
            <p:cNvPr id="36912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36913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14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Token </a:t>
              </a:r>
              <a:r>
                <a:rPr lang="en-US" sz="2000" dirty="0" smtClean="0"/>
                <a:t>stream</a:t>
              </a:r>
              <a:endParaRPr lang="en-US" sz="2000" dirty="0"/>
            </a:p>
          </p:txBody>
        </p:sp>
        <p:sp>
          <p:nvSpPr>
            <p:cNvPr id="36915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Friends</a:t>
              </a:r>
            </a:p>
          </p:txBody>
        </p:sp>
        <p:sp>
          <p:nvSpPr>
            <p:cNvPr id="36916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Romans</a:t>
              </a:r>
            </a:p>
          </p:txBody>
        </p:sp>
        <p:sp>
          <p:nvSpPr>
            <p:cNvPr id="36917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Countrymen</a:t>
              </a:r>
            </a:p>
          </p:txBody>
        </p:sp>
      </p:grp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62000" y="3800475"/>
            <a:ext cx="8272463" cy="1381125"/>
            <a:chOff x="480" y="2394"/>
            <a:chExt cx="5211" cy="870"/>
          </a:xfrm>
        </p:grpSpPr>
        <p:sp>
          <p:nvSpPr>
            <p:cNvPr id="36906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36907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08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Modified </a:t>
              </a:r>
              <a:r>
                <a:rPr lang="en-US" sz="2000" dirty="0" smtClean="0"/>
                <a:t>tokens</a:t>
              </a:r>
              <a:endParaRPr lang="en-US" sz="2000" dirty="0"/>
            </a:p>
          </p:txBody>
        </p:sp>
        <p:sp>
          <p:nvSpPr>
            <p:cNvPr id="36909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</a:t>
              </a:r>
            </a:p>
          </p:txBody>
        </p:sp>
        <p:sp>
          <p:nvSpPr>
            <p:cNvPr id="36910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</a:t>
              </a:r>
            </a:p>
          </p:txBody>
        </p:sp>
        <p:sp>
          <p:nvSpPr>
            <p:cNvPr id="36911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62000" y="5172075"/>
            <a:ext cx="8350250" cy="1604963"/>
            <a:chOff x="480" y="3258"/>
            <a:chExt cx="5260" cy="1011"/>
          </a:xfrm>
        </p:grpSpPr>
        <p:sp>
          <p:nvSpPr>
            <p:cNvPr id="36884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36885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86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Inverted </a:t>
              </a:r>
              <a:r>
                <a:rPr lang="en-US" sz="2000" dirty="0" smtClean="0"/>
                <a:t>index</a:t>
              </a:r>
              <a:endParaRPr lang="en-US" sz="2000" dirty="0"/>
            </a:p>
          </p:txBody>
        </p:sp>
        <p:grpSp>
          <p:nvGrpSpPr>
            <p:cNvPr id="36887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36888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36903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4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5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889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0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891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2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</a:t>
                </a:r>
              </a:p>
            </p:txBody>
          </p:sp>
          <p:sp>
            <p:nvSpPr>
              <p:cNvPr id="36893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cxnSp>
            <p:nvCxnSpPr>
              <p:cNvPr id="36894" name="AutoShape 44"/>
              <p:cNvCxnSpPr>
                <a:cxnSpLocks noChangeShapeType="1"/>
                <a:stCxn id="36889" idx="3"/>
                <a:endCxn id="36890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5" name="AutoShape 45"/>
              <p:cNvCxnSpPr>
                <a:cxnSpLocks noChangeShapeType="1"/>
                <a:stCxn id="36890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96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cxnSp>
            <p:nvCxnSpPr>
              <p:cNvPr id="36897" name="AutoShape 47"/>
              <p:cNvCxnSpPr>
                <a:cxnSpLocks noChangeShapeType="1"/>
                <a:stCxn id="36896" idx="3"/>
                <a:endCxn id="36891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8" name="AutoShape 48"/>
              <p:cNvCxnSpPr>
                <a:cxnSpLocks noChangeShapeType="1"/>
                <a:stCxn id="36891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9" name="AutoShape 49"/>
              <p:cNvCxnSpPr>
                <a:cxnSpLocks noChangeShapeType="1"/>
                <a:stCxn id="36892" idx="3"/>
                <a:endCxn id="36893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6872" name="AutoShape 16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3" name="Text Box 19"/>
          <p:cNvSpPr txBox="1">
            <a:spLocks noChangeArrowheads="1"/>
          </p:cNvSpPr>
          <p:nvPr/>
        </p:nvSpPr>
        <p:spPr bwMode="auto">
          <a:xfrm>
            <a:off x="746125" y="1687513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dirty="0"/>
              <a:t>Documents to</a:t>
            </a:r>
          </a:p>
          <a:p>
            <a:pPr eaLnBrk="1" hangingPunct="1"/>
            <a:r>
              <a:rPr lang="en-US" sz="2000" dirty="0"/>
              <a:t>be </a:t>
            </a:r>
            <a:r>
              <a:rPr lang="en-US" sz="2000" dirty="0" smtClean="0"/>
              <a:t>indexed</a:t>
            </a:r>
            <a:endParaRPr lang="en-US" sz="2000" dirty="0"/>
          </a:p>
        </p:txBody>
      </p:sp>
      <p:sp>
        <p:nvSpPr>
          <p:cNvPr id="36874" name="Rectangle 24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Friends, Romans, countrymen.</a:t>
            </a:r>
          </a:p>
        </p:txBody>
      </p:sp>
      <p:sp>
        <p:nvSpPr>
          <p:cNvPr id="36875" name="Oval 62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6" name="Oval 63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7" name="Oval 64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8" name="TextBox 5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00400" y="1600200"/>
            <a:ext cx="1524000" cy="685800"/>
            <a:chOff x="3200400" y="1600200"/>
            <a:chExt cx="1524000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674446"/>
              <a:ext cx="381000" cy="459154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26846"/>
              <a:ext cx="381000" cy="459154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1752600"/>
              <a:ext cx="381000" cy="45915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1600200"/>
              <a:ext cx="381000" cy="45915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1752600"/>
              <a:ext cx="381000" cy="45915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600200"/>
              <a:ext cx="381000" cy="45915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46125" y="2743200"/>
            <a:ext cx="8285163" cy="1143000"/>
            <a:chOff x="470" y="1728"/>
            <a:chExt cx="5219" cy="720"/>
          </a:xfrm>
        </p:grpSpPr>
        <p:sp>
          <p:nvSpPr>
            <p:cNvPr id="36912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36913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14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Token </a:t>
              </a:r>
              <a:r>
                <a:rPr lang="en-US" sz="2000" dirty="0" smtClean="0"/>
                <a:t>stream</a:t>
              </a:r>
              <a:endParaRPr lang="en-US" sz="2000" dirty="0"/>
            </a:p>
          </p:txBody>
        </p:sp>
        <p:sp>
          <p:nvSpPr>
            <p:cNvPr id="36915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Friends</a:t>
              </a:r>
            </a:p>
          </p:txBody>
        </p:sp>
        <p:sp>
          <p:nvSpPr>
            <p:cNvPr id="36916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Romans</a:t>
              </a:r>
            </a:p>
          </p:txBody>
        </p:sp>
        <p:sp>
          <p:nvSpPr>
            <p:cNvPr id="36917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Countrymen</a:t>
              </a:r>
            </a:p>
          </p:txBody>
        </p:sp>
      </p:grp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62000" y="3800475"/>
            <a:ext cx="8272463" cy="1381125"/>
            <a:chOff x="480" y="2394"/>
            <a:chExt cx="5211" cy="870"/>
          </a:xfrm>
        </p:grpSpPr>
        <p:sp>
          <p:nvSpPr>
            <p:cNvPr id="36906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36907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08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Modified </a:t>
              </a:r>
              <a:r>
                <a:rPr lang="en-US" sz="2000" dirty="0" smtClean="0"/>
                <a:t>tokens</a:t>
              </a:r>
              <a:endParaRPr lang="en-US" sz="2000" dirty="0"/>
            </a:p>
          </p:txBody>
        </p:sp>
        <p:sp>
          <p:nvSpPr>
            <p:cNvPr id="36909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</a:t>
              </a:r>
            </a:p>
          </p:txBody>
        </p:sp>
        <p:sp>
          <p:nvSpPr>
            <p:cNvPr id="36910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</a:t>
              </a:r>
            </a:p>
          </p:txBody>
        </p:sp>
        <p:sp>
          <p:nvSpPr>
            <p:cNvPr id="36911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62000" y="5172075"/>
            <a:ext cx="8350250" cy="1604963"/>
            <a:chOff x="480" y="3258"/>
            <a:chExt cx="5260" cy="1011"/>
          </a:xfrm>
        </p:grpSpPr>
        <p:sp>
          <p:nvSpPr>
            <p:cNvPr id="36884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36885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86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Inverted </a:t>
              </a:r>
              <a:r>
                <a:rPr lang="en-US" sz="2000" dirty="0" smtClean="0"/>
                <a:t>index</a:t>
              </a:r>
              <a:endParaRPr lang="en-US" sz="2000" dirty="0"/>
            </a:p>
          </p:txBody>
        </p:sp>
        <p:grpSp>
          <p:nvGrpSpPr>
            <p:cNvPr id="36887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36888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36903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4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5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889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0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891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2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</a:t>
                </a:r>
              </a:p>
            </p:txBody>
          </p:sp>
          <p:sp>
            <p:nvSpPr>
              <p:cNvPr id="36893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cxnSp>
            <p:nvCxnSpPr>
              <p:cNvPr id="36894" name="AutoShape 44"/>
              <p:cNvCxnSpPr>
                <a:cxnSpLocks noChangeShapeType="1"/>
                <a:stCxn id="36889" idx="3"/>
                <a:endCxn id="36890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5" name="AutoShape 45"/>
              <p:cNvCxnSpPr>
                <a:cxnSpLocks noChangeShapeType="1"/>
                <a:stCxn id="36890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96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cxnSp>
            <p:nvCxnSpPr>
              <p:cNvPr id="36897" name="AutoShape 47"/>
              <p:cNvCxnSpPr>
                <a:cxnSpLocks noChangeShapeType="1"/>
                <a:stCxn id="36896" idx="3"/>
                <a:endCxn id="36891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8" name="AutoShape 48"/>
              <p:cNvCxnSpPr>
                <a:cxnSpLocks noChangeShapeType="1"/>
                <a:stCxn id="36891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9" name="AutoShape 49"/>
              <p:cNvCxnSpPr>
                <a:cxnSpLocks noChangeShapeType="1"/>
                <a:stCxn id="36892" idx="3"/>
                <a:endCxn id="36893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60325" y="2992438"/>
            <a:ext cx="3232150" cy="1568450"/>
            <a:chOff x="38" y="1885"/>
            <a:chExt cx="2036" cy="988"/>
          </a:xfrm>
          <a:solidFill>
            <a:srgbClr val="83ADC1"/>
          </a:solidFill>
        </p:grpSpPr>
        <p:cxnSp>
          <p:nvCxnSpPr>
            <p:cNvPr id="34836" name="AutoShape 57"/>
            <p:cNvCxnSpPr>
              <a:cxnSpLocks noChangeShapeType="1"/>
              <a:stCxn id="34838" idx="3"/>
            </p:cNvCxnSpPr>
            <p:nvPr/>
          </p:nvCxnSpPr>
          <p:spPr bwMode="auto">
            <a:xfrm flipV="1">
              <a:off x="1077" y="1885"/>
              <a:ext cx="997" cy="764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38" y="2425"/>
              <a:ext cx="1664" cy="448"/>
              <a:chOff x="220" y="2424"/>
              <a:chExt cx="1460" cy="433"/>
            </a:xfrm>
            <a:grpFill/>
          </p:grpSpPr>
          <p:sp>
            <p:nvSpPr>
              <p:cNvPr id="34838" name="Rectangle 55"/>
              <p:cNvSpPr>
                <a:spLocks noChangeArrowheads="1"/>
              </p:cNvSpPr>
              <p:nvPr/>
            </p:nvSpPr>
            <p:spPr bwMode="auto">
              <a:xfrm>
                <a:off x="220" y="2424"/>
                <a:ext cx="912" cy="4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More on</a:t>
                </a:r>
              </a:p>
              <a:p>
                <a:pPr algn="ctr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these later.</a:t>
                </a:r>
              </a:p>
            </p:txBody>
          </p:sp>
          <p:cxnSp>
            <p:nvCxnSpPr>
              <p:cNvPr id="34839" name="AutoShape 58"/>
              <p:cNvCxnSpPr>
                <a:cxnSpLocks noChangeShapeType="1"/>
                <a:stCxn id="34838" idx="3"/>
              </p:cNvCxnSpPr>
              <p:nvPr/>
            </p:nvCxnSpPr>
            <p:spPr bwMode="auto">
              <a:xfrm>
                <a:off x="1132" y="2640"/>
                <a:ext cx="548" cy="35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</p:grpSp>
      <p:sp>
        <p:nvSpPr>
          <p:cNvPr id="36872" name="AutoShape 16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3" name="Text Box 19"/>
          <p:cNvSpPr txBox="1">
            <a:spLocks noChangeArrowheads="1"/>
          </p:cNvSpPr>
          <p:nvPr/>
        </p:nvSpPr>
        <p:spPr bwMode="auto">
          <a:xfrm>
            <a:off x="746125" y="1687513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dirty="0"/>
              <a:t>Documents to</a:t>
            </a:r>
          </a:p>
          <a:p>
            <a:pPr eaLnBrk="1" hangingPunct="1"/>
            <a:r>
              <a:rPr lang="en-US" sz="2000" dirty="0"/>
              <a:t>be </a:t>
            </a:r>
            <a:r>
              <a:rPr lang="en-US" sz="2000" dirty="0" smtClean="0"/>
              <a:t>indexed</a:t>
            </a:r>
            <a:endParaRPr lang="en-US" sz="2000" dirty="0"/>
          </a:p>
        </p:txBody>
      </p:sp>
      <p:sp>
        <p:nvSpPr>
          <p:cNvPr id="36874" name="Rectangle 24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Friends, Romans, countrymen.</a:t>
            </a:r>
          </a:p>
        </p:txBody>
      </p:sp>
      <p:sp>
        <p:nvSpPr>
          <p:cNvPr id="36875" name="Oval 62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6" name="Oval 63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7" name="Oval 64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8" name="TextBox 5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00400" y="1600200"/>
            <a:ext cx="1524000" cy="685800"/>
            <a:chOff x="3200400" y="1600200"/>
            <a:chExt cx="1524000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674446"/>
              <a:ext cx="381000" cy="459154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26846"/>
              <a:ext cx="381000" cy="459154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1752600"/>
              <a:ext cx="381000" cy="45915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1600200"/>
              <a:ext cx="381000" cy="45915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1752600"/>
              <a:ext cx="381000" cy="45915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600200"/>
              <a:ext cx="381000" cy="459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4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Initial stages of text processing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sym typeface="Symbol" charset="2"/>
              </a:rPr>
              <a:t>Tokenization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Cut character sequence into word tokens</a:t>
            </a:r>
          </a:p>
          <a:p>
            <a:pPr lvl="2" eaLnBrk="1" hangingPunct="1"/>
            <a:r>
              <a:rPr lang="en-US" dirty="0" smtClean="0">
                <a:sym typeface="Symbol" charset="2"/>
              </a:rPr>
              <a:t>Deal with </a:t>
            </a:r>
            <a:r>
              <a:rPr lang="en-US" b="1" i="1" dirty="0" smtClean="0">
                <a:sym typeface="Symbol" charset="2"/>
              </a:rPr>
              <a:t>“John’s”</a:t>
            </a:r>
            <a:r>
              <a:rPr lang="en-US" dirty="0" smtClean="0">
                <a:sym typeface="Symbol" charset="2"/>
              </a:rPr>
              <a:t>, </a:t>
            </a:r>
            <a:r>
              <a:rPr lang="en-US" b="1" i="1" dirty="0" smtClean="0">
                <a:sym typeface="Symbol" charset="2"/>
              </a:rPr>
              <a:t>a state-of-the-art solution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Normalization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Map text and query term to same form</a:t>
            </a:r>
          </a:p>
          <a:p>
            <a:pPr lvl="2" eaLnBrk="1" hangingPunct="1"/>
            <a:r>
              <a:rPr lang="en-US" dirty="0" smtClean="0">
                <a:sym typeface="Symbol" charset="2"/>
              </a:rPr>
              <a:t>You want </a:t>
            </a:r>
            <a:r>
              <a:rPr lang="en-US" b="1" i="1" dirty="0" smtClean="0">
                <a:sym typeface="Symbol" charset="2"/>
              </a:rPr>
              <a:t>U.S.A.</a:t>
            </a:r>
            <a:r>
              <a:rPr lang="en-US" dirty="0" smtClean="0">
                <a:sym typeface="Symbol" charset="2"/>
              </a:rPr>
              <a:t> and </a:t>
            </a:r>
            <a:r>
              <a:rPr lang="en-US" b="1" i="1" dirty="0" smtClean="0">
                <a:sym typeface="Symbol" charset="2"/>
              </a:rPr>
              <a:t>USA </a:t>
            </a:r>
            <a:r>
              <a:rPr lang="en-US" dirty="0" smtClean="0">
                <a:sym typeface="Symbol" charset="2"/>
              </a:rPr>
              <a:t>to match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Stemming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We may wish different forms of a root to match</a:t>
            </a:r>
          </a:p>
          <a:p>
            <a:pPr lvl="2" eaLnBrk="1" hangingPunct="1"/>
            <a:r>
              <a:rPr lang="en-US" b="1" i="1" dirty="0" smtClean="0">
                <a:sym typeface="Symbol" charset="2"/>
              </a:rPr>
              <a:t>authorize</a:t>
            </a:r>
            <a:r>
              <a:rPr lang="en-US" dirty="0" smtClean="0">
                <a:sym typeface="Symbol" charset="2"/>
              </a:rPr>
              <a:t>,</a:t>
            </a:r>
            <a:r>
              <a:rPr lang="en-US" b="1" i="1" dirty="0" smtClean="0">
                <a:sym typeface="Symbol" charset="2"/>
              </a:rPr>
              <a:t> authorization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Stop words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We may omit very common words (or not)</a:t>
            </a:r>
          </a:p>
          <a:p>
            <a:pPr lvl="2" eaLnBrk="1" hangingPunct="1"/>
            <a:r>
              <a:rPr lang="en-US" b="1" i="1" dirty="0" smtClean="0">
                <a:sym typeface="Symbol" charset="2"/>
              </a:rPr>
              <a:t>the, a, to, of</a:t>
            </a:r>
          </a:p>
        </p:txBody>
      </p:sp>
    </p:spTree>
    <p:extLst>
      <p:ext uri="{BB962C8B-B14F-4D97-AF65-F5344CB8AC3E}">
        <p14:creationId xmlns:p14="http://schemas.microsoft.com/office/powerpoint/2010/main" val="30631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Token sequence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6781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  <a:cs typeface="ＭＳ Ｐゴシック" charset="0"/>
              </a:rPr>
              <a:t>Sequence of (Modified token, Document ID) pairs.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04775" y="4324350"/>
            <a:ext cx="2838450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I did enact Julius</a:t>
            </a:r>
          </a:p>
          <a:p>
            <a:pPr algn="ctr"/>
            <a:r>
              <a:rPr lang="en-US" dirty="0">
                <a:latin typeface="Arial" charset="0"/>
              </a:rPr>
              <a:t>Caesar I was killed </a:t>
            </a:r>
          </a:p>
          <a:p>
            <a:pPr algn="ctr"/>
            <a:r>
              <a:rPr lang="en-US" dirty="0" err="1" smtClean="0">
                <a:latin typeface="Arial" charset="0"/>
              </a:rPr>
              <a:t>i</a:t>
            </a:r>
            <a:r>
              <a:rPr lang="en-US" dirty="0" smtClean="0">
                <a:latin typeface="Arial" charset="0"/>
              </a:rPr>
              <a:t>’ </a:t>
            </a:r>
            <a:r>
              <a:rPr lang="en-US" dirty="0">
                <a:latin typeface="Arial" charset="0"/>
              </a:rPr>
              <a:t>the Capitol; </a:t>
            </a:r>
          </a:p>
          <a:p>
            <a:pPr algn="ctr"/>
            <a:r>
              <a:rPr lang="en-US" dirty="0">
                <a:latin typeface="Arial" charset="0"/>
              </a:rPr>
              <a:t>Brutus killed me.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2954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1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3165475" y="4400550"/>
            <a:ext cx="3195638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So let it be with</a:t>
            </a:r>
          </a:p>
          <a:p>
            <a:pPr algn="ctr"/>
            <a:r>
              <a:rPr lang="en-US">
                <a:latin typeface="Arial" charset="0"/>
              </a:rPr>
              <a:t>Caesar. The noble</a:t>
            </a:r>
          </a:p>
          <a:p>
            <a:pPr algn="ctr"/>
            <a:r>
              <a:rPr lang="en-US">
                <a:latin typeface="Arial" charset="0"/>
              </a:rPr>
              <a:t>Brutus hath told you</a:t>
            </a:r>
          </a:p>
          <a:p>
            <a:pPr algn="ctr"/>
            <a:r>
              <a:rPr lang="en-US">
                <a:latin typeface="Arial" charset="0"/>
              </a:rPr>
              <a:t>Caesar was ambitious</a:t>
            </a:r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38862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2</a:t>
            </a:r>
          </a:p>
        </p:txBody>
      </p:sp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7327900" y="1782763"/>
          <a:ext cx="1319213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Worksheet" r:id="rId3" imgW="1358900" imgH="5080000" progId="Excel.Sheet.8">
                  <p:embed/>
                </p:oleObj>
              </mc:Choice>
              <mc:Fallback>
                <p:oleObj name="Worksheet" r:id="rId3" imgW="1358900" imgH="50800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1782763"/>
                        <a:ext cx="1319213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5867400" y="3886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Lucida Sans" pitchFamily="34" charset="0"/>
              <a:ea typeface="+mn-ea"/>
              <a:cs typeface="+mn-cs"/>
            </a:endParaRPr>
          </a:p>
        </p:txBody>
      </p:sp>
      <p:sp>
        <p:nvSpPr>
          <p:cNvPr id="37898" name="TextBox 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Sort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4572000" cy="609600"/>
          </a:xfrm>
        </p:spPr>
        <p:txBody>
          <a:bodyPr/>
          <a:lstStyle/>
          <a:p>
            <a:pPr eaLnBrk="1" hangingPunct="1"/>
            <a:r>
              <a:rPr lang="en-US" sz="3400">
                <a:latin typeface="Calibri" charset="0"/>
                <a:ea typeface="ＭＳ Ｐゴシック" charset="0"/>
                <a:cs typeface="ＭＳ Ｐゴシック" charset="0"/>
              </a:rPr>
              <a:t>Sort by terms</a:t>
            </a:r>
          </a:p>
          <a:p>
            <a:pPr lvl="1" eaLnBrk="1" hangingPunct="1"/>
            <a:r>
              <a:rPr lang="en-US" sz="1800">
                <a:latin typeface="Calibri" charset="0"/>
                <a:ea typeface="ＭＳ Ｐゴシック" charset="0"/>
                <a:cs typeface="ＭＳ Ｐゴシック" charset="0"/>
              </a:rPr>
              <a:t>And then docID </a:t>
            </a: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7562850" y="1782763"/>
          <a:ext cx="1217613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Worksheet" r:id="rId3" imgW="1358900" imgH="5422900" progId="Excel.Sheet.8">
                  <p:embed/>
                </p:oleObj>
              </mc:Choice>
              <mc:Fallback>
                <p:oleObj name="Worksheet" r:id="rId3" imgW="1358900" imgH="54229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50" y="1782763"/>
                        <a:ext cx="1217613" cy="492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Line 4"/>
          <p:cNvSpPr>
            <a:spLocks noChangeShapeType="1"/>
          </p:cNvSpPr>
          <p:nvPr/>
        </p:nvSpPr>
        <p:spPr bwMode="auto">
          <a:xfrm>
            <a:off x="7162800" y="38862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880100" y="1733550"/>
          <a:ext cx="135255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Worksheet" r:id="rId5" imgW="1358900" imgH="5041900" progId="Excel.Sheet.8">
                  <p:embed/>
                </p:oleObj>
              </mc:Choice>
              <mc:Fallback>
                <p:oleObj name="Worksheet" r:id="rId5" imgW="1358900" imgH="50419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733550"/>
                        <a:ext cx="135255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914400" y="3124200"/>
            <a:ext cx="2932113" cy="781050"/>
          </a:xfrm>
          <a:prstGeom prst="upArrowCallout">
            <a:avLst>
              <a:gd name="adj1" fmla="val 105235"/>
              <a:gd name="adj2" fmla="val 105235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b="1">
                <a:latin typeface="Calibri" charset="0"/>
              </a:rPr>
              <a:t>Core indexing step</a:t>
            </a:r>
          </a:p>
        </p:txBody>
      </p:sp>
      <p:sp>
        <p:nvSpPr>
          <p:cNvPr id="38920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Dictionary &amp; Postings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34290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Multiple term entries in a single document are merged.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Split into Dictionary and Postings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Doc. frequency information is added.</a:t>
            </a: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5334000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38" name="Object 35"/>
          <p:cNvGraphicFramePr>
            <a:graphicFrameLocks noChangeAspect="1"/>
          </p:cNvGraphicFramePr>
          <p:nvPr/>
        </p:nvGraphicFramePr>
        <p:xfrm>
          <a:off x="3962400" y="1827213"/>
          <a:ext cx="1217613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Worksheet" r:id="rId3" imgW="1358900" imgH="5422900" progId="Excel.Sheet.8">
                  <p:embed/>
                </p:oleObj>
              </mc:Choice>
              <mc:Fallback>
                <p:oleObj name="Worksheet" r:id="rId3" imgW="1358900" imgH="5422900" progId="Excel.Sheet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7213"/>
                        <a:ext cx="1217613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685800" y="5311775"/>
            <a:ext cx="2317750" cy="1241425"/>
          </a:xfrm>
          <a:prstGeom prst="upArrowCallout">
            <a:avLst>
              <a:gd name="adj1" fmla="val 57858"/>
              <a:gd name="adj2" fmla="val 57858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ea typeface="Arial Unicode MS" charset="0"/>
              </a:rPr>
              <a:t>Why frequency?</a:t>
            </a:r>
          </a:p>
          <a:p>
            <a:pPr algn="ctr">
              <a:defRPr/>
            </a:pPr>
            <a:r>
              <a:rPr lang="en-US" dirty="0">
                <a:latin typeface="+mn-lt"/>
                <a:ea typeface="Arial Unicode MS" charset="0"/>
              </a:rPr>
              <a:t>Will discuss later.</a:t>
            </a:r>
          </a:p>
        </p:txBody>
      </p:sp>
      <p:sp>
        <p:nvSpPr>
          <p:cNvPr id="39943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pic>
        <p:nvPicPr>
          <p:cNvPr id="39944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Where do we pay in storage?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7BE72E0-236A-354A-830D-DFFB8F269A3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0965" name="AutoShape 32"/>
          <p:cNvSpPr>
            <a:spLocks noChangeArrowheads="1"/>
          </p:cNvSpPr>
          <p:nvPr/>
        </p:nvSpPr>
        <p:spPr bwMode="auto">
          <a:xfrm>
            <a:off x="3581400" y="5867400"/>
            <a:ext cx="1189038" cy="914400"/>
          </a:xfrm>
          <a:prstGeom prst="upArrowCallout">
            <a:avLst>
              <a:gd name="adj1" fmla="val 32509"/>
              <a:gd name="adj2" fmla="val 3250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Pointers</a:t>
            </a:r>
          </a:p>
        </p:txBody>
      </p:sp>
      <p:sp>
        <p:nvSpPr>
          <p:cNvPr id="39945" name="AutoShape 33"/>
          <p:cNvSpPr>
            <a:spLocks noChangeArrowheads="1"/>
          </p:cNvSpPr>
          <p:nvPr/>
        </p:nvSpPr>
        <p:spPr bwMode="auto">
          <a:xfrm>
            <a:off x="990600" y="2890838"/>
            <a:ext cx="1600200" cy="1200150"/>
          </a:xfrm>
          <a:prstGeom prst="rightArrowCallout">
            <a:avLst>
              <a:gd name="adj1" fmla="val 25000"/>
              <a:gd name="adj2" fmla="val 25000"/>
              <a:gd name="adj3" fmla="val 3750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>
                <a:latin typeface="Calibri" charset="0"/>
              </a:rPr>
              <a:t>Terms and counts</a:t>
            </a:r>
          </a:p>
        </p:txBody>
      </p:sp>
      <p:sp>
        <p:nvSpPr>
          <p:cNvPr id="115746" name="Text Box 34"/>
          <p:cNvSpPr txBox="1">
            <a:spLocks noChangeArrowheads="1"/>
          </p:cNvSpPr>
          <p:nvPr/>
        </p:nvSpPr>
        <p:spPr bwMode="auto">
          <a:xfrm>
            <a:off x="5867400" y="3662101"/>
            <a:ext cx="2743200" cy="2738699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+mn-lt"/>
              </a:rPr>
              <a:t>IR system implementation</a:t>
            </a:r>
            <a:endParaRPr lang="en-US" dirty="0">
              <a:latin typeface="+mn-lt"/>
            </a:endParaRPr>
          </a:p>
          <a:p>
            <a:pPr marL="434340" indent="-342900" eaLnBrk="1" hangingPunct="1">
              <a:spcBef>
                <a:spcPts val="238"/>
              </a:spcBef>
              <a:buFont typeface="Arial"/>
              <a:buChar char="•"/>
            </a:pPr>
            <a:r>
              <a:rPr lang="en-US" dirty="0">
                <a:latin typeface="+mn-lt"/>
              </a:rPr>
              <a:t>How do we index efficiently?</a:t>
            </a:r>
          </a:p>
          <a:p>
            <a:pPr marL="434340" indent="-342900" eaLnBrk="1" hangingPunct="1">
              <a:spcBef>
                <a:spcPts val="238"/>
              </a:spcBef>
              <a:buFont typeface="Arial"/>
              <a:buChar char="•"/>
            </a:pPr>
            <a:r>
              <a:rPr lang="en-US" dirty="0">
                <a:latin typeface="+mn-lt"/>
              </a:rPr>
              <a:t>How much storage do we need?</a:t>
            </a:r>
          </a:p>
        </p:txBody>
      </p:sp>
      <p:sp>
        <p:nvSpPr>
          <p:cNvPr id="40968" name="TextBox 3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5257800" y="1905000"/>
            <a:ext cx="1905000" cy="831850"/>
          </a:xfrm>
          <a:prstGeom prst="leftArrowCallout">
            <a:avLst>
              <a:gd name="adj1" fmla="val 25000"/>
              <a:gd name="adj2" fmla="val 25000"/>
              <a:gd name="adj3" fmla="val 4119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latin typeface="Calibri" charset="0"/>
              </a:rPr>
              <a:t>Lists of docIDs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39945" grpId="0" animBg="1"/>
      <p:bldP spid="115746" grpId="0" animBg="1" autoUpdateAnimBg="0"/>
      <p:bldP spid="4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Inverted Index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key data structure underlying modern IR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Query processing with an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nverted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ndex</a:t>
            </a:r>
          </a:p>
        </p:txBody>
      </p:sp>
    </p:spTree>
    <p:extLst>
      <p:ext uri="{BB962C8B-B14F-4D97-AF65-F5344CB8AC3E}">
        <p14:creationId xmlns:p14="http://schemas.microsoft.com/office/powerpoint/2010/main" val="4266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index we just built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How do we process a query?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Later - what kinds of queries can we process?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6FD159E-CBA0-4A44-A7DF-D65AD1A517A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6783388" y="1752600"/>
            <a:ext cx="2055812" cy="461665"/>
          </a:xfrm>
          <a:prstGeom prst="leftArrowCallout">
            <a:avLst>
              <a:gd name="adj1" fmla="val 25000"/>
              <a:gd name="adj2" fmla="val 34826"/>
              <a:gd name="adj3" fmla="val 41190"/>
              <a:gd name="adj4" fmla="val 72734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Our focus</a:t>
            </a:r>
            <a:endParaRPr lang="en-US" dirty="0">
              <a:latin typeface="+mn-lt"/>
            </a:endParaRPr>
          </a:p>
        </p:txBody>
      </p:sp>
      <p:sp>
        <p:nvSpPr>
          <p:cNvPr id="41990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Unstructured (text) vs. structured (database) data in </a:t>
            </a:r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the mid-nineties</a:t>
            </a:r>
            <a:endParaRPr lang="en-US" sz="36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030C945-A0B0-DF4B-A5C9-6B6771E8A7B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101916"/>
              </p:ext>
            </p:extLst>
          </p:nvPr>
        </p:nvGraphicFramePr>
        <p:xfrm>
          <a:off x="736600" y="1965325"/>
          <a:ext cx="7670800" cy="445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 processing: AND</a:t>
            </a:r>
          </a:p>
        </p:txBody>
      </p:sp>
      <p:sp>
        <p:nvSpPr>
          <p:cNvPr id="4301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processing the query: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i="1" dirty="0">
                <a:latin typeface="Calibri" charset="0"/>
                <a:ea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Caesar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Locate </a:t>
            </a:r>
            <a:r>
              <a:rPr lang="en-US" b="1" i="1" dirty="0">
                <a:latin typeface="Calibri" charset="0"/>
                <a:ea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</a:rPr>
              <a:t> in the Dictionary;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Retrieve its postings.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Locate </a:t>
            </a:r>
            <a:r>
              <a:rPr lang="en-US" b="1" i="1" dirty="0">
                <a:latin typeface="Calibri" charset="0"/>
                <a:ea typeface="ＭＳ Ｐゴシック" charset="0"/>
              </a:rPr>
              <a:t>Caesar</a:t>
            </a:r>
            <a:r>
              <a:rPr lang="en-US" dirty="0">
                <a:latin typeface="Calibri" charset="0"/>
                <a:ea typeface="ＭＳ Ｐゴシック" charset="0"/>
              </a:rPr>
              <a:t> in the Dictionary;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Retrieve its postings.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</a:rPr>
              <a:t>“Merge” </a:t>
            </a:r>
            <a:r>
              <a:rPr lang="en-US" dirty="0">
                <a:latin typeface="Calibri" charset="0"/>
                <a:ea typeface="ＭＳ Ｐゴシック" charset="0"/>
              </a:rPr>
              <a:t>the two </a:t>
            </a:r>
            <a:r>
              <a:rPr lang="en-US" dirty="0" smtClean="0">
                <a:latin typeface="Calibri" charset="0"/>
                <a:ea typeface="ＭＳ Ｐゴシック" charset="0"/>
              </a:rPr>
              <a:t>postings (intersect the document sets):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6E798FBF-6E51-F744-A455-930E7DD9552D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3013" name="Text Box 2058"/>
          <p:cNvSpPr txBox="1">
            <a:spLocks noChangeArrowheads="1"/>
          </p:cNvSpPr>
          <p:nvPr/>
        </p:nvSpPr>
        <p:spPr bwMode="auto">
          <a:xfrm>
            <a:off x="6878638" y="5019675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43014" name="Text Box 2065"/>
          <p:cNvSpPr txBox="1">
            <a:spLocks noChangeArrowheads="1"/>
          </p:cNvSpPr>
          <p:nvPr/>
        </p:nvSpPr>
        <p:spPr bwMode="auto">
          <a:xfrm>
            <a:off x="7183438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43015" name="Group 2083"/>
          <p:cNvGrpSpPr>
            <a:grpSpLocks/>
          </p:cNvGrpSpPr>
          <p:nvPr/>
        </p:nvGrpSpPr>
        <p:grpSpPr bwMode="auto">
          <a:xfrm>
            <a:off x="2514600" y="5019675"/>
            <a:ext cx="647700" cy="466725"/>
            <a:chOff x="1584" y="3162"/>
            <a:chExt cx="408" cy="294"/>
          </a:xfrm>
        </p:grpSpPr>
        <p:sp>
          <p:nvSpPr>
            <p:cNvPr id="43056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3057" name="AutoShape 2066"/>
            <p:cNvCxnSpPr>
              <a:cxnSpLocks noChangeShapeType="1"/>
              <a:stCxn id="43056" idx="3"/>
              <a:endCxn id="43054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6" name="Group 2084"/>
          <p:cNvGrpSpPr>
            <a:grpSpLocks/>
          </p:cNvGrpSpPr>
          <p:nvPr/>
        </p:nvGrpSpPr>
        <p:grpSpPr bwMode="auto">
          <a:xfrm>
            <a:off x="3162300" y="5019675"/>
            <a:ext cx="668338" cy="466725"/>
            <a:chOff x="1992" y="3162"/>
            <a:chExt cx="421" cy="294"/>
          </a:xfrm>
        </p:grpSpPr>
        <p:sp>
          <p:nvSpPr>
            <p:cNvPr id="43054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43055" name="AutoShape 2067"/>
            <p:cNvCxnSpPr>
              <a:cxnSpLocks noChangeShapeType="1"/>
              <a:stCxn id="43054" idx="3"/>
              <a:endCxn id="43052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7" name="Group 2085"/>
          <p:cNvGrpSpPr>
            <a:grpSpLocks/>
          </p:cNvGrpSpPr>
          <p:nvPr/>
        </p:nvGrpSpPr>
        <p:grpSpPr bwMode="auto">
          <a:xfrm>
            <a:off x="3830638" y="5019675"/>
            <a:ext cx="609600" cy="466725"/>
            <a:chOff x="2413" y="3162"/>
            <a:chExt cx="384" cy="294"/>
          </a:xfrm>
        </p:grpSpPr>
        <p:sp>
          <p:nvSpPr>
            <p:cNvPr id="43052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3053" name="AutoShape 2068"/>
            <p:cNvCxnSpPr>
              <a:cxnSpLocks noChangeShapeType="1"/>
              <a:stCxn id="43052" idx="3"/>
              <a:endCxn id="43050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8" name="Group 2086"/>
          <p:cNvGrpSpPr>
            <a:grpSpLocks/>
          </p:cNvGrpSpPr>
          <p:nvPr/>
        </p:nvGrpSpPr>
        <p:grpSpPr bwMode="auto">
          <a:xfrm>
            <a:off x="4440238" y="5019675"/>
            <a:ext cx="762000" cy="466725"/>
            <a:chOff x="2797" y="3162"/>
            <a:chExt cx="480" cy="294"/>
          </a:xfrm>
        </p:grpSpPr>
        <p:sp>
          <p:nvSpPr>
            <p:cNvPr id="43050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43051" name="AutoShape 2069"/>
            <p:cNvCxnSpPr>
              <a:cxnSpLocks noChangeShapeType="1"/>
              <a:stCxn id="43050" idx="3"/>
              <a:endCxn id="43048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9" name="Group 2087"/>
          <p:cNvGrpSpPr>
            <a:grpSpLocks/>
          </p:cNvGrpSpPr>
          <p:nvPr/>
        </p:nvGrpSpPr>
        <p:grpSpPr bwMode="auto">
          <a:xfrm>
            <a:off x="5202238" y="5019675"/>
            <a:ext cx="838200" cy="466725"/>
            <a:chOff x="3277" y="3162"/>
            <a:chExt cx="528" cy="294"/>
          </a:xfrm>
        </p:grpSpPr>
        <p:sp>
          <p:nvSpPr>
            <p:cNvPr id="43048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43049" name="AutoShape 2070"/>
            <p:cNvCxnSpPr>
              <a:cxnSpLocks noChangeShapeType="1"/>
              <a:stCxn id="43048" idx="3"/>
              <a:endCxn id="43046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0" name="Group 2088"/>
          <p:cNvGrpSpPr>
            <a:grpSpLocks/>
          </p:cNvGrpSpPr>
          <p:nvPr/>
        </p:nvGrpSpPr>
        <p:grpSpPr bwMode="auto">
          <a:xfrm>
            <a:off x="6040438" y="5019675"/>
            <a:ext cx="838200" cy="466725"/>
            <a:chOff x="3805" y="3162"/>
            <a:chExt cx="528" cy="294"/>
          </a:xfrm>
        </p:grpSpPr>
        <p:sp>
          <p:nvSpPr>
            <p:cNvPr id="43046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43047" name="AutoShape 2071"/>
            <p:cNvCxnSpPr>
              <a:cxnSpLocks noChangeShapeType="1"/>
              <a:stCxn id="43046" idx="3"/>
              <a:endCxn id="43013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1" name="Group 2089"/>
          <p:cNvGrpSpPr>
            <a:grpSpLocks/>
          </p:cNvGrpSpPr>
          <p:nvPr/>
        </p:nvGrpSpPr>
        <p:grpSpPr bwMode="auto">
          <a:xfrm>
            <a:off x="2535238" y="5553075"/>
            <a:ext cx="647700" cy="466725"/>
            <a:chOff x="1597" y="3498"/>
            <a:chExt cx="408" cy="294"/>
          </a:xfrm>
        </p:grpSpPr>
        <p:sp>
          <p:nvSpPr>
            <p:cNvPr id="43044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43045" name="AutoShape 2073"/>
            <p:cNvCxnSpPr>
              <a:cxnSpLocks noChangeShapeType="1"/>
              <a:stCxn id="43044" idx="3"/>
              <a:endCxn id="43042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2" name="Group 2090"/>
          <p:cNvGrpSpPr>
            <a:grpSpLocks/>
          </p:cNvGrpSpPr>
          <p:nvPr/>
        </p:nvGrpSpPr>
        <p:grpSpPr bwMode="auto">
          <a:xfrm>
            <a:off x="3182938" y="5553075"/>
            <a:ext cx="647700" cy="466725"/>
            <a:chOff x="2005" y="3498"/>
            <a:chExt cx="408" cy="294"/>
          </a:xfrm>
        </p:grpSpPr>
        <p:sp>
          <p:nvSpPr>
            <p:cNvPr id="43042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3043" name="AutoShape 2074"/>
            <p:cNvCxnSpPr>
              <a:cxnSpLocks noChangeShapeType="1"/>
              <a:stCxn id="43042" idx="3"/>
              <a:endCxn id="43040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3" name="Group 2091"/>
          <p:cNvGrpSpPr>
            <a:grpSpLocks/>
          </p:cNvGrpSpPr>
          <p:nvPr/>
        </p:nvGrpSpPr>
        <p:grpSpPr bwMode="auto">
          <a:xfrm>
            <a:off x="3830638" y="5553075"/>
            <a:ext cx="630237" cy="466725"/>
            <a:chOff x="2413" y="3498"/>
            <a:chExt cx="397" cy="294"/>
          </a:xfrm>
        </p:grpSpPr>
        <p:sp>
          <p:nvSpPr>
            <p:cNvPr id="43040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43041" name="AutoShape 2075"/>
            <p:cNvCxnSpPr>
              <a:cxnSpLocks noChangeShapeType="1"/>
              <a:stCxn id="43040" idx="3"/>
              <a:endCxn id="43038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4" name="Group 2092"/>
          <p:cNvGrpSpPr>
            <a:grpSpLocks/>
          </p:cNvGrpSpPr>
          <p:nvPr/>
        </p:nvGrpSpPr>
        <p:grpSpPr bwMode="auto">
          <a:xfrm>
            <a:off x="4460875" y="5553075"/>
            <a:ext cx="606425" cy="466725"/>
            <a:chOff x="2810" y="3498"/>
            <a:chExt cx="382" cy="294"/>
          </a:xfrm>
        </p:grpSpPr>
        <p:sp>
          <p:nvSpPr>
            <p:cNvPr id="43038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43039" name="AutoShape 2076"/>
            <p:cNvCxnSpPr>
              <a:cxnSpLocks noChangeShapeType="1"/>
              <a:stCxn id="43038" idx="3"/>
              <a:endCxn id="43036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5" name="Group 2093"/>
          <p:cNvGrpSpPr>
            <a:grpSpLocks/>
          </p:cNvGrpSpPr>
          <p:nvPr/>
        </p:nvGrpSpPr>
        <p:grpSpPr bwMode="auto">
          <a:xfrm>
            <a:off x="5067300" y="5553075"/>
            <a:ext cx="592138" cy="466725"/>
            <a:chOff x="3192" y="3498"/>
            <a:chExt cx="373" cy="294"/>
          </a:xfrm>
        </p:grpSpPr>
        <p:sp>
          <p:nvSpPr>
            <p:cNvPr id="43036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3037" name="AutoShape 2077"/>
            <p:cNvCxnSpPr>
              <a:cxnSpLocks noChangeShapeType="1"/>
              <a:stCxn id="43036" idx="3"/>
              <a:endCxn id="43034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6" name="Group 2094"/>
          <p:cNvGrpSpPr>
            <a:grpSpLocks/>
          </p:cNvGrpSpPr>
          <p:nvPr/>
        </p:nvGrpSpPr>
        <p:grpSpPr bwMode="auto">
          <a:xfrm>
            <a:off x="5659438" y="5553075"/>
            <a:ext cx="762000" cy="466725"/>
            <a:chOff x="3565" y="3498"/>
            <a:chExt cx="480" cy="294"/>
          </a:xfrm>
        </p:grpSpPr>
        <p:sp>
          <p:nvSpPr>
            <p:cNvPr id="43034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3035" name="AutoShape 2078"/>
            <p:cNvCxnSpPr>
              <a:cxnSpLocks noChangeShapeType="1"/>
              <a:stCxn id="43034" idx="3"/>
              <a:endCxn id="43032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7" name="Group 2095"/>
          <p:cNvGrpSpPr>
            <a:grpSpLocks/>
          </p:cNvGrpSpPr>
          <p:nvPr/>
        </p:nvGrpSpPr>
        <p:grpSpPr bwMode="auto">
          <a:xfrm>
            <a:off x="6421438" y="5553075"/>
            <a:ext cx="762000" cy="466725"/>
            <a:chOff x="4045" y="3498"/>
            <a:chExt cx="480" cy="294"/>
          </a:xfrm>
        </p:grpSpPr>
        <p:sp>
          <p:nvSpPr>
            <p:cNvPr id="43032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43033" name="AutoShape 2079"/>
            <p:cNvCxnSpPr>
              <a:cxnSpLocks noChangeShapeType="1"/>
              <a:stCxn id="43032" idx="3"/>
              <a:endCxn id="43014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028" name="Text Box 2080"/>
          <p:cNvSpPr txBox="1">
            <a:spLocks noChangeArrowheads="1"/>
          </p:cNvSpPr>
          <p:nvPr/>
        </p:nvSpPr>
        <p:spPr bwMode="auto">
          <a:xfrm>
            <a:off x="7772400" y="5038725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Brutus</a:t>
            </a:r>
          </a:p>
        </p:txBody>
      </p:sp>
      <p:sp>
        <p:nvSpPr>
          <p:cNvPr id="43029" name="Text Box 2081"/>
          <p:cNvSpPr txBox="1">
            <a:spLocks noChangeArrowheads="1"/>
          </p:cNvSpPr>
          <p:nvPr/>
        </p:nvSpPr>
        <p:spPr bwMode="auto">
          <a:xfrm>
            <a:off x="7772400" y="5495925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Caesar</a:t>
            </a:r>
          </a:p>
        </p:txBody>
      </p:sp>
      <p:sp>
        <p:nvSpPr>
          <p:cNvPr id="43030" name="AutoShape 2082"/>
          <p:cNvSpPr>
            <a:spLocks noChangeArrowheads="1"/>
          </p:cNvSpPr>
          <p:nvPr/>
        </p:nvSpPr>
        <p:spPr bwMode="auto">
          <a:xfrm rot="10800000">
            <a:off x="1462088" y="5305425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31" name="TextBox 4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merge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Walk through the two postings simultaneously, in time linear in the total number of postings entries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B8C8D99-D599-074B-9E49-D39D42FECED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44037" name="Group 99"/>
          <p:cNvGrpSpPr>
            <a:grpSpLocks/>
          </p:cNvGrpSpPr>
          <p:nvPr/>
        </p:nvGrpSpPr>
        <p:grpSpPr bwMode="auto">
          <a:xfrm>
            <a:off x="2514600" y="3429000"/>
            <a:ext cx="5202238" cy="1009650"/>
            <a:chOff x="1584" y="3264"/>
            <a:chExt cx="3277" cy="636"/>
          </a:xfrm>
        </p:grpSpPr>
        <p:sp>
          <p:nvSpPr>
            <p:cNvPr id="44089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34</a:t>
              </a:r>
            </a:p>
          </p:txBody>
        </p:sp>
        <p:grpSp>
          <p:nvGrpSpPr>
            <p:cNvPr id="44090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44111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128</a:t>
                </a:r>
              </a:p>
            </p:txBody>
          </p:sp>
          <p:grpSp>
            <p:nvGrpSpPr>
              <p:cNvPr id="44112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441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2</a:t>
                  </a:r>
                </a:p>
              </p:txBody>
            </p:sp>
            <p:cxnSp>
              <p:nvCxnSpPr>
                <p:cNvPr id="44129" name="AutoShape 57"/>
                <p:cNvCxnSpPr>
                  <a:cxnSpLocks noChangeShapeType="1"/>
                  <a:stCxn id="44128" idx="3"/>
                  <a:endCxn id="44126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3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4412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4</a:t>
                  </a:r>
                </a:p>
              </p:txBody>
            </p:sp>
            <p:cxnSp>
              <p:nvCxnSpPr>
                <p:cNvPr id="44127" name="AutoShape 60"/>
                <p:cNvCxnSpPr>
                  <a:cxnSpLocks noChangeShapeType="1"/>
                  <a:stCxn id="44126" idx="3"/>
                  <a:endCxn id="44124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4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4412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8</a:t>
                  </a:r>
                </a:p>
              </p:txBody>
            </p:sp>
            <p:cxnSp>
              <p:nvCxnSpPr>
                <p:cNvPr id="44125" name="AutoShape 63"/>
                <p:cNvCxnSpPr>
                  <a:cxnSpLocks noChangeShapeType="1"/>
                  <a:stCxn id="44124" idx="3"/>
                  <a:endCxn id="44122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5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4412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16</a:t>
                  </a:r>
                </a:p>
              </p:txBody>
            </p:sp>
            <p:cxnSp>
              <p:nvCxnSpPr>
                <p:cNvPr id="44123" name="AutoShape 66"/>
                <p:cNvCxnSpPr>
                  <a:cxnSpLocks noChangeShapeType="1"/>
                  <a:stCxn id="44122" idx="3"/>
                  <a:endCxn id="44120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6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4412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32</a:t>
                  </a:r>
                </a:p>
              </p:txBody>
            </p:sp>
            <p:cxnSp>
              <p:nvCxnSpPr>
                <p:cNvPr id="44121" name="AutoShape 69"/>
                <p:cNvCxnSpPr>
                  <a:cxnSpLocks noChangeShapeType="1"/>
                  <a:stCxn id="44120" idx="3"/>
                  <a:endCxn id="44118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7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4411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64</a:t>
                  </a:r>
                </a:p>
              </p:txBody>
            </p:sp>
            <p:cxnSp>
              <p:nvCxnSpPr>
                <p:cNvPr id="44119" name="AutoShape 72"/>
                <p:cNvCxnSpPr>
                  <a:cxnSpLocks noChangeShapeType="1"/>
                  <a:stCxn id="44118" idx="3"/>
                  <a:endCxn id="44111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4091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44109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1</a:t>
                </a:r>
              </a:p>
            </p:txBody>
          </p:sp>
          <p:cxnSp>
            <p:nvCxnSpPr>
              <p:cNvPr id="44110" name="AutoShape 75"/>
              <p:cNvCxnSpPr>
                <a:cxnSpLocks noChangeShapeType="1"/>
                <a:stCxn id="44109" idx="3"/>
                <a:endCxn id="44107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2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44107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44108" name="AutoShape 78"/>
              <p:cNvCxnSpPr>
                <a:cxnSpLocks noChangeShapeType="1"/>
                <a:stCxn id="44107" idx="3"/>
                <a:endCxn id="44105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3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44105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3</a:t>
                </a:r>
              </a:p>
            </p:txBody>
          </p:sp>
          <p:cxnSp>
            <p:nvCxnSpPr>
              <p:cNvPr id="44106" name="AutoShape 81"/>
              <p:cNvCxnSpPr>
                <a:cxnSpLocks noChangeShapeType="1"/>
                <a:stCxn id="44105" idx="3"/>
                <a:endCxn id="44103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4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44103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5</a:t>
                </a:r>
              </a:p>
            </p:txBody>
          </p:sp>
          <p:cxnSp>
            <p:nvCxnSpPr>
              <p:cNvPr id="44104" name="AutoShape 84"/>
              <p:cNvCxnSpPr>
                <a:cxnSpLocks noChangeShapeType="1"/>
                <a:stCxn id="44103" idx="3"/>
                <a:endCxn id="44101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5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44101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44102" name="AutoShape 87"/>
              <p:cNvCxnSpPr>
                <a:cxnSpLocks noChangeShapeType="1"/>
                <a:stCxn id="44101" idx="3"/>
                <a:endCxn id="44096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4096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4097" name="AutoShape 90"/>
            <p:cNvCxnSpPr>
              <a:cxnSpLocks noChangeShapeType="1"/>
              <a:stCxn id="44096" idx="3"/>
              <a:endCxn id="44099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98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44099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21</a:t>
                </a:r>
              </a:p>
            </p:txBody>
          </p:sp>
          <p:cxnSp>
            <p:nvCxnSpPr>
              <p:cNvPr id="44100" name="AutoShape 93"/>
              <p:cNvCxnSpPr>
                <a:cxnSpLocks noChangeShapeType="1"/>
                <a:stCxn id="44099" idx="3"/>
                <a:endCxn id="44089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44053" name="Group 52"/>
          <p:cNvGrpSpPr>
            <a:grpSpLocks/>
          </p:cNvGrpSpPr>
          <p:nvPr/>
        </p:nvGrpSpPr>
        <p:grpSpPr bwMode="auto">
          <a:xfrm>
            <a:off x="7772400" y="3438525"/>
            <a:ext cx="1168400" cy="914400"/>
            <a:chOff x="4896" y="2172"/>
            <a:chExt cx="736" cy="576"/>
          </a:xfrm>
        </p:grpSpPr>
        <p:sp>
          <p:nvSpPr>
            <p:cNvPr id="44061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Brutus</a:t>
              </a:r>
            </a:p>
          </p:txBody>
        </p:sp>
        <p:sp>
          <p:nvSpPr>
            <p:cNvPr id="44062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381000" y="5221288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504D"/>
                </a:solidFill>
              </a:rPr>
              <a:t>If the list lengths are </a:t>
            </a:r>
            <a:r>
              <a:rPr lang="en-US" i="1">
                <a:solidFill>
                  <a:srgbClr val="C0504D"/>
                </a:solidFill>
              </a:rPr>
              <a:t>x</a:t>
            </a:r>
            <a:r>
              <a:rPr lang="en-US">
                <a:solidFill>
                  <a:srgbClr val="C0504D"/>
                </a:solidFill>
              </a:rPr>
              <a:t> and </a:t>
            </a:r>
            <a:r>
              <a:rPr lang="en-US" i="1">
                <a:solidFill>
                  <a:srgbClr val="C0504D"/>
                </a:solidFill>
              </a:rPr>
              <a:t>y</a:t>
            </a:r>
            <a:r>
              <a:rPr lang="en-US">
                <a:solidFill>
                  <a:srgbClr val="C0504D"/>
                </a:solidFill>
              </a:rPr>
              <a:t>, the merge takes O(</a:t>
            </a:r>
            <a:r>
              <a:rPr lang="en-US" i="1">
                <a:solidFill>
                  <a:srgbClr val="C0504D"/>
                </a:solidFill>
              </a:rPr>
              <a:t>x+y</a:t>
            </a:r>
            <a:r>
              <a:rPr lang="en-US">
                <a:solidFill>
                  <a:srgbClr val="C0504D"/>
                </a:solidFill>
              </a:rPr>
              <a:t>)</a:t>
            </a:r>
          </a:p>
          <a:p>
            <a:pPr eaLnBrk="1" hangingPunct="1"/>
            <a:r>
              <a:rPr lang="en-US">
                <a:solidFill>
                  <a:srgbClr val="C0504D"/>
                </a:solidFill>
              </a:rPr>
              <a:t>operations.</a:t>
            </a:r>
          </a:p>
          <a:p>
            <a:pPr eaLnBrk="1" hangingPunct="1"/>
            <a:r>
              <a:rPr lang="en-US" u="sng">
                <a:solidFill>
                  <a:srgbClr val="357E69"/>
                </a:solidFill>
              </a:rPr>
              <a:t>Crucial</a:t>
            </a:r>
            <a:r>
              <a:rPr lang="en-US">
                <a:solidFill>
                  <a:srgbClr val="357E69"/>
                </a:solidFill>
              </a:rPr>
              <a:t>: postings sorted by docID.</a:t>
            </a:r>
          </a:p>
        </p:txBody>
      </p:sp>
      <p:sp>
        <p:nvSpPr>
          <p:cNvPr id="44058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439" grpId="0" animBg="1"/>
      <p:bldP spid="121149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merge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Walk through the two postings simultaneously, in time linear in the total number of postings entries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B8C8D99-D599-074B-9E49-D39D42FECED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44037" name="Group 99"/>
          <p:cNvGrpSpPr>
            <a:grpSpLocks/>
          </p:cNvGrpSpPr>
          <p:nvPr/>
        </p:nvGrpSpPr>
        <p:grpSpPr bwMode="auto">
          <a:xfrm>
            <a:off x="2514600" y="3429000"/>
            <a:ext cx="5202238" cy="1009650"/>
            <a:chOff x="1584" y="3264"/>
            <a:chExt cx="3277" cy="636"/>
          </a:xfrm>
        </p:grpSpPr>
        <p:sp>
          <p:nvSpPr>
            <p:cNvPr id="44089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34</a:t>
              </a:r>
            </a:p>
          </p:txBody>
        </p:sp>
        <p:grpSp>
          <p:nvGrpSpPr>
            <p:cNvPr id="44090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44111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128</a:t>
                </a:r>
              </a:p>
            </p:txBody>
          </p:sp>
          <p:grpSp>
            <p:nvGrpSpPr>
              <p:cNvPr id="44112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441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2</a:t>
                  </a:r>
                </a:p>
              </p:txBody>
            </p:sp>
            <p:cxnSp>
              <p:nvCxnSpPr>
                <p:cNvPr id="44129" name="AutoShape 57"/>
                <p:cNvCxnSpPr>
                  <a:cxnSpLocks noChangeShapeType="1"/>
                  <a:stCxn id="44128" idx="3"/>
                  <a:endCxn id="44126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3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4412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4</a:t>
                  </a:r>
                </a:p>
              </p:txBody>
            </p:sp>
            <p:cxnSp>
              <p:nvCxnSpPr>
                <p:cNvPr id="44127" name="AutoShape 60"/>
                <p:cNvCxnSpPr>
                  <a:cxnSpLocks noChangeShapeType="1"/>
                  <a:stCxn id="44126" idx="3"/>
                  <a:endCxn id="44124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4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4412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8</a:t>
                  </a:r>
                </a:p>
              </p:txBody>
            </p:sp>
            <p:cxnSp>
              <p:nvCxnSpPr>
                <p:cNvPr id="44125" name="AutoShape 63"/>
                <p:cNvCxnSpPr>
                  <a:cxnSpLocks noChangeShapeType="1"/>
                  <a:stCxn id="44124" idx="3"/>
                  <a:endCxn id="44122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5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4412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16</a:t>
                  </a:r>
                </a:p>
              </p:txBody>
            </p:sp>
            <p:cxnSp>
              <p:nvCxnSpPr>
                <p:cNvPr id="44123" name="AutoShape 66"/>
                <p:cNvCxnSpPr>
                  <a:cxnSpLocks noChangeShapeType="1"/>
                  <a:stCxn id="44122" idx="3"/>
                  <a:endCxn id="44120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6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4412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32</a:t>
                  </a:r>
                </a:p>
              </p:txBody>
            </p:sp>
            <p:cxnSp>
              <p:nvCxnSpPr>
                <p:cNvPr id="44121" name="AutoShape 69"/>
                <p:cNvCxnSpPr>
                  <a:cxnSpLocks noChangeShapeType="1"/>
                  <a:stCxn id="44120" idx="3"/>
                  <a:endCxn id="44118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7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4411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64</a:t>
                  </a:r>
                </a:p>
              </p:txBody>
            </p:sp>
            <p:cxnSp>
              <p:nvCxnSpPr>
                <p:cNvPr id="44119" name="AutoShape 72"/>
                <p:cNvCxnSpPr>
                  <a:cxnSpLocks noChangeShapeType="1"/>
                  <a:stCxn id="44118" idx="3"/>
                  <a:endCxn id="44111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4091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44109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</a:t>
                </a:r>
              </a:p>
            </p:txBody>
          </p:sp>
          <p:cxnSp>
            <p:nvCxnSpPr>
              <p:cNvPr id="44110" name="AutoShape 75"/>
              <p:cNvCxnSpPr>
                <a:cxnSpLocks noChangeShapeType="1"/>
                <a:stCxn id="44109" idx="3"/>
                <a:endCxn id="44107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2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44107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44108" name="AutoShape 78"/>
              <p:cNvCxnSpPr>
                <a:cxnSpLocks noChangeShapeType="1"/>
                <a:stCxn id="44107" idx="3"/>
                <a:endCxn id="44105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3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44105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3</a:t>
                </a:r>
              </a:p>
            </p:txBody>
          </p:sp>
          <p:cxnSp>
            <p:nvCxnSpPr>
              <p:cNvPr id="44106" name="AutoShape 81"/>
              <p:cNvCxnSpPr>
                <a:cxnSpLocks noChangeShapeType="1"/>
                <a:stCxn id="44105" idx="3"/>
                <a:endCxn id="44103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4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44103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5</a:t>
                </a:r>
              </a:p>
            </p:txBody>
          </p:sp>
          <p:cxnSp>
            <p:nvCxnSpPr>
              <p:cNvPr id="44104" name="AutoShape 84"/>
              <p:cNvCxnSpPr>
                <a:cxnSpLocks noChangeShapeType="1"/>
                <a:stCxn id="44103" idx="3"/>
                <a:endCxn id="44101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5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44101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44102" name="AutoShape 87"/>
              <p:cNvCxnSpPr>
                <a:cxnSpLocks noChangeShapeType="1"/>
                <a:stCxn id="44101" idx="3"/>
                <a:endCxn id="44096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4096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13</a:t>
              </a:r>
            </a:p>
          </p:txBody>
        </p:sp>
        <p:cxnSp>
          <p:nvCxnSpPr>
            <p:cNvPr id="44097" name="AutoShape 90"/>
            <p:cNvCxnSpPr>
              <a:cxnSpLocks noChangeShapeType="1"/>
              <a:stCxn id="44096" idx="3"/>
              <a:endCxn id="44099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98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44099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21</a:t>
                </a:r>
              </a:p>
            </p:txBody>
          </p:sp>
          <p:cxnSp>
            <p:nvCxnSpPr>
              <p:cNvPr id="44100" name="AutoShape 93"/>
              <p:cNvCxnSpPr>
                <a:cxnSpLocks noChangeShapeType="1"/>
                <a:stCxn id="44099" idx="3"/>
                <a:endCxn id="44089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6878638" y="34290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1211397" name="Text Box 5"/>
          <p:cNvSpPr txBox="1">
            <a:spLocks noChangeArrowheads="1"/>
          </p:cNvSpPr>
          <p:nvPr/>
        </p:nvSpPr>
        <p:spPr bwMode="auto">
          <a:xfrm>
            <a:off x="7183438" y="3962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2514600" y="3429000"/>
            <a:ext cx="647700" cy="466725"/>
            <a:chOff x="1584" y="3162"/>
            <a:chExt cx="408" cy="294"/>
          </a:xfrm>
        </p:grpSpPr>
        <p:sp>
          <p:nvSpPr>
            <p:cNvPr id="44087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4088" name="AutoShape 8"/>
            <p:cNvCxnSpPr>
              <a:cxnSpLocks noChangeShapeType="1"/>
              <a:stCxn id="44087" idx="3"/>
              <a:endCxn id="44085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3162300" y="3429000"/>
            <a:ext cx="668338" cy="466725"/>
            <a:chOff x="1992" y="3162"/>
            <a:chExt cx="421" cy="294"/>
          </a:xfrm>
        </p:grpSpPr>
        <p:sp>
          <p:nvSpPr>
            <p:cNvPr id="44085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44086" name="AutoShape 11"/>
            <p:cNvCxnSpPr>
              <a:cxnSpLocks noChangeShapeType="1"/>
              <a:stCxn id="44085" idx="3"/>
              <a:endCxn id="44083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3830638" y="3429000"/>
            <a:ext cx="609600" cy="466725"/>
            <a:chOff x="2413" y="3162"/>
            <a:chExt cx="384" cy="294"/>
          </a:xfrm>
        </p:grpSpPr>
        <p:sp>
          <p:nvSpPr>
            <p:cNvPr id="44083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4084" name="AutoShape 14"/>
            <p:cNvCxnSpPr>
              <a:cxnSpLocks noChangeShapeType="1"/>
              <a:stCxn id="44083" idx="3"/>
              <a:endCxn id="44081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4440238" y="3429000"/>
            <a:ext cx="762000" cy="466725"/>
            <a:chOff x="2797" y="3162"/>
            <a:chExt cx="480" cy="294"/>
          </a:xfrm>
        </p:grpSpPr>
        <p:sp>
          <p:nvSpPr>
            <p:cNvPr id="44081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44082" name="AutoShape 17"/>
            <p:cNvCxnSpPr>
              <a:cxnSpLocks noChangeShapeType="1"/>
              <a:stCxn id="44081" idx="3"/>
              <a:endCxn id="44079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202238" y="3429000"/>
            <a:ext cx="838200" cy="466725"/>
            <a:chOff x="3277" y="3162"/>
            <a:chExt cx="528" cy="294"/>
          </a:xfrm>
        </p:grpSpPr>
        <p:sp>
          <p:nvSpPr>
            <p:cNvPr id="44079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44080" name="AutoShape 20"/>
            <p:cNvCxnSpPr>
              <a:cxnSpLocks noChangeShapeType="1"/>
              <a:stCxn id="44079" idx="3"/>
              <a:endCxn id="44077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6040438" y="3429000"/>
            <a:ext cx="838200" cy="466725"/>
            <a:chOff x="3805" y="3162"/>
            <a:chExt cx="528" cy="294"/>
          </a:xfrm>
        </p:grpSpPr>
        <p:sp>
          <p:nvSpPr>
            <p:cNvPr id="44077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44078" name="AutoShape 23"/>
            <p:cNvCxnSpPr>
              <a:cxnSpLocks noChangeShapeType="1"/>
              <a:stCxn id="44077" idx="3"/>
              <a:endCxn id="1211396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2535238" y="3962400"/>
            <a:ext cx="647700" cy="466725"/>
            <a:chOff x="1597" y="3498"/>
            <a:chExt cx="408" cy="294"/>
          </a:xfrm>
        </p:grpSpPr>
        <p:sp>
          <p:nvSpPr>
            <p:cNvPr id="44075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44076" name="AutoShape 26"/>
            <p:cNvCxnSpPr>
              <a:cxnSpLocks noChangeShapeType="1"/>
              <a:stCxn id="44075" idx="3"/>
              <a:endCxn id="44073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3182938" y="3962400"/>
            <a:ext cx="647700" cy="466725"/>
            <a:chOff x="2005" y="3498"/>
            <a:chExt cx="408" cy="294"/>
          </a:xfrm>
        </p:grpSpPr>
        <p:sp>
          <p:nvSpPr>
            <p:cNvPr id="44073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4074" name="AutoShape 29"/>
            <p:cNvCxnSpPr>
              <a:cxnSpLocks noChangeShapeType="1"/>
              <a:stCxn id="44073" idx="3"/>
              <a:endCxn id="44071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3830638" y="3962400"/>
            <a:ext cx="630237" cy="466725"/>
            <a:chOff x="2413" y="3498"/>
            <a:chExt cx="397" cy="294"/>
          </a:xfrm>
        </p:grpSpPr>
        <p:sp>
          <p:nvSpPr>
            <p:cNvPr id="44071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44072" name="AutoShape 32"/>
            <p:cNvCxnSpPr>
              <a:cxnSpLocks noChangeShapeType="1"/>
              <a:stCxn id="44071" idx="3"/>
              <a:endCxn id="44069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4460875" y="3962400"/>
            <a:ext cx="606425" cy="466725"/>
            <a:chOff x="2810" y="3498"/>
            <a:chExt cx="382" cy="294"/>
          </a:xfrm>
        </p:grpSpPr>
        <p:sp>
          <p:nvSpPr>
            <p:cNvPr id="44069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44070" name="AutoShape 35"/>
            <p:cNvCxnSpPr>
              <a:cxnSpLocks noChangeShapeType="1"/>
              <a:stCxn id="44069" idx="3"/>
              <a:endCxn id="44067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5067300" y="3962400"/>
            <a:ext cx="592138" cy="466725"/>
            <a:chOff x="3192" y="3498"/>
            <a:chExt cx="373" cy="294"/>
          </a:xfrm>
        </p:grpSpPr>
        <p:sp>
          <p:nvSpPr>
            <p:cNvPr id="44067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4068" name="AutoShape 38"/>
            <p:cNvCxnSpPr>
              <a:cxnSpLocks noChangeShapeType="1"/>
              <a:stCxn id="44067" idx="3"/>
              <a:endCxn id="44065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100"/>
          <p:cNvGrpSpPr>
            <a:grpSpLocks/>
          </p:cNvGrpSpPr>
          <p:nvPr/>
        </p:nvGrpSpPr>
        <p:grpSpPr bwMode="auto">
          <a:xfrm>
            <a:off x="5659438" y="3962400"/>
            <a:ext cx="762000" cy="466725"/>
            <a:chOff x="3565" y="2496"/>
            <a:chExt cx="480" cy="294"/>
          </a:xfrm>
        </p:grpSpPr>
        <p:sp>
          <p:nvSpPr>
            <p:cNvPr id="44065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4066" name="AutoShape 41"/>
            <p:cNvCxnSpPr>
              <a:cxnSpLocks noChangeShapeType="1"/>
              <a:stCxn id="44065" idx="3"/>
              <a:endCxn id="44063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oup 42"/>
          <p:cNvGrpSpPr>
            <a:grpSpLocks/>
          </p:cNvGrpSpPr>
          <p:nvPr/>
        </p:nvGrpSpPr>
        <p:grpSpPr bwMode="auto">
          <a:xfrm>
            <a:off x="6421438" y="3962400"/>
            <a:ext cx="762000" cy="466725"/>
            <a:chOff x="4045" y="3498"/>
            <a:chExt cx="480" cy="294"/>
          </a:xfrm>
        </p:grpSpPr>
        <p:sp>
          <p:nvSpPr>
            <p:cNvPr id="44063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44064" name="AutoShape 44"/>
            <p:cNvCxnSpPr>
              <a:cxnSpLocks noChangeShapeType="1"/>
              <a:stCxn id="44063" idx="3"/>
              <a:endCxn id="1211397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053" name="Group 52"/>
          <p:cNvGrpSpPr>
            <a:grpSpLocks/>
          </p:cNvGrpSpPr>
          <p:nvPr/>
        </p:nvGrpSpPr>
        <p:grpSpPr bwMode="auto">
          <a:xfrm>
            <a:off x="7772400" y="3438525"/>
            <a:ext cx="1168400" cy="914400"/>
            <a:chOff x="4896" y="2172"/>
            <a:chExt cx="736" cy="576"/>
          </a:xfrm>
        </p:grpSpPr>
        <p:sp>
          <p:nvSpPr>
            <p:cNvPr id="44061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Brutus</a:t>
              </a:r>
            </a:p>
          </p:txBody>
        </p:sp>
        <p:sp>
          <p:nvSpPr>
            <p:cNvPr id="44062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1440" name="Text Box 48"/>
          <p:cNvSpPr txBox="1">
            <a:spLocks noChangeArrowheads="1"/>
          </p:cNvSpPr>
          <p:nvPr/>
        </p:nvSpPr>
        <p:spPr bwMode="auto">
          <a:xfrm>
            <a:off x="228600" y="37338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2</a:t>
            </a:r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592138" y="3743325"/>
            <a:ext cx="627062" cy="466725"/>
            <a:chOff x="373" y="3360"/>
            <a:chExt cx="395" cy="294"/>
          </a:xfrm>
        </p:grpSpPr>
        <p:cxnSp>
          <p:nvCxnSpPr>
            <p:cNvPr id="44059" name="AutoShape 50"/>
            <p:cNvCxnSpPr>
              <a:cxnSpLocks noChangeShapeType="1"/>
              <a:stCxn id="1211440" idx="3"/>
            </p:cNvCxnSpPr>
            <p:nvPr/>
          </p:nvCxnSpPr>
          <p:spPr bwMode="auto">
            <a:xfrm>
              <a:off x="373" y="3501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60" name="Text Box 51"/>
            <p:cNvSpPr txBox="1">
              <a:spLocks noChangeArrowheads="1"/>
            </p:cNvSpPr>
            <p:nvPr/>
          </p:nvSpPr>
          <p:spPr bwMode="auto">
            <a:xfrm>
              <a:off x="539" y="3360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</p:grp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381000" y="5221288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504D"/>
                </a:solidFill>
              </a:rPr>
              <a:t>If the list lengths are </a:t>
            </a:r>
            <a:r>
              <a:rPr lang="en-US" i="1">
                <a:solidFill>
                  <a:srgbClr val="C0504D"/>
                </a:solidFill>
              </a:rPr>
              <a:t>x</a:t>
            </a:r>
            <a:r>
              <a:rPr lang="en-US">
                <a:solidFill>
                  <a:srgbClr val="C0504D"/>
                </a:solidFill>
              </a:rPr>
              <a:t> and </a:t>
            </a:r>
            <a:r>
              <a:rPr lang="en-US" i="1">
                <a:solidFill>
                  <a:srgbClr val="C0504D"/>
                </a:solidFill>
              </a:rPr>
              <a:t>y</a:t>
            </a:r>
            <a:r>
              <a:rPr lang="en-US">
                <a:solidFill>
                  <a:srgbClr val="C0504D"/>
                </a:solidFill>
              </a:rPr>
              <a:t>, the merge takes O(</a:t>
            </a:r>
            <a:r>
              <a:rPr lang="en-US" i="1">
                <a:solidFill>
                  <a:srgbClr val="C0504D"/>
                </a:solidFill>
              </a:rPr>
              <a:t>x+y</a:t>
            </a:r>
            <a:r>
              <a:rPr lang="en-US">
                <a:solidFill>
                  <a:srgbClr val="C0504D"/>
                </a:solidFill>
              </a:rPr>
              <a:t>)</a:t>
            </a:r>
          </a:p>
          <a:p>
            <a:pPr eaLnBrk="1" hangingPunct="1"/>
            <a:r>
              <a:rPr lang="en-US">
                <a:solidFill>
                  <a:srgbClr val="C0504D"/>
                </a:solidFill>
              </a:rPr>
              <a:t>operations.</a:t>
            </a:r>
          </a:p>
          <a:p>
            <a:pPr eaLnBrk="1" hangingPunct="1"/>
            <a:r>
              <a:rPr lang="en-US" u="sng">
                <a:solidFill>
                  <a:srgbClr val="357E69"/>
                </a:solidFill>
              </a:rPr>
              <a:t>Crucial</a:t>
            </a:r>
            <a:r>
              <a:rPr lang="en-US">
                <a:solidFill>
                  <a:srgbClr val="357E69"/>
                </a:solidFill>
              </a:rPr>
              <a:t>: postings sorted by docID.</a:t>
            </a:r>
          </a:p>
        </p:txBody>
      </p:sp>
      <p:sp>
        <p:nvSpPr>
          <p:cNvPr id="44058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78205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6" grpId="0" animBg="1" autoUpdateAnimBg="0"/>
      <p:bldP spid="1211397" grpId="0" animBg="1" autoUpdateAnimBg="0"/>
      <p:bldP spid="1211439" grpId="0" animBg="1"/>
      <p:bldP spid="1211440" grpId="0" animBg="1" autoUpdateAnimBg="0"/>
      <p:bldP spid="121149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Intersecting two postings lists</a:t>
            </a:r>
            <a:b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(a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“merge”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algorithm)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44ADF7E-3D33-914D-A841-59C5016AD02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45060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9725"/>
            <a:ext cx="68580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Query processing with an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nverted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ndex</a:t>
            </a:r>
          </a:p>
        </p:txBody>
      </p:sp>
    </p:spTree>
    <p:extLst>
      <p:ext uri="{BB962C8B-B14F-4D97-AF65-F5344CB8AC3E}">
        <p14:creationId xmlns:p14="http://schemas.microsoft.com/office/powerpoint/2010/main" val="39213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Phrase queries and positional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Phrase queries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We want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to be able to answer queries such as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b="1" i="1" dirty="0" err="1" smtClean="0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 university”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– as a phrase</a:t>
            </a: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Thus the sentence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“I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went to university at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Stanford”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is not a match.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The concept of phrase queries has proven easily understood by users; one of the few </a:t>
            </a:r>
            <a:r>
              <a:rPr lang="en-US" dirty="0" smtClean="0">
                <a:latin typeface="Calibri" charset="0"/>
                <a:ea typeface="ＭＳ Ｐゴシック" charset="0"/>
              </a:rPr>
              <a:t>“advanced search” </a:t>
            </a:r>
            <a:r>
              <a:rPr lang="en-US" dirty="0">
                <a:latin typeface="Calibri" charset="0"/>
                <a:ea typeface="ＭＳ Ｐゴシック" charset="0"/>
              </a:rPr>
              <a:t>ideas that works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Many more queries are </a:t>
            </a:r>
            <a:r>
              <a:rPr lang="en-US" i="1" dirty="0">
                <a:latin typeface="Calibri" charset="0"/>
                <a:ea typeface="ＭＳ Ｐゴシック" charset="0"/>
              </a:rPr>
              <a:t>implicit phrase queries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this, it no longer suffices to store only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&lt;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term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docs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&gt; entries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</a:t>
            </a:r>
          </a:p>
        </p:txBody>
      </p:sp>
    </p:spTree>
    <p:extLst>
      <p:ext uri="{BB962C8B-B14F-4D97-AF65-F5344CB8AC3E}">
        <p14:creationId xmlns:p14="http://schemas.microsoft.com/office/powerpoint/2010/main" val="331058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first attempt: Biword indexes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Index every consecutive pair of terms in the text as a phrase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example the text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“Friends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Romans,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Countrymen”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would generate 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b="1" i="1" dirty="0">
                <a:latin typeface="Calibri" charset="0"/>
                <a:ea typeface="ＭＳ Ｐゴシック" charset="0"/>
              </a:rPr>
              <a:t>friends romans</a:t>
            </a:r>
          </a:p>
          <a:p>
            <a:pPr lvl="1" eaLnBrk="1" hangingPunct="1"/>
            <a:r>
              <a:rPr lang="en-US" b="1" i="1" dirty="0">
                <a:latin typeface="Calibri" charset="0"/>
                <a:ea typeface="ＭＳ Ｐゴシック" charset="0"/>
              </a:rPr>
              <a:t>romans countrymen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Each of these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now a dictionary term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Two-word phrase query-processing is now immediate.</a:t>
            </a:r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88622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Longer phrase queries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Longer phrases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can be processed by breaking them down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alto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be broken into the Boolean query on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>
              <a:buFont typeface="Wingdings" charset="0"/>
              <a:buNone/>
            </a:pP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alto</a:t>
            </a:r>
          </a:p>
          <a:p>
            <a:pPr eaLnBrk="1" hangingPunct="1">
              <a:buFont typeface="Wingdings" charset="0"/>
              <a:buNone/>
            </a:pP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Without the docs, we cannot verify that the docs matching the above Boolean query do contain the phrase.</a:t>
            </a:r>
          </a:p>
        </p:txBody>
      </p:sp>
      <p:sp>
        <p:nvSpPr>
          <p:cNvPr id="58372" name="AutoShape 5"/>
          <p:cNvSpPr>
            <a:spLocks noChangeArrowheads="1"/>
          </p:cNvSpPr>
          <p:nvPr/>
        </p:nvSpPr>
        <p:spPr bwMode="auto">
          <a:xfrm>
            <a:off x="4495800" y="5867400"/>
            <a:ext cx="3838575" cy="649288"/>
          </a:xfrm>
          <a:prstGeom prst="upArrowCallout">
            <a:avLst>
              <a:gd name="adj1" fmla="val 147799"/>
              <a:gd name="adj2" fmla="val 14779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Can have false positives!</a:t>
            </a: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16922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Extended biwords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Parse the indexed text and perform part-of-speech-tagging (POST).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Bucket the terms into (say) Nouns (N) and articles/prepositions (X).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Call any string of terms of the form NX*N an </a:t>
            </a:r>
            <a:r>
              <a:rPr lang="en-US" sz="2400" u="sng" dirty="0">
                <a:latin typeface="Calibri" charset="0"/>
                <a:ea typeface="ＭＳ Ｐゴシック" charset="0"/>
                <a:cs typeface="ＭＳ Ｐゴシック" charset="0"/>
              </a:rPr>
              <a:t>extended </a:t>
            </a:r>
            <a:r>
              <a:rPr lang="en-US" sz="2400" u="sng" dirty="0" err="1">
                <a:latin typeface="Calibri" charset="0"/>
                <a:ea typeface="ＭＳ Ｐゴシック" charset="0"/>
                <a:cs typeface="ＭＳ Ｐゴシック" charset="0"/>
              </a:rPr>
              <a:t>biword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Each such extended </a:t>
            </a:r>
            <a:r>
              <a:rPr lang="en-US" dirty="0" err="1">
                <a:latin typeface="Calibri" charset="0"/>
                <a:ea typeface="ＭＳ Ｐゴシック" charset="0"/>
              </a:rPr>
              <a:t>biword</a:t>
            </a:r>
            <a:r>
              <a:rPr lang="en-US" dirty="0">
                <a:latin typeface="Calibri" charset="0"/>
                <a:ea typeface="ＭＳ Ｐゴシック" charset="0"/>
              </a:rPr>
              <a:t> is now made a term in the dictionary.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Example:  </a:t>
            </a:r>
            <a:r>
              <a:rPr lang="en-US" sz="2400" b="1" i="1" dirty="0">
                <a:latin typeface="Calibri" charset="0"/>
                <a:ea typeface="ＭＳ Ｐゴシック" charset="0"/>
                <a:cs typeface="ＭＳ Ｐゴシック" charset="0"/>
              </a:rPr>
              <a:t>catcher in the rye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i="1" dirty="0">
                <a:latin typeface="Calibri" charset="0"/>
                <a:ea typeface="ＭＳ Ｐゴシック" charset="0"/>
              </a:rPr>
              <a:t>                </a:t>
            </a:r>
            <a:r>
              <a:rPr lang="en-US" b="1" dirty="0">
                <a:latin typeface="Calibri" charset="0"/>
                <a:ea typeface="ＭＳ Ｐゴシック" charset="0"/>
              </a:rPr>
              <a:t>N           X   X    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Query processing: parse it into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N’s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X’s</a:t>
            </a: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Segment query into enhanced </a:t>
            </a:r>
            <a:r>
              <a:rPr lang="en-US" dirty="0" err="1">
                <a:latin typeface="Calibri" charset="0"/>
                <a:ea typeface="ＭＳ Ｐゴシック" charset="0"/>
              </a:rPr>
              <a:t>biwords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Look up in index: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catcher rye</a:t>
            </a:r>
            <a:endParaRPr lang="en-US" b="1" i="1" dirty="0">
              <a:latin typeface="Calibri" charset="0"/>
              <a:ea typeface="ＭＳ Ｐゴシック" charset="0"/>
            </a:endParaRPr>
          </a:p>
        </p:txBody>
      </p:sp>
      <p:sp>
        <p:nvSpPr>
          <p:cNvPr id="5939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36074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Unstructured (text) vs. structured (database) data </a:t>
            </a:r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today</a:t>
            </a:r>
            <a:endParaRPr lang="en-US" sz="36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856C0009-3AAF-3D48-B674-9D097F6197A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3" name="Object 3"/>
          <p:cNvGraphicFramePr>
            <a:graphicFrameLocks noGrp="1" noChangeAspect="1"/>
          </p:cNvGraphicFramePr>
          <p:nvPr>
            <p:ph type="chart" idx="4294967295"/>
            <p:extLst>
              <p:ext uri="{D42A27DB-BD31-4B8C-83A1-F6EECF244321}">
                <p14:modId xmlns:p14="http://schemas.microsoft.com/office/powerpoint/2010/main" val="2470029272"/>
              </p:ext>
            </p:extLst>
          </p:nvPr>
        </p:nvGraphicFramePr>
        <p:xfrm>
          <a:off x="0" y="1965325"/>
          <a:ext cx="7670800" cy="445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Issues for biword indexes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False positives, as noted before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 blowup due to bigger dictionary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Infeasible for more than biwords, big even for them</a:t>
            </a:r>
          </a:p>
          <a:p>
            <a:pPr lvl="1" eaLnBrk="1" hangingPunct="1">
              <a:buFont typeface="Wingdings" charset="0"/>
              <a:buNone/>
            </a:pPr>
            <a:endParaRPr lang="en-US" b="1" i="1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Biword indexes are not the standard solution (for all biwords) but can be part of a compound strategy</a:t>
            </a:r>
          </a:p>
        </p:txBody>
      </p:sp>
      <p:sp>
        <p:nvSpPr>
          <p:cNvPr id="6042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9028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Solution 2: Positional indexes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the postings, store, for each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term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position(s) in which tokens of it appear: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&lt;</a:t>
            </a:r>
            <a:r>
              <a:rPr lang="en-US" b="1" i="1" dirty="0">
                <a:latin typeface="Calibri" charset="0"/>
                <a:ea typeface="ＭＳ Ｐゴシック" charset="0"/>
              </a:rPr>
              <a:t>term</a:t>
            </a:r>
            <a:r>
              <a:rPr lang="en-US" i="1" dirty="0">
                <a:latin typeface="Calibri" charset="0"/>
                <a:ea typeface="ＭＳ Ｐゴシック" charset="0"/>
              </a:rPr>
              <a:t>, </a:t>
            </a:r>
            <a:r>
              <a:rPr lang="en-US" dirty="0">
                <a:latin typeface="Calibri" charset="0"/>
                <a:ea typeface="ＭＳ Ｐゴシック" charset="0"/>
              </a:rPr>
              <a:t>number of docs containing </a:t>
            </a:r>
            <a:r>
              <a:rPr lang="en-US" b="1" i="1" dirty="0">
                <a:latin typeface="Calibri" charset="0"/>
                <a:ea typeface="ＭＳ Ｐゴシック" charset="0"/>
              </a:rPr>
              <a:t>term</a:t>
            </a:r>
            <a:r>
              <a:rPr lang="en-US" dirty="0">
                <a:latin typeface="Calibri" charset="0"/>
                <a:ea typeface="ＭＳ Ｐゴシック" charset="0"/>
              </a:rPr>
              <a:t>;</a:t>
            </a:r>
          </a:p>
          <a:p>
            <a:pPr lvl="1" eaLnBrk="1" hangingPunct="1">
              <a:buFont typeface="Wingdings" charset="0"/>
              <a:buNone/>
            </a:pPr>
            <a:r>
              <a:rPr lang="en-US" i="1" dirty="0">
                <a:latin typeface="Calibri" charset="0"/>
                <a:ea typeface="ＭＳ Ｐゴシック" charset="0"/>
              </a:rPr>
              <a:t>doc1</a:t>
            </a:r>
            <a:r>
              <a:rPr lang="en-US" dirty="0">
                <a:latin typeface="Calibri" charset="0"/>
                <a:ea typeface="ＭＳ Ｐゴシック" charset="0"/>
              </a:rPr>
              <a:t>: position1, position2 … ;</a:t>
            </a:r>
          </a:p>
          <a:p>
            <a:pPr lvl="1" eaLnBrk="1" hangingPunct="1">
              <a:buFont typeface="Wingdings" charset="0"/>
              <a:buNone/>
            </a:pPr>
            <a:r>
              <a:rPr lang="en-US" i="1" dirty="0">
                <a:latin typeface="Calibri" charset="0"/>
                <a:ea typeface="ＭＳ Ｐゴシック" charset="0"/>
              </a:rPr>
              <a:t>doc2</a:t>
            </a:r>
            <a:r>
              <a:rPr lang="en-US" dirty="0">
                <a:latin typeface="Calibri" charset="0"/>
                <a:ea typeface="ＭＳ Ｐゴシック" charset="0"/>
              </a:rPr>
              <a:t>: position1, position2 … ;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etc.&gt;</a:t>
            </a:r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33702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example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2209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For phrase queries, we use a merge algorithm recursively at the document level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But we now need to deal with more than just equality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54102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r>
              <a:rPr lang="en-US" sz="2800">
                <a:latin typeface="Times New Roman" charset="0"/>
              </a:rPr>
              <a:t>&lt;</a:t>
            </a:r>
            <a:r>
              <a:rPr lang="en-US" sz="2800" b="1" i="1">
                <a:latin typeface="Times New Roman" charset="0"/>
              </a:rPr>
              <a:t>be</a:t>
            </a:r>
            <a:r>
              <a:rPr lang="en-US" sz="2800">
                <a:latin typeface="Times New Roman" charset="0"/>
              </a:rPr>
              <a:t>: 993427;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1</a:t>
            </a:r>
            <a:r>
              <a:rPr lang="en-US" sz="2800">
                <a:latin typeface="Times New Roman" charset="0"/>
              </a:rPr>
              <a:t>: 7, 18, 33, 72, 86, 231;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2</a:t>
            </a:r>
            <a:r>
              <a:rPr lang="en-US" sz="2800">
                <a:latin typeface="Times New Roman" charset="0"/>
              </a:rPr>
              <a:t>: 3, 149;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4</a:t>
            </a:r>
            <a:r>
              <a:rPr lang="en-US" sz="2800">
                <a:latin typeface="Times New Roman" charset="0"/>
              </a:rPr>
              <a:t>: 17, 191, 291, 430, 434;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5</a:t>
            </a:r>
            <a:r>
              <a:rPr lang="en-US" sz="2800">
                <a:latin typeface="Times New Roman" charset="0"/>
              </a:rPr>
              <a:t>: 363, 367, …&gt;</a:t>
            </a:r>
          </a:p>
        </p:txBody>
      </p:sp>
      <p:sp>
        <p:nvSpPr>
          <p:cNvPr id="62469" name="AutoShape 5"/>
          <p:cNvSpPr>
            <a:spLocks noChangeArrowheads="1"/>
          </p:cNvSpPr>
          <p:nvPr/>
        </p:nvSpPr>
        <p:spPr bwMode="auto">
          <a:xfrm>
            <a:off x="4800600" y="2438400"/>
            <a:ext cx="4113213" cy="1371600"/>
          </a:xfrm>
          <a:prstGeom prst="leftArrowCallout">
            <a:avLst>
              <a:gd name="adj1" fmla="val 25000"/>
              <a:gd name="adj2" fmla="val 25000"/>
              <a:gd name="adj3" fmla="val 49981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Times New Roman" charset="0"/>
              </a:rPr>
              <a:t>Which of docs </a:t>
            </a:r>
            <a:r>
              <a:rPr lang="en-US" dirty="0">
                <a:solidFill>
                  <a:srgbClr val="A40508"/>
                </a:solidFill>
                <a:latin typeface="Times New Roman" charset="0"/>
              </a:rPr>
              <a:t>1,2,4,5</a:t>
            </a:r>
          </a:p>
          <a:p>
            <a:pPr algn="ctr" eaLnBrk="0" hangingPunct="0"/>
            <a:r>
              <a:rPr lang="en-US" dirty="0">
                <a:latin typeface="Times New Roman" charset="0"/>
              </a:rPr>
              <a:t>could contain </a:t>
            </a:r>
            <a:r>
              <a:rPr lang="en-US" dirty="0" smtClean="0">
                <a:latin typeface="Times New Roman" charset="0"/>
              </a:rPr>
              <a:t>“</a:t>
            </a:r>
            <a:r>
              <a:rPr lang="en-US" b="1" i="1" dirty="0" smtClean="0">
                <a:latin typeface="Times New Roman" charset="0"/>
              </a:rPr>
              <a:t>to </a:t>
            </a:r>
            <a:r>
              <a:rPr lang="en-US" b="1" i="1" dirty="0">
                <a:latin typeface="Times New Roman" charset="0"/>
              </a:rPr>
              <a:t>be</a:t>
            </a:r>
          </a:p>
          <a:p>
            <a:pPr algn="ctr" eaLnBrk="0" hangingPunct="0"/>
            <a:r>
              <a:rPr lang="en-US" b="1" i="1" dirty="0">
                <a:latin typeface="Times New Roman" charset="0"/>
              </a:rPr>
              <a:t>or not to </a:t>
            </a:r>
            <a:r>
              <a:rPr lang="en-US" b="1" i="1" dirty="0" smtClean="0">
                <a:latin typeface="Times New Roman" charset="0"/>
              </a:rPr>
              <a:t>be</a:t>
            </a:r>
            <a:r>
              <a:rPr lang="en-US" dirty="0" smtClean="0">
                <a:latin typeface="Times New Roman" charset="0"/>
              </a:rPr>
              <a:t>”?</a:t>
            </a:r>
            <a:endParaRPr lang="en-US" dirty="0">
              <a:latin typeface="Times New Roman" charset="0"/>
            </a:endParaRPr>
          </a:p>
        </p:txBody>
      </p:sp>
      <p:sp>
        <p:nvSpPr>
          <p:cNvPr id="6247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2907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Processing a phrase query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Extract inverted index entries for each distinct term: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to, be, or, not.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Merge their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doc:position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lists to enumerate all positions with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to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be or not to 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be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”.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latin typeface="Calibri" charset="0"/>
                <a:ea typeface="ＭＳ Ｐゴシック" charset="0"/>
              </a:rPr>
              <a:t>to</a:t>
            </a:r>
            <a:r>
              <a:rPr lang="en-US" i="1" dirty="0">
                <a:latin typeface="Calibri" charset="0"/>
                <a:ea typeface="ＭＳ Ｐゴシック" charset="0"/>
              </a:rPr>
              <a:t>: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i="1" dirty="0">
                <a:latin typeface="Calibri" charset="0"/>
                <a:ea typeface="ＭＳ Ｐゴシック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</a:rPr>
              <a:t>:1,17,74,222,551;</a:t>
            </a:r>
            <a:r>
              <a:rPr lang="en-US" sz="2400" i="1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4</a:t>
            </a:r>
            <a:r>
              <a:rPr lang="en-US" sz="2400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:8,16,190,429,433;</a:t>
            </a:r>
            <a:r>
              <a:rPr lang="en-US" sz="2400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latin typeface="Calibri" charset="0"/>
                <a:ea typeface="ＭＳ Ｐゴシック" charset="0"/>
              </a:rPr>
              <a:t>7</a:t>
            </a:r>
            <a:r>
              <a:rPr lang="en-US" sz="2400" dirty="0">
                <a:latin typeface="Calibri" charset="0"/>
                <a:ea typeface="ＭＳ Ｐゴシック" charset="0"/>
              </a:rPr>
              <a:t>:13,23,191; ...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latin typeface="Calibri" charset="0"/>
                <a:ea typeface="ＭＳ Ｐゴシック" charset="0"/>
              </a:rPr>
              <a:t>be</a:t>
            </a:r>
            <a:r>
              <a:rPr lang="en-US" i="1" dirty="0">
                <a:latin typeface="Calibri" charset="0"/>
                <a:ea typeface="ＭＳ Ｐゴシック" charset="0"/>
              </a:rPr>
              <a:t>: 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i="1" dirty="0">
                <a:latin typeface="Calibri" charset="0"/>
                <a:ea typeface="ＭＳ Ｐゴシック" charset="0"/>
              </a:rPr>
              <a:t>1</a:t>
            </a:r>
            <a:r>
              <a:rPr lang="en-US" sz="2400" dirty="0">
                <a:latin typeface="Calibri" charset="0"/>
                <a:ea typeface="ＭＳ Ｐゴシック" charset="0"/>
              </a:rPr>
              <a:t>:17,19; </a:t>
            </a:r>
            <a:r>
              <a:rPr lang="en-US" sz="2400" i="1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4</a:t>
            </a:r>
            <a:r>
              <a:rPr lang="en-US" sz="2400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:17,191,291,430,434;</a:t>
            </a:r>
            <a:r>
              <a:rPr lang="en-US" sz="2400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latin typeface="Calibri" charset="0"/>
                <a:ea typeface="ＭＳ Ｐゴシック" charset="0"/>
              </a:rPr>
              <a:t>5</a:t>
            </a:r>
            <a:r>
              <a:rPr lang="en-US" sz="2400" dirty="0">
                <a:latin typeface="Calibri" charset="0"/>
                <a:ea typeface="ＭＳ Ｐゴシック" charset="0"/>
              </a:rPr>
              <a:t>:14,19,101; ...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Same general method for proximity searches</a:t>
            </a: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00984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Proximity queries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Arial" charset="0"/>
              </a:rPr>
              <a:t>LIMIT! /3 STATUTE /3 FEDERAL /2 TORT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Again, here, /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means </a:t>
            </a:r>
            <a:r>
              <a:rPr lang="en-US" dirty="0" smtClean="0">
                <a:latin typeface="Calibri" charset="0"/>
                <a:ea typeface="ＭＳ Ｐゴシック" charset="0"/>
                <a:cs typeface="Arial" charset="0"/>
              </a:rPr>
              <a:t>“within 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words </a:t>
            </a:r>
            <a:r>
              <a:rPr lang="en-US" dirty="0" smtClean="0">
                <a:latin typeface="Calibri" charset="0"/>
                <a:ea typeface="ＭＳ Ｐゴシック" charset="0"/>
                <a:cs typeface="Arial" charset="0"/>
              </a:rPr>
              <a:t>of”.</a:t>
            </a:r>
            <a:endParaRPr lang="en-US" dirty="0">
              <a:latin typeface="Calibri" charset="0"/>
              <a:ea typeface="ＭＳ Ｐゴシック" charset="0"/>
              <a:cs typeface="Arial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Clearly, positional indexes can be used for such queries; </a:t>
            </a:r>
            <a:r>
              <a:rPr lang="en-US" dirty="0" err="1">
                <a:latin typeface="Calibri" charset="0"/>
                <a:ea typeface="ＭＳ Ｐゴシック" charset="0"/>
                <a:cs typeface="Arial" charset="0"/>
              </a:rPr>
              <a:t>biword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indexes cannot.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Exercise: Adapt the linear merge of postings to handle proximity queries.  Can you make it work for any value of 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This is a little tricky to do correctly and efficiently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See Figure 2.12 of </a:t>
            </a:r>
            <a:r>
              <a:rPr lang="en-US" i="1" dirty="0" smtClean="0">
                <a:latin typeface="Calibri" charset="0"/>
                <a:ea typeface="ＭＳ Ｐゴシック" charset="0"/>
                <a:cs typeface="Arial" charset="0"/>
              </a:rPr>
              <a:t>IIR</a:t>
            </a:r>
            <a:endParaRPr lang="en-US" i="1" dirty="0"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1027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size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685800" y="4419600"/>
            <a:ext cx="7772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charset="0"/>
              <a:buChar char="n"/>
            </a:pPr>
            <a:endParaRPr lang="en-US" sz="260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positional index expands postings storage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substantially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Even though indices can be compressed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Nevertheless, a positional index is now standardly used because of the power and usefulness of phrase and proximity queries … whether used explicitly or implicitly in a ranking retrieval system.</a:t>
            </a: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40271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size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Need an entry for each occurrence, not just once per document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Index size depends on average document size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Average web page has &lt;1000 terms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SEC filings, books, even some epic poems … easily 100,000 terms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a term with frequency 0.1%</a:t>
            </a:r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8091488" y="2514600"/>
            <a:ext cx="976312" cy="685800"/>
          </a:xfrm>
          <a:prstGeom prst="leftArrow">
            <a:avLst>
              <a:gd name="adj1" fmla="val 50000"/>
              <a:gd name="adj2" fmla="val 35590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Why?</a:t>
            </a:r>
          </a:p>
        </p:txBody>
      </p:sp>
      <p:grpSp>
        <p:nvGrpSpPr>
          <p:cNvPr id="66565" name="Group 5"/>
          <p:cNvGrpSpPr>
            <a:grpSpLocks/>
          </p:cNvGrpSpPr>
          <p:nvPr/>
        </p:nvGrpSpPr>
        <p:grpSpPr bwMode="auto">
          <a:xfrm>
            <a:off x="762000" y="5029200"/>
            <a:ext cx="7769225" cy="1524000"/>
            <a:chOff x="624" y="3168"/>
            <a:chExt cx="4894" cy="960"/>
          </a:xfrm>
        </p:grpSpPr>
        <p:grpSp>
          <p:nvGrpSpPr>
            <p:cNvPr id="66567" name="Group 6"/>
            <p:cNvGrpSpPr>
              <a:grpSpLocks/>
            </p:cNvGrpSpPr>
            <p:nvPr/>
          </p:nvGrpSpPr>
          <p:grpSpPr bwMode="auto">
            <a:xfrm>
              <a:off x="624" y="3216"/>
              <a:ext cx="4894" cy="912"/>
              <a:chOff x="912" y="2448"/>
              <a:chExt cx="3888" cy="992"/>
            </a:xfrm>
          </p:grpSpPr>
          <p:sp>
            <p:nvSpPr>
              <p:cNvPr id="66569" name="Rectangle 7"/>
              <p:cNvSpPr>
                <a:spLocks noChangeArrowheads="1"/>
              </p:cNvSpPr>
              <p:nvPr/>
            </p:nvSpPr>
            <p:spPr bwMode="auto">
              <a:xfrm>
                <a:off x="3504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</a:t>
                </a:r>
              </a:p>
            </p:txBody>
          </p:sp>
          <p:sp>
            <p:nvSpPr>
              <p:cNvPr id="66570" name="Rectangle 8"/>
              <p:cNvSpPr>
                <a:spLocks noChangeArrowheads="1"/>
              </p:cNvSpPr>
              <p:nvPr/>
            </p:nvSpPr>
            <p:spPr bwMode="auto">
              <a:xfrm>
                <a:off x="2208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1" name="Rectangle 9"/>
              <p:cNvSpPr>
                <a:spLocks noChangeArrowheads="1"/>
              </p:cNvSpPr>
              <p:nvPr/>
            </p:nvSpPr>
            <p:spPr bwMode="auto">
              <a:xfrm>
                <a:off x="912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100,000</a:t>
                </a:r>
              </a:p>
            </p:txBody>
          </p:sp>
          <p:sp>
            <p:nvSpPr>
              <p:cNvPr id="66572" name="Rectangle 10"/>
              <p:cNvSpPr>
                <a:spLocks noChangeArrowheads="1"/>
              </p:cNvSpPr>
              <p:nvPr/>
            </p:nvSpPr>
            <p:spPr bwMode="auto">
              <a:xfrm>
                <a:off x="3504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3" name="Rectangle 11"/>
              <p:cNvSpPr>
                <a:spLocks noChangeArrowheads="1"/>
              </p:cNvSpPr>
              <p:nvPr/>
            </p:nvSpPr>
            <p:spPr bwMode="auto">
              <a:xfrm>
                <a:off x="2208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4" name="Rectangle 12"/>
              <p:cNvSpPr>
                <a:spLocks noChangeArrowheads="1"/>
              </p:cNvSpPr>
              <p:nvPr/>
            </p:nvSpPr>
            <p:spPr bwMode="auto">
              <a:xfrm>
                <a:off x="912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1000</a:t>
                </a:r>
              </a:p>
            </p:txBody>
          </p:sp>
          <p:sp>
            <p:nvSpPr>
              <p:cNvPr id="66575" name="Rectangle 13"/>
              <p:cNvSpPr>
                <a:spLocks noChangeArrowheads="1"/>
              </p:cNvSpPr>
              <p:nvPr/>
            </p:nvSpPr>
            <p:spPr bwMode="auto">
              <a:xfrm>
                <a:off x="3504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000"/>
                  <a:t>Positional postings</a:t>
                </a:r>
              </a:p>
            </p:txBody>
          </p:sp>
          <p:sp>
            <p:nvSpPr>
              <p:cNvPr id="66576" name="Rectangle 14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Postings</a:t>
                </a:r>
              </a:p>
            </p:txBody>
          </p:sp>
          <p:sp>
            <p:nvSpPr>
              <p:cNvPr id="66577" name="Rectangle 15"/>
              <p:cNvSpPr>
                <a:spLocks noChangeArrowheads="1"/>
              </p:cNvSpPr>
              <p:nvPr/>
            </p:nvSpPr>
            <p:spPr bwMode="auto">
              <a:xfrm>
                <a:off x="912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endParaRPr lang="en-US" sz="2200"/>
              </a:p>
            </p:txBody>
          </p:sp>
          <p:sp>
            <p:nvSpPr>
              <p:cNvPr id="66578" name="Line 16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9" name="Line 17"/>
              <p:cNvSpPr>
                <a:spLocks noChangeShapeType="1"/>
              </p:cNvSpPr>
              <p:nvPr/>
            </p:nvSpPr>
            <p:spPr bwMode="auto">
              <a:xfrm>
                <a:off x="912" y="277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0" name="Line 18"/>
              <p:cNvSpPr>
                <a:spLocks noChangeShapeType="1"/>
              </p:cNvSpPr>
              <p:nvPr/>
            </p:nvSpPr>
            <p:spPr bwMode="auto">
              <a:xfrm>
                <a:off x="912" y="310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1" name="Line 19"/>
              <p:cNvSpPr>
                <a:spLocks noChangeShapeType="1"/>
              </p:cNvSpPr>
              <p:nvPr/>
            </p:nvSpPr>
            <p:spPr bwMode="auto">
              <a:xfrm>
                <a:off x="912" y="3440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2" name="Line 20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3" name="Line 21"/>
              <p:cNvSpPr>
                <a:spLocks noChangeShapeType="1"/>
              </p:cNvSpPr>
              <p:nvPr/>
            </p:nvSpPr>
            <p:spPr bwMode="auto">
              <a:xfrm>
                <a:off x="2208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4" name="Line 22"/>
              <p:cNvSpPr>
                <a:spLocks noChangeShapeType="1"/>
              </p:cNvSpPr>
              <p:nvPr/>
            </p:nvSpPr>
            <p:spPr bwMode="auto">
              <a:xfrm>
                <a:off x="3504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5" name="Line 23"/>
              <p:cNvSpPr>
                <a:spLocks noChangeShapeType="1"/>
              </p:cNvSpPr>
              <p:nvPr/>
            </p:nvSpPr>
            <p:spPr bwMode="auto">
              <a:xfrm>
                <a:off x="4800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568" name="Rectangle 24"/>
            <p:cNvSpPr>
              <a:spLocks noChangeArrowheads="1"/>
            </p:cNvSpPr>
            <p:nvPr/>
          </p:nvSpPr>
          <p:spPr bwMode="auto">
            <a:xfrm>
              <a:off x="624" y="3168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Document size</a:t>
              </a:r>
              <a:endParaRPr lang="en-US" b="1"/>
            </a:p>
          </p:txBody>
        </p:sp>
      </p:grpSp>
      <p:sp>
        <p:nvSpPr>
          <p:cNvPr id="6656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93601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Rules of thumb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positional index is 2–4 as large as a non-positional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index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Positional index size 35–50% of volume of original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text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Caveat: all of this holds for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“English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like”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languages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6758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3153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Combination schemes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These two approaches can be profitably combined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For particular phrases </a:t>
            </a:r>
            <a:r>
              <a:rPr lang="en-US" dirty="0" smtClean="0">
                <a:latin typeface="Calibri" charset="0"/>
                <a:ea typeface="ＭＳ Ｐゴシック" charset="0"/>
              </a:rPr>
              <a:t>(</a:t>
            </a:r>
            <a:r>
              <a:rPr lang="en-US" b="1" i="1" dirty="0" smtClean="0">
                <a:latin typeface="Calibri" charset="0"/>
                <a:ea typeface="ＭＳ Ｐゴシック" charset="0"/>
              </a:rPr>
              <a:t>“Michael Jackson”, “Britney Spears”</a:t>
            </a:r>
            <a:r>
              <a:rPr lang="en-US" dirty="0" smtClean="0">
                <a:latin typeface="Calibri" charset="0"/>
                <a:ea typeface="ＭＳ Ｐゴシック" charset="0"/>
              </a:rPr>
              <a:t>) </a:t>
            </a:r>
            <a:r>
              <a:rPr lang="en-US" dirty="0">
                <a:latin typeface="Calibri" charset="0"/>
                <a:ea typeface="ＭＳ Ｐゴシック" charset="0"/>
              </a:rPr>
              <a:t>it is inefficient to keep on merging positional postings lists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Even more so for phrases like </a:t>
            </a:r>
            <a:r>
              <a:rPr lang="en-US" b="1" i="1" dirty="0" smtClean="0">
                <a:latin typeface="Calibri" charset="0"/>
                <a:ea typeface="ＭＳ Ｐゴシック" charset="0"/>
              </a:rPr>
              <a:t>“The Who”</a:t>
            </a:r>
            <a:endParaRPr lang="en-US" b="1" i="1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Williams et al. (2004) evaluate a more sophisticated mixed indexing scheme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 typical web query mixture was executed in ¼ of the time of using just a positional index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It required 26% more space than having a positional index alone</a:t>
            </a:r>
          </a:p>
        </p:txBody>
      </p:sp>
      <p:sp>
        <p:nvSpPr>
          <p:cNvPr id="6861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2.4.3</a:t>
            </a:r>
          </a:p>
        </p:txBody>
      </p:sp>
    </p:spTree>
    <p:extLst>
      <p:ext uri="{BB962C8B-B14F-4D97-AF65-F5344CB8AC3E}">
        <p14:creationId xmlns:p14="http://schemas.microsoft.com/office/powerpoint/2010/main" val="19137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Phrase queries and positional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Basic assumptions of Information Retrieval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57E69"/>
              </a:buClr>
            </a:pP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Collection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A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set of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documents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Assume it is a static collection for the moment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Goal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Retrieve documents with information that is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relevant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to the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user’s </a:t>
            </a:r>
            <a:r>
              <a:rPr lang="en-US" dirty="0">
                <a:solidFill>
                  <a:srgbClr val="C0504D"/>
                </a:solidFill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solidFill>
                  <a:schemeClr val="hlink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Calibri" charset="0"/>
                <a:ea typeface="ＭＳ Ｐゴシック" charset="0"/>
                <a:cs typeface="ＭＳ Ｐゴシック" charset="0"/>
              </a:rPr>
              <a:t>and helps the user complete a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task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7485923-2EF8-3C46-B1DD-A13F8B25F819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1429290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410200" y="4191000"/>
            <a:ext cx="3505200" cy="533400"/>
          </a:xfrm>
          <a:prstGeom prst="rect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nsolas"/>
                <a:cs typeface="Consolas"/>
              </a:rPr>
              <a:t>how trap mice alive</a:t>
            </a:r>
            <a:endParaRPr lang="en-US" sz="1800" b="1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classic search model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5308600" y="5761038"/>
            <a:ext cx="0" cy="2381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5562600" y="6142038"/>
            <a:ext cx="1617663" cy="639762"/>
          </a:xfrm>
          <a:prstGeom prst="flowChartMultidocumen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 smtClean="0">
                <a:latin typeface="Arial" charset="0"/>
              </a:rPr>
              <a:t>Collection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939925" y="1587500"/>
            <a:ext cx="1617663" cy="6397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 smtClean="0">
                <a:latin typeface="Arial" charset="0"/>
              </a:rPr>
              <a:t>User task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1939925" y="2867025"/>
            <a:ext cx="1617663" cy="638175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 Info </a:t>
            </a:r>
            <a:r>
              <a:rPr lang="en-US" sz="1400" b="1" dirty="0" smtClean="0">
                <a:latin typeface="Arial" charset="0"/>
              </a:rPr>
              <a:t>need</a:t>
            </a:r>
            <a:r>
              <a:rPr lang="en-US" sz="1400" b="1" dirty="0">
                <a:latin typeface="Arial" charset="0"/>
              </a:rPr>
              <a:t/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1939925" y="4038600"/>
            <a:ext cx="1617663" cy="641350"/>
          </a:xfrm>
          <a:prstGeom prst="flowChartManualInpu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Query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H="1">
            <a:off x="2743199" y="2227263"/>
            <a:ext cx="4763" cy="668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2743200" y="3505200"/>
            <a:ext cx="0" cy="641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3235325" y="6049963"/>
            <a:ext cx="1617663" cy="639762"/>
          </a:xfrm>
          <a:prstGeom prst="flowChartTerminator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Results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3235325" y="5160963"/>
            <a:ext cx="1617663" cy="639762"/>
          </a:xfrm>
          <a:prstGeom prst="flowChartProcess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 smtClean="0">
                <a:latin typeface="Arial" charset="0"/>
              </a:rPr>
              <a:t>Search</a:t>
            </a:r>
          </a:p>
          <a:p>
            <a:pPr algn="ctr" eaLnBrk="0" hangingPunct="0"/>
            <a:r>
              <a:rPr lang="en-US" sz="1400" b="1" dirty="0" smtClean="0">
                <a:latin typeface="Arial" charset="0"/>
              </a:rPr>
              <a:t>engine</a:t>
            </a:r>
            <a:r>
              <a:rPr lang="en-US" sz="1400" b="1" dirty="0">
                <a:latin typeface="Arial" charset="0"/>
              </a:rPr>
              <a:t/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258763" y="6049963"/>
            <a:ext cx="1722437" cy="639762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Query</a:t>
            </a:r>
            <a:br>
              <a:rPr lang="en-US" sz="1400" b="1" dirty="0">
                <a:latin typeface="Arial" charset="0"/>
              </a:rPr>
            </a:br>
            <a:r>
              <a:rPr lang="en-US" sz="1400" b="1" dirty="0" smtClean="0">
                <a:latin typeface="Arial" charset="0"/>
              </a:rPr>
              <a:t>refinement 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2819400" y="4724400"/>
            <a:ext cx="1222375" cy="4365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 flipV="1">
            <a:off x="4841875" y="5535613"/>
            <a:ext cx="1482725" cy="606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1981200" y="6359525"/>
            <a:ext cx="125412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1046162" y="4495800"/>
            <a:ext cx="20637" cy="1554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1066800" y="449580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4038600" y="5802313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41" name="Text Box 21"/>
          <p:cNvSpPr txBox="1">
            <a:spLocks noChangeArrowheads="1"/>
          </p:cNvSpPr>
          <p:nvPr/>
        </p:nvSpPr>
        <p:spPr bwMode="auto">
          <a:xfrm>
            <a:off x="5407025" y="1557338"/>
            <a:ext cx="2951163" cy="701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sz="2000">
                <a:solidFill>
                  <a:schemeClr val="tx2"/>
                </a:solidFill>
                <a:latin typeface="Times New Roman" charset="0"/>
              </a:rPr>
              <a:t>Get rid of mice in a politically correct way</a:t>
            </a:r>
            <a:endParaRPr kumimoji="1" lang="en-US" sz="2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410200" y="2849563"/>
            <a:ext cx="2824162" cy="579437"/>
          </a:xfrm>
          <a:prstGeom prst="rect">
            <a:avLst/>
          </a:prstGeom>
          <a:solidFill>
            <a:srgbClr val="FAC09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sz="2000" dirty="0">
                <a:solidFill>
                  <a:schemeClr val="tx2"/>
                </a:solidFill>
                <a:latin typeface="Times New Roman" charset="0"/>
              </a:rPr>
              <a:t>Info about removing mice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sz="2000" dirty="0">
                <a:solidFill>
                  <a:schemeClr val="tx2"/>
                </a:solidFill>
                <a:latin typeface="Times New Roman" charset="0"/>
              </a:rPr>
              <a:t>without killing them 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 flipH="1">
            <a:off x="6781800" y="2362201"/>
            <a:ext cx="0" cy="45719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6781801" y="3429001"/>
            <a:ext cx="0" cy="76199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28701" name="AutoShape 29"/>
          <p:cNvCxnSpPr>
            <a:cxnSpLocks noChangeShapeType="1"/>
          </p:cNvCxnSpPr>
          <p:nvPr/>
        </p:nvCxnSpPr>
        <p:spPr bwMode="auto">
          <a:xfrm flipH="1">
            <a:off x="2874963" y="2357438"/>
            <a:ext cx="250825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819401" y="2373313"/>
            <a:ext cx="3951288" cy="369887"/>
            <a:chOff x="1776" y="1102"/>
            <a:chExt cx="2489" cy="233"/>
          </a:xfrm>
        </p:grpSpPr>
        <p:sp>
          <p:nvSpPr>
            <p:cNvPr id="28711" name="Text Box 31"/>
            <p:cNvSpPr txBox="1">
              <a:spLocks noChangeArrowheads="1"/>
            </p:cNvSpPr>
            <p:nvPr/>
          </p:nvSpPr>
          <p:spPr bwMode="auto">
            <a:xfrm>
              <a:off x="2277" y="1102"/>
              <a:ext cx="1127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charset="0"/>
                <a:buNone/>
              </a:pPr>
              <a:r>
                <a:rPr kumimoji="1" lang="en-US" sz="1800">
                  <a:solidFill>
                    <a:srgbClr val="980000"/>
                  </a:solidFill>
                  <a:latin typeface="Arial" charset="0"/>
                </a:rPr>
                <a:t>Misconception?</a:t>
              </a:r>
              <a:endParaRPr kumimoji="1" lang="en-US" sz="2800">
                <a:solidFill>
                  <a:srgbClr val="980000"/>
                </a:solidFill>
                <a:latin typeface="Arial" charset="0"/>
              </a:endParaRPr>
            </a:p>
          </p:txBody>
        </p:sp>
        <p:cxnSp>
          <p:nvCxnSpPr>
            <p:cNvPr id="28712" name="AutoShape 32"/>
            <p:cNvCxnSpPr>
              <a:cxnSpLocks noChangeShapeType="1"/>
              <a:stCxn id="28711" idx="1"/>
            </p:cNvCxnSpPr>
            <p:nvPr/>
          </p:nvCxnSpPr>
          <p:spPr bwMode="auto">
            <a:xfrm flipH="1" flipV="1">
              <a:off x="1776" y="1191"/>
              <a:ext cx="501" cy="28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3" name="AutoShape 33"/>
            <p:cNvCxnSpPr>
              <a:cxnSpLocks noChangeShapeType="1"/>
              <a:stCxn id="28711" idx="3"/>
            </p:cNvCxnSpPr>
            <p:nvPr/>
          </p:nvCxnSpPr>
          <p:spPr bwMode="auto">
            <a:xfrm>
              <a:off x="3404" y="1218"/>
              <a:ext cx="861" cy="4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819401" y="3505200"/>
            <a:ext cx="3970338" cy="369888"/>
            <a:chOff x="1776" y="2161"/>
            <a:chExt cx="2501" cy="233"/>
          </a:xfrm>
        </p:grpSpPr>
        <p:sp>
          <p:nvSpPr>
            <p:cNvPr id="28705" name="Text Box 39"/>
            <p:cNvSpPr txBox="1">
              <a:spLocks noChangeArrowheads="1"/>
            </p:cNvSpPr>
            <p:nvPr/>
          </p:nvSpPr>
          <p:spPr bwMode="auto">
            <a:xfrm>
              <a:off x="2278" y="2161"/>
              <a:ext cx="1143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charset="0"/>
                <a:buNone/>
              </a:pPr>
              <a:r>
                <a:rPr kumimoji="1" lang="en-US" sz="1800">
                  <a:solidFill>
                    <a:srgbClr val="980000"/>
                  </a:solidFill>
                  <a:latin typeface="Arial" charset="0"/>
                </a:rPr>
                <a:t>Misformulation?</a:t>
              </a:r>
              <a:endParaRPr kumimoji="1" lang="en-US" sz="2800">
                <a:solidFill>
                  <a:srgbClr val="980000"/>
                </a:solidFill>
                <a:latin typeface="Arial" charset="0"/>
              </a:endParaRPr>
            </a:p>
          </p:txBody>
        </p:sp>
        <p:cxnSp>
          <p:nvCxnSpPr>
            <p:cNvPr id="28706" name="AutoShape 40"/>
            <p:cNvCxnSpPr>
              <a:cxnSpLocks noChangeShapeType="1"/>
              <a:stCxn id="28705" idx="1"/>
            </p:cNvCxnSpPr>
            <p:nvPr/>
          </p:nvCxnSpPr>
          <p:spPr bwMode="auto">
            <a:xfrm flipH="1">
              <a:off x="1776" y="2278"/>
              <a:ext cx="502" cy="27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7" name="AutoShape 41"/>
            <p:cNvCxnSpPr>
              <a:cxnSpLocks noChangeShapeType="1"/>
            </p:cNvCxnSpPr>
            <p:nvPr/>
          </p:nvCxnSpPr>
          <p:spPr bwMode="auto">
            <a:xfrm flipV="1">
              <a:off x="3400" y="2281"/>
              <a:ext cx="877" cy="5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Rounded Rectangle 5"/>
          <p:cNvSpPr/>
          <p:nvPr/>
        </p:nvSpPr>
        <p:spPr>
          <a:xfrm>
            <a:off x="8001000" y="4267200"/>
            <a:ext cx="8382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 smtClean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4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54741" grpId="0" animBg="1"/>
      <p:bldP spid="28694" grpId="0" animBg="1"/>
      <p:bldP spid="28698" grpId="0" animBg="1"/>
      <p:bldP spid="28699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How good are the retrieved docs?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  <a:defRPr/>
            </a:pPr>
            <a:r>
              <a:rPr lang="en-US" i="1" dirty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Precision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retrieved docs that are relevant to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the user’s </a:t>
            </a:r>
            <a:r>
              <a:rPr lang="en-US" dirty="0">
                <a:solidFill>
                  <a:schemeClr val="accent2"/>
                </a:solidFill>
                <a:ea typeface="ＭＳ Ｐゴシック" charset="-128"/>
                <a:cs typeface="ＭＳ Ｐゴシック" charset="-128"/>
              </a:rPr>
              <a:t>information need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i="1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Recall</a:t>
            </a:r>
            <a:r>
              <a:rPr lang="en-US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relevant docs in collection that are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retrieved</a:t>
            </a:r>
          </a:p>
          <a:p>
            <a:pPr eaLnBrk="1" hangingPunct="1">
              <a:buFont typeface="Wingdings" charset="2"/>
              <a:buChar char="§"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 eaLnBrk="1" hangingPunct="1"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More precise definitions and measurements to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follow later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7C971E6-1DA2-2640-A472-FB401E0F24E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25929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Introducing Information Retrieval 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and Web Search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16036</TotalTime>
  <Words>2259</Words>
  <Application>Microsoft Office PowerPoint</Application>
  <PresentationFormat>On-screen Show (4:3)</PresentationFormat>
  <Paragraphs>509</Paragraphs>
  <Slides>49</Slides>
  <Notes>7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IIR-slides</vt:lpstr>
      <vt:lpstr>Worksheet</vt:lpstr>
      <vt:lpstr>PowerPoint Presentation</vt:lpstr>
      <vt:lpstr>Information Retrieval</vt:lpstr>
      <vt:lpstr>Unstructured (text) vs. structured (database) data in the mid-nineties</vt:lpstr>
      <vt:lpstr>Unstructured (text) vs. structured (database) data today</vt:lpstr>
      <vt:lpstr>Basic assumptions of Information Retrieval</vt:lpstr>
      <vt:lpstr>The classic search model</vt:lpstr>
      <vt:lpstr>How good are the retrieved docs?</vt:lpstr>
      <vt:lpstr>PowerPoint Presentation</vt:lpstr>
      <vt:lpstr>PowerPoint Presentation</vt:lpstr>
      <vt:lpstr>Unstructured data in 1620</vt:lpstr>
      <vt:lpstr>Term-document incidence matrices</vt:lpstr>
      <vt:lpstr>Incidence vectors</vt:lpstr>
      <vt:lpstr>Answers to query</vt:lpstr>
      <vt:lpstr>Bigger collections</vt:lpstr>
      <vt:lpstr>Can’t build the matrix</vt:lpstr>
      <vt:lpstr>PowerPoint Presentation</vt:lpstr>
      <vt:lpstr>PowerPoint Presentation</vt:lpstr>
      <vt:lpstr>Inverted index</vt:lpstr>
      <vt:lpstr>Inverted index</vt:lpstr>
      <vt:lpstr>Inverted index construction</vt:lpstr>
      <vt:lpstr>Inverted index construction</vt:lpstr>
      <vt:lpstr>Initial stages of text processing</vt:lpstr>
      <vt:lpstr>Indexer steps: Token sequence</vt:lpstr>
      <vt:lpstr>Indexer steps: Sort</vt:lpstr>
      <vt:lpstr>Indexer steps: Dictionary &amp; Postings</vt:lpstr>
      <vt:lpstr>Where do we pay in storage?</vt:lpstr>
      <vt:lpstr>PowerPoint Presentation</vt:lpstr>
      <vt:lpstr>PowerPoint Presentation</vt:lpstr>
      <vt:lpstr>The index we just built</vt:lpstr>
      <vt:lpstr>Query processing: AND</vt:lpstr>
      <vt:lpstr>The merge</vt:lpstr>
      <vt:lpstr>The merge</vt:lpstr>
      <vt:lpstr>Intersecting two postings lists (a “merge” algorithm)</vt:lpstr>
      <vt:lpstr>PowerPoint Presentation</vt:lpstr>
      <vt:lpstr>PowerPoint Presentation</vt:lpstr>
      <vt:lpstr>Phrase queries</vt:lpstr>
      <vt:lpstr>A first attempt: Biword indexes</vt:lpstr>
      <vt:lpstr>Longer phrase queries</vt:lpstr>
      <vt:lpstr>Extended biwords</vt:lpstr>
      <vt:lpstr>Issues for biword indexes</vt:lpstr>
      <vt:lpstr>Solution 2: Positional indexes</vt:lpstr>
      <vt:lpstr>Positional index example</vt:lpstr>
      <vt:lpstr>Processing a phrase query</vt:lpstr>
      <vt:lpstr>Proximity queries</vt:lpstr>
      <vt:lpstr>Positional index size</vt:lpstr>
      <vt:lpstr>Positional index size</vt:lpstr>
      <vt:lpstr>Rules of thumb</vt:lpstr>
      <vt:lpstr>Combination schemes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aotimme</cp:lastModifiedBy>
  <cp:revision>310</cp:revision>
  <cp:lastPrinted>2009-09-22T15:48:09Z</cp:lastPrinted>
  <dcterms:created xsi:type="dcterms:W3CDTF">2009-09-21T23:46:17Z</dcterms:created>
  <dcterms:modified xsi:type="dcterms:W3CDTF">2012-04-22T00:24:04Z</dcterms:modified>
</cp:coreProperties>
</file>