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589" r:id="rId2"/>
    <p:sldId id="477" r:id="rId3"/>
    <p:sldId id="581" r:id="rId4"/>
    <p:sldId id="582" r:id="rId5"/>
    <p:sldId id="588" r:id="rId6"/>
    <p:sldId id="535" r:id="rId7"/>
    <p:sldId id="563" r:id="rId8"/>
    <p:sldId id="534" r:id="rId9"/>
    <p:sldId id="561" r:id="rId10"/>
    <p:sldId id="564" r:id="rId11"/>
    <p:sldId id="558" r:id="rId12"/>
    <p:sldId id="559" r:id="rId13"/>
    <p:sldId id="539" r:id="rId14"/>
    <p:sldId id="575" r:id="rId15"/>
    <p:sldId id="548" r:id="rId16"/>
    <p:sldId id="594" r:id="rId17"/>
    <p:sldId id="576" r:id="rId18"/>
    <p:sldId id="483" r:id="rId19"/>
    <p:sldId id="566" r:id="rId20"/>
    <p:sldId id="485" r:id="rId21"/>
    <p:sldId id="487" r:id="rId22"/>
    <p:sldId id="488" r:id="rId23"/>
    <p:sldId id="489" r:id="rId24"/>
    <p:sldId id="490" r:id="rId25"/>
    <p:sldId id="567" r:id="rId26"/>
    <p:sldId id="491" r:id="rId27"/>
    <p:sldId id="493" r:id="rId28"/>
    <p:sldId id="494" r:id="rId29"/>
    <p:sldId id="568" r:id="rId30"/>
    <p:sldId id="591" r:id="rId31"/>
    <p:sldId id="497" r:id="rId32"/>
    <p:sldId id="498" r:id="rId33"/>
    <p:sldId id="593" r:id="rId34"/>
    <p:sldId id="595" r:id="rId35"/>
    <p:sldId id="596" r:id="rId36"/>
    <p:sldId id="502" r:id="rId37"/>
    <p:sldId id="504" r:id="rId38"/>
    <p:sldId id="597" r:id="rId39"/>
    <p:sldId id="507" r:id="rId40"/>
    <p:sldId id="510" r:id="rId41"/>
    <p:sldId id="598" r:id="rId42"/>
    <p:sldId id="513" r:id="rId43"/>
    <p:sldId id="573" r:id="rId44"/>
    <p:sldId id="514" r:id="rId45"/>
    <p:sldId id="599" r:id="rId46"/>
    <p:sldId id="600" r:id="rId47"/>
    <p:sldId id="584" r:id="rId48"/>
    <p:sldId id="585" r:id="rId49"/>
    <p:sldId id="586" r:id="rId50"/>
    <p:sldId id="587" r:id="rId51"/>
    <p:sldId id="601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18" d="100"/>
          <a:sy n="118" d="100"/>
        </p:scale>
        <p:origin x="-112" y="-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427E3-2CE7-DF4C-909C-74A3A9482931}" type="slidenum">
              <a:rPr lang="en-US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0F98A-9BE9-9949-BB63-D58A4B7217F4}" type="slidenum">
              <a:rPr lang="en-US"/>
              <a:pPr/>
              <a:t>37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1809750"/>
            <a:ext cx="38862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Question Answering?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038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IR-based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512"/>
            <a:ext cx="7848600" cy="3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908365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IR-based Factoid QA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763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36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IR-based Factoid QA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QUESTION PROCESSING</a:t>
            </a:r>
          </a:p>
          <a:p>
            <a:pPr lvl="1"/>
            <a:r>
              <a:rPr lang="en-US" dirty="0" smtClean="0"/>
              <a:t>Detect question type, answer type, focus, relations</a:t>
            </a:r>
            <a:endParaRPr lang="en-US" dirty="0"/>
          </a:p>
          <a:p>
            <a:pPr lvl="1"/>
            <a:r>
              <a:rPr lang="en-US" dirty="0"/>
              <a:t>Formulate queries </a:t>
            </a:r>
            <a:r>
              <a:rPr lang="en-US" dirty="0" smtClean="0"/>
              <a:t>to send to a search engine</a:t>
            </a:r>
            <a:endParaRPr lang="en-US" dirty="0"/>
          </a:p>
          <a:p>
            <a:r>
              <a:rPr lang="en-US" dirty="0"/>
              <a:t>PASSAGE RETRIEVAL</a:t>
            </a:r>
          </a:p>
          <a:p>
            <a:pPr lvl="1"/>
            <a:r>
              <a:rPr lang="en-US" dirty="0"/>
              <a:t>Retrieve ranked </a:t>
            </a:r>
            <a:r>
              <a:rPr lang="en-US" dirty="0" smtClean="0"/>
              <a:t>documents</a:t>
            </a:r>
            <a:endParaRPr lang="en-US" dirty="0"/>
          </a:p>
          <a:p>
            <a:pPr lvl="1"/>
            <a:r>
              <a:rPr lang="en-US" dirty="0"/>
              <a:t>Break into suitable </a:t>
            </a:r>
            <a:r>
              <a:rPr lang="en-US" dirty="0" smtClean="0"/>
              <a:t>passages and </a:t>
            </a:r>
            <a:r>
              <a:rPr lang="en-US" dirty="0" err="1" smtClean="0"/>
              <a:t>rerank</a:t>
            </a:r>
            <a:endParaRPr lang="en-US" dirty="0"/>
          </a:p>
          <a:p>
            <a:r>
              <a:rPr lang="en-US" dirty="0"/>
              <a:t>ANSWER PROCESSING</a:t>
            </a:r>
          </a:p>
          <a:p>
            <a:pPr lvl="1"/>
            <a:r>
              <a:rPr lang="en-US" dirty="0" smtClean="0"/>
              <a:t>Extract candidate answers</a:t>
            </a:r>
            <a:endParaRPr lang="en-US" dirty="0"/>
          </a:p>
          <a:p>
            <a:pPr lvl="1"/>
            <a:r>
              <a:rPr lang="en-US" dirty="0"/>
              <a:t>Rank </a:t>
            </a:r>
            <a:r>
              <a:rPr lang="en-US" dirty="0" smtClean="0"/>
              <a:t>candidates </a:t>
            </a:r>
          </a:p>
          <a:p>
            <a:pPr lvl="2"/>
            <a:r>
              <a:rPr lang="en-US" sz="1800" dirty="0" smtClean="0"/>
              <a:t>using evidence from the text and external sources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68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Knowledge-based approaches (</a:t>
            </a:r>
            <a:r>
              <a:rPr lang="en-US" dirty="0" err="1" smtClean="0"/>
              <a:t>Siri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Build a semantic representation of the query</a:t>
            </a:r>
          </a:p>
          <a:p>
            <a:pPr lvl="1"/>
            <a:r>
              <a:rPr lang="en-US" dirty="0" smtClean="0"/>
              <a:t>Times, dates, locations, entities, numeric quantities</a:t>
            </a:r>
          </a:p>
          <a:p>
            <a:r>
              <a:rPr lang="en-US" dirty="0" smtClean="0"/>
              <a:t>Map from this semantics to query structured data  or resources</a:t>
            </a:r>
          </a:p>
          <a:p>
            <a:pPr lvl="1"/>
            <a:r>
              <a:rPr lang="en-US" dirty="0" smtClean="0"/>
              <a:t>Geospatial databases</a:t>
            </a:r>
          </a:p>
          <a:p>
            <a:pPr lvl="1"/>
            <a:r>
              <a:rPr lang="en-US" dirty="0" smtClean="0"/>
              <a:t>Ontologies (Wikipedia </a:t>
            </a:r>
            <a:r>
              <a:rPr lang="en-US" dirty="0" err="1" smtClean="0"/>
              <a:t>infoboxes</a:t>
            </a:r>
            <a:r>
              <a:rPr lang="en-US" dirty="0" smtClean="0"/>
              <a:t>, 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WordNet</a:t>
            </a:r>
            <a:r>
              <a:rPr lang="en-US" dirty="0" smtClean="0"/>
              <a:t>, </a:t>
            </a:r>
            <a:r>
              <a:rPr lang="en-US" dirty="0" err="1" smtClean="0"/>
              <a:t>Yago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Restaurant review sources and reservation services</a:t>
            </a:r>
          </a:p>
          <a:p>
            <a:pPr lvl="1"/>
            <a:r>
              <a:rPr lang="en-US" dirty="0" smtClean="0"/>
              <a:t>Scientific databases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approaches (IBM Watson)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shallow semantic representation of the query</a:t>
            </a:r>
          </a:p>
          <a:p>
            <a:r>
              <a:rPr lang="en-US" dirty="0" smtClean="0"/>
              <a:t>Generate answer candidates using IR methods</a:t>
            </a:r>
          </a:p>
          <a:p>
            <a:pPr lvl="1"/>
            <a:r>
              <a:rPr lang="en-US" dirty="0" smtClean="0"/>
              <a:t>Augmented with ontologies and semi-structured data</a:t>
            </a:r>
          </a:p>
          <a:p>
            <a:r>
              <a:rPr lang="en-US" dirty="0" smtClean="0"/>
              <a:t>Score each candidate using richer knowledge sources</a:t>
            </a:r>
          </a:p>
          <a:p>
            <a:pPr lvl="1"/>
            <a:r>
              <a:rPr lang="en-US" dirty="0" smtClean="0"/>
              <a:t>Geospatial databases</a:t>
            </a:r>
          </a:p>
          <a:p>
            <a:pPr lvl="1"/>
            <a:r>
              <a:rPr lang="en-US" dirty="0" smtClean="0"/>
              <a:t>Temporal reasoning</a:t>
            </a:r>
          </a:p>
          <a:p>
            <a:pPr lvl="1"/>
            <a:r>
              <a:rPr lang="en-US" dirty="0" smtClean="0"/>
              <a:t>Taxonomical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1809750"/>
            <a:ext cx="38862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Question Answering?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612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Answer Types and Query Formulation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624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10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Things to extract from the question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839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Answer Type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Decide the </a:t>
            </a:r>
            <a:r>
              <a:rPr lang="en-US" b="1" dirty="0"/>
              <a:t>named entity type </a:t>
            </a:r>
            <a:r>
              <a:rPr lang="en-US" dirty="0"/>
              <a:t>(person, place) of the answer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Query Formulation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</a:t>
            </a:r>
            <a:r>
              <a:rPr lang="en-US" b="1" dirty="0"/>
              <a:t>query keywords </a:t>
            </a:r>
            <a:r>
              <a:rPr lang="en-US" dirty="0"/>
              <a:t>for the IR system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 Type classification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 this a definition question, a math question, a list question?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Focus Detection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the question words that are replaced by the answer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Relation Extraction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Find relations between entities in the question</a:t>
            </a:r>
            <a:endParaRPr lang="en-US" sz="1800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30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66750"/>
            <a:ext cx="7467600" cy="742950"/>
          </a:xfrm>
        </p:spPr>
        <p:txBody>
          <a:bodyPr/>
          <a:lstStyle/>
          <a:p>
            <a:pPr lvl="1"/>
            <a:r>
              <a:rPr lang="en-US" sz="2800" dirty="0"/>
              <a:t>Question </a:t>
            </a:r>
            <a:r>
              <a:rPr lang="en-US" sz="2800" dirty="0" smtClean="0"/>
              <a:t>Processing</a:t>
            </a:r>
            <a:br>
              <a:rPr lang="en-US" sz="2800" dirty="0" smtClean="0"/>
            </a:br>
            <a:r>
              <a:rPr lang="en-US" sz="16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0000FF"/>
                </a:solidFill>
              </a:rPr>
              <a:t>They’re </a:t>
            </a:r>
            <a:r>
              <a:rPr lang="en-US" sz="1800" dirty="0">
                <a:solidFill>
                  <a:srgbClr val="0000FF"/>
                </a:solidFill>
              </a:rPr>
              <a:t>the two states you could be reentering if you’re crossing Florida’s northern border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81150"/>
            <a:ext cx="8839200" cy="3200400"/>
          </a:xfrm>
        </p:spPr>
        <p:txBody>
          <a:bodyPr/>
          <a:lstStyle/>
          <a:p>
            <a:r>
              <a:rPr lang="en-US" sz="2800" dirty="0" smtClean="0"/>
              <a:t>Answer Type:  </a:t>
            </a:r>
            <a:r>
              <a:rPr lang="en-US" sz="2800" dirty="0" smtClean="0">
                <a:solidFill>
                  <a:srgbClr val="0000FF"/>
                </a:solidFill>
              </a:rPr>
              <a:t>US state</a:t>
            </a:r>
          </a:p>
          <a:p>
            <a:r>
              <a:rPr lang="en-US" sz="2800" dirty="0" smtClean="0"/>
              <a:t>Query:  </a:t>
            </a:r>
            <a:r>
              <a:rPr lang="en-US" sz="2800" dirty="0" smtClean="0">
                <a:solidFill>
                  <a:srgbClr val="0000FF"/>
                </a:solidFill>
              </a:rPr>
              <a:t>two states, border, Florida, north</a:t>
            </a:r>
          </a:p>
          <a:p>
            <a:r>
              <a:rPr lang="en-US" sz="2800" dirty="0" smtClean="0"/>
              <a:t>Focus: </a:t>
            </a:r>
            <a:r>
              <a:rPr lang="en-US" sz="2800" dirty="0" smtClean="0">
                <a:solidFill>
                  <a:srgbClr val="0000FF"/>
                </a:solidFill>
              </a:rPr>
              <a:t>the two states</a:t>
            </a:r>
          </a:p>
          <a:p>
            <a:r>
              <a:rPr lang="en-US" sz="2800" dirty="0" smtClean="0"/>
              <a:t>Relations:  </a:t>
            </a:r>
            <a:r>
              <a:rPr lang="en-US" sz="2800" dirty="0" smtClean="0">
                <a:solidFill>
                  <a:srgbClr val="0000FF"/>
                </a:solidFill>
              </a:rPr>
              <a:t>borders(Florida, ?x, north)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437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857750"/>
            <a:ext cx="609600" cy="28575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/>
              <a:t>Question Answering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" y="1278378"/>
            <a:ext cx="7682910" cy="384678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16868" y="819150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One of the oldest NLP tasks (punched card systems in 1961)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922" y="1123950"/>
            <a:ext cx="3429000" cy="76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Simmons, Klein,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McConlogue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1964. Indexing and Dependency Logic for Answering English Questions. American Documentation 15:30, 196-204</a:t>
            </a:r>
          </a:p>
        </p:txBody>
      </p:sp>
    </p:spTree>
    <p:extLst>
      <p:ext uri="{BB962C8B-B14F-4D97-AF65-F5344CB8AC3E}">
        <p14:creationId xmlns:p14="http://schemas.microsoft.com/office/powerpoint/2010/main" val="421776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Type </a:t>
            </a:r>
            <a:r>
              <a:rPr lang="en-US" dirty="0" smtClean="0"/>
              <a:t>Detection: Named Entities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 smtClean="0"/>
              <a:t>Who founded Virgin Airlines?</a:t>
            </a:r>
          </a:p>
          <a:p>
            <a:pPr lvl="1"/>
            <a:r>
              <a:rPr lang="en-US" sz="3000" dirty="0" smtClean="0"/>
              <a:t> PERSON </a:t>
            </a:r>
          </a:p>
          <a:p>
            <a:r>
              <a:rPr lang="en-US" sz="3200" i="1" dirty="0" smtClean="0"/>
              <a:t>What Canadian city has the largest population?</a:t>
            </a:r>
          </a:p>
          <a:p>
            <a:pPr lvl="1"/>
            <a:r>
              <a:rPr lang="en-US" sz="3000" i="1" dirty="0" smtClean="0"/>
              <a:t> CITY.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454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514350"/>
          </a:xfrm>
        </p:spPr>
        <p:txBody>
          <a:bodyPr/>
          <a:lstStyle/>
          <a:p>
            <a:r>
              <a:rPr lang="en-US" dirty="0" smtClean="0"/>
              <a:t>Answer </a:t>
            </a:r>
            <a:r>
              <a:rPr lang="en-US" dirty="0"/>
              <a:t>Type </a:t>
            </a:r>
            <a:r>
              <a:rPr lang="en-US" dirty="0" smtClean="0"/>
              <a:t>Taxonomy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6 </a:t>
            </a:r>
            <a:r>
              <a:rPr lang="en-US" sz="2800" dirty="0"/>
              <a:t>coarse classes</a:t>
            </a:r>
          </a:p>
          <a:p>
            <a:pPr lvl="1"/>
            <a:r>
              <a:rPr lang="en-US" sz="2400" dirty="0"/>
              <a:t>ABBEVIATION, ENTITY, DESCRIPTION, HUMAN, LOCATION, </a:t>
            </a:r>
            <a:r>
              <a:rPr lang="en-US" sz="2400" dirty="0" smtClean="0"/>
              <a:t>NUMERIC</a:t>
            </a:r>
            <a:endParaRPr lang="en-US" sz="2400" dirty="0"/>
          </a:p>
          <a:p>
            <a:r>
              <a:rPr lang="en-US" sz="2800" dirty="0"/>
              <a:t>50 </a:t>
            </a:r>
            <a:r>
              <a:rPr lang="en-US" sz="2800" dirty="0" smtClean="0"/>
              <a:t>finer </a:t>
            </a:r>
            <a:r>
              <a:rPr lang="en-US" sz="2800" dirty="0"/>
              <a:t>classes</a:t>
            </a:r>
          </a:p>
          <a:p>
            <a:pPr lvl="1"/>
            <a:r>
              <a:rPr lang="en-US" sz="2400" dirty="0"/>
              <a:t>LOCATION: city, country, mountain…</a:t>
            </a:r>
          </a:p>
          <a:p>
            <a:pPr lvl="1"/>
            <a:r>
              <a:rPr lang="en-US" sz="2400" dirty="0" smtClean="0"/>
              <a:t>HUMAN</a:t>
            </a:r>
            <a:r>
              <a:rPr lang="en-US" sz="2400" dirty="0"/>
              <a:t>: group, individual, title, description</a:t>
            </a:r>
          </a:p>
          <a:p>
            <a:pPr lvl="1"/>
            <a:r>
              <a:rPr lang="en-US" sz="2400" dirty="0"/>
              <a:t>ENTITY: animal, body, color, currency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7340F9-CC27-B34B-A00C-B3580F274D94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1" y="97155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+mn-lt"/>
              </a:rPr>
              <a:t>Xin</a:t>
            </a:r>
            <a:r>
              <a:rPr lang="it-IT" sz="1600" dirty="0">
                <a:latin typeface="+mn-lt"/>
              </a:rPr>
              <a:t> Li, Dan </a:t>
            </a:r>
            <a:r>
              <a:rPr lang="it-IT" sz="1600" dirty="0" smtClean="0">
                <a:latin typeface="+mn-lt"/>
              </a:rPr>
              <a:t>Roth. 2002. </a:t>
            </a:r>
            <a:r>
              <a:rPr lang="it-IT" sz="1600" dirty="0">
                <a:latin typeface="+mn-lt"/>
              </a:rPr>
              <a:t>Learning </a:t>
            </a:r>
            <a:r>
              <a:rPr lang="it-IT" sz="1600" dirty="0" err="1">
                <a:latin typeface="+mn-lt"/>
              </a:rPr>
              <a:t>Question</a:t>
            </a:r>
            <a:r>
              <a:rPr lang="it-IT" sz="1600" dirty="0">
                <a:latin typeface="+mn-lt"/>
              </a:rPr>
              <a:t> </a:t>
            </a:r>
            <a:r>
              <a:rPr lang="it-IT" sz="1600" dirty="0" err="1">
                <a:latin typeface="+mn-lt"/>
              </a:rPr>
              <a:t>Classifiers</a:t>
            </a:r>
            <a:r>
              <a:rPr lang="it-IT" sz="1600" dirty="0">
                <a:latin typeface="+mn-lt"/>
              </a:rPr>
              <a:t>. COLING'</a:t>
            </a:r>
            <a:r>
              <a:rPr lang="it-IT" sz="1600" dirty="0" smtClean="0">
                <a:latin typeface="+mn-lt"/>
              </a:rPr>
              <a:t>02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10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4743450"/>
            <a:ext cx="1905000" cy="342900"/>
          </a:xfrm>
          <a:prstGeom prst="rect">
            <a:avLst/>
          </a:prstGeom>
        </p:spPr>
        <p:txBody>
          <a:bodyPr/>
          <a:lstStyle/>
          <a:p>
            <a:fld id="{932AE0EE-BE7F-164C-97AD-D4058D034480}" type="slidenum">
              <a:rPr lang="en-US"/>
              <a:pPr/>
              <a:t>22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Li &amp; Roth’s Answer </a:t>
            </a:r>
            <a:r>
              <a:rPr lang="en-US" dirty="0"/>
              <a:t>Type </a:t>
            </a:r>
            <a:r>
              <a:rPr lang="en-US" dirty="0" smtClean="0"/>
              <a:t>Taxonomy</a:t>
            </a:r>
            <a:endParaRPr lang="es-ES" dirty="0"/>
          </a:p>
        </p:txBody>
      </p:sp>
      <p:pic>
        <p:nvPicPr>
          <p:cNvPr id="10" name="Picture 9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5070"/>
            <a:ext cx="7239000" cy="38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8302" y="491490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9550"/>
            <a:ext cx="5867400" cy="651272"/>
          </a:xfrm>
        </p:spPr>
        <p:txBody>
          <a:bodyPr/>
          <a:lstStyle/>
          <a:p>
            <a:r>
              <a:rPr lang="en-US" dirty="0"/>
              <a:t>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23950"/>
            <a:ext cx="5935980" cy="3821938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91490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6324600" cy="651272"/>
          </a:xfrm>
        </p:spPr>
        <p:txBody>
          <a:bodyPr/>
          <a:lstStyle/>
          <a:p>
            <a:r>
              <a:rPr lang="en-US" dirty="0"/>
              <a:t>More 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047750"/>
            <a:ext cx="6052566" cy="3883152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6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590550"/>
          </a:xfrm>
        </p:spPr>
        <p:txBody>
          <a:bodyPr/>
          <a:lstStyle/>
          <a:p>
            <a:r>
              <a:rPr lang="en-US" dirty="0" smtClean="0"/>
              <a:t>Answer types in Jeopardy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696200" cy="3333750"/>
          </a:xfrm>
        </p:spPr>
        <p:txBody>
          <a:bodyPr/>
          <a:lstStyle/>
          <a:p>
            <a:r>
              <a:rPr lang="en-US" dirty="0"/>
              <a:t>2500 answer types in 20,000 Jeopardy question sample</a:t>
            </a:r>
          </a:p>
          <a:p>
            <a:r>
              <a:rPr lang="en-US" dirty="0"/>
              <a:t>The most frequent 200 answer types cover &lt; 50% of data</a:t>
            </a:r>
          </a:p>
          <a:p>
            <a:r>
              <a:rPr lang="en-US" dirty="0" smtClean="0"/>
              <a:t>The 40 </a:t>
            </a:r>
            <a:r>
              <a:rPr lang="en-US" dirty="0"/>
              <a:t>most frequent Jeopardy answer </a:t>
            </a:r>
            <a:r>
              <a:rPr lang="en-US" dirty="0" smtClean="0"/>
              <a:t>types</a:t>
            </a:r>
          </a:p>
          <a:p>
            <a:pPr marL="114300" indent="0">
              <a:buNone/>
            </a:pPr>
            <a:r>
              <a:rPr lang="en-US" sz="2000" dirty="0" smtClean="0"/>
              <a:t>he, country, city, man, film, state, she, author, group, here, company, president, capital, star, novel, character, woman, river, island, king, song, part, series, sport, singer, actor, play, team,  show,               actress, animal, presidential, composer, musical, nation,                   book, title, leader,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971550"/>
            <a:ext cx="7391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+mn-lt"/>
              </a:rPr>
              <a:t>Ferrucci</a:t>
            </a:r>
            <a:r>
              <a:rPr lang="en-US" sz="1300" dirty="0">
                <a:latin typeface="+mn-lt"/>
              </a:rPr>
              <a:t> et al. 2010. Building Watson: An Overview of the </a:t>
            </a:r>
            <a:r>
              <a:rPr lang="en-US" sz="1300" dirty="0" err="1">
                <a:latin typeface="+mn-lt"/>
              </a:rPr>
              <a:t>DeepQA</a:t>
            </a:r>
            <a:r>
              <a:rPr lang="en-US" sz="1300" dirty="0">
                <a:latin typeface="+mn-lt"/>
              </a:rPr>
              <a:t> Project. AI Magazine. Fall 2010. 59-79</a:t>
            </a:r>
            <a:r>
              <a:rPr lang="en-US" sz="1300" dirty="0" smtClean="0">
                <a:latin typeface="+mn-lt"/>
              </a:rPr>
              <a:t>.</a:t>
            </a:r>
            <a:endParaRPr 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9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04950"/>
            <a:ext cx="8534400" cy="2971800"/>
          </a:xfrm>
        </p:spPr>
        <p:txBody>
          <a:bodyPr/>
          <a:lstStyle/>
          <a:p>
            <a:r>
              <a:rPr lang="en-US" sz="3200" dirty="0" smtClean="0"/>
              <a:t>Hand</a:t>
            </a:r>
            <a:r>
              <a:rPr lang="en-US" sz="3200" dirty="0"/>
              <a:t>-written rules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 smtClean="0"/>
              <a:t>Hybrids</a:t>
            </a:r>
            <a:endParaRPr lang="en-US" sz="3200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1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</a:t>
            </a:r>
            <a:r>
              <a:rPr lang="en-US" dirty="0" smtClean="0"/>
              <a:t>Type Detection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7162800" cy="3657600"/>
          </a:xfrm>
        </p:spPr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expression-based rules  can get some cases: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Who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is|was|are|were</a:t>
            </a:r>
            <a:r>
              <a:rPr lang="en-US" dirty="0">
                <a:solidFill>
                  <a:srgbClr val="0000FF"/>
                </a:solidFill>
              </a:rPr>
              <a:t>} PERSON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PERSON (YEAR – YEAR)</a:t>
            </a:r>
          </a:p>
          <a:p>
            <a:r>
              <a:rPr lang="en-US" dirty="0"/>
              <a:t>Other rules use the </a:t>
            </a:r>
            <a:r>
              <a:rPr lang="en-US" b="1" dirty="0">
                <a:solidFill>
                  <a:srgbClr val="0000FF"/>
                </a:solidFill>
              </a:rPr>
              <a:t>question headword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 (the headword </a:t>
            </a:r>
            <a:r>
              <a:rPr lang="en-US" dirty="0"/>
              <a:t>of </a:t>
            </a:r>
            <a:r>
              <a:rPr lang="en-US" dirty="0" smtClean="0"/>
              <a:t>the first </a:t>
            </a:r>
            <a:r>
              <a:rPr lang="en-US" dirty="0"/>
              <a:t>noun phrase after </a:t>
            </a:r>
            <a:r>
              <a:rPr lang="en-US" dirty="0" smtClean="0"/>
              <a:t>the </a:t>
            </a:r>
            <a:r>
              <a:rPr lang="en-US" dirty="0" err="1" smtClean="0"/>
              <a:t>wh</a:t>
            </a:r>
            <a:r>
              <a:rPr lang="en-US" dirty="0"/>
              <a:t>-</a:t>
            </a:r>
            <a:r>
              <a:rPr lang="en-US" dirty="0" smtClean="0"/>
              <a:t>word)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00FF"/>
                </a:solidFill>
              </a:rPr>
              <a:t>city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in China has the largest number of foreign financial companies?</a:t>
            </a:r>
          </a:p>
          <a:p>
            <a:pPr lvl="1"/>
            <a:r>
              <a:rPr lang="en-US" sz="2400" dirty="0" smtClean="0"/>
              <a:t>What is the state </a:t>
            </a:r>
            <a:r>
              <a:rPr lang="en-US" sz="2400" b="1" dirty="0" smtClean="0">
                <a:solidFill>
                  <a:srgbClr val="0000FF"/>
                </a:solidFill>
              </a:rPr>
              <a:t>flower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of California?</a:t>
            </a:r>
            <a:endParaRPr lang="en-US" sz="2400" dirty="0"/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2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382000" cy="3333750"/>
          </a:xfrm>
        </p:spPr>
        <p:txBody>
          <a:bodyPr/>
          <a:lstStyle/>
          <a:p>
            <a:r>
              <a:rPr lang="en-US" sz="2800" dirty="0"/>
              <a:t>Most often, we treat the problem as machine learning classification 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a taxonomy of question types</a:t>
            </a:r>
          </a:p>
          <a:p>
            <a:pPr lvl="1"/>
            <a:r>
              <a:rPr lang="en-US" sz="2800" b="1" dirty="0"/>
              <a:t>Annotate </a:t>
            </a:r>
            <a:r>
              <a:rPr lang="en-US" sz="2800" dirty="0"/>
              <a:t>training data for each question type</a:t>
            </a:r>
          </a:p>
          <a:p>
            <a:pPr lvl="1"/>
            <a:r>
              <a:rPr lang="en-US" sz="2800" b="1" dirty="0"/>
              <a:t>Train </a:t>
            </a:r>
            <a:r>
              <a:rPr lang="en-US" sz="2800" dirty="0"/>
              <a:t>classifiers for each question class </a:t>
            </a:r>
            <a:r>
              <a:rPr lang="en-US" sz="2800" dirty="0" smtClean="0"/>
              <a:t>              using </a:t>
            </a:r>
            <a:r>
              <a:rPr lang="en-US" sz="2800" dirty="0"/>
              <a:t>a rich set of features.</a:t>
            </a:r>
          </a:p>
          <a:p>
            <a:pPr lvl="2"/>
            <a:r>
              <a:rPr lang="en-US" sz="2400" dirty="0" smtClean="0"/>
              <a:t>features include those hand</a:t>
            </a:r>
            <a:r>
              <a:rPr lang="en-US" sz="2400" dirty="0"/>
              <a:t>-written rules!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6D4CDF-956F-E242-9304-D6A65E22F39A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Answer Type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Question words and phrases</a:t>
            </a:r>
          </a:p>
          <a:p>
            <a:r>
              <a:rPr lang="en-US" sz="2800" dirty="0" smtClean="0"/>
              <a:t>Part-of-speech tags</a:t>
            </a:r>
          </a:p>
          <a:p>
            <a:r>
              <a:rPr lang="en-US" sz="2800" dirty="0" smtClean="0"/>
              <a:t>Parse features (headwords)</a:t>
            </a:r>
          </a:p>
          <a:p>
            <a:r>
              <a:rPr lang="en-US" sz="2800" dirty="0" smtClean="0"/>
              <a:t>Named Entities</a:t>
            </a:r>
          </a:p>
          <a:p>
            <a:r>
              <a:rPr lang="en-US" sz="2800" dirty="0" smtClean="0"/>
              <a:t>Semantically related words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Answering: IBM’s </a:t>
            </a:r>
            <a:r>
              <a:rPr lang="en-US" dirty="0"/>
              <a:t>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534400" cy="3333750"/>
          </a:xfrm>
        </p:spPr>
        <p:txBody>
          <a:bodyPr/>
          <a:lstStyle/>
          <a:p>
            <a:r>
              <a:rPr lang="en-US" dirty="0" smtClean="0"/>
              <a:t>Won Jeopardy</a:t>
            </a:r>
            <a:r>
              <a:rPr lang="en-US" dirty="0"/>
              <a:t> </a:t>
            </a:r>
            <a:r>
              <a:rPr lang="en-US" dirty="0" smtClean="0"/>
              <a:t>on February 16</a:t>
            </a:r>
            <a:r>
              <a:rPr lang="en-US" dirty="0"/>
              <a:t>, 2011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</a:t>
            </a:r>
            <a:r>
              <a:rPr lang="en-US" sz="2000" dirty="0" smtClean="0">
                <a:solidFill>
                  <a:schemeClr val="bg1"/>
                </a:solidFill>
              </a:rPr>
              <a:t>WILKINSON’S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</a:t>
            </a:r>
            <a:r>
              <a:rPr lang="en-US" sz="2000" dirty="0" smtClean="0">
                <a:solidFill>
                  <a:schemeClr val="bg1"/>
                </a:solidFill>
              </a:rPr>
              <a:t>AUTHOR’S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Bram Stoker</a:t>
            </a:r>
            <a:endParaRPr lang="en-US" dirty="0"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7241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4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8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071"/>
            <a:ext cx="7467600" cy="742950"/>
          </a:xfrm>
        </p:spPr>
        <p:txBody>
          <a:bodyPr/>
          <a:lstStyle/>
          <a:p>
            <a:r>
              <a:rPr lang="en-US" dirty="0"/>
              <a:t>Keyword Selection Algorithm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000" dirty="0" smtClean="0"/>
              <a:t>1. Select </a:t>
            </a:r>
            <a:r>
              <a:rPr lang="en-US" sz="2000" dirty="0"/>
              <a:t>all non-stop words in </a:t>
            </a:r>
            <a:r>
              <a:rPr lang="en-US" sz="2000" dirty="0" smtClean="0"/>
              <a:t>quotations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2. Select </a:t>
            </a:r>
            <a:r>
              <a:rPr lang="en-US" sz="2000" dirty="0"/>
              <a:t>all NNP words in recognized named </a:t>
            </a:r>
            <a:r>
              <a:rPr lang="en-US" sz="2000" dirty="0" smtClean="0"/>
              <a:t>entities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3. Select </a:t>
            </a:r>
            <a:r>
              <a:rPr lang="en-US" sz="2000" dirty="0"/>
              <a:t>all complex </a:t>
            </a:r>
            <a:r>
              <a:rPr lang="en-US" sz="2000" dirty="0" err="1"/>
              <a:t>nominals</a:t>
            </a:r>
            <a:r>
              <a:rPr lang="en-US" sz="2000" dirty="0"/>
              <a:t> with their adjectival </a:t>
            </a:r>
            <a:r>
              <a:rPr lang="en-US" sz="2000" dirty="0" smtClean="0"/>
              <a:t>modifiers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4. Select </a:t>
            </a:r>
            <a:r>
              <a:rPr lang="en-US" sz="2000" dirty="0"/>
              <a:t>all other complex </a:t>
            </a:r>
            <a:r>
              <a:rPr lang="en-US" sz="2000" dirty="0" err="1" smtClean="0"/>
              <a:t>nominals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5. Select all nouns with their adjectival modifiers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6. Select </a:t>
            </a:r>
            <a:r>
              <a:rPr lang="en-US" sz="2000" dirty="0"/>
              <a:t>all other </a:t>
            </a:r>
            <a:r>
              <a:rPr lang="en-US" sz="2000" dirty="0" smtClean="0"/>
              <a:t>nouns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7. Select </a:t>
            </a:r>
            <a:r>
              <a:rPr lang="en-US" sz="2000" dirty="0"/>
              <a:t>all verbs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 smtClean="0">
                <a:sym typeface="Wingdings" charset="2"/>
              </a:rPr>
              <a:t>8. Select </a:t>
            </a:r>
            <a:r>
              <a:rPr lang="en-US" sz="2000" dirty="0">
                <a:sym typeface="Wingdings" charset="2"/>
              </a:rPr>
              <a:t>all adverbs 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9. Select </a:t>
            </a:r>
            <a:r>
              <a:rPr lang="en-US" sz="2000" dirty="0"/>
              <a:t>the QFW word </a:t>
            </a:r>
            <a:r>
              <a:rPr lang="en-US" sz="2000" dirty="0" smtClean="0"/>
              <a:t>(skipped </a:t>
            </a:r>
            <a:r>
              <a:rPr lang="en-US" sz="2000" dirty="0"/>
              <a:t>in all previous steps)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 smtClean="0">
                <a:sym typeface="Wingdings" charset="2"/>
              </a:rPr>
              <a:t>10. Select </a:t>
            </a:r>
            <a:r>
              <a:rPr lang="en-US" sz="2000" dirty="0">
                <a:sym typeface="Wingdings" charset="2"/>
              </a:rPr>
              <a:t>all other words </a:t>
            </a:r>
            <a:endParaRPr lang="en-US" sz="2000" dirty="0"/>
          </a:p>
          <a:p>
            <a:pPr marL="609600" indent="-609600">
              <a:buFont typeface="Wingdings" charset="2"/>
              <a:buAutoNum type="arabicPeriod"/>
            </a:pPr>
            <a:endParaRPr lang="en-US" sz="1800" dirty="0"/>
          </a:p>
          <a:p>
            <a:pPr marL="609600" indent="-609600">
              <a:buFont typeface="Wingdings" charset="2"/>
              <a:buAutoNum type="arabicPeriod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819150"/>
            <a:ext cx="631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Dan Moldovan, </a:t>
            </a:r>
            <a:r>
              <a:rPr lang="en-US" sz="1400" dirty="0" err="1">
                <a:latin typeface="+mn-lt"/>
              </a:rPr>
              <a:t>Sanda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Harabagiu</a:t>
            </a:r>
            <a:r>
              <a:rPr lang="en-US" sz="1400" dirty="0" smtClean="0">
                <a:latin typeface="+mn-lt"/>
              </a:rPr>
              <a:t>, Marius </a:t>
            </a:r>
            <a:r>
              <a:rPr lang="en-US" sz="1400" dirty="0" err="1">
                <a:latin typeface="+mn-lt"/>
              </a:rPr>
              <a:t>Paca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Rada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Mihalcea</a:t>
            </a:r>
            <a:r>
              <a:rPr lang="en-US" sz="1400" dirty="0">
                <a:latin typeface="+mn-lt"/>
              </a:rPr>
              <a:t>, Richard </a:t>
            </a:r>
            <a:r>
              <a:rPr lang="en-US" sz="1400" dirty="0" err="1">
                <a:latin typeface="+mn-lt"/>
              </a:rPr>
              <a:t>Goodrum</a:t>
            </a:r>
            <a:r>
              <a:rPr lang="en-US" sz="1400" dirty="0">
                <a:latin typeface="+mn-lt"/>
              </a:rPr>
              <a:t>, Roxana </a:t>
            </a:r>
            <a:r>
              <a:rPr lang="en-US" sz="1400" dirty="0" err="1">
                <a:latin typeface="+mn-lt"/>
              </a:rPr>
              <a:t>Girju</a:t>
            </a:r>
            <a:r>
              <a:rPr lang="en-US" sz="1400" dirty="0">
                <a:latin typeface="+mn-lt"/>
              </a:rPr>
              <a:t> and </a:t>
            </a:r>
            <a:r>
              <a:rPr lang="en-US" sz="1400" dirty="0" err="1">
                <a:latin typeface="+mn-lt"/>
              </a:rPr>
              <a:t>Vasile</a:t>
            </a:r>
            <a:r>
              <a:rPr lang="en-US" sz="1400" dirty="0">
                <a:latin typeface="+mn-lt"/>
              </a:rPr>
              <a:t> Rus. 1999</a:t>
            </a:r>
            <a:r>
              <a:rPr lang="en-US" sz="1400" dirty="0" smtClean="0">
                <a:latin typeface="+mn-lt"/>
              </a:rPr>
              <a:t>. Proceedings </a:t>
            </a:r>
            <a:r>
              <a:rPr lang="en-US" sz="1400" dirty="0">
                <a:latin typeface="+mn-lt"/>
              </a:rPr>
              <a:t>of TREC</a:t>
            </a:r>
            <a:r>
              <a:rPr lang="en-US" sz="1400" dirty="0" smtClean="0">
                <a:latin typeface="+mn-lt"/>
              </a:rPr>
              <a:t>-8.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12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Calibri (Body)"/>
                <a:cs typeface="Calibri (Body)"/>
              </a:rPr>
              <a:t>Choosing keywords from the query</a:t>
            </a:r>
            <a:endParaRPr lang="en-US" dirty="0">
              <a:latin typeface="Calibri (Body)"/>
              <a:cs typeface="Calibri (Body)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E3353B5-863F-FA45-80F5-6DD9A40F5BBD}" type="slidenum">
              <a:rPr lang="en-US">
                <a:solidFill>
                  <a:srgbClr val="000000"/>
                </a:solidFill>
                <a:latin typeface="Calibri (Body)"/>
                <a:cs typeface="Calibri (Body)"/>
              </a:rPr>
              <a:pPr/>
              <a:t>32</a:t>
            </a:fld>
            <a:endParaRPr lang="en-US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685800" y="1371601"/>
            <a:ext cx="74005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Who coined the term “cyberspace” in his novel “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”?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428750"/>
            <a:ext cx="4648200" cy="228600"/>
            <a:chOff x="480" y="1200"/>
            <a:chExt cx="2928" cy="192"/>
          </a:xfrm>
        </p:grpSpPr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V="1">
              <a:off x="4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1344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V="1">
              <a:off x="28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 flipV="1">
              <a:off x="312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81400" y="1657350"/>
            <a:ext cx="3476625" cy="1147763"/>
            <a:chOff x="2256" y="1392"/>
            <a:chExt cx="2190" cy="964"/>
          </a:xfrm>
        </p:grpSpPr>
        <p:sp>
          <p:nvSpPr>
            <p:cNvPr id="531466" name="Line 10"/>
            <p:cNvSpPr>
              <a:spLocks noChangeShapeType="1"/>
            </p:cNvSpPr>
            <p:nvPr/>
          </p:nvSpPr>
          <p:spPr bwMode="auto">
            <a:xfrm>
              <a:off x="2400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7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2256" y="1968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4224" y="1968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667001" y="1657350"/>
            <a:ext cx="3248025" cy="1890713"/>
            <a:chOff x="1680" y="1392"/>
            <a:chExt cx="2046" cy="1588"/>
          </a:xfrm>
        </p:grpSpPr>
        <p:sp>
          <p:nvSpPr>
            <p:cNvPr id="531471" name="Line 15"/>
            <p:cNvSpPr>
              <a:spLocks noChangeShapeType="1"/>
            </p:cNvSpPr>
            <p:nvPr/>
          </p:nvSpPr>
          <p:spPr bwMode="auto">
            <a:xfrm>
              <a:off x="1776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2" name="Text Box 16"/>
            <p:cNvSpPr txBox="1">
              <a:spLocks noChangeArrowheads="1"/>
            </p:cNvSpPr>
            <p:nvPr/>
          </p:nvSpPr>
          <p:spPr bwMode="auto">
            <a:xfrm>
              <a:off x="1680" y="2592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>
              <a:off x="360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4" name="Text Box 18"/>
            <p:cNvSpPr txBox="1">
              <a:spLocks noChangeArrowheads="1"/>
            </p:cNvSpPr>
            <p:nvPr/>
          </p:nvSpPr>
          <p:spPr bwMode="auto">
            <a:xfrm>
              <a:off x="3504" y="2592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523999" y="1657350"/>
            <a:ext cx="352425" cy="2633663"/>
            <a:chOff x="960" y="1392"/>
            <a:chExt cx="222" cy="2212"/>
          </a:xfrm>
        </p:grpSpPr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>
              <a:off x="1056" y="139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7" name="Text Box 21"/>
            <p:cNvSpPr txBox="1">
              <a:spLocks noChangeArrowheads="1"/>
            </p:cNvSpPr>
            <p:nvPr/>
          </p:nvSpPr>
          <p:spPr bwMode="auto">
            <a:xfrm>
              <a:off x="960" y="3216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7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531478" name="Text Box 22"/>
          <p:cNvSpPr txBox="1">
            <a:spLocks noChangeArrowheads="1"/>
          </p:cNvSpPr>
          <p:nvPr/>
        </p:nvSpPr>
        <p:spPr bwMode="auto">
          <a:xfrm>
            <a:off x="381000" y="4400550"/>
            <a:ext cx="6286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cyberspace/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1 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term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/4 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novel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/4 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coined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/7</a:t>
            </a:r>
            <a:endParaRPr lang="en-US" sz="20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895350"/>
            <a:ext cx="267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Slide from Mihai Surdeanu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9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Answer Types and Query Formulation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10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</p:txBody>
      </p:sp>
    </p:spTree>
    <p:extLst>
      <p:ext uri="{BB962C8B-B14F-4D97-AF65-F5344CB8AC3E}">
        <p14:creationId xmlns:p14="http://schemas.microsoft.com/office/powerpoint/2010/main" val="998894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35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27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8577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59B5C6E1-3F52-9347-ABD6-289198E78C3C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800" dirty="0" smtClean="0"/>
              <a:t>Step 1: IR engine retrieves documents using query terms</a:t>
            </a:r>
          </a:p>
          <a:p>
            <a:r>
              <a:rPr lang="en-US" sz="2800" dirty="0" smtClean="0"/>
              <a:t>Step 2: Segment the documents into shorter units</a:t>
            </a:r>
            <a:endParaRPr lang="en-US" sz="2800" dirty="0"/>
          </a:p>
          <a:p>
            <a:pPr lvl="1"/>
            <a:r>
              <a:rPr lang="en-US" sz="2400" dirty="0"/>
              <a:t>something like paragraphs</a:t>
            </a:r>
          </a:p>
          <a:p>
            <a:r>
              <a:rPr lang="en-US" sz="2800" dirty="0"/>
              <a:t>Step </a:t>
            </a:r>
            <a:r>
              <a:rPr lang="en-US" sz="2800" dirty="0" smtClean="0"/>
              <a:t>3: </a:t>
            </a:r>
            <a:r>
              <a:rPr lang="en-US" sz="2800" dirty="0"/>
              <a:t>Passage ranking</a:t>
            </a:r>
          </a:p>
          <a:p>
            <a:pPr lvl="1"/>
            <a:r>
              <a:rPr lang="en-US" sz="2400" dirty="0"/>
              <a:t>Use answer type to help </a:t>
            </a:r>
            <a:r>
              <a:rPr lang="en-US" sz="2400" dirty="0" err="1"/>
              <a:t>rerank</a:t>
            </a:r>
            <a:r>
              <a:rPr lang="en-US" sz="2400" dirty="0"/>
              <a:t> passages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Features for Passage </a:t>
            </a:r>
            <a:r>
              <a:rPr lang="en-US" dirty="0"/>
              <a:t>Ranking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1150"/>
            <a:ext cx="8077200" cy="3164004"/>
          </a:xfrm>
        </p:spPr>
        <p:txBody>
          <a:bodyPr/>
          <a:lstStyle/>
          <a:p>
            <a:r>
              <a:rPr lang="en-US" dirty="0"/>
              <a:t>Number of Named Entities of the right </a:t>
            </a:r>
            <a:r>
              <a:rPr lang="en-US" dirty="0" smtClean="0"/>
              <a:t>type in passage</a:t>
            </a:r>
            <a:endParaRPr lang="en-US" dirty="0"/>
          </a:p>
          <a:p>
            <a:r>
              <a:rPr lang="en-US" dirty="0"/>
              <a:t>Number of query </a:t>
            </a:r>
            <a:r>
              <a:rPr lang="en-US" dirty="0" smtClean="0"/>
              <a:t>words in passage</a:t>
            </a:r>
          </a:p>
          <a:p>
            <a:r>
              <a:rPr lang="en-US" dirty="0"/>
              <a:t>Number of question N-grams also in </a:t>
            </a:r>
            <a:r>
              <a:rPr lang="en-US" dirty="0" smtClean="0"/>
              <a:t>passage</a:t>
            </a:r>
            <a:endParaRPr lang="en-US" dirty="0"/>
          </a:p>
          <a:p>
            <a:r>
              <a:rPr lang="en-US" dirty="0" smtClean="0"/>
              <a:t>Proximity </a:t>
            </a:r>
            <a:r>
              <a:rPr lang="en-US" dirty="0"/>
              <a:t>of query keywords to each other in </a:t>
            </a:r>
            <a:r>
              <a:rPr lang="en-US" dirty="0" smtClean="0"/>
              <a:t>passage</a:t>
            </a:r>
          </a:p>
          <a:p>
            <a:r>
              <a:rPr lang="en-US" dirty="0"/>
              <a:t>Longest sequence of question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Rank </a:t>
            </a:r>
            <a:r>
              <a:rPr lang="en-US" dirty="0"/>
              <a:t>of the document </a:t>
            </a:r>
            <a:r>
              <a:rPr lang="en-US" dirty="0" smtClean="0"/>
              <a:t>containing passage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8080" y="983218"/>
            <a:ext cx="64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Either in rule-based classifiers or with supervised machine learning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38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1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an answer-type named-entity  tagger on the passages</a:t>
            </a:r>
          </a:p>
          <a:p>
            <a:pPr lvl="1"/>
            <a:r>
              <a:rPr lang="en-US" dirty="0" smtClean="0"/>
              <a:t>Each answer type requires a </a:t>
            </a:r>
            <a:r>
              <a:rPr lang="en-US" dirty="0"/>
              <a:t>named-entity tagger </a:t>
            </a:r>
            <a:r>
              <a:rPr lang="en-US" dirty="0" smtClean="0"/>
              <a:t>that detects it</a:t>
            </a:r>
            <a:endParaRPr lang="en-US" dirty="0"/>
          </a:p>
          <a:p>
            <a:pPr lvl="1"/>
            <a:r>
              <a:rPr lang="en-US" dirty="0"/>
              <a:t>If answer type is </a:t>
            </a:r>
            <a:r>
              <a:rPr lang="en-US" dirty="0" smtClean="0"/>
              <a:t>CITY, tagger has to tag CITY</a:t>
            </a:r>
          </a:p>
          <a:p>
            <a:pPr lvl="2"/>
            <a:r>
              <a:rPr lang="en-US" dirty="0" smtClean="0"/>
              <a:t>Can be full NER, simple regular expressions, or hybrid</a:t>
            </a:r>
          </a:p>
          <a:p>
            <a:r>
              <a:rPr lang="en-US" dirty="0" smtClean="0"/>
              <a:t>Return </a:t>
            </a:r>
            <a:r>
              <a:rPr lang="en-US" dirty="0"/>
              <a:t>the string </a:t>
            </a:r>
            <a:r>
              <a:rPr lang="en-US" dirty="0" smtClean="0"/>
              <a:t>with the right type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Who is the prime minister of India </a:t>
            </a:r>
            <a:r>
              <a:rPr lang="en-US" dirty="0" smtClean="0">
                <a:solidFill>
                  <a:srgbClr val="008000"/>
                </a:solidFill>
              </a:rPr>
              <a:t>(PERSON)</a:t>
            </a:r>
          </a:p>
          <a:p>
            <a:pPr marL="457200" lvl="1" indent="0">
              <a:buNone/>
            </a:pPr>
            <a:r>
              <a:rPr lang="en-US" sz="1600" b="1" dirty="0" err="1" smtClean="0">
                <a:solidFill>
                  <a:srgbClr val="008000"/>
                </a:solidFill>
                <a:latin typeface="Courier"/>
                <a:cs typeface="Courier"/>
              </a:rPr>
              <a:t>Manmohan</a:t>
            </a:r>
            <a:r>
              <a:rPr lang="en-US" sz="1600" b="1" dirty="0" smtClean="0">
                <a:solidFill>
                  <a:srgbClr val="008000"/>
                </a:solidFill>
                <a:latin typeface="Courier"/>
                <a:cs typeface="Courier"/>
              </a:rPr>
              <a:t> Singh</a:t>
            </a:r>
            <a:r>
              <a:rPr lang="en-US" sz="1600" dirty="0" smtClean="0">
                <a:latin typeface="Courier"/>
                <a:cs typeface="Courier"/>
              </a:rPr>
              <a:t>, Prime Minister of India, had told            left leaders that the deal would not be renegotiated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How tall is Mt. Everest?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LENGTH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The official height of Mount Everest is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29035 feet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9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iri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00150"/>
            <a:ext cx="2567092" cy="38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 smtClean="0">
                <a:latin typeface="Calibri"/>
                <a:cs typeface="Calibri"/>
              </a:rPr>
              <a:t> </a:t>
            </a:r>
            <a:endParaRPr lang="en-US" sz="9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Q: Who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was Queen Victoria’s second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son?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Answer Type:  </a:t>
            </a:r>
            <a:r>
              <a:rPr lang="en-US" sz="2800" b="1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5" y="3105150"/>
            <a:ext cx="676439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 smtClean="0">
                <a:latin typeface="Calibri"/>
                <a:cs typeface="Calibri"/>
              </a:rPr>
              <a:t>The Marie biscuit is named after Marie </a:t>
            </a:r>
            <a:r>
              <a:rPr lang="en-US" sz="2200" dirty="0" err="1" smtClean="0">
                <a:latin typeface="Calibri"/>
                <a:cs typeface="Calibri"/>
              </a:rPr>
              <a:t>Alexandrovna</a:t>
            </a:r>
            <a:r>
              <a:rPr lang="en-US" sz="2200" dirty="0" smtClean="0">
                <a:latin typeface="Calibri"/>
                <a:cs typeface="Calibri"/>
              </a:rPr>
              <a:t>, the daughter of Czar Alexander II of Russia and wife of Alfred, the second son of Queen Victoria and Prince Albert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14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 smtClean="0">
                <a:latin typeface="Calibri"/>
                <a:cs typeface="Calibri"/>
              </a:rPr>
              <a:t> </a:t>
            </a:r>
            <a:endParaRPr lang="en-US" sz="9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Q: Who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was Queen Victoria’s second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son?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Answer Type:  </a:t>
            </a:r>
            <a:r>
              <a:rPr lang="en-US" sz="2800" b="1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5" y="3105150"/>
            <a:ext cx="676439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 smtClean="0">
                <a:latin typeface="Calibri"/>
                <a:cs typeface="Calibri"/>
              </a:rPr>
              <a:t>The Marie biscuit is named after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Marie </a:t>
            </a:r>
            <a:r>
              <a:rPr lang="en-US" sz="2200" b="1" dirty="0" err="1" smtClean="0">
                <a:solidFill>
                  <a:srgbClr val="0000FF"/>
                </a:solidFill>
                <a:latin typeface="Calibri"/>
                <a:cs typeface="Calibri"/>
              </a:rPr>
              <a:t>Alexandrovna</a:t>
            </a:r>
            <a:r>
              <a:rPr lang="en-US" sz="2200" dirty="0" smtClean="0">
                <a:latin typeface="Calibri"/>
                <a:cs typeface="Calibri"/>
              </a:rPr>
              <a:t>, the daughter of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Czar Alexander II of Russia </a:t>
            </a:r>
            <a:r>
              <a:rPr lang="en-US" sz="2200" dirty="0" smtClean="0">
                <a:latin typeface="Calibri"/>
                <a:cs typeface="Calibri"/>
              </a:rPr>
              <a:t>and wife of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Alfred</a:t>
            </a:r>
            <a:r>
              <a:rPr lang="en-US" sz="2200" dirty="0" smtClean="0">
                <a:latin typeface="Calibri"/>
                <a:cs typeface="Calibri"/>
              </a:rPr>
              <a:t>, the second son of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Queen Victoria </a:t>
            </a:r>
            <a:r>
              <a:rPr lang="en-US" sz="2200" dirty="0" smtClean="0">
                <a:latin typeface="Calibri"/>
                <a:cs typeface="Calibri"/>
              </a:rPr>
              <a:t>and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Prince</a:t>
            </a:r>
            <a:r>
              <a:rPr lang="en-US" sz="2200" b="1" dirty="0" smtClean="0">
                <a:latin typeface="Calibri"/>
                <a:cs typeface="Calibri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Albert</a:t>
            </a:r>
            <a:endParaRPr lang="en-US" sz="22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9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/>
          <a:lstStyle/>
          <a:p>
            <a:r>
              <a:rPr lang="en-US" dirty="0" smtClean="0"/>
              <a:t>Use machine learning: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/>
              <a:t>for </a:t>
            </a:r>
            <a:r>
              <a:rPr lang="en-US" dirty="0" smtClean="0"/>
              <a:t>ranking candidate </a:t>
            </a:r>
            <a:r>
              <a:rPr lang="en-US" dirty="0"/>
              <a:t>a</a:t>
            </a:r>
            <a:r>
              <a:rPr lang="en-US" dirty="0" smtClean="0"/>
              <a:t>nswers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76350"/>
            <a:ext cx="8763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Answer </a:t>
            </a:r>
            <a:r>
              <a:rPr lang="en-US" sz="2000" b="1" dirty="0"/>
              <a:t>type match</a:t>
            </a:r>
            <a:r>
              <a:rPr lang="en-US" sz="2000" b="1" dirty="0" smtClean="0"/>
              <a:t>:  </a:t>
            </a:r>
            <a:r>
              <a:rPr lang="en-US" sz="2000" dirty="0" smtClean="0"/>
              <a:t>Candidate contains </a:t>
            </a:r>
            <a:r>
              <a:rPr lang="en-US" sz="2000" dirty="0"/>
              <a:t>a phrase with the correct answer type.</a:t>
            </a:r>
          </a:p>
          <a:p>
            <a:pPr marL="0" indent="0">
              <a:buNone/>
            </a:pPr>
            <a:r>
              <a:rPr lang="en-US" sz="2000" b="1" dirty="0" smtClean="0"/>
              <a:t>Pattern </a:t>
            </a:r>
            <a:r>
              <a:rPr lang="en-US" sz="2000" b="1" dirty="0"/>
              <a:t>match</a:t>
            </a:r>
            <a:r>
              <a:rPr lang="en-US" sz="2000" dirty="0" smtClean="0"/>
              <a:t>: Regular expression pattern matches the candidate.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Question keywords</a:t>
            </a:r>
            <a:r>
              <a:rPr lang="en-US" sz="2000" dirty="0" smtClean="0"/>
              <a:t>: # of question </a:t>
            </a:r>
            <a:r>
              <a:rPr lang="en-US" sz="2000" dirty="0"/>
              <a:t>keywords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candidate.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Keyword </a:t>
            </a:r>
            <a:r>
              <a:rPr lang="en-US" sz="2000" b="1" dirty="0"/>
              <a:t>distance</a:t>
            </a:r>
            <a:r>
              <a:rPr lang="en-US" sz="2000" dirty="0" smtClean="0"/>
              <a:t>: Distance in words between </a:t>
            </a:r>
            <a:r>
              <a:rPr lang="en-US" sz="2000" dirty="0"/>
              <a:t>the candidate </a:t>
            </a:r>
            <a:r>
              <a:rPr lang="en-US" sz="2000" dirty="0" smtClean="0"/>
              <a:t>and query </a:t>
            </a:r>
            <a:r>
              <a:rPr lang="en-US" sz="2000" dirty="0"/>
              <a:t>keywords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Novelty </a:t>
            </a:r>
            <a:r>
              <a:rPr lang="en-US" sz="2000" b="1" dirty="0"/>
              <a:t>factor</a:t>
            </a:r>
            <a:r>
              <a:rPr lang="en-US" sz="2000" dirty="0" smtClean="0"/>
              <a:t>: A word in </a:t>
            </a:r>
            <a:r>
              <a:rPr lang="en-US" sz="2000" dirty="0"/>
              <a:t>the candidate </a:t>
            </a:r>
            <a:r>
              <a:rPr lang="en-US" sz="2000" dirty="0" smtClean="0"/>
              <a:t>is not </a:t>
            </a:r>
            <a:r>
              <a:rPr lang="en-US" sz="2000" dirty="0"/>
              <a:t>in the query.</a:t>
            </a:r>
          </a:p>
          <a:p>
            <a:pPr marL="0" indent="0">
              <a:buNone/>
            </a:pPr>
            <a:r>
              <a:rPr lang="en-US" sz="2000" b="1" dirty="0" smtClean="0"/>
              <a:t>Apposition </a:t>
            </a:r>
            <a:r>
              <a:rPr lang="en-US" sz="2000" b="1" dirty="0"/>
              <a:t>features</a:t>
            </a:r>
            <a:r>
              <a:rPr lang="en-US" sz="2000" dirty="0" smtClean="0"/>
              <a:t>: The candidate is </a:t>
            </a:r>
            <a:r>
              <a:rPr lang="en-US" sz="2000" dirty="0"/>
              <a:t>an </a:t>
            </a:r>
            <a:r>
              <a:rPr lang="en-US" sz="2000" dirty="0" smtClean="0"/>
              <a:t>appositive to question terms</a:t>
            </a:r>
          </a:p>
          <a:p>
            <a:pPr marL="0" indent="0">
              <a:buNone/>
            </a:pPr>
            <a:r>
              <a:rPr lang="en-US" sz="2000" b="1" dirty="0" smtClean="0"/>
              <a:t>Punctuation </a:t>
            </a:r>
            <a:r>
              <a:rPr lang="en-US" sz="2000" b="1" dirty="0"/>
              <a:t>location</a:t>
            </a:r>
            <a:r>
              <a:rPr lang="en-US" sz="2000" dirty="0" smtClean="0"/>
              <a:t>: The candidate is </a:t>
            </a:r>
            <a:r>
              <a:rPr lang="en-US" sz="2000" dirty="0"/>
              <a:t>immediately followed </a:t>
            </a:r>
            <a:r>
              <a:rPr lang="en-US" sz="2000" dirty="0" smtClean="0"/>
              <a:t>by a                  comma</a:t>
            </a:r>
            <a:r>
              <a:rPr lang="en-US" sz="2000" dirty="0"/>
              <a:t>, period, </a:t>
            </a:r>
            <a:r>
              <a:rPr lang="en-US" sz="2000" dirty="0" smtClean="0"/>
              <a:t>quotation marks</a:t>
            </a:r>
            <a:r>
              <a:rPr lang="en-US" sz="2000" dirty="0"/>
              <a:t>, semicolon, or exclamation mark.</a:t>
            </a:r>
          </a:p>
          <a:p>
            <a:pPr marL="0" indent="0">
              <a:buNone/>
            </a:pPr>
            <a:r>
              <a:rPr lang="en-US" sz="2000" b="1" dirty="0" smtClean="0"/>
              <a:t>Sequences </a:t>
            </a:r>
            <a:r>
              <a:rPr lang="en-US" sz="2000" b="1" dirty="0"/>
              <a:t>of question terms</a:t>
            </a:r>
            <a:r>
              <a:rPr lang="en-US" sz="2000" dirty="0" smtClean="0"/>
              <a:t>: </a:t>
            </a:r>
            <a:r>
              <a:rPr lang="en-US" sz="2000" dirty="0"/>
              <a:t>The length of the longest sequence </a:t>
            </a:r>
            <a:r>
              <a:rPr lang="en-US" sz="2000" dirty="0" smtClean="0"/>
              <a:t>                                 of </a:t>
            </a:r>
            <a:r>
              <a:rPr lang="en-US" sz="2000" dirty="0"/>
              <a:t>question </a:t>
            </a:r>
            <a:r>
              <a:rPr lang="en-US" sz="2000" dirty="0" smtClean="0"/>
              <a:t>terms that </a:t>
            </a:r>
            <a:r>
              <a:rPr lang="en-US" sz="2000" dirty="0"/>
              <a:t>occurs in the candidate answer.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2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Answer scoring in IBM 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candidate answer gets scores from &gt;50 components</a:t>
            </a:r>
          </a:p>
          <a:p>
            <a:pPr lvl="1"/>
            <a:r>
              <a:rPr lang="en-US" dirty="0" smtClean="0"/>
              <a:t>(from unstructured text, semi-structured text, triple stores)</a:t>
            </a:r>
          </a:p>
          <a:p>
            <a:pPr lvl="1"/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dirty="0" smtClean="0"/>
              <a:t>ogical form (parse) match between question and candidate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passage </a:t>
            </a:r>
            <a:r>
              <a:rPr lang="en-US" sz="2400" dirty="0"/>
              <a:t>source </a:t>
            </a:r>
            <a:r>
              <a:rPr lang="en-US" sz="2400" dirty="0" smtClean="0"/>
              <a:t>reliability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geospatial location</a:t>
            </a:r>
          </a:p>
          <a:p>
            <a:pPr lvl="2">
              <a:lnSpc>
                <a:spcPct val="80000"/>
              </a:lnSpc>
            </a:pPr>
            <a:r>
              <a:rPr lang="fi-FI" sz="2400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sz="2400" dirty="0">
                <a:cs typeface="Calibri"/>
              </a:rPr>
              <a:t>  is  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sz="2400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 of Montana</a:t>
            </a:r>
            <a:r>
              <a:rPr lang="fi-FI" sz="2400" dirty="0" smtClean="0">
                <a:solidFill>
                  <a:srgbClr val="0000FF"/>
                </a:solidFill>
                <a:cs typeface="Calibri"/>
              </a:rPr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temporal relationships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taxonomic classification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885687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6293A94B-95F2-2E48-89F7-969BF792FCB3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673" y="133350"/>
            <a:ext cx="7772400" cy="857250"/>
          </a:xfrm>
        </p:spPr>
        <p:txBody>
          <a:bodyPr/>
          <a:lstStyle/>
          <a:p>
            <a:r>
              <a:rPr lang="en-US" dirty="0" smtClean="0"/>
              <a:t>Common Evaluation Metrics</a:t>
            </a:r>
            <a:endParaRPr lang="en-US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382000" cy="3200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 smtClean="0">
                <a:solidFill>
                  <a:srgbClr val="0000FF"/>
                </a:solidFill>
              </a:rPr>
              <a:t>Accuracy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(does answer match gold-labeled answer?)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 smtClean="0">
                <a:solidFill>
                  <a:srgbClr val="0000FF"/>
                </a:solidFill>
              </a:rPr>
              <a:t>Mean </a:t>
            </a:r>
            <a:r>
              <a:rPr lang="en-US" sz="2800" i="1" dirty="0">
                <a:solidFill>
                  <a:srgbClr val="0000FF"/>
                </a:solidFill>
              </a:rPr>
              <a:t>Reciprocal </a:t>
            </a:r>
            <a:r>
              <a:rPr lang="en-US" sz="2800" i="1" dirty="0" smtClean="0">
                <a:solidFill>
                  <a:srgbClr val="0000FF"/>
                </a:solidFill>
              </a:rPr>
              <a:t>Rank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each query return a </a:t>
            </a:r>
            <a:r>
              <a:rPr lang="en-US" sz="2400" dirty="0"/>
              <a:t>ranked list of </a:t>
            </a:r>
            <a:r>
              <a:rPr lang="en-US" sz="2400" dirty="0" smtClean="0"/>
              <a:t>M candidate answers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Query score </a:t>
            </a:r>
            <a:r>
              <a:rPr lang="en-US" sz="2400" dirty="0"/>
              <a:t>is </a:t>
            </a:r>
            <a:r>
              <a:rPr lang="en-US" sz="2400" dirty="0" smtClean="0"/>
              <a:t>1</a:t>
            </a:r>
            <a:r>
              <a:rPr lang="en-US" sz="2400" dirty="0"/>
              <a:t>/Rank of the first </a:t>
            </a:r>
            <a:r>
              <a:rPr lang="en-US" sz="2400" dirty="0" smtClean="0"/>
              <a:t>correct answer</a:t>
            </a:r>
            <a:r>
              <a:rPr lang="en-US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If first answer is correct: 1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else if second answer is correct: ½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else if third answer is correct:  ⅓,  etc.</a:t>
            </a:r>
            <a:endParaRPr lang="en-US" i="1" dirty="0" smtClean="0"/>
          </a:p>
          <a:p>
            <a:pPr lvl="2">
              <a:lnSpc>
                <a:spcPct val="90000"/>
              </a:lnSpc>
            </a:pPr>
            <a:r>
              <a:rPr lang="en-US" i="1" dirty="0" smtClean="0"/>
              <a:t>Score is 0 if none of the M answers are correct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Take the mean over all N queries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29331"/>
              </p:ext>
            </p:extLst>
          </p:nvPr>
        </p:nvGraphicFramePr>
        <p:xfrm>
          <a:off x="6553200" y="3028950"/>
          <a:ext cx="22447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104900" imgH="660400" progId="Equation.3">
                  <p:embed/>
                </p:oleObj>
              </mc:Choice>
              <mc:Fallback>
                <p:oleObj name="Equation" r:id="rId3" imgW="1104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3028950"/>
                        <a:ext cx="224472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41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</p:txBody>
      </p:sp>
    </p:spTree>
    <p:extLst>
      <p:ext uri="{BB962C8B-B14F-4D97-AF65-F5344CB8AC3E}">
        <p14:creationId xmlns:p14="http://schemas.microsoft.com/office/powerpoint/2010/main" val="2441304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5720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</p:txBody>
      </p:sp>
    </p:spTree>
    <p:extLst>
      <p:ext uri="{BB962C8B-B14F-4D97-AF65-F5344CB8AC3E}">
        <p14:creationId xmlns:p14="http://schemas.microsoft.com/office/powerpoint/2010/main" val="74196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839200" cy="3867150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Answers: Databases of Relations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born-in(“Emma Goldman”, “June 27 1869”)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author-of(“Cao </a:t>
            </a:r>
            <a:r>
              <a:rPr lang="en-US" sz="2400" dirty="0" err="1" smtClean="0">
                <a:solidFill>
                  <a:srgbClr val="000000"/>
                </a:solidFill>
              </a:rPr>
              <a:t>Xue</a:t>
            </a:r>
            <a:r>
              <a:rPr lang="en-US" sz="2400" dirty="0" smtClean="0">
                <a:solidFill>
                  <a:srgbClr val="000000"/>
                </a:solidFill>
              </a:rPr>
              <a:t> Qin”, “Dream of the Red Chamber”)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Draw from Wikipedia </a:t>
            </a:r>
            <a:r>
              <a:rPr lang="en-US" sz="2400" dirty="0" err="1" smtClean="0">
                <a:solidFill>
                  <a:srgbClr val="000000"/>
                </a:solidFill>
              </a:rPr>
              <a:t>infoboxes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DBpedia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FreeBase</a:t>
            </a:r>
            <a:r>
              <a:rPr lang="en-US" sz="2400" dirty="0" smtClean="0">
                <a:solidFill>
                  <a:srgbClr val="000000"/>
                </a:solidFill>
              </a:rPr>
              <a:t>, etc.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Questions: Extracting Relations in Questions</a:t>
            </a:r>
            <a:endParaRPr lang="en-US" sz="28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Whose granddaughter </a:t>
            </a:r>
            <a:r>
              <a:rPr lang="en-US" sz="2800" dirty="0">
                <a:solidFill>
                  <a:srgbClr val="0000FF"/>
                </a:solidFill>
              </a:rPr>
              <a:t>starred in </a:t>
            </a:r>
            <a:r>
              <a:rPr lang="en-US" sz="2800" dirty="0" smtClean="0">
                <a:solidFill>
                  <a:srgbClr val="0000FF"/>
                </a:solidFill>
              </a:rPr>
              <a:t>E.T.?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(acted</a:t>
            </a:r>
            <a:r>
              <a:rPr lang="en-US" dirty="0">
                <a:latin typeface="Courier"/>
                <a:cs typeface="Courier"/>
              </a:rPr>
              <a:t>-in ?x “E.T.”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(granddaughter</a:t>
            </a:r>
            <a:r>
              <a:rPr lang="en-US" sz="2400" dirty="0">
                <a:latin typeface="Courier"/>
                <a:cs typeface="Courier"/>
              </a:rPr>
              <a:t>-of ?x ?y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457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7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"/>
              </a:rPr>
              <a:t>Temporal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Reasoning</a:t>
            </a:r>
            <a:endParaRPr lang="fi-FI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867150"/>
          </a:xfrm>
        </p:spPr>
        <p:txBody>
          <a:bodyPr/>
          <a:lstStyle/>
          <a:p>
            <a:r>
              <a:rPr lang="fi-FI" sz="2800" dirty="0" err="1" smtClean="0">
                <a:latin typeface="Calibri"/>
                <a:cs typeface="Calibri"/>
              </a:rPr>
              <a:t>Relation</a:t>
            </a:r>
            <a:r>
              <a:rPr lang="fi-FI" sz="2800" dirty="0" smtClean="0">
                <a:latin typeface="Calibri"/>
                <a:cs typeface="Calibri"/>
              </a:rPr>
              <a:t> </a:t>
            </a:r>
            <a:r>
              <a:rPr lang="fi-FI" sz="2800" dirty="0" err="1" smtClean="0">
                <a:latin typeface="Calibri"/>
                <a:cs typeface="Calibri"/>
              </a:rPr>
              <a:t>databases</a:t>
            </a:r>
            <a:endParaRPr lang="fi-FI" sz="2800" dirty="0" smtClean="0">
              <a:latin typeface="Calibri"/>
              <a:cs typeface="Calibri"/>
            </a:endParaRPr>
          </a:p>
          <a:p>
            <a:pPr lvl="1"/>
            <a:r>
              <a:rPr lang="fi-FI" dirty="0" smtClean="0">
                <a:latin typeface="Calibri"/>
                <a:cs typeface="Calibri"/>
              </a:rPr>
              <a:t>(and </a:t>
            </a:r>
            <a:r>
              <a:rPr lang="fi-FI" dirty="0" err="1">
                <a:latin typeface="Calibri"/>
                <a:cs typeface="Calibri"/>
              </a:rPr>
              <a:t>o</a:t>
            </a:r>
            <a:r>
              <a:rPr lang="fi-FI" dirty="0" err="1" smtClean="0">
                <a:latin typeface="Calibri"/>
                <a:cs typeface="Calibri"/>
              </a:rPr>
              <a:t>bituaries</a:t>
            </a:r>
            <a:r>
              <a:rPr lang="fi-FI" dirty="0" smtClean="0">
                <a:latin typeface="Calibri"/>
                <a:cs typeface="Calibri"/>
              </a:rPr>
              <a:t>, </a:t>
            </a:r>
            <a:r>
              <a:rPr lang="fi-FI" dirty="0" err="1">
                <a:latin typeface="Calibri"/>
                <a:cs typeface="Calibri"/>
              </a:rPr>
              <a:t>b</a:t>
            </a:r>
            <a:r>
              <a:rPr lang="fi-FI" dirty="0" err="1" smtClean="0">
                <a:latin typeface="Calibri"/>
                <a:cs typeface="Calibri"/>
              </a:rPr>
              <a:t>iographical</a:t>
            </a:r>
            <a:r>
              <a:rPr lang="fi-FI" dirty="0" smtClean="0">
                <a:latin typeface="Calibri"/>
                <a:cs typeface="Calibri"/>
              </a:rPr>
              <a:t> </a:t>
            </a:r>
            <a:r>
              <a:rPr lang="fi-FI" dirty="0" err="1" smtClean="0">
                <a:latin typeface="Calibri"/>
                <a:cs typeface="Calibri"/>
              </a:rPr>
              <a:t>dictionaries</a:t>
            </a:r>
            <a:r>
              <a:rPr lang="fi-FI" dirty="0" smtClean="0">
                <a:latin typeface="Calibri"/>
                <a:cs typeface="Calibri"/>
              </a:rPr>
              <a:t>, etc.)</a:t>
            </a:r>
          </a:p>
          <a:p>
            <a:r>
              <a:rPr lang="fi-FI" sz="2800" dirty="0" smtClean="0">
                <a:latin typeface="Calibri"/>
                <a:cs typeface="Calibri"/>
              </a:rPr>
              <a:t>IBM Watson</a:t>
            </a:r>
          </a:p>
          <a:p>
            <a:pPr marL="457200" lvl="1" indent="0">
              <a:buNone/>
            </a:pP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”In 1594 he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took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a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job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as a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tax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collector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in Andalusia”</a:t>
            </a:r>
          </a:p>
          <a:p>
            <a:pPr marL="457200" lvl="1" indent="0">
              <a:buNone/>
            </a:pPr>
            <a:r>
              <a:rPr lang="fi-FI" sz="2400" dirty="0" err="1" smtClean="0">
                <a:solidFill>
                  <a:srgbClr val="000000"/>
                </a:solidFill>
                <a:latin typeface="Calibri"/>
                <a:cs typeface="Calibri"/>
              </a:rPr>
              <a:t>Candidates</a:t>
            </a:r>
            <a:r>
              <a:rPr lang="fi-FI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2"/>
            <a:r>
              <a:rPr lang="fi-FI" sz="2400" dirty="0" err="1" smtClean="0">
                <a:solidFill>
                  <a:srgbClr val="0000FF"/>
                </a:solidFill>
                <a:latin typeface="Calibri"/>
                <a:cs typeface="Calibri"/>
              </a:rPr>
              <a:t>Thoreau</a:t>
            </a:r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 smtClean="0">
                <a:latin typeface="Calibri"/>
                <a:cs typeface="Calibri"/>
              </a:rPr>
              <a:t>is a </a:t>
            </a:r>
            <a:r>
              <a:rPr lang="fi-FI" sz="2400" dirty="0" err="1" smtClean="0">
                <a:latin typeface="Calibri"/>
                <a:cs typeface="Calibri"/>
              </a:rPr>
              <a:t>bad</a:t>
            </a:r>
            <a:r>
              <a:rPr lang="fi-FI" sz="2400" dirty="0" smtClean="0">
                <a:latin typeface="Calibri"/>
                <a:cs typeface="Calibri"/>
              </a:rPr>
              <a:t> </a:t>
            </a:r>
            <a:r>
              <a:rPr lang="fi-FI" sz="2400" dirty="0" err="1" smtClean="0">
                <a:latin typeface="Calibri"/>
                <a:cs typeface="Calibri"/>
              </a:rPr>
              <a:t>answer</a:t>
            </a:r>
            <a:r>
              <a:rPr lang="fi-FI" sz="2400" dirty="0" smtClean="0">
                <a:latin typeface="Calibri"/>
                <a:cs typeface="Calibri"/>
              </a:rPr>
              <a:t> (</a:t>
            </a:r>
            <a:r>
              <a:rPr lang="fi-FI" sz="2400" dirty="0" err="1" smtClean="0">
                <a:latin typeface="Calibri"/>
                <a:cs typeface="Calibri"/>
              </a:rPr>
              <a:t>born</a:t>
            </a:r>
            <a:r>
              <a:rPr lang="fi-FI" sz="2400" dirty="0" smtClean="0">
                <a:latin typeface="Calibri"/>
                <a:cs typeface="Calibri"/>
              </a:rPr>
              <a:t> in 1817)</a:t>
            </a:r>
          </a:p>
          <a:p>
            <a:pPr lvl="2"/>
            <a:r>
              <a:rPr lang="fi-FI" sz="2400" dirty="0" smtClean="0">
                <a:solidFill>
                  <a:srgbClr val="0000FF"/>
                </a:solidFill>
                <a:latin typeface="Calibri"/>
                <a:cs typeface="Calibri"/>
              </a:rPr>
              <a:t>Cervantes</a:t>
            </a:r>
            <a:r>
              <a:rPr lang="fi-FI" sz="2400" dirty="0" smtClean="0">
                <a:latin typeface="Calibri"/>
                <a:cs typeface="Calibri"/>
              </a:rPr>
              <a:t> is </a:t>
            </a:r>
            <a:r>
              <a:rPr lang="fi-FI" sz="2400" dirty="0" err="1" smtClean="0">
                <a:latin typeface="Calibri"/>
                <a:cs typeface="Calibri"/>
              </a:rPr>
              <a:t>possible</a:t>
            </a:r>
            <a:r>
              <a:rPr lang="fi-FI" sz="2400" dirty="0" smtClean="0">
                <a:latin typeface="Calibri"/>
                <a:cs typeface="Calibri"/>
              </a:rPr>
              <a:t> (</a:t>
            </a:r>
            <a:r>
              <a:rPr lang="fi-FI" sz="2400" dirty="0" err="1" smtClean="0">
                <a:latin typeface="Calibri"/>
                <a:cs typeface="Calibri"/>
              </a:rPr>
              <a:t>was</a:t>
            </a:r>
            <a:r>
              <a:rPr lang="fi-FI" sz="2400" dirty="0" smtClean="0">
                <a:latin typeface="Calibri"/>
                <a:cs typeface="Calibri"/>
              </a:rPr>
              <a:t> </a:t>
            </a:r>
            <a:r>
              <a:rPr lang="fi-FI" sz="2400" dirty="0" err="1" smtClean="0">
                <a:latin typeface="Calibri"/>
                <a:cs typeface="Calibri"/>
              </a:rPr>
              <a:t>alive</a:t>
            </a:r>
            <a:r>
              <a:rPr lang="fi-FI" sz="2400" dirty="0" smtClean="0">
                <a:latin typeface="Calibri"/>
                <a:cs typeface="Calibri"/>
              </a:rPr>
              <a:t> in 1594)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457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1123950"/>
          </a:xfrm>
        </p:spPr>
        <p:txBody>
          <a:bodyPr/>
          <a:lstStyle/>
          <a:p>
            <a:r>
              <a:rPr lang="fi-FI" dirty="0" err="1">
                <a:cs typeface="Calibri"/>
              </a:rPr>
              <a:t>Geospatial</a:t>
            </a:r>
            <a:r>
              <a:rPr lang="fi-FI" dirty="0">
                <a:cs typeface="Calibri"/>
              </a:rPr>
              <a:t> </a:t>
            </a:r>
            <a:r>
              <a:rPr lang="fi-FI" dirty="0" err="1" smtClean="0">
                <a:cs typeface="Calibri"/>
              </a:rPr>
              <a:t>knowledge</a:t>
            </a:r>
            <a:r>
              <a:rPr lang="fi-FI" dirty="0" smtClean="0">
                <a:cs typeface="Calibri"/>
              </a:rPr>
              <a:t/>
            </a:r>
            <a:br>
              <a:rPr lang="fi-FI" dirty="0" smtClean="0">
                <a:cs typeface="Calibri"/>
              </a:rPr>
            </a:br>
            <a:r>
              <a:rPr lang="fi-FI" dirty="0" smtClean="0">
                <a:cs typeface="Calibri"/>
              </a:rPr>
              <a:t>(</a:t>
            </a:r>
            <a:r>
              <a:rPr lang="fi-FI" dirty="0" err="1" smtClean="0">
                <a:cs typeface="Calibri"/>
              </a:rPr>
              <a:t>containment</a:t>
            </a:r>
            <a:r>
              <a:rPr lang="fi-FI" dirty="0" smtClean="0">
                <a:cs typeface="Calibri"/>
              </a:rPr>
              <a:t>, </a:t>
            </a:r>
            <a:r>
              <a:rPr lang="fi-FI" dirty="0" err="1" smtClean="0">
                <a:cs typeface="Calibri"/>
              </a:rPr>
              <a:t>directionality</a:t>
            </a:r>
            <a:r>
              <a:rPr lang="fi-FI" dirty="0" smtClean="0">
                <a:cs typeface="Calibri"/>
              </a:rPr>
              <a:t>, </a:t>
            </a:r>
            <a:r>
              <a:rPr lang="fi-FI" dirty="0" err="1" smtClean="0">
                <a:cs typeface="Calibri"/>
              </a:rPr>
              <a:t>borders</a:t>
            </a:r>
            <a:r>
              <a:rPr lang="fi-FI" dirty="0" smtClean="0">
                <a:cs typeface="Calibri"/>
              </a:rPr>
              <a:t>) </a:t>
            </a:r>
            <a:endParaRPr lang="fi-FI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fi-FI" dirty="0">
                <a:solidFill>
                  <a:srgbClr val="0000FF"/>
                </a:solidFill>
                <a:cs typeface="Calibri"/>
              </a:rPr>
              <a:t>Beijing</a:t>
            </a:r>
            <a:r>
              <a:rPr lang="fi-FI" dirty="0">
                <a:cs typeface="Calibri"/>
              </a:rPr>
              <a:t>  is a </a:t>
            </a:r>
            <a:r>
              <a:rPr lang="fi-FI" dirty="0" err="1">
                <a:cs typeface="Calibri"/>
              </a:rPr>
              <a:t>good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answer</a:t>
            </a:r>
            <a:r>
              <a:rPr lang="fi-FI" dirty="0">
                <a:cs typeface="Calibri"/>
              </a:rPr>
              <a:t> for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”Asian city”</a:t>
            </a:r>
          </a:p>
          <a:p>
            <a:r>
              <a:rPr lang="fi-FI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dirty="0">
                <a:cs typeface="Calibri"/>
              </a:rPr>
              <a:t>  is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dirty="0">
                <a:solidFill>
                  <a:srgbClr val="0000FF"/>
                </a:solidFill>
                <a:cs typeface="Calibri"/>
              </a:rPr>
              <a:t> of Montana”</a:t>
            </a:r>
          </a:p>
          <a:p>
            <a:r>
              <a:rPr lang="en-US" dirty="0" err="1" smtClean="0"/>
              <a:t>geonames.org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47950"/>
            <a:ext cx="6272989" cy="24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 Alpha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676"/>
            <a:ext cx="7467600" cy="46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Conversation</a:t>
            </a:r>
            <a:br>
              <a:rPr lang="en-US" dirty="0" smtClean="0"/>
            </a:br>
            <a:r>
              <a:rPr lang="en-US" dirty="0" smtClean="0"/>
              <a:t> in Virtual Assistants like </a:t>
            </a:r>
            <a:r>
              <a:rPr lang="en-US" dirty="0" err="1" smtClean="0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Coreference helps resolve ambiguities</a:t>
            </a:r>
          </a:p>
          <a:p>
            <a:pPr marL="457200" lvl="1" indent="0">
              <a:buNone/>
            </a:pPr>
            <a:r>
              <a:rPr lang="en-US" sz="2400" dirty="0" smtClean="0"/>
              <a:t>U: “Book a table at Il </a:t>
            </a:r>
            <a:r>
              <a:rPr lang="en-US" sz="2400" dirty="0" err="1" smtClean="0"/>
              <a:t>Fornaio</a:t>
            </a:r>
            <a:r>
              <a:rPr lang="en-US" sz="2400" dirty="0" smtClean="0"/>
              <a:t> at 7:00 with </a:t>
            </a:r>
            <a:r>
              <a:rPr lang="en-US" sz="2400" b="1" dirty="0" smtClean="0"/>
              <a:t>my mom</a:t>
            </a:r>
            <a:r>
              <a:rPr lang="en-US" sz="2400" dirty="0" smtClean="0"/>
              <a:t>”</a:t>
            </a:r>
          </a:p>
          <a:p>
            <a:pPr marL="457200" lvl="1" indent="0">
              <a:buNone/>
            </a:pPr>
            <a:r>
              <a:rPr lang="en-US" sz="2400" dirty="0" smtClean="0"/>
              <a:t>U: “Also send </a:t>
            </a:r>
            <a:r>
              <a:rPr lang="en-US" sz="2400" b="1" dirty="0" smtClean="0"/>
              <a:t>her</a:t>
            </a:r>
            <a:r>
              <a:rPr lang="en-US" sz="2400" dirty="0" smtClean="0"/>
              <a:t> an email reminder”</a:t>
            </a:r>
            <a:endParaRPr lang="en-US" sz="2400" dirty="0"/>
          </a:p>
          <a:p>
            <a:r>
              <a:rPr lang="en-US" sz="2800" dirty="0"/>
              <a:t>Clarification </a:t>
            </a:r>
            <a:r>
              <a:rPr lang="en-US" sz="2800" dirty="0" smtClean="0"/>
              <a:t>questions:</a:t>
            </a:r>
          </a:p>
          <a:p>
            <a:pPr marL="457200" lvl="1" indent="0">
              <a:buNone/>
            </a:pPr>
            <a:r>
              <a:rPr lang="en-US" sz="2400" dirty="0" smtClean="0"/>
              <a:t>U: “Chicago pizza”</a:t>
            </a:r>
          </a:p>
          <a:p>
            <a:pPr marL="457200" lvl="1" indent="0">
              <a:buNone/>
            </a:pPr>
            <a:r>
              <a:rPr lang="en-US" sz="2400" dirty="0" smtClean="0"/>
              <a:t>S: “Did you mean pizza restaurants in Chicago                                                               or Chicago-style pizza?”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5720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</p:txBody>
      </p:sp>
    </p:spTree>
    <p:extLst>
      <p:ext uri="{BB962C8B-B14F-4D97-AF65-F5344CB8AC3E}">
        <p14:creationId xmlns:p14="http://schemas.microsoft.com/office/powerpoint/2010/main" val="1651049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7815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8390" y="133350"/>
            <a:ext cx="7772400" cy="857250"/>
          </a:xfrm>
        </p:spPr>
        <p:txBody>
          <a:bodyPr/>
          <a:lstStyle/>
          <a:p>
            <a:r>
              <a:rPr lang="en-US" dirty="0" smtClean="0"/>
              <a:t>Types of Questions in Modern Systems</a:t>
            </a:r>
            <a:endParaRPr lang="en-US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52550"/>
            <a:ext cx="76200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Factoid questions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Who wrote </a:t>
            </a:r>
            <a:r>
              <a:rPr lang="en-US" i="1" dirty="0" smtClean="0"/>
              <a:t>“The Universal Declaration of Human Rights”?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How </a:t>
            </a:r>
            <a:r>
              <a:rPr lang="en-US" i="1" dirty="0"/>
              <a:t>many calories are there in two slices of apple </a:t>
            </a:r>
            <a:r>
              <a:rPr lang="en-US" i="1" dirty="0" smtClean="0"/>
              <a:t>pie?</a:t>
            </a:r>
            <a:endParaRPr lang="en-US" i="1" dirty="0"/>
          </a:p>
          <a:p>
            <a:pPr lvl="1"/>
            <a:r>
              <a:rPr lang="en-US" i="1" dirty="0" smtClean="0"/>
              <a:t>What is the average age of the onset of autism?</a:t>
            </a:r>
          </a:p>
          <a:p>
            <a:pPr lvl="1"/>
            <a:r>
              <a:rPr lang="en-US" i="1" dirty="0" smtClean="0"/>
              <a:t>Where is Apple Computer based?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Complex </a:t>
            </a:r>
            <a:r>
              <a:rPr lang="en-US" dirty="0"/>
              <a:t>(</a:t>
            </a:r>
            <a:r>
              <a:rPr lang="en-US" dirty="0" smtClean="0"/>
              <a:t>narrative) questions: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In children with an acute febrile illness, what is the </a:t>
            </a:r>
            <a:r>
              <a:rPr lang="en-US" i="1" dirty="0" smtClean="0"/>
              <a:t>              efficacy </a:t>
            </a:r>
            <a:r>
              <a:rPr lang="en-US" i="1" dirty="0"/>
              <a:t>of </a:t>
            </a:r>
            <a:r>
              <a:rPr lang="en-US" i="1" dirty="0" smtClean="0"/>
              <a:t>acetaminophen </a:t>
            </a:r>
            <a:r>
              <a:rPr lang="en-US" i="1" dirty="0"/>
              <a:t>in reducing fever?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What </a:t>
            </a:r>
            <a:r>
              <a:rPr lang="en-US" i="1" dirty="0"/>
              <a:t>do scholars think about Jefferson’s position on </a:t>
            </a:r>
            <a:r>
              <a:rPr lang="en-US" i="1" dirty="0" smtClean="0"/>
              <a:t>          dealing </a:t>
            </a:r>
            <a:r>
              <a:rPr lang="en-US" i="1" dirty="0"/>
              <a:t>with pirates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981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467600" cy="1123950"/>
          </a:xfrm>
        </p:spPr>
        <p:txBody>
          <a:bodyPr/>
          <a:lstStyle/>
          <a:p>
            <a:pPr eaLnBrk="1" hangingPunct="1"/>
            <a:r>
              <a:rPr lang="en-US" dirty="0" smtClean="0"/>
              <a:t>Commercial systems: </a:t>
            </a:r>
            <a:br>
              <a:rPr lang="en-US" dirty="0" smtClean="0"/>
            </a:br>
            <a:r>
              <a:rPr lang="en-US" dirty="0" smtClean="0"/>
              <a:t>mainly </a:t>
            </a:r>
            <a:r>
              <a:rPr lang="en-US" dirty="0"/>
              <a:t>f</a:t>
            </a:r>
            <a:r>
              <a:rPr lang="en-US" dirty="0" smtClean="0"/>
              <a:t>actoid </a:t>
            </a:r>
            <a:r>
              <a:rPr lang="en-US" dirty="0"/>
              <a:t>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7233781"/>
              </p:ext>
            </p:extLst>
          </p:nvPr>
        </p:nvGraphicFramePr>
        <p:xfrm>
          <a:off x="304800" y="1352550"/>
          <a:ext cx="8534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 is the Louvre Museum located?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Paris, France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What’s the abbreviation</a:t>
                      </a:r>
                      <a:r>
                        <a:rPr lang="en-US" baseline="0" dirty="0" smtClean="0"/>
                        <a:t> for limited partnership?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L.P.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are the names of Odin’s ravens?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Huginn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Muninn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currency is used in China?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yuan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kind of nuts are used in marzipan?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instrument does Max Roach play?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the telephone number for Stanford University?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650-723-2300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for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IR-based approaches</a:t>
            </a:r>
          </a:p>
          <a:p>
            <a:pPr lvl="1"/>
            <a:r>
              <a:rPr lang="en-US" sz="2800" dirty="0" smtClean="0"/>
              <a:t>TREC;  IBM Watson; Google</a:t>
            </a:r>
          </a:p>
          <a:p>
            <a:r>
              <a:rPr lang="en-US" sz="3200" dirty="0" smtClean="0"/>
              <a:t>Knowledge-based and Hybrid approaches</a:t>
            </a:r>
          </a:p>
          <a:p>
            <a:pPr lvl="1"/>
            <a:r>
              <a:rPr lang="en-US" sz="2800" dirty="0" smtClean="0"/>
              <a:t>IBM Watson; Apple </a:t>
            </a:r>
            <a:r>
              <a:rPr lang="en-US" sz="2800" dirty="0" err="1" smtClean="0"/>
              <a:t>Siri</a:t>
            </a:r>
            <a:r>
              <a:rPr lang="en-US" sz="2800" dirty="0"/>
              <a:t>;</a:t>
            </a:r>
            <a:r>
              <a:rPr lang="en-US" sz="2800" dirty="0" smtClean="0"/>
              <a:t> </a:t>
            </a:r>
            <a:r>
              <a:rPr lang="en-US" sz="2800" dirty="0"/>
              <a:t>Wolfram </a:t>
            </a:r>
            <a:r>
              <a:rPr lang="en-US" sz="2800" dirty="0" smtClean="0"/>
              <a:t>Alpha; True Knowledge </a:t>
            </a:r>
            <a:r>
              <a:rPr lang="en-US" sz="2800" dirty="0" err="1" smtClean="0"/>
              <a:t>Evi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questions can already be answered by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o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76350"/>
            <a:ext cx="801388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22137</TotalTime>
  <Words>1969</Words>
  <Application>Microsoft Macintosh PowerPoint</Application>
  <PresentationFormat>On-screen Show (16:9)</PresentationFormat>
  <Paragraphs>324</Paragraphs>
  <Slides>51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NLP-jurafsky</vt:lpstr>
      <vt:lpstr>Equation</vt:lpstr>
      <vt:lpstr>Question Answering</vt:lpstr>
      <vt:lpstr>Question Answering</vt:lpstr>
      <vt:lpstr>Question Answering: IBM’s Watson</vt:lpstr>
      <vt:lpstr>Apple’s Siri</vt:lpstr>
      <vt:lpstr>Wolfram Alpha</vt:lpstr>
      <vt:lpstr>Types of Questions in Modern Systems</vt:lpstr>
      <vt:lpstr>Commercial systems:  mainly factoid questions</vt:lpstr>
      <vt:lpstr>Paradigms for QA</vt:lpstr>
      <vt:lpstr>Many questions can already be answered by web search</vt:lpstr>
      <vt:lpstr>IR-based Question Answering</vt:lpstr>
      <vt:lpstr>IR-based Factoid QA</vt:lpstr>
      <vt:lpstr>IR-based Factoid QA</vt:lpstr>
      <vt:lpstr>Knowledge-based approaches (Siri)</vt:lpstr>
      <vt:lpstr>Hybrid approaches (IBM Watson)</vt:lpstr>
      <vt:lpstr>Question Answering</vt:lpstr>
      <vt:lpstr>Question Answering</vt:lpstr>
      <vt:lpstr>Factoid Q/A</vt:lpstr>
      <vt:lpstr>Question Processing Things to extract from the question</vt:lpstr>
      <vt:lpstr>Question Processing     They’re the two states you could be reentering if you’re crossing Florida’s northern border</vt:lpstr>
      <vt:lpstr>Answer Type Detection: Named Entities</vt:lpstr>
      <vt:lpstr>Answer Type Taxonomy</vt:lpstr>
      <vt:lpstr>Part of Li &amp; Roth’s Answer Type Taxonomy</vt:lpstr>
      <vt:lpstr>Answer Types</vt:lpstr>
      <vt:lpstr>More Answer Types</vt:lpstr>
      <vt:lpstr>Answer types in Jeopardy</vt:lpstr>
      <vt:lpstr>Answer Type Detection</vt:lpstr>
      <vt:lpstr>Answer Type Detection</vt:lpstr>
      <vt:lpstr>Answer Type Detection</vt:lpstr>
      <vt:lpstr>Features for Answer Type Detection</vt:lpstr>
      <vt:lpstr>Factoid Q/A</vt:lpstr>
      <vt:lpstr>Keyword Selection Algorithm</vt:lpstr>
      <vt:lpstr>Choosing keywords from the query</vt:lpstr>
      <vt:lpstr>Question Answering</vt:lpstr>
      <vt:lpstr>Question Answering</vt:lpstr>
      <vt:lpstr>Factoid Q/A</vt:lpstr>
      <vt:lpstr>Passage Retrieval</vt:lpstr>
      <vt:lpstr>Features for Passage Ranking</vt:lpstr>
      <vt:lpstr>Factoid Q/A</vt:lpstr>
      <vt:lpstr>Answer Extraction</vt:lpstr>
      <vt:lpstr>Ranking Candidate Answers</vt:lpstr>
      <vt:lpstr>Ranking Candidate Answers</vt:lpstr>
      <vt:lpstr>Use machine learning: Features for ranking candidate answers</vt:lpstr>
      <vt:lpstr>Candidate Answer scoring in IBM Watson</vt:lpstr>
      <vt:lpstr>Common Evaluation Metrics</vt:lpstr>
      <vt:lpstr>Question Answering</vt:lpstr>
      <vt:lpstr>Question Answering</vt:lpstr>
      <vt:lpstr>Relation Extraction</vt:lpstr>
      <vt:lpstr>Temporal Reasoning</vt:lpstr>
      <vt:lpstr>Geospatial knowledge (containment, directionality, borders) </vt:lpstr>
      <vt:lpstr>Context and Conversation  in Virtual Assistants like Siri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485</cp:revision>
  <cp:lastPrinted>2009-04-20T16:46:08Z</cp:lastPrinted>
  <dcterms:created xsi:type="dcterms:W3CDTF">2010-04-19T15:31:24Z</dcterms:created>
  <dcterms:modified xsi:type="dcterms:W3CDTF">2012-05-09T17:39:46Z</dcterms:modified>
</cp:coreProperties>
</file>