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25.xml" ContentType="application/vnd.openxmlformats-officedocument.presentationml.notesSlide+xml"/>
  <Override PartName="/ppt/embeddings/oleObject8.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82"/>
  </p:notesMasterIdLst>
  <p:handoutMasterIdLst>
    <p:handoutMasterId r:id="rId83"/>
  </p:handoutMasterIdLst>
  <p:sldIdLst>
    <p:sldId id="476" r:id="rId2"/>
    <p:sldId id="548" r:id="rId3"/>
    <p:sldId id="547" r:id="rId4"/>
    <p:sldId id="549" r:id="rId5"/>
    <p:sldId id="550" r:id="rId6"/>
    <p:sldId id="551" r:id="rId7"/>
    <p:sldId id="553" r:id="rId8"/>
    <p:sldId id="554" r:id="rId9"/>
    <p:sldId id="555" r:id="rId10"/>
    <p:sldId id="556" r:id="rId11"/>
    <p:sldId id="557" r:id="rId12"/>
    <p:sldId id="558" r:id="rId13"/>
    <p:sldId id="559" r:id="rId14"/>
    <p:sldId id="560" r:id="rId15"/>
    <p:sldId id="639" r:id="rId16"/>
    <p:sldId id="650" r:id="rId17"/>
    <p:sldId id="649" r:id="rId18"/>
    <p:sldId id="564" r:id="rId19"/>
    <p:sldId id="562" r:id="rId20"/>
    <p:sldId id="565" r:id="rId21"/>
    <p:sldId id="569" r:id="rId22"/>
    <p:sldId id="568" r:id="rId23"/>
    <p:sldId id="618" r:id="rId24"/>
    <p:sldId id="617" r:id="rId25"/>
    <p:sldId id="570" r:id="rId26"/>
    <p:sldId id="619" r:id="rId27"/>
    <p:sldId id="573" r:id="rId28"/>
    <p:sldId id="651" r:id="rId29"/>
    <p:sldId id="652" r:id="rId30"/>
    <p:sldId id="576" r:id="rId31"/>
    <p:sldId id="577" r:id="rId32"/>
    <p:sldId id="643" r:id="rId33"/>
    <p:sldId id="578" r:id="rId34"/>
    <p:sldId id="580" r:id="rId35"/>
    <p:sldId id="581" r:id="rId36"/>
    <p:sldId id="641" r:id="rId37"/>
    <p:sldId id="582" r:id="rId38"/>
    <p:sldId id="583" r:id="rId39"/>
    <p:sldId id="584" r:id="rId40"/>
    <p:sldId id="585" r:id="rId41"/>
    <p:sldId id="586" r:id="rId42"/>
    <p:sldId id="587" r:id="rId43"/>
    <p:sldId id="588" r:id="rId44"/>
    <p:sldId id="589" r:id="rId45"/>
    <p:sldId id="590" r:id="rId46"/>
    <p:sldId id="591" r:id="rId47"/>
    <p:sldId id="592" r:id="rId48"/>
    <p:sldId id="642" r:id="rId49"/>
    <p:sldId id="640" r:id="rId50"/>
    <p:sldId id="653" r:id="rId51"/>
    <p:sldId id="654" r:id="rId52"/>
    <p:sldId id="595" r:id="rId53"/>
    <p:sldId id="620" r:id="rId54"/>
    <p:sldId id="597" r:id="rId55"/>
    <p:sldId id="622" r:id="rId56"/>
    <p:sldId id="628" r:id="rId57"/>
    <p:sldId id="627" r:id="rId58"/>
    <p:sldId id="629" r:id="rId59"/>
    <p:sldId id="624" r:id="rId60"/>
    <p:sldId id="631" r:id="rId61"/>
    <p:sldId id="630" r:id="rId62"/>
    <p:sldId id="625" r:id="rId63"/>
    <p:sldId id="632" r:id="rId64"/>
    <p:sldId id="633" r:id="rId65"/>
    <p:sldId id="644" r:id="rId66"/>
    <p:sldId id="645" r:id="rId67"/>
    <p:sldId id="635" r:id="rId68"/>
    <p:sldId id="646" r:id="rId69"/>
    <p:sldId id="647" r:id="rId70"/>
    <p:sldId id="656" r:id="rId71"/>
    <p:sldId id="657" r:id="rId72"/>
    <p:sldId id="602" r:id="rId73"/>
    <p:sldId id="603" r:id="rId74"/>
    <p:sldId id="605" r:id="rId75"/>
    <p:sldId id="637" r:id="rId76"/>
    <p:sldId id="638" r:id="rId77"/>
    <p:sldId id="648" r:id="rId78"/>
    <p:sldId id="610" r:id="rId79"/>
    <p:sldId id="611" r:id="rId80"/>
    <p:sldId id="658" r:id="rId81"/>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9" autoAdjust="0"/>
    <p:restoredTop sz="86867" autoAdjust="0"/>
  </p:normalViewPr>
  <p:slideViewPr>
    <p:cSldViewPr>
      <p:cViewPr varScale="1">
        <p:scale>
          <a:sx n="65" d="100"/>
          <a:sy n="65" d="100"/>
        </p:scale>
        <p:origin x="-576" y="-1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handoutMaster" Target="handoutMasters/handout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1" Type="http://schemas.openxmlformats.org/officeDocument/2006/relationships/image" Target="../media/image24.emf"/><Relationship Id="rId2"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32.emf"/><Relationship Id="rId5" Type="http://schemas.openxmlformats.org/officeDocument/2006/relationships/image" Target="../media/image33.emf"/><Relationship Id="rId1" Type="http://schemas.openxmlformats.org/officeDocument/2006/relationships/image" Target="../media/image30.png"/><Relationship Id="rId2"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emf"/><Relationship Id="rId3"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6" Type="http://schemas.openxmlformats.org/officeDocument/2006/relationships/image" Target="../media/image48.emf"/><Relationship Id="rId7" Type="http://schemas.openxmlformats.org/officeDocument/2006/relationships/image" Target="../media/image49.emf"/><Relationship Id="rId8" Type="http://schemas.openxmlformats.org/officeDocument/2006/relationships/image" Target="../media/image50.emf"/><Relationship Id="rId9" Type="http://schemas.openxmlformats.org/officeDocument/2006/relationships/image" Target="../media/image51.emf"/><Relationship Id="rId10" Type="http://schemas.openxmlformats.org/officeDocument/2006/relationships/image" Target="../media/image52.emf"/><Relationship Id="rId1" Type="http://schemas.openxmlformats.org/officeDocument/2006/relationships/image" Target="../media/image42.emf"/><Relationship Id="rId2"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AF7090-B501-694D-8635-028277A3FDB6}" type="slidenum">
              <a:rPr lang="en-US"/>
              <a:pPr/>
              <a:t>12</a:t>
            </a:fld>
            <a:endParaRPr lang="en-US"/>
          </a:p>
        </p:txBody>
      </p:sp>
      <p:sp>
        <p:nvSpPr>
          <p:cNvPr id="49155" name="Rectangle 1026"/>
          <p:cNvSpPr>
            <a:spLocks noGrp="1" noRot="1" noChangeAspect="1" noChangeArrowheads="1"/>
          </p:cNvSpPr>
          <p:nvPr>
            <p:ph type="sldImg"/>
          </p:nvPr>
        </p:nvSpPr>
        <p:spPr>
          <a:solidFill>
            <a:srgbClr val="FFFFFF"/>
          </a:solidFill>
          <a:ln/>
        </p:spPr>
      </p:sp>
      <p:sp>
        <p:nvSpPr>
          <p:cNvPr id="49156"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D56A17-8CE6-F84F-A9EC-C05920D725B4}" type="slidenum">
              <a:rPr lang="en-US"/>
              <a:pPr/>
              <a:t>13</a:t>
            </a:fld>
            <a:endParaRPr lang="en-US"/>
          </a:p>
        </p:txBody>
      </p:sp>
      <p:sp>
        <p:nvSpPr>
          <p:cNvPr id="51203" name="Rectangle 1026"/>
          <p:cNvSpPr>
            <a:spLocks noGrp="1" noRot="1" noChangeAspect="1" noChangeArrowheads="1"/>
          </p:cNvSpPr>
          <p:nvPr>
            <p:ph type="sldImg"/>
          </p:nvPr>
        </p:nvSpPr>
        <p:spPr>
          <a:solidFill>
            <a:srgbClr val="FFFFFF"/>
          </a:solidFill>
          <a:ln/>
        </p:spPr>
      </p:sp>
      <p:sp>
        <p:nvSpPr>
          <p:cNvPr id="51204"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1DBD71C-4444-1B48-8B17-41973DF40CE4}" type="slidenum">
              <a:rPr lang="en-US"/>
              <a:pPr/>
              <a:t>14</a:t>
            </a:fld>
            <a:endParaRPr lang="en-US"/>
          </a:p>
        </p:txBody>
      </p:sp>
      <p:sp>
        <p:nvSpPr>
          <p:cNvPr id="53251" name="Rectangle 1026"/>
          <p:cNvSpPr>
            <a:spLocks noGrp="1" noRot="1" noChangeAspect="1" noChangeArrowheads="1"/>
          </p:cNvSpPr>
          <p:nvPr>
            <p:ph type="sldImg"/>
          </p:nvPr>
        </p:nvSpPr>
        <p:spPr>
          <a:solidFill>
            <a:srgbClr val="FFFFFF"/>
          </a:solidFill>
          <a:ln/>
        </p:spPr>
      </p:sp>
      <p:sp>
        <p:nvSpPr>
          <p:cNvPr id="5325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8F0E60-711F-264E-9700-3BFFCFDBB649}" type="slidenum">
              <a:rPr lang="en-US"/>
              <a:pPr/>
              <a:t>19</a:t>
            </a:fld>
            <a:endParaRPr lang="en-US"/>
          </a:p>
        </p:txBody>
      </p:sp>
      <p:sp>
        <p:nvSpPr>
          <p:cNvPr id="55299" name="Rectangle 1026"/>
          <p:cNvSpPr>
            <a:spLocks noGrp="1" noRot="1" noChangeAspect="1" noChangeArrowheads="1"/>
          </p:cNvSpPr>
          <p:nvPr>
            <p:ph type="sldImg"/>
          </p:nvPr>
        </p:nvSpPr>
        <p:spPr>
          <a:solidFill>
            <a:srgbClr val="FFFFFF"/>
          </a:solidFill>
          <a:ln/>
        </p:spPr>
      </p:sp>
      <p:sp>
        <p:nvSpPr>
          <p:cNvPr id="553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43A07A9-555F-9247-B931-A8C2BD40E6FA}" type="slidenum">
              <a:rPr lang="en-US"/>
              <a:pPr/>
              <a:t>20</a:t>
            </a:fld>
            <a:endParaRPr lang="en-US"/>
          </a:p>
        </p:txBody>
      </p:sp>
      <p:sp>
        <p:nvSpPr>
          <p:cNvPr id="60419" name="Rectangle 1026"/>
          <p:cNvSpPr>
            <a:spLocks noGrp="1" noRot="1" noChangeAspect="1" noChangeArrowheads="1"/>
          </p:cNvSpPr>
          <p:nvPr>
            <p:ph type="sldImg"/>
          </p:nvPr>
        </p:nvSpPr>
        <p:spPr>
          <a:solidFill>
            <a:srgbClr val="FFFFFF"/>
          </a:solidFill>
          <a:ln/>
        </p:spPr>
      </p:sp>
      <p:sp>
        <p:nvSpPr>
          <p:cNvPr id="6042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9EDCFF4-2D24-E54C-B96B-F2E29F5E7D9E}" type="slidenum">
              <a:rPr lang="en-US"/>
              <a:pPr/>
              <a:t>21</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F77A55-F982-9A4C-A108-979BDF95137C}" type="slidenum">
              <a:rPr lang="en-US"/>
              <a:pPr/>
              <a:t>22</a:t>
            </a:fld>
            <a:endParaRPr lang="en-US"/>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6F666C5-4FD6-FE41-A1F8-E4152B6B8AF3}" type="slidenum">
              <a:rPr lang="en-US"/>
              <a:pPr/>
              <a:t>23</a:t>
            </a:fld>
            <a:endParaRPr lang="en-US"/>
          </a:p>
        </p:txBody>
      </p:sp>
      <p:sp>
        <p:nvSpPr>
          <p:cNvPr id="62467" name="Rectangle 1026"/>
          <p:cNvSpPr>
            <a:spLocks noGrp="1" noRot="1" noChangeAspect="1" noChangeArrowheads="1"/>
          </p:cNvSpPr>
          <p:nvPr>
            <p:ph type="sldImg"/>
          </p:nvPr>
        </p:nvSpPr>
        <p:spPr>
          <a:solidFill>
            <a:srgbClr val="FFFFFF"/>
          </a:solidFill>
          <a:ln/>
        </p:spPr>
      </p:sp>
      <p:sp>
        <p:nvSpPr>
          <p:cNvPr id="6246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A86A9FE-83D6-4343-A368-4D673939E6AA}" type="slidenum">
              <a:rPr lang="en-US"/>
              <a:pPr/>
              <a:t>2</a:t>
            </a:fld>
            <a:endParaRPr lang="en-US"/>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02B2770-A075-794E-BA87-A418E39DC540}" type="slidenum">
              <a:rPr lang="en-US"/>
              <a:pPr/>
              <a:t>24</a:t>
            </a:fld>
            <a:endParaRPr lang="en-US"/>
          </a:p>
        </p:txBody>
      </p:sp>
      <p:sp>
        <p:nvSpPr>
          <p:cNvPr id="57347" name="Rectangle 1026"/>
          <p:cNvSpPr>
            <a:spLocks noGrp="1" noRot="1" noChangeAspect="1" noChangeArrowheads="1"/>
          </p:cNvSpPr>
          <p:nvPr>
            <p:ph type="sldImg"/>
          </p:nvPr>
        </p:nvSpPr>
        <p:spPr>
          <a:solidFill>
            <a:srgbClr val="FFFFFF"/>
          </a:solidFill>
          <a:ln/>
        </p:spPr>
      </p:sp>
      <p:sp>
        <p:nvSpPr>
          <p:cNvPr id="5734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F2C7E2F-4738-F449-87E8-0ACB82847C3D}" type="slidenum">
              <a:rPr lang="de-DE"/>
              <a:pPr/>
              <a:t>25</a:t>
            </a:fld>
            <a:endParaRPr 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DE581CC-CD63-F846-A813-592057682C12}" type="slidenum">
              <a:rPr lang="ko-KR" altLang="en-US">
                <a:cs typeface="맑은 고딕" charset="0"/>
              </a:rPr>
              <a:pPr/>
              <a:t>27</a:t>
            </a:fld>
            <a:endParaRPr lang="en-US" altLang="ko-KR">
              <a:cs typeface="맑은 고딕"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59723E-0802-E542-98CA-6580138354FB}" type="slidenum">
              <a:rPr lang="en-US"/>
              <a:pPr/>
              <a:t>46</a:t>
            </a:fld>
            <a:endParaRPr lang="en-US"/>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49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096E-88F7-E74A-8F4C-E0212635BD33}" type="slidenum">
              <a:rPr lang="en-US"/>
              <a:pPr/>
              <a:t>63</a:t>
            </a:fld>
            <a:endParaRPr lang="en-US"/>
          </a:p>
        </p:txBody>
      </p:sp>
      <p:sp>
        <p:nvSpPr>
          <p:cNvPr id="1513474" name="Rectangle 2"/>
          <p:cNvSpPr>
            <a:spLocks noGrp="1" noRot="1" noChangeAspect="1" noChangeArrowheads="1"/>
          </p:cNvSpPr>
          <p:nvPr>
            <p:ph type="sldImg"/>
          </p:nvPr>
        </p:nvSpPr>
        <p:spPr bwMode="auto">
          <a:xfrm>
            <a:off x="290513" y="704850"/>
            <a:ext cx="6264275" cy="3524250"/>
          </a:xfrm>
          <a:prstGeom prst="rect">
            <a:avLst/>
          </a:prstGeom>
          <a:solidFill>
            <a:srgbClr val="FFFFFF"/>
          </a:solidFill>
          <a:ln>
            <a:solidFill>
              <a:srgbClr val="000000"/>
            </a:solidFill>
            <a:miter lim="800000"/>
            <a:headEnd/>
            <a:tailEnd/>
          </a:ln>
        </p:spPr>
      </p:sp>
      <p:sp>
        <p:nvSpPr>
          <p:cNvPr id="1513475" name="Rectangle 3"/>
          <p:cNvSpPr>
            <a:spLocks noGrp="1" noChangeArrowheads="1"/>
          </p:cNvSpPr>
          <p:nvPr>
            <p:ph type="body" idx="1"/>
          </p:nvPr>
        </p:nvSpPr>
        <p:spPr bwMode="auto">
          <a:xfrm>
            <a:off x="684530" y="4463296"/>
            <a:ext cx="5476240" cy="4228386"/>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F974EC4-09B4-3142-8CA4-CABD5AEF83BF}" type="slidenum">
              <a:rPr lang="en-US"/>
              <a:pPr/>
              <a:t>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0DD1FF1-6918-3748-995C-0E279CB7D72E}" type="slidenum">
              <a:rPr lang="en-US"/>
              <a:pPr/>
              <a:t>74</a:t>
            </a:fld>
            <a:endParaRPr lang="en-US"/>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smtClean="0">
                <a:ea typeface="ＭＳ Ｐゴシック" charset="-128"/>
                <a:cs typeface="ＭＳ Ｐゴシック" charset="-128"/>
              </a:rPr>
              <a:t>See Law of Cosines (Cosine Rule) wikipedia page</a:t>
            </a:r>
          </a:p>
        </p:txBody>
      </p:sp>
      <p:sp>
        <p:nvSpPr>
          <p:cNvPr id="55300" name="Slide Number Placeholder 3"/>
          <p:cNvSpPr>
            <a:spLocks noGrp="1"/>
          </p:cNvSpPr>
          <p:nvPr>
            <p:ph type="sldNum" sz="quarter" idx="5"/>
          </p:nvPr>
        </p:nvSpPr>
        <p:spPr>
          <a:noFill/>
        </p:spPr>
        <p:txBody>
          <a:bodyPr/>
          <a:lstStyle/>
          <a:p>
            <a:fld id="{3EABE09E-F152-7744-8C90-5FE0EE9195EA}" type="slidenum">
              <a:rPr lang="en-US" smtClean="0"/>
              <a:pPr/>
              <a:t>75</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79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80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39DE374-CD1C-C545-B342-372C41FFCFB5}"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A3D700-1B5D-5E45-B72A-E782122A85FF}"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BB938B8-BEE4-6C4C-B254-E81D400533BC}" type="slidenum">
              <a:rPr lang="en-US"/>
              <a:pPr/>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4131D9D-3987-4743-ACA8-3340374092C6}" type="slidenum">
              <a:rPr lang="en-US"/>
              <a:pPr/>
              <a:t>9</a:t>
            </a:fld>
            <a:endParaRPr lang="en-US"/>
          </a:p>
        </p:txBody>
      </p:sp>
      <p:sp>
        <p:nvSpPr>
          <p:cNvPr id="43011" name="Rectangle 1026"/>
          <p:cNvSpPr>
            <a:spLocks noGrp="1" noRot="1" noChangeAspect="1" noChangeArrowheads="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F4EB77-EF9A-D548-A1B8-FC40CBAEA682}" type="slidenum">
              <a:rPr lang="en-US"/>
              <a:pPr/>
              <a:t>10</a:t>
            </a:fld>
            <a:endParaRPr lang="en-US"/>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E1947F1-3C68-9D46-B01B-C61D8C2AD3F6}" type="slidenum">
              <a:rPr lang="en-US"/>
              <a:pPr/>
              <a:t>11</a:t>
            </a:fld>
            <a:endParaRPr lang="en-US"/>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
            <a:ext cx="7848600" cy="74295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04800" y="4800600"/>
            <a:ext cx="5181600" cy="342900"/>
          </a:xfrm>
          <a:prstGeom prst="rect">
            <a:avLst/>
          </a:prstGeom>
        </p:spPr>
        <p:txBody>
          <a:bodyPr/>
          <a:lstStyle>
            <a:lvl1pPr>
              <a:defRPr/>
            </a:lvl1pPr>
          </a:lstStyle>
          <a:p>
            <a:r>
              <a:rPr lang="en-US"/>
              <a:t>Slide from Chris Manning's 276 class</a:t>
            </a:r>
          </a:p>
        </p:txBody>
      </p:sp>
    </p:spTree>
    <p:extLst>
      <p:ext uri="{BB962C8B-B14F-4D97-AF65-F5344CB8AC3E}">
        <p14:creationId xmlns:p14="http://schemas.microsoft.com/office/powerpoint/2010/main" val="6879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7"/>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Dan Jurafsky</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globalwordnet.org/gwa/wordnet_tab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4" Type="http://schemas.openxmlformats.org/officeDocument/2006/relationships/hyperlink" Target="http://www.nltk.org/Home" TargetMode="External"/><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oleObject" Target="../embeddings/oleObject3.bin"/><Relationship Id="rId5" Type="http://schemas.openxmlformats.org/officeDocument/2006/relationships/image" Target="../media/image13.emf"/><Relationship Id="rId6" Type="http://schemas.openxmlformats.org/officeDocument/2006/relationships/oleObject" Target="../embeddings/oleObject4.bin"/><Relationship Id="rId7"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6.emf"/><Relationship Id="rId5" Type="http://schemas.openxmlformats.org/officeDocument/2006/relationships/oleObject" Target="../embeddings/oleObject6.bin"/><Relationship Id="rId6" Type="http://schemas.openxmlformats.org/officeDocument/2006/relationships/image" Target="../media/image17.emf"/><Relationship Id="rId7" Type="http://schemas.openxmlformats.org/officeDocument/2006/relationships/oleObject" Target="../embeddings/oleObject7.bin"/><Relationship Id="rId8" Type="http://schemas.openxmlformats.org/officeDocument/2006/relationships/image" Target="../media/image18.emf"/><Relationship Id="rId9" Type="http://schemas.openxmlformats.org/officeDocument/2006/relationships/image" Target="../media/image12.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n-similarity.sourceforge.net/" TargetMode="External"/><Relationship Id="rId4" Type="http://schemas.openxmlformats.org/officeDocument/2006/relationships/hyperlink" Target="http://marimba.d.umn.edu/cgi-bin/similarity/similarity.cgi" TargetMode="External"/><Relationship Id="rId1" Type="http://schemas.openxmlformats.org/officeDocument/2006/relationships/slideLayout" Target="../slideLayouts/slideLayout2.xml"/><Relationship Id="rId2" Type="http://schemas.openxmlformats.org/officeDocument/2006/relationships/hyperlink" Target="http://nltk.github.com/api/nltk.corpus.reader.html?highlight=similarity%23nltk.corpus.reader.WordNetCorpusReader.res_similarity"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Excel_Sheet2.xlsx"/><Relationship Id="rId4"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Excel_Sheet3.xlsx"/><Relationship Id="rId4"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Excel_Sheet4.xlsx"/><Relationship Id="rId4" Type="http://schemas.openxmlformats.org/officeDocument/2006/relationships/image" Target="../media/image2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Excel_Sheet5.xlsx"/><Relationship Id="rId4" Type="http://schemas.openxmlformats.org/officeDocument/2006/relationships/image" Target="../media/image21.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1" Type="http://schemas.openxmlformats.org/officeDocument/2006/relationships/image" Target="../media/image27.emf"/><Relationship Id="rId12" Type="http://schemas.openxmlformats.org/officeDocument/2006/relationships/oleObject" Target="../embeddings/oleObject15.bin"/><Relationship Id="rId13" Type="http://schemas.openxmlformats.org/officeDocument/2006/relationships/image" Target="../media/image28.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image" Target="../media/image29.tiff"/><Relationship Id="rId4" Type="http://schemas.openxmlformats.org/officeDocument/2006/relationships/oleObject" Target="../embeddings/oleObject11.bin"/><Relationship Id="rId5" Type="http://schemas.openxmlformats.org/officeDocument/2006/relationships/image" Target="../media/image24.emf"/><Relationship Id="rId6" Type="http://schemas.openxmlformats.org/officeDocument/2006/relationships/oleObject" Target="../embeddings/oleObject12.bin"/><Relationship Id="rId7" Type="http://schemas.openxmlformats.org/officeDocument/2006/relationships/image" Target="../media/image25.emf"/><Relationship Id="rId8" Type="http://schemas.openxmlformats.org/officeDocument/2006/relationships/oleObject" Target="../embeddings/oleObject13.bin"/><Relationship Id="rId9" Type="http://schemas.openxmlformats.org/officeDocument/2006/relationships/image" Target="../media/image26.emf"/><Relationship Id="rId10"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11" Type="http://schemas.openxmlformats.org/officeDocument/2006/relationships/oleObject" Target="../embeddings/oleObject18.bin"/><Relationship Id="rId12"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package" Target="../embeddings/Microsoft_Excel_Sheet6.xlsx"/><Relationship Id="rId4" Type="http://schemas.openxmlformats.org/officeDocument/2006/relationships/image" Target="../media/image30.png"/><Relationship Id="rId5" Type="http://schemas.openxmlformats.org/officeDocument/2006/relationships/package" Target="../embeddings/Microsoft_Excel_Sheet7.xlsx"/><Relationship Id="rId6" Type="http://schemas.openxmlformats.org/officeDocument/2006/relationships/image" Target="../media/image31.emf"/><Relationship Id="rId7" Type="http://schemas.openxmlformats.org/officeDocument/2006/relationships/oleObject" Target="../embeddings/oleObject16.bin"/><Relationship Id="rId8" Type="http://schemas.openxmlformats.org/officeDocument/2006/relationships/image" Target="../media/image24.emf"/><Relationship Id="rId9" Type="http://schemas.openxmlformats.org/officeDocument/2006/relationships/oleObject" Target="../embeddings/oleObject17.bin"/><Relationship Id="rId10" Type="http://schemas.openxmlformats.org/officeDocument/2006/relationships/image" Target="../media/image3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4.emf"/><Relationship Id="rId5" Type="http://schemas.openxmlformats.org/officeDocument/2006/relationships/package" Target="../embeddings/Microsoft_Excel_Sheet8.xlsx"/><Relationship Id="rId6" Type="http://schemas.openxmlformats.org/officeDocument/2006/relationships/image" Target="../media/image35.emf"/><Relationship Id="rId7" Type="http://schemas.openxmlformats.org/officeDocument/2006/relationships/package" Target="../embeddings/Microsoft_Excel_Sheet9.xlsx"/><Relationship Id="rId8" Type="http://schemas.openxmlformats.org/officeDocument/2006/relationships/image" Target="../media/image3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Excel_Sheet10.xlsx"/><Relationship Id="rId4" Type="http://schemas.openxmlformats.org/officeDocument/2006/relationships/image" Target="../media/image37.emf"/><Relationship Id="rId5" Type="http://schemas.openxmlformats.org/officeDocument/2006/relationships/package" Target="../embeddings/Microsoft_Excel_Sheet11.xlsx"/><Relationship Id="rId6" Type="http://schemas.openxmlformats.org/officeDocument/2006/relationships/image" Target="../media/image3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Excel_Sheet12.xlsx"/><Relationship Id="rId4" Type="http://schemas.openxmlformats.org/officeDocument/2006/relationships/image" Target="../media/image39.emf"/><Relationship Id="rId5" Type="http://schemas.openxmlformats.org/officeDocument/2006/relationships/package" Target="../embeddings/Microsoft_Excel_Sheet13.xlsx"/><Relationship Id="rId6" Type="http://schemas.openxmlformats.org/officeDocument/2006/relationships/image" Target="../media/image40.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0.bin"/><Relationship Id="rId5" Type="http://schemas.openxmlformats.org/officeDocument/2006/relationships/image" Target="../media/image4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7.xml.rels><?xml version="1.0" encoding="UTF-8" standalone="yes"?>
<Relationships xmlns="http://schemas.openxmlformats.org/package/2006/relationships"><Relationship Id="rId9" Type="http://schemas.openxmlformats.org/officeDocument/2006/relationships/image" Target="../media/image45.emf"/><Relationship Id="rId20" Type="http://schemas.openxmlformats.org/officeDocument/2006/relationships/oleObject" Target="../embeddings/oleObject31.bin"/><Relationship Id="rId21" Type="http://schemas.openxmlformats.org/officeDocument/2006/relationships/image" Target="../media/image50.emf"/><Relationship Id="rId22" Type="http://schemas.openxmlformats.org/officeDocument/2006/relationships/oleObject" Target="../embeddings/oleObject32.bin"/><Relationship Id="rId23" Type="http://schemas.openxmlformats.org/officeDocument/2006/relationships/image" Target="../media/image51.emf"/><Relationship Id="rId24" Type="http://schemas.openxmlformats.org/officeDocument/2006/relationships/oleObject" Target="../embeddings/oleObject33.bin"/><Relationship Id="rId25" Type="http://schemas.openxmlformats.org/officeDocument/2006/relationships/image" Target="../media/image52.emf"/><Relationship Id="rId10" Type="http://schemas.openxmlformats.org/officeDocument/2006/relationships/oleObject" Target="../embeddings/oleObject25.bin"/><Relationship Id="rId11" Type="http://schemas.openxmlformats.org/officeDocument/2006/relationships/oleObject" Target="../embeddings/oleObject26.bin"/><Relationship Id="rId12" Type="http://schemas.openxmlformats.org/officeDocument/2006/relationships/image" Target="../media/image46.emf"/><Relationship Id="rId13" Type="http://schemas.openxmlformats.org/officeDocument/2006/relationships/oleObject" Target="../embeddings/oleObject27.bin"/><Relationship Id="rId14" Type="http://schemas.openxmlformats.org/officeDocument/2006/relationships/oleObject" Target="../embeddings/oleObject28.bin"/><Relationship Id="rId15" Type="http://schemas.openxmlformats.org/officeDocument/2006/relationships/image" Target="../media/image47.emf"/><Relationship Id="rId16" Type="http://schemas.openxmlformats.org/officeDocument/2006/relationships/oleObject" Target="../embeddings/oleObject29.bin"/><Relationship Id="rId17" Type="http://schemas.openxmlformats.org/officeDocument/2006/relationships/image" Target="../media/image48.emf"/><Relationship Id="rId18" Type="http://schemas.openxmlformats.org/officeDocument/2006/relationships/oleObject" Target="../embeddings/oleObject30.bin"/><Relationship Id="rId19" Type="http://schemas.openxmlformats.org/officeDocument/2006/relationships/image" Target="../media/image49.emf"/><Relationship Id="rId1" Type="http://schemas.openxmlformats.org/officeDocument/2006/relationships/vmlDrawing" Target="../drawings/vmlDrawing18.vml"/><Relationship Id="rId2" Type="http://schemas.openxmlformats.org/officeDocument/2006/relationships/slideLayout" Target="../slideLayouts/slideLayout2.xml"/><Relationship Id="rId3" Type="http://schemas.openxmlformats.org/officeDocument/2006/relationships/oleObject" Target="../embeddings/oleObject21.bin"/><Relationship Id="rId4" Type="http://schemas.openxmlformats.org/officeDocument/2006/relationships/image" Target="../media/image42.emf"/><Relationship Id="rId5" Type="http://schemas.openxmlformats.org/officeDocument/2006/relationships/oleObject" Target="../embeddings/oleObject22.bin"/><Relationship Id="rId6" Type="http://schemas.openxmlformats.org/officeDocument/2006/relationships/image" Target="../media/image44.emf"/><Relationship Id="rId7" Type="http://schemas.openxmlformats.org/officeDocument/2006/relationships/oleObject" Target="../embeddings/oleObject23.bin"/><Relationship Id="rId8" Type="http://schemas.openxmlformats.org/officeDocument/2006/relationships/oleObject" Target="../embeddings/oleObject24.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Word Senses</a:t>
            </a:r>
            <a:r>
              <a:rPr lang="en-US" sz="3600" dirty="0">
                <a:solidFill>
                  <a:srgbClr val="A4001D"/>
                </a:solidFill>
                <a:latin typeface="Calibri"/>
                <a:ea typeface="ＭＳ Ｐゴシック" charset="0"/>
                <a:cs typeface="Calibri"/>
              </a:rPr>
              <a:t> </a:t>
            </a:r>
            <a:r>
              <a:rPr lang="en-US" sz="3600" dirty="0" smtClean="0">
                <a:solidFill>
                  <a:srgbClr val="A4001D"/>
                </a:solidFill>
                <a:latin typeface="Calibri"/>
                <a:ea typeface="ＭＳ Ｐゴシック" charset="0"/>
                <a:cs typeface="Calibri"/>
              </a:rPr>
              <a:t>and Word Relations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0943655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Synonyms</a:t>
            </a:r>
          </a:p>
        </p:txBody>
      </p:sp>
      <p:sp>
        <p:nvSpPr>
          <p:cNvPr id="1458179" name="Rectangle 3"/>
          <p:cNvSpPr>
            <a:spLocks noGrp="1" noChangeArrowheads="1"/>
          </p:cNvSpPr>
          <p:nvPr>
            <p:ph sz="quarter" idx="1"/>
          </p:nvPr>
        </p:nvSpPr>
        <p:spPr/>
        <p:txBody>
          <a:bodyPr/>
          <a:lstStyle/>
          <a:p>
            <a:r>
              <a:rPr lang="en-US" dirty="0"/>
              <a:t>But there are few (or no) examples of perfect synonymy.</a:t>
            </a:r>
          </a:p>
          <a:p>
            <a:pPr lvl="1"/>
            <a:r>
              <a:rPr lang="en-US" dirty="0" smtClean="0"/>
              <a:t>Even </a:t>
            </a:r>
            <a:r>
              <a:rPr lang="en-US" dirty="0"/>
              <a:t>if many aspects of meaning are identical</a:t>
            </a:r>
          </a:p>
          <a:p>
            <a:pPr lvl="1"/>
            <a:r>
              <a:rPr lang="en-US" dirty="0"/>
              <a:t>Still may not preserve the acceptability based on notions of politeness, slang, register, genre, etc.</a:t>
            </a:r>
          </a:p>
          <a:p>
            <a:r>
              <a:rPr lang="en-US" dirty="0"/>
              <a:t>Example:</a:t>
            </a:r>
          </a:p>
          <a:p>
            <a:pPr lvl="1"/>
            <a:r>
              <a:rPr lang="en-US" dirty="0" smtClean="0"/>
              <a:t>Water/H</a:t>
            </a:r>
            <a:r>
              <a:rPr lang="en-US" baseline="-25000" dirty="0" smtClean="0"/>
              <a:t>2</a:t>
            </a:r>
            <a:r>
              <a:rPr lang="en-US" dirty="0" smtClean="0"/>
              <a:t>0</a:t>
            </a:r>
            <a:endParaRPr lang="en-US" dirty="0"/>
          </a:p>
          <a:p>
            <a:pPr lvl="1"/>
            <a:r>
              <a:rPr lang="en-US" dirty="0"/>
              <a:t>Big/large</a:t>
            </a:r>
          </a:p>
          <a:p>
            <a:pPr lvl="1"/>
            <a:r>
              <a:rPr lang="en-US" dirty="0"/>
              <a:t>Brave/courageous</a:t>
            </a:r>
          </a:p>
        </p:txBody>
      </p:sp>
    </p:spTree>
    <p:extLst>
      <p:ext uri="{BB962C8B-B14F-4D97-AF65-F5344CB8AC3E}">
        <p14:creationId xmlns:p14="http://schemas.microsoft.com/office/powerpoint/2010/main" val="2686139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8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8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dirty="0"/>
              <a:t>Synonymy is a relation </a:t>
            </a:r>
            <a:r>
              <a:rPr lang="en-US" sz="3200" dirty="0" smtClean="0"/>
              <a:t/>
            </a:r>
            <a:br>
              <a:rPr lang="en-US" sz="3200" dirty="0" smtClean="0"/>
            </a:br>
            <a:r>
              <a:rPr lang="en-US" sz="3200" dirty="0" smtClean="0"/>
              <a:t>between </a:t>
            </a:r>
            <a:r>
              <a:rPr lang="en-US" sz="3200" dirty="0"/>
              <a:t>senses rather than words</a:t>
            </a:r>
          </a:p>
        </p:txBody>
      </p:sp>
      <p:sp>
        <p:nvSpPr>
          <p:cNvPr id="1462275" name="Rectangle 3"/>
          <p:cNvSpPr>
            <a:spLocks noGrp="1" noChangeArrowheads="1"/>
          </p:cNvSpPr>
          <p:nvPr>
            <p:ph sz="quarter" idx="1"/>
          </p:nvPr>
        </p:nvSpPr>
        <p:spPr>
          <a:xfrm>
            <a:off x="304800" y="1276350"/>
            <a:ext cx="8534400" cy="3333750"/>
          </a:xfrm>
        </p:spPr>
        <p:txBody>
          <a:bodyPr/>
          <a:lstStyle/>
          <a:p>
            <a:r>
              <a:rPr lang="en-US" sz="2000" dirty="0"/>
              <a:t>Consider the words </a:t>
            </a:r>
            <a:r>
              <a:rPr lang="en-US" sz="2000" i="1" dirty="0"/>
              <a:t>big</a:t>
            </a:r>
            <a:r>
              <a:rPr lang="en-US" sz="2000" dirty="0"/>
              <a:t> and </a:t>
            </a:r>
            <a:r>
              <a:rPr lang="en-US" sz="2000" i="1" dirty="0"/>
              <a:t>large</a:t>
            </a:r>
            <a:endParaRPr lang="en-US" sz="2000" dirty="0"/>
          </a:p>
          <a:p>
            <a:r>
              <a:rPr lang="en-US" sz="2000" dirty="0"/>
              <a:t>Are they synonyms?</a:t>
            </a:r>
            <a:endParaRPr lang="en-US" sz="2000" dirty="0">
              <a:solidFill>
                <a:srgbClr val="A50021"/>
              </a:solidFill>
            </a:endParaRPr>
          </a:p>
          <a:p>
            <a:pPr lvl="1"/>
            <a:r>
              <a:rPr lang="en-US" sz="1800" dirty="0"/>
              <a:t>How </a:t>
            </a:r>
            <a:r>
              <a:rPr lang="en-US" sz="1800" b="1" dirty="0"/>
              <a:t>big</a:t>
            </a:r>
            <a:r>
              <a:rPr lang="en-US" sz="1800" dirty="0"/>
              <a:t> is that plane?</a:t>
            </a:r>
          </a:p>
          <a:p>
            <a:pPr lvl="1"/>
            <a:r>
              <a:rPr lang="en-US" sz="1800" dirty="0"/>
              <a:t>Would I be flying on a </a:t>
            </a:r>
            <a:r>
              <a:rPr lang="en-US" sz="1800" b="1" dirty="0"/>
              <a:t>large</a:t>
            </a:r>
            <a:r>
              <a:rPr lang="en-US" sz="1800" dirty="0"/>
              <a:t> or small plane?</a:t>
            </a:r>
          </a:p>
          <a:p>
            <a:r>
              <a:rPr lang="en-US" sz="2000" dirty="0"/>
              <a:t>How about here:</a:t>
            </a:r>
          </a:p>
          <a:p>
            <a:pPr lvl="1"/>
            <a:r>
              <a:rPr lang="en-US" sz="1800" dirty="0"/>
              <a:t>Miss </a:t>
            </a:r>
            <a:r>
              <a:rPr lang="en-US" sz="1800" dirty="0" smtClean="0"/>
              <a:t>Nelson</a:t>
            </a:r>
            <a:r>
              <a:rPr lang="en-US" sz="1800" dirty="0"/>
              <a:t> </a:t>
            </a:r>
            <a:r>
              <a:rPr lang="en-US" sz="1800" dirty="0" smtClean="0"/>
              <a:t>became </a:t>
            </a:r>
            <a:r>
              <a:rPr lang="en-US" sz="1800" dirty="0"/>
              <a:t>a kind of </a:t>
            </a:r>
            <a:r>
              <a:rPr lang="en-US" sz="1800" b="1" dirty="0"/>
              <a:t>big </a:t>
            </a:r>
            <a:r>
              <a:rPr lang="en-US" sz="1800" dirty="0"/>
              <a:t>sister to Benjamin.</a:t>
            </a:r>
          </a:p>
          <a:p>
            <a:pPr lvl="1"/>
            <a:r>
              <a:rPr lang="en-US" sz="1800" dirty="0"/>
              <a:t>?Miss </a:t>
            </a:r>
            <a:r>
              <a:rPr lang="en-US" sz="1800" dirty="0" smtClean="0"/>
              <a:t>Nelson</a:t>
            </a:r>
            <a:r>
              <a:rPr lang="en-US" sz="1800" dirty="0"/>
              <a:t> </a:t>
            </a:r>
            <a:r>
              <a:rPr lang="en-US" sz="1800" dirty="0" smtClean="0"/>
              <a:t>became </a:t>
            </a:r>
            <a:r>
              <a:rPr lang="en-US" sz="1800" dirty="0"/>
              <a:t>a kind of </a:t>
            </a:r>
            <a:r>
              <a:rPr lang="en-US" sz="1800" b="1" dirty="0"/>
              <a:t>large</a:t>
            </a:r>
            <a:r>
              <a:rPr lang="en-US" sz="1800" dirty="0"/>
              <a:t> sister to Benjamin.</a:t>
            </a:r>
          </a:p>
          <a:p>
            <a:r>
              <a:rPr lang="en-US" sz="2000" dirty="0"/>
              <a:t>Why?</a:t>
            </a:r>
          </a:p>
          <a:p>
            <a:pPr lvl="1"/>
            <a:r>
              <a:rPr lang="en-US" sz="1800" i="1" dirty="0"/>
              <a:t>big</a:t>
            </a:r>
            <a:r>
              <a:rPr lang="en-US" sz="1800" dirty="0"/>
              <a:t> has a sense that means being older, or grown up</a:t>
            </a:r>
          </a:p>
          <a:p>
            <a:pPr lvl="1"/>
            <a:r>
              <a:rPr lang="en-US" sz="1800" i="1" dirty="0"/>
              <a:t>large</a:t>
            </a:r>
            <a:r>
              <a:rPr lang="en-US" sz="1800" dirty="0"/>
              <a:t> lacks this sense</a:t>
            </a:r>
          </a:p>
        </p:txBody>
      </p:sp>
    </p:spTree>
    <p:extLst>
      <p:ext uri="{BB962C8B-B14F-4D97-AF65-F5344CB8AC3E}">
        <p14:creationId xmlns:p14="http://schemas.microsoft.com/office/powerpoint/2010/main" val="1363797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227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227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22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227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227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2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Antonyms</a:t>
            </a:r>
          </a:p>
        </p:txBody>
      </p:sp>
      <p:sp>
        <p:nvSpPr>
          <p:cNvPr id="48131" name="Rectangle 3"/>
          <p:cNvSpPr>
            <a:spLocks noGrp="1" noChangeArrowheads="1"/>
          </p:cNvSpPr>
          <p:nvPr>
            <p:ph sz="quarter" idx="1"/>
          </p:nvPr>
        </p:nvSpPr>
        <p:spPr>
          <a:xfrm>
            <a:off x="304800" y="1352550"/>
            <a:ext cx="8763000" cy="3657600"/>
          </a:xfrm>
        </p:spPr>
        <p:txBody>
          <a:bodyPr/>
          <a:lstStyle/>
          <a:p>
            <a:r>
              <a:rPr lang="en-US" sz="2300" dirty="0"/>
              <a:t>Senses that are opposites with respect to one feature of </a:t>
            </a:r>
            <a:r>
              <a:rPr lang="en-US" sz="2300" dirty="0" smtClean="0"/>
              <a:t>meaning</a:t>
            </a:r>
            <a:endParaRPr lang="en-US" sz="2300" dirty="0"/>
          </a:p>
          <a:p>
            <a:r>
              <a:rPr lang="en-US" sz="2300" dirty="0"/>
              <a:t>Otherwise, they are very similar!</a:t>
            </a:r>
          </a:p>
          <a:p>
            <a:pPr marL="457200" lvl="1" indent="0">
              <a:buNone/>
            </a:pPr>
            <a:r>
              <a:rPr lang="en-US" dirty="0" smtClean="0">
                <a:latin typeface="Courier"/>
                <a:cs typeface="Courier"/>
              </a:rPr>
              <a:t>dark/light</a:t>
            </a:r>
            <a:r>
              <a:rPr lang="en-US" dirty="0">
                <a:latin typeface="Courier"/>
                <a:cs typeface="Courier"/>
              </a:rPr>
              <a:t> </a:t>
            </a:r>
            <a:r>
              <a:rPr lang="en-US" dirty="0" smtClean="0">
                <a:latin typeface="Courier"/>
                <a:cs typeface="Courier"/>
              </a:rPr>
              <a:t>  short/long	fast/slow	rise/fall</a:t>
            </a:r>
            <a:endParaRPr lang="en-US" dirty="0">
              <a:latin typeface="Courier"/>
              <a:cs typeface="Courier"/>
            </a:endParaRPr>
          </a:p>
          <a:p>
            <a:pPr marL="457200" lvl="1" indent="0">
              <a:buNone/>
            </a:pPr>
            <a:r>
              <a:rPr lang="en-US" dirty="0" smtClean="0">
                <a:latin typeface="Courier"/>
                <a:cs typeface="Courier"/>
              </a:rPr>
              <a:t>hot/cold	    up/down	      in/out</a:t>
            </a:r>
            <a:endParaRPr lang="en-US" dirty="0">
              <a:latin typeface="Courier"/>
              <a:cs typeface="Courier"/>
            </a:endParaRPr>
          </a:p>
          <a:p>
            <a:r>
              <a:rPr lang="en-US" dirty="0" smtClean="0"/>
              <a:t>More </a:t>
            </a:r>
            <a:r>
              <a:rPr lang="en-US" dirty="0"/>
              <a:t>formally: antonyms can</a:t>
            </a:r>
          </a:p>
          <a:p>
            <a:pPr lvl="1">
              <a:lnSpc>
                <a:spcPct val="70000"/>
              </a:lnSpc>
            </a:pPr>
            <a:r>
              <a:rPr lang="en-US" sz="2300" dirty="0"/>
              <a:t>define a binary </a:t>
            </a:r>
            <a:r>
              <a:rPr lang="en-US" sz="2300" dirty="0" smtClean="0"/>
              <a:t>opposition</a:t>
            </a:r>
          </a:p>
          <a:p>
            <a:pPr marL="800100" lvl="2" indent="0">
              <a:lnSpc>
                <a:spcPct val="70000"/>
              </a:lnSpc>
              <a:buNone/>
            </a:pPr>
            <a:r>
              <a:rPr lang="en-US" sz="2300" dirty="0" smtClean="0"/>
              <a:t> </a:t>
            </a:r>
            <a:r>
              <a:rPr lang="en-US" sz="2300" dirty="0"/>
              <a:t>or </a:t>
            </a:r>
            <a:r>
              <a:rPr lang="en-US" sz="2300" dirty="0" smtClean="0"/>
              <a:t>be at </a:t>
            </a:r>
            <a:r>
              <a:rPr lang="en-US" sz="2300" dirty="0"/>
              <a:t>opposite ends of a </a:t>
            </a:r>
            <a:r>
              <a:rPr lang="en-US" sz="2300" dirty="0" smtClean="0"/>
              <a:t>scale</a:t>
            </a:r>
          </a:p>
          <a:p>
            <a:pPr lvl="2"/>
            <a:r>
              <a:rPr lang="en-US" dirty="0" smtClean="0"/>
              <a:t> </a:t>
            </a:r>
            <a:r>
              <a:rPr lang="en-US" dirty="0" smtClean="0">
                <a:latin typeface="Courier"/>
                <a:cs typeface="Courier"/>
              </a:rPr>
              <a:t>long</a:t>
            </a:r>
            <a:r>
              <a:rPr lang="en-US" dirty="0">
                <a:latin typeface="Courier"/>
                <a:cs typeface="Courier"/>
              </a:rPr>
              <a:t>/short, fast/</a:t>
            </a:r>
            <a:r>
              <a:rPr lang="en-US" dirty="0" smtClean="0">
                <a:latin typeface="Courier"/>
                <a:cs typeface="Courier"/>
              </a:rPr>
              <a:t>slow</a:t>
            </a:r>
            <a:endParaRPr lang="en-US" dirty="0">
              <a:latin typeface="Courier"/>
              <a:cs typeface="Courier"/>
            </a:endParaRPr>
          </a:p>
          <a:p>
            <a:pPr lvl="1"/>
            <a:r>
              <a:rPr lang="en-US" sz="2300" dirty="0"/>
              <a:t>Be </a:t>
            </a:r>
            <a:r>
              <a:rPr lang="en-US" sz="2300" b="1" dirty="0" err="1"/>
              <a:t>reversives</a:t>
            </a:r>
            <a:r>
              <a:rPr lang="en-US" sz="2300" dirty="0" smtClean="0"/>
              <a:t>:</a:t>
            </a:r>
          </a:p>
          <a:p>
            <a:pPr lvl="2"/>
            <a:r>
              <a:rPr lang="en-US" dirty="0" smtClean="0">
                <a:latin typeface="Courier"/>
                <a:cs typeface="Courier"/>
              </a:rPr>
              <a:t> </a:t>
            </a:r>
            <a:r>
              <a:rPr lang="en-US" dirty="0">
                <a:latin typeface="Courier"/>
                <a:cs typeface="Courier"/>
              </a:rPr>
              <a:t>rise/fall, up/down</a:t>
            </a:r>
            <a:endParaRPr lang="en-US" sz="2400" dirty="0">
              <a:latin typeface="Courier"/>
              <a:cs typeface="Courier"/>
            </a:endParaRPr>
          </a:p>
        </p:txBody>
      </p:sp>
    </p:spTree>
    <p:extLst>
      <p:ext uri="{BB962C8B-B14F-4D97-AF65-F5344CB8AC3E}">
        <p14:creationId xmlns:p14="http://schemas.microsoft.com/office/powerpoint/2010/main" val="3418900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dirty="0" smtClean="0"/>
              <a:t>Hyponymy and </a:t>
            </a:r>
            <a:r>
              <a:rPr lang="en-US" dirty="0" err="1" smtClean="0"/>
              <a:t>Hypernymy</a:t>
            </a:r>
            <a:endParaRPr lang="en-US" dirty="0"/>
          </a:p>
        </p:txBody>
      </p:sp>
      <p:sp>
        <p:nvSpPr>
          <p:cNvPr id="50179" name="Rectangle 1027"/>
          <p:cNvSpPr>
            <a:spLocks noGrp="1" noChangeArrowheads="1"/>
          </p:cNvSpPr>
          <p:nvPr>
            <p:ph sz="quarter" idx="1"/>
          </p:nvPr>
        </p:nvSpPr>
        <p:spPr/>
        <p:txBody>
          <a:bodyPr/>
          <a:lstStyle/>
          <a:p>
            <a:r>
              <a:rPr lang="en-US" dirty="0"/>
              <a:t>One sense is a </a:t>
            </a:r>
            <a:r>
              <a:rPr lang="en-US" b="1" dirty="0">
                <a:solidFill>
                  <a:srgbClr val="0000FF"/>
                </a:solidFill>
              </a:rPr>
              <a:t>hyponym</a:t>
            </a:r>
            <a:r>
              <a:rPr lang="en-US" dirty="0">
                <a:solidFill>
                  <a:srgbClr val="0000FF"/>
                </a:solidFill>
              </a:rPr>
              <a:t> </a:t>
            </a:r>
            <a:r>
              <a:rPr lang="en-US" dirty="0"/>
              <a:t>of another if the first sense is more specific, denoting a subclass of the other</a:t>
            </a:r>
          </a:p>
          <a:p>
            <a:pPr lvl="1"/>
            <a:r>
              <a:rPr lang="en-US" i="1" dirty="0">
                <a:latin typeface="Calibri (Body)"/>
                <a:cs typeface="Calibri (Body)"/>
              </a:rPr>
              <a:t>car</a:t>
            </a:r>
            <a:r>
              <a:rPr lang="en-US" dirty="0"/>
              <a:t> is a hyponym of </a:t>
            </a:r>
            <a:r>
              <a:rPr lang="en-US" i="1" dirty="0"/>
              <a:t>vehicle</a:t>
            </a:r>
            <a:endParaRPr lang="en-US" dirty="0"/>
          </a:p>
          <a:p>
            <a:pPr lvl="1"/>
            <a:r>
              <a:rPr lang="en-US" i="1" dirty="0" smtClean="0"/>
              <a:t>mango</a:t>
            </a:r>
            <a:r>
              <a:rPr lang="en-US" dirty="0" smtClean="0"/>
              <a:t> </a:t>
            </a:r>
            <a:r>
              <a:rPr lang="en-US" dirty="0"/>
              <a:t>is a hyponym of </a:t>
            </a:r>
            <a:r>
              <a:rPr lang="en-US" i="1" dirty="0"/>
              <a:t>fruit</a:t>
            </a:r>
          </a:p>
          <a:p>
            <a:r>
              <a:rPr lang="en-US" dirty="0" smtClean="0"/>
              <a:t>Conversely </a:t>
            </a:r>
            <a:r>
              <a:rPr lang="en-US" b="1" dirty="0" err="1">
                <a:solidFill>
                  <a:srgbClr val="0000FF"/>
                </a:solidFill>
              </a:rPr>
              <a:t>hypernym</a:t>
            </a:r>
            <a:r>
              <a:rPr lang="en-US" dirty="0">
                <a:solidFill>
                  <a:srgbClr val="0000FF"/>
                </a:solidFill>
              </a:rPr>
              <a:t>/</a:t>
            </a:r>
            <a:r>
              <a:rPr lang="en-US" b="1" dirty="0">
                <a:solidFill>
                  <a:srgbClr val="0000FF"/>
                </a:solidFill>
              </a:rPr>
              <a:t>superordinate</a:t>
            </a:r>
            <a:r>
              <a:rPr lang="en-US" dirty="0">
                <a:solidFill>
                  <a:srgbClr val="0000FF"/>
                </a:solidFill>
              </a:rPr>
              <a:t> </a:t>
            </a:r>
            <a:r>
              <a:rPr lang="en-US" dirty="0" smtClean="0">
                <a:solidFill>
                  <a:srgbClr val="0000FF"/>
                </a:solidFill>
              </a:rPr>
              <a:t>(“hyper is super”)</a:t>
            </a:r>
            <a:endParaRPr lang="en-US" dirty="0"/>
          </a:p>
          <a:p>
            <a:pPr lvl="1"/>
            <a:r>
              <a:rPr lang="en-US" i="1" dirty="0"/>
              <a:t>vehicle</a:t>
            </a:r>
            <a:r>
              <a:rPr lang="en-US" dirty="0"/>
              <a:t> is a </a:t>
            </a:r>
            <a:r>
              <a:rPr lang="en-US" b="1" dirty="0" err="1" smtClean="0">
                <a:solidFill>
                  <a:srgbClr val="0000FF"/>
                </a:solidFill>
              </a:rPr>
              <a:t>hypernym</a:t>
            </a:r>
            <a:r>
              <a:rPr lang="en-US" dirty="0" smtClean="0">
                <a:solidFill>
                  <a:srgbClr val="0000FF"/>
                </a:solidFill>
              </a:rPr>
              <a:t>  </a:t>
            </a:r>
            <a:r>
              <a:rPr lang="en-US" dirty="0"/>
              <a:t>of </a:t>
            </a:r>
            <a:r>
              <a:rPr lang="en-US" i="1" dirty="0"/>
              <a:t>car</a:t>
            </a:r>
            <a:endParaRPr lang="en-US" dirty="0"/>
          </a:p>
          <a:p>
            <a:pPr lvl="1"/>
            <a:r>
              <a:rPr lang="en-US" i="1" dirty="0" smtClean="0"/>
              <a:t>fruit</a:t>
            </a:r>
            <a:r>
              <a:rPr lang="en-US" dirty="0" smtClean="0"/>
              <a:t> </a:t>
            </a:r>
            <a:r>
              <a:rPr lang="en-US" dirty="0"/>
              <a:t>is a </a:t>
            </a:r>
            <a:r>
              <a:rPr lang="en-US" dirty="0" err="1"/>
              <a:t>hypernym</a:t>
            </a:r>
            <a:r>
              <a:rPr lang="en-US" dirty="0"/>
              <a:t> of </a:t>
            </a:r>
            <a:r>
              <a:rPr lang="en-US" i="1" dirty="0"/>
              <a:t>mango</a:t>
            </a:r>
            <a:endParaRPr lang="en-US" dirty="0"/>
          </a:p>
          <a:p>
            <a:endParaRPr lang="en-US" sz="2000" dirty="0">
              <a:solidFill>
                <a:srgbClr val="008000"/>
              </a:solidFill>
            </a:endParaRPr>
          </a:p>
        </p:txBody>
      </p:sp>
      <p:graphicFrame>
        <p:nvGraphicFramePr>
          <p:cNvPr id="1466372" name="Group 1028"/>
          <p:cNvGraphicFramePr>
            <a:graphicFrameLocks noGrp="1"/>
          </p:cNvGraphicFramePr>
          <p:nvPr>
            <p:extLst>
              <p:ext uri="{D42A27DB-BD31-4B8C-83A1-F6EECF244321}">
                <p14:modId xmlns:p14="http://schemas.microsoft.com/office/powerpoint/2010/main" val="2292203539"/>
              </p:ext>
            </p:extLst>
          </p:nvPr>
        </p:nvGraphicFramePr>
        <p:xfrm>
          <a:off x="457200" y="4248150"/>
          <a:ext cx="5257800" cy="594360"/>
        </p:xfrm>
        <a:graphic>
          <a:graphicData uri="http://schemas.openxmlformats.org/drawingml/2006/table">
            <a:tbl>
              <a:tblPr/>
              <a:tblGrid>
                <a:gridCol w="2438400"/>
                <a:gridCol w="762000"/>
                <a:gridCol w="838200"/>
                <a:gridCol w="1219200"/>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smtClean="0">
                          <a:ln>
                            <a:noFill/>
                          </a:ln>
                          <a:solidFill>
                            <a:srgbClr val="0000FF"/>
                          </a:solidFill>
                          <a:effectLst/>
                          <a:latin typeface="Tahoma" charset="0"/>
                        </a:rPr>
                        <a:t>Superordinate/hyper</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vehicle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fruit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furniture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smtClean="0">
                          <a:ln>
                            <a:noFill/>
                          </a:ln>
                          <a:solidFill>
                            <a:srgbClr val="0000FF"/>
                          </a:solidFill>
                          <a:effectLst/>
                          <a:latin typeface="Tahoma" charset="0"/>
                        </a:rPr>
                        <a:t>Subordinate/hyponym</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car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mango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chair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521207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dirty="0" smtClean="0"/>
              <a:t>Hyponymy more </a:t>
            </a:r>
            <a:r>
              <a:rPr lang="en-US" dirty="0"/>
              <a:t>formally</a:t>
            </a:r>
          </a:p>
        </p:txBody>
      </p:sp>
      <p:sp>
        <p:nvSpPr>
          <p:cNvPr id="52227" name="Rectangle 1027"/>
          <p:cNvSpPr>
            <a:spLocks noGrp="1" noChangeArrowheads="1"/>
          </p:cNvSpPr>
          <p:nvPr>
            <p:ph sz="quarter" idx="1"/>
          </p:nvPr>
        </p:nvSpPr>
        <p:spPr>
          <a:xfrm>
            <a:off x="304800" y="1276350"/>
            <a:ext cx="8534400" cy="3581400"/>
          </a:xfrm>
        </p:spPr>
        <p:txBody>
          <a:bodyPr/>
          <a:lstStyle/>
          <a:p>
            <a:r>
              <a:rPr lang="en-US" dirty="0"/>
              <a:t>Extensional:</a:t>
            </a:r>
          </a:p>
          <a:p>
            <a:pPr lvl="1"/>
            <a:r>
              <a:rPr lang="en-US" dirty="0"/>
              <a:t>The class denoted by the </a:t>
            </a:r>
            <a:r>
              <a:rPr lang="en-US" dirty="0" smtClean="0"/>
              <a:t>superordinate extensionally </a:t>
            </a:r>
            <a:r>
              <a:rPr lang="en-US" dirty="0"/>
              <a:t>includes the class denoted by the hyponym</a:t>
            </a:r>
          </a:p>
          <a:p>
            <a:r>
              <a:rPr lang="en-US" dirty="0"/>
              <a:t>Entailment:</a:t>
            </a:r>
          </a:p>
          <a:p>
            <a:pPr lvl="1"/>
            <a:r>
              <a:rPr lang="en-US" dirty="0"/>
              <a:t>A sense A is a hyponym of sense B if </a:t>
            </a:r>
            <a:r>
              <a:rPr lang="en-US" i="1" dirty="0"/>
              <a:t>being an A </a:t>
            </a:r>
            <a:r>
              <a:rPr lang="en-US" dirty="0"/>
              <a:t>entails </a:t>
            </a:r>
            <a:r>
              <a:rPr lang="en-US" i="1" dirty="0"/>
              <a:t>being a B</a:t>
            </a:r>
          </a:p>
          <a:p>
            <a:r>
              <a:rPr lang="en-US" dirty="0"/>
              <a:t>Hyponymy is usually transitive </a:t>
            </a:r>
          </a:p>
          <a:p>
            <a:pPr lvl="1"/>
            <a:r>
              <a:rPr lang="en-US" dirty="0"/>
              <a:t>(A hypo B and B hypo C entails A hypo C</a:t>
            </a:r>
            <a:r>
              <a:rPr lang="en-US" dirty="0" smtClean="0"/>
              <a:t>)</a:t>
            </a:r>
          </a:p>
          <a:p>
            <a:r>
              <a:rPr lang="en-US" dirty="0" smtClean="0"/>
              <a:t>Another name: the </a:t>
            </a:r>
            <a:r>
              <a:rPr lang="en-US" b="1" dirty="0" smtClean="0">
                <a:solidFill>
                  <a:srgbClr val="0000FF"/>
                </a:solidFill>
              </a:rPr>
              <a:t>IS-A hierarchy</a:t>
            </a:r>
          </a:p>
          <a:p>
            <a:pPr lvl="1"/>
            <a:r>
              <a:rPr lang="en-US" dirty="0" smtClean="0"/>
              <a:t>A </a:t>
            </a:r>
            <a:r>
              <a:rPr lang="en-US" dirty="0" smtClean="0">
                <a:solidFill>
                  <a:srgbClr val="0000FF"/>
                </a:solidFill>
              </a:rPr>
              <a:t>IS-A</a:t>
            </a:r>
            <a:r>
              <a:rPr lang="en-US" dirty="0" smtClean="0"/>
              <a:t> B      (or A </a:t>
            </a:r>
            <a:r>
              <a:rPr lang="en-US" dirty="0" smtClean="0">
                <a:solidFill>
                  <a:srgbClr val="0000FF"/>
                </a:solidFill>
              </a:rPr>
              <a:t>ISA</a:t>
            </a:r>
            <a:r>
              <a:rPr lang="en-US" dirty="0" smtClean="0"/>
              <a:t> B)</a:t>
            </a:r>
          </a:p>
          <a:p>
            <a:pPr lvl="1"/>
            <a:r>
              <a:rPr lang="en-US" dirty="0" smtClean="0"/>
              <a:t>B </a:t>
            </a:r>
            <a:r>
              <a:rPr lang="en-US" b="1" dirty="0" smtClean="0"/>
              <a:t>subsumes</a:t>
            </a:r>
            <a:r>
              <a:rPr lang="en-US" dirty="0" smtClean="0"/>
              <a:t> A</a:t>
            </a:r>
            <a:endParaRPr lang="en-US" dirty="0"/>
          </a:p>
        </p:txBody>
      </p:sp>
    </p:spTree>
    <p:extLst>
      <p:ext uri="{BB962C8B-B14F-4D97-AF65-F5344CB8AC3E}">
        <p14:creationId xmlns:p14="http://schemas.microsoft.com/office/powerpoint/2010/main" val="20838663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Hyponyms and Instances</a:t>
            </a:r>
            <a:endParaRPr lang="en-US" dirty="0"/>
          </a:p>
        </p:txBody>
      </p:sp>
      <p:sp>
        <p:nvSpPr>
          <p:cNvPr id="3" name="Content Placeholder 2"/>
          <p:cNvSpPr>
            <a:spLocks noGrp="1"/>
          </p:cNvSpPr>
          <p:nvPr>
            <p:ph idx="1"/>
          </p:nvPr>
        </p:nvSpPr>
        <p:spPr>
          <a:xfrm>
            <a:off x="304800" y="1352550"/>
            <a:ext cx="8610600" cy="3333750"/>
          </a:xfrm>
        </p:spPr>
        <p:txBody>
          <a:bodyPr/>
          <a:lstStyle/>
          <a:p>
            <a:r>
              <a:rPr lang="en-US" dirty="0" err="1">
                <a:cs typeface="Calibri"/>
              </a:rPr>
              <a:t>WordNet</a:t>
            </a:r>
            <a:r>
              <a:rPr lang="en-US" dirty="0">
                <a:cs typeface="Calibri"/>
              </a:rPr>
              <a:t> has both </a:t>
            </a:r>
            <a:r>
              <a:rPr lang="en-US" b="1" dirty="0">
                <a:cs typeface="Calibri"/>
              </a:rPr>
              <a:t>classes</a:t>
            </a:r>
            <a:r>
              <a:rPr lang="en-US" dirty="0">
                <a:cs typeface="Calibri"/>
              </a:rPr>
              <a:t> and </a:t>
            </a:r>
            <a:r>
              <a:rPr lang="en-US" b="1" dirty="0">
                <a:cs typeface="Calibri"/>
              </a:rPr>
              <a:t>instances</a:t>
            </a:r>
            <a:r>
              <a:rPr lang="en-US" dirty="0">
                <a:cs typeface="Calibri"/>
              </a:rPr>
              <a:t>.</a:t>
            </a:r>
          </a:p>
          <a:p>
            <a:r>
              <a:rPr lang="en-US" dirty="0" smtClean="0"/>
              <a:t>An </a:t>
            </a:r>
            <a:r>
              <a:rPr lang="en-US" b="1" dirty="0" smtClean="0">
                <a:solidFill>
                  <a:srgbClr val="FF0000"/>
                </a:solidFill>
              </a:rPr>
              <a:t>instance</a:t>
            </a:r>
            <a:r>
              <a:rPr lang="en-US" dirty="0" smtClean="0">
                <a:solidFill>
                  <a:srgbClr val="FF0000"/>
                </a:solidFill>
              </a:rPr>
              <a:t> </a:t>
            </a:r>
            <a:r>
              <a:rPr lang="en-US" dirty="0" smtClean="0"/>
              <a:t>is</a:t>
            </a:r>
            <a:r>
              <a:rPr lang="en-US" sz="2400" dirty="0" smtClean="0"/>
              <a:t> an individual, a proper noun that is a unique entity</a:t>
            </a:r>
          </a:p>
          <a:p>
            <a:pPr lvl="2"/>
            <a:r>
              <a:rPr lang="en-US" sz="2400" dirty="0" smtClean="0">
                <a:latin typeface="Courier"/>
                <a:cs typeface="Courier"/>
              </a:rPr>
              <a:t>San Francisco </a:t>
            </a:r>
            <a:r>
              <a:rPr lang="en-US" sz="2400" dirty="0" smtClean="0"/>
              <a:t>is an </a:t>
            </a:r>
            <a:r>
              <a:rPr lang="en-US" sz="2400" b="1" dirty="0" smtClean="0"/>
              <a:t>instance</a:t>
            </a:r>
            <a:r>
              <a:rPr lang="en-US" sz="2400" dirty="0" smtClean="0"/>
              <a:t> of </a:t>
            </a:r>
            <a:r>
              <a:rPr lang="en-US" sz="2400" dirty="0" smtClean="0">
                <a:latin typeface="Courier"/>
                <a:cs typeface="Courier"/>
              </a:rPr>
              <a:t>city</a:t>
            </a:r>
          </a:p>
          <a:p>
            <a:pPr lvl="1"/>
            <a:r>
              <a:rPr lang="en-US" sz="2400" dirty="0" smtClean="0">
                <a:latin typeface="Calibri"/>
                <a:cs typeface="Calibri"/>
              </a:rPr>
              <a:t>But </a:t>
            </a:r>
            <a:r>
              <a:rPr lang="en-US" sz="2400" dirty="0" smtClean="0">
                <a:latin typeface="Courier"/>
                <a:cs typeface="Courier"/>
              </a:rPr>
              <a:t>city</a:t>
            </a:r>
            <a:r>
              <a:rPr lang="en-US" sz="2400" dirty="0" smtClean="0">
                <a:latin typeface="Calibri"/>
                <a:cs typeface="Calibri"/>
              </a:rPr>
              <a:t> is a class</a:t>
            </a:r>
          </a:p>
          <a:p>
            <a:pPr lvl="2"/>
            <a:r>
              <a:rPr lang="en-US" sz="2400" dirty="0" smtClean="0">
                <a:latin typeface="Courier"/>
                <a:cs typeface="Courier"/>
              </a:rPr>
              <a:t>city</a:t>
            </a:r>
            <a:r>
              <a:rPr lang="en-US" sz="2400" dirty="0" smtClean="0"/>
              <a:t> is a </a:t>
            </a:r>
            <a:r>
              <a:rPr lang="en-US" sz="2400" b="1" dirty="0" smtClean="0"/>
              <a:t>hyponym</a:t>
            </a:r>
            <a:r>
              <a:rPr lang="en-US" sz="2400" dirty="0" smtClean="0"/>
              <a:t> of    </a:t>
            </a:r>
            <a:r>
              <a:rPr lang="en-US" dirty="0" smtClean="0">
                <a:latin typeface="Courier"/>
                <a:cs typeface="Courier"/>
              </a:rPr>
              <a:t>municipality...location...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Tree>
    <p:extLst>
      <p:ext uri="{BB962C8B-B14F-4D97-AF65-F5344CB8AC3E}">
        <p14:creationId xmlns:p14="http://schemas.microsoft.com/office/powerpoint/2010/main" val="22148132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Word Senses</a:t>
            </a:r>
            <a:r>
              <a:rPr lang="en-US" sz="3600" dirty="0">
                <a:solidFill>
                  <a:srgbClr val="A4001D"/>
                </a:solidFill>
                <a:latin typeface="Calibri"/>
                <a:ea typeface="ＭＳ Ｐゴシック" charset="0"/>
                <a:cs typeface="Calibri"/>
              </a:rPr>
              <a:t> </a:t>
            </a:r>
            <a:r>
              <a:rPr lang="en-US" sz="3600" dirty="0" smtClean="0">
                <a:solidFill>
                  <a:srgbClr val="A4001D"/>
                </a:solidFill>
                <a:latin typeface="Calibri"/>
                <a:ea typeface="ＭＳ Ｐゴシック" charset="0"/>
                <a:cs typeface="Calibri"/>
              </a:rPr>
              <a:t>and Word Relations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26411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2726886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Applications of </a:t>
            </a:r>
            <a:r>
              <a:rPr lang="en-US" dirty="0" smtClean="0"/>
              <a:t>Thesauri and Ontologies</a:t>
            </a:r>
            <a:endParaRPr lang="en-US" dirty="0"/>
          </a:p>
        </p:txBody>
      </p:sp>
      <p:sp>
        <p:nvSpPr>
          <p:cNvPr id="58371" name="Content Placeholder 2"/>
          <p:cNvSpPr>
            <a:spLocks noGrp="1"/>
          </p:cNvSpPr>
          <p:nvPr>
            <p:ph sz="quarter" idx="1"/>
          </p:nvPr>
        </p:nvSpPr>
        <p:spPr>
          <a:xfrm>
            <a:off x="304800" y="1524000"/>
            <a:ext cx="8534400" cy="3105150"/>
          </a:xfrm>
        </p:spPr>
        <p:txBody>
          <a:bodyPr/>
          <a:lstStyle/>
          <a:p>
            <a:r>
              <a:rPr lang="en-US" sz="2800" dirty="0"/>
              <a:t>Information </a:t>
            </a:r>
            <a:r>
              <a:rPr lang="en-US" sz="2800" dirty="0" smtClean="0"/>
              <a:t>Extraction</a:t>
            </a:r>
          </a:p>
          <a:p>
            <a:r>
              <a:rPr lang="en-US" sz="2800" dirty="0"/>
              <a:t>Information Retrieval</a:t>
            </a:r>
          </a:p>
          <a:p>
            <a:r>
              <a:rPr lang="en-US" sz="2800" dirty="0"/>
              <a:t>Question </a:t>
            </a:r>
            <a:r>
              <a:rPr lang="en-US" sz="2800" dirty="0" smtClean="0"/>
              <a:t>Answering</a:t>
            </a:r>
            <a:endParaRPr lang="en-US" sz="2800" dirty="0"/>
          </a:p>
          <a:p>
            <a:r>
              <a:rPr lang="en-US" sz="2800" dirty="0" smtClean="0"/>
              <a:t>Bioinformatics and</a:t>
            </a:r>
            <a:r>
              <a:rPr lang="en-US" sz="2800" dirty="0"/>
              <a:t> </a:t>
            </a:r>
            <a:r>
              <a:rPr lang="en-US" sz="2800" dirty="0" smtClean="0"/>
              <a:t>Medical </a:t>
            </a:r>
            <a:r>
              <a:rPr lang="en-US" sz="2800" dirty="0"/>
              <a:t>Informatics</a:t>
            </a:r>
          </a:p>
          <a:p>
            <a:r>
              <a:rPr lang="en-US" sz="2800" dirty="0" smtClean="0"/>
              <a:t>Machine Translation</a:t>
            </a:r>
            <a:endParaRPr lang="en-US" sz="2800" dirty="0"/>
          </a:p>
        </p:txBody>
      </p:sp>
    </p:spTree>
    <p:extLst>
      <p:ext uri="{BB962C8B-B14F-4D97-AF65-F5344CB8AC3E}">
        <p14:creationId xmlns:p14="http://schemas.microsoft.com/office/powerpoint/2010/main" val="31945709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1371600" y="209550"/>
            <a:ext cx="7467600" cy="742950"/>
          </a:xfrm>
        </p:spPr>
        <p:txBody>
          <a:bodyPr/>
          <a:lstStyle/>
          <a:p>
            <a:r>
              <a:rPr lang="en-US" dirty="0" err="1" smtClean="0"/>
              <a:t>WordNet</a:t>
            </a:r>
            <a:r>
              <a:rPr lang="en-US" dirty="0" smtClean="0"/>
              <a:t> 3.0</a:t>
            </a:r>
            <a:endParaRPr lang="en-US" dirty="0"/>
          </a:p>
        </p:txBody>
      </p:sp>
      <p:sp>
        <p:nvSpPr>
          <p:cNvPr id="54275" name="Rectangle 1027"/>
          <p:cNvSpPr>
            <a:spLocks noGrp="1" noChangeArrowheads="1"/>
          </p:cNvSpPr>
          <p:nvPr>
            <p:ph sz="quarter" idx="1"/>
          </p:nvPr>
        </p:nvSpPr>
        <p:spPr>
          <a:xfrm>
            <a:off x="304800" y="1276350"/>
            <a:ext cx="8534400" cy="3333750"/>
          </a:xfrm>
        </p:spPr>
        <p:txBody>
          <a:bodyPr/>
          <a:lstStyle/>
          <a:p>
            <a:r>
              <a:rPr lang="en-US" dirty="0"/>
              <a:t>A hierarchically organized lexical database</a:t>
            </a:r>
          </a:p>
          <a:p>
            <a:r>
              <a:rPr lang="en-US" dirty="0"/>
              <a:t>On-line thesaurus + aspects of a dictionary</a:t>
            </a:r>
          </a:p>
          <a:p>
            <a:pPr lvl="2"/>
            <a:r>
              <a:rPr lang="en-US" dirty="0" smtClean="0"/>
              <a:t>Some </a:t>
            </a:r>
            <a:r>
              <a:rPr lang="en-US" dirty="0" smtClean="0">
                <a:hlinkClick r:id="rId3"/>
              </a:rPr>
              <a:t>other </a:t>
            </a:r>
            <a:r>
              <a:rPr lang="en-US" dirty="0">
                <a:hlinkClick r:id="rId3"/>
              </a:rPr>
              <a:t>languages </a:t>
            </a:r>
            <a:r>
              <a:rPr lang="en-US" dirty="0" smtClean="0"/>
              <a:t>available or under development</a:t>
            </a:r>
          </a:p>
          <a:p>
            <a:pPr lvl="3"/>
            <a:r>
              <a:rPr lang="en-US" dirty="0" smtClean="0"/>
              <a:t>(Arabic, Finnish, German, Portuguese…)</a:t>
            </a:r>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4900056"/>
              </p:ext>
            </p:extLst>
          </p:nvPr>
        </p:nvGraphicFramePr>
        <p:xfrm>
          <a:off x="1447800" y="2952750"/>
          <a:ext cx="4953000" cy="1981200"/>
        </p:xfrm>
        <a:graphic>
          <a:graphicData uri="http://schemas.openxmlformats.org/drawingml/2006/table">
            <a:tbl>
              <a:tblPr firstRow="1" bandRow="1">
                <a:tableStyleId>{5C22544A-7EE6-4342-B048-85BDC9FD1C3A}</a:tableStyleId>
              </a:tblPr>
              <a:tblGrid>
                <a:gridCol w="2476500"/>
                <a:gridCol w="2476500"/>
              </a:tblGrid>
              <a:tr h="370840">
                <a:tc>
                  <a:txBody>
                    <a:bodyPr/>
                    <a:lstStyle/>
                    <a:p>
                      <a:r>
                        <a:rPr lang="en-US" sz="2000" dirty="0" smtClean="0"/>
                        <a:t>Category</a:t>
                      </a:r>
                      <a:endParaRPr lang="en-US" sz="2000" dirty="0"/>
                    </a:p>
                  </a:txBody>
                  <a:tcPr/>
                </a:tc>
                <a:tc>
                  <a:txBody>
                    <a:bodyPr/>
                    <a:lstStyle/>
                    <a:p>
                      <a:r>
                        <a:rPr lang="en-US" sz="2000" dirty="0" smtClean="0"/>
                        <a:t>Unique Strings</a:t>
                      </a:r>
                      <a:endParaRPr lang="en-US" sz="2000" dirty="0"/>
                    </a:p>
                  </a:txBody>
                  <a:tcPr/>
                </a:tc>
              </a:tr>
              <a:tr h="370840">
                <a:tc>
                  <a:txBody>
                    <a:bodyPr/>
                    <a:lstStyle/>
                    <a:p>
                      <a:r>
                        <a:rPr lang="en-US" sz="2000" dirty="0" smtClean="0"/>
                        <a:t>Noun</a:t>
                      </a:r>
                    </a:p>
                  </a:txBody>
                  <a:tcPr/>
                </a:tc>
                <a:tc>
                  <a:txBody>
                    <a:bodyPr/>
                    <a:lstStyle/>
                    <a:p>
                      <a:r>
                        <a:rPr lang="en-US" sz="2000" dirty="0" smtClean="0"/>
                        <a:t>117,798</a:t>
                      </a:r>
                      <a:endParaRPr lang="en-US" sz="2000" dirty="0"/>
                    </a:p>
                  </a:txBody>
                  <a:tcPr/>
                </a:tc>
              </a:tr>
              <a:tr h="370840">
                <a:tc>
                  <a:txBody>
                    <a:bodyPr/>
                    <a:lstStyle/>
                    <a:p>
                      <a:r>
                        <a:rPr lang="en-US" sz="2000" dirty="0" smtClean="0"/>
                        <a:t>Verb</a:t>
                      </a:r>
                      <a:endParaRPr lang="en-US" sz="2000" dirty="0"/>
                    </a:p>
                  </a:txBody>
                  <a:tcPr/>
                </a:tc>
                <a:tc>
                  <a:txBody>
                    <a:bodyPr/>
                    <a:lstStyle/>
                    <a:p>
                      <a:r>
                        <a:rPr lang="en-US" sz="2000" dirty="0" smtClean="0"/>
                        <a:t>11,529</a:t>
                      </a:r>
                      <a:endParaRPr lang="en-US" sz="2000" dirty="0"/>
                    </a:p>
                  </a:txBody>
                  <a:tcPr/>
                </a:tc>
              </a:tr>
              <a:tr h="370840">
                <a:tc>
                  <a:txBody>
                    <a:bodyPr/>
                    <a:lstStyle/>
                    <a:p>
                      <a:r>
                        <a:rPr lang="en-US" sz="2000" dirty="0" smtClean="0"/>
                        <a:t>Adjective</a:t>
                      </a:r>
                      <a:endParaRPr lang="en-US" sz="2000" dirty="0"/>
                    </a:p>
                  </a:txBody>
                  <a:tcPr/>
                </a:tc>
                <a:tc>
                  <a:txBody>
                    <a:bodyPr/>
                    <a:lstStyle/>
                    <a:p>
                      <a:r>
                        <a:rPr lang="en-US" sz="2000" dirty="0" smtClean="0"/>
                        <a:t>22,479</a:t>
                      </a:r>
                      <a:endParaRPr lang="en-US" sz="2000" dirty="0"/>
                    </a:p>
                  </a:txBody>
                  <a:tcPr/>
                </a:tc>
              </a:tr>
              <a:tr h="370840">
                <a:tc>
                  <a:txBody>
                    <a:bodyPr/>
                    <a:lstStyle/>
                    <a:p>
                      <a:r>
                        <a:rPr lang="en-US" sz="2000" dirty="0" smtClean="0"/>
                        <a:t>Adverb</a:t>
                      </a:r>
                      <a:endParaRPr lang="en-US" sz="2000" dirty="0"/>
                    </a:p>
                  </a:txBody>
                  <a:tcPr/>
                </a:tc>
                <a:tc>
                  <a:txBody>
                    <a:bodyPr/>
                    <a:lstStyle/>
                    <a:p>
                      <a:r>
                        <a:rPr lang="en-US" sz="2000" dirty="0" smtClean="0"/>
                        <a:t>4,481</a:t>
                      </a:r>
                      <a:endParaRPr lang="en-US" sz="2000" dirty="0"/>
                    </a:p>
                  </a:txBody>
                  <a:tcPr/>
                </a:tc>
              </a:tr>
            </a:tbl>
          </a:graphicData>
        </a:graphic>
      </p:graphicFrame>
    </p:spTree>
    <p:extLst>
      <p:ext uri="{BB962C8B-B14F-4D97-AF65-F5344CB8AC3E}">
        <p14:creationId xmlns:p14="http://schemas.microsoft.com/office/powerpoint/2010/main" val="34999331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Reminder: lemma and </a:t>
            </a:r>
            <a:r>
              <a:rPr lang="en-US" dirty="0" err="1" smtClean="0"/>
              <a:t>wordform</a:t>
            </a:r>
            <a:endParaRPr lang="en-US" dirty="0"/>
          </a:p>
        </p:txBody>
      </p:sp>
      <p:sp>
        <p:nvSpPr>
          <p:cNvPr id="28675" name="Rectangle 3"/>
          <p:cNvSpPr>
            <a:spLocks noGrp="1" noChangeArrowheads="1"/>
          </p:cNvSpPr>
          <p:nvPr>
            <p:ph sz="quarter" idx="1"/>
          </p:nvPr>
        </p:nvSpPr>
        <p:spPr>
          <a:xfrm>
            <a:off x="304800" y="1352550"/>
            <a:ext cx="8534400" cy="3581400"/>
          </a:xfrm>
        </p:spPr>
        <p:txBody>
          <a:bodyPr/>
          <a:lstStyle/>
          <a:p>
            <a:pPr>
              <a:lnSpc>
                <a:spcPct val="90000"/>
              </a:lnSpc>
            </a:pPr>
            <a:r>
              <a:rPr lang="en-US" sz="2800" dirty="0" smtClean="0"/>
              <a:t>A </a:t>
            </a:r>
            <a:r>
              <a:rPr lang="en-US" sz="2800" b="1" dirty="0"/>
              <a:t>lemma</a:t>
            </a:r>
            <a:r>
              <a:rPr lang="en-US" sz="2800" dirty="0"/>
              <a:t> or </a:t>
            </a:r>
            <a:r>
              <a:rPr lang="en-US" sz="2800" b="1" dirty="0"/>
              <a:t>citation </a:t>
            </a:r>
            <a:r>
              <a:rPr lang="en-US" sz="2800" b="1" dirty="0" smtClean="0"/>
              <a:t>form</a:t>
            </a:r>
          </a:p>
          <a:p>
            <a:pPr lvl="1">
              <a:lnSpc>
                <a:spcPct val="90000"/>
              </a:lnSpc>
            </a:pPr>
            <a:r>
              <a:rPr lang="en-US" dirty="0" smtClean="0"/>
              <a:t>Same </a:t>
            </a:r>
            <a:r>
              <a:rPr lang="en-US" dirty="0"/>
              <a:t>stem, part of speech, rough </a:t>
            </a:r>
            <a:r>
              <a:rPr lang="en-US" dirty="0" smtClean="0"/>
              <a:t>semantics</a:t>
            </a:r>
          </a:p>
          <a:p>
            <a:pPr>
              <a:lnSpc>
                <a:spcPct val="90000"/>
              </a:lnSpc>
            </a:pPr>
            <a:r>
              <a:rPr lang="en-US" sz="2800" dirty="0" smtClean="0"/>
              <a:t>A </a:t>
            </a:r>
            <a:r>
              <a:rPr lang="en-US" sz="2800" b="1" dirty="0" err="1" smtClean="0"/>
              <a:t>wordfor</a:t>
            </a:r>
            <a:r>
              <a:rPr lang="en-US" sz="2800" b="1" dirty="0" err="1"/>
              <a:t>m</a:t>
            </a:r>
            <a:endParaRPr lang="en-US" sz="2800" b="1" dirty="0"/>
          </a:p>
          <a:p>
            <a:pPr lvl="1">
              <a:lnSpc>
                <a:spcPct val="90000"/>
              </a:lnSpc>
            </a:pPr>
            <a:r>
              <a:rPr lang="en-US" sz="2400" dirty="0" smtClean="0"/>
              <a:t>The “inflected” word as it appears in text</a:t>
            </a:r>
          </a:p>
        </p:txBody>
      </p:sp>
      <p:graphicFrame>
        <p:nvGraphicFramePr>
          <p:cNvPr id="2" name="Table 1"/>
          <p:cNvGraphicFramePr>
            <a:graphicFrameLocks noGrp="1"/>
          </p:cNvGraphicFramePr>
          <p:nvPr>
            <p:extLst>
              <p:ext uri="{D42A27DB-BD31-4B8C-83A1-F6EECF244321}">
                <p14:modId xmlns:p14="http://schemas.microsoft.com/office/powerpoint/2010/main" val="2813337010"/>
              </p:ext>
            </p:extLst>
          </p:nvPr>
        </p:nvGraphicFramePr>
        <p:xfrm>
          <a:off x="2438400" y="3333750"/>
          <a:ext cx="3314364" cy="1682495"/>
        </p:xfrm>
        <a:graphic>
          <a:graphicData uri="http://schemas.openxmlformats.org/drawingml/2006/table">
            <a:tbl>
              <a:tblPr firstRow="1" bandRow="1">
                <a:tableStyleId>{5C22544A-7EE6-4342-B048-85BDC9FD1C3A}</a:tableStyleId>
              </a:tblPr>
              <a:tblGrid>
                <a:gridCol w="1657182"/>
                <a:gridCol w="1657182"/>
              </a:tblGrid>
              <a:tr h="317500">
                <a:tc>
                  <a:txBody>
                    <a:bodyPr/>
                    <a:lstStyle/>
                    <a:p>
                      <a:pPr>
                        <a:lnSpc>
                          <a:spcPct val="90000"/>
                        </a:lnSpc>
                      </a:pPr>
                      <a:r>
                        <a:rPr lang="en-US" sz="2400" dirty="0" err="1" smtClean="0"/>
                        <a:t>Wordform</a:t>
                      </a:r>
                      <a:endParaRPr lang="en-US" sz="2400" dirty="0"/>
                    </a:p>
                  </a:txBody>
                  <a:tcPr/>
                </a:tc>
                <a:tc>
                  <a:txBody>
                    <a:bodyPr/>
                    <a:lstStyle/>
                    <a:p>
                      <a:pPr>
                        <a:lnSpc>
                          <a:spcPct val="90000"/>
                        </a:lnSpc>
                      </a:pPr>
                      <a:r>
                        <a:rPr lang="en-US" sz="2400" dirty="0" smtClean="0"/>
                        <a:t>Lemma</a:t>
                      </a:r>
                      <a:endParaRPr lang="en-US" sz="2400" dirty="0"/>
                    </a:p>
                  </a:txBody>
                  <a:tcPr/>
                </a:tc>
              </a:tr>
              <a:tr h="317500">
                <a:tc>
                  <a:txBody>
                    <a:bodyPr/>
                    <a:lstStyle/>
                    <a:p>
                      <a:pPr>
                        <a:lnSpc>
                          <a:spcPct val="90000"/>
                        </a:lnSpc>
                      </a:pPr>
                      <a:r>
                        <a:rPr lang="en-US" sz="2400" dirty="0" smtClean="0"/>
                        <a:t>banks</a:t>
                      </a:r>
                      <a:endParaRPr lang="en-US" sz="2400" dirty="0"/>
                    </a:p>
                  </a:txBody>
                  <a:tcPr/>
                </a:tc>
                <a:tc>
                  <a:txBody>
                    <a:bodyPr/>
                    <a:lstStyle/>
                    <a:p>
                      <a:pPr>
                        <a:lnSpc>
                          <a:spcPct val="90000"/>
                        </a:lnSpc>
                      </a:pPr>
                      <a:r>
                        <a:rPr lang="en-US" sz="2400" dirty="0" smtClean="0"/>
                        <a:t>bank</a:t>
                      </a:r>
                      <a:endParaRPr lang="en-US" sz="2400" dirty="0"/>
                    </a:p>
                  </a:txBody>
                  <a:tcPr/>
                </a:tc>
              </a:tr>
              <a:tr h="317500">
                <a:tc>
                  <a:txBody>
                    <a:bodyPr/>
                    <a:lstStyle/>
                    <a:p>
                      <a:pPr>
                        <a:lnSpc>
                          <a:spcPct val="90000"/>
                        </a:lnSpc>
                      </a:pPr>
                      <a:r>
                        <a:rPr lang="en-US" sz="2400" dirty="0" smtClean="0"/>
                        <a:t>sung</a:t>
                      </a:r>
                      <a:endParaRPr lang="en-US" sz="2400" dirty="0"/>
                    </a:p>
                  </a:txBody>
                  <a:tcPr/>
                </a:tc>
                <a:tc>
                  <a:txBody>
                    <a:bodyPr/>
                    <a:lstStyle/>
                    <a:p>
                      <a:pPr>
                        <a:lnSpc>
                          <a:spcPct val="90000"/>
                        </a:lnSpc>
                      </a:pPr>
                      <a:r>
                        <a:rPr lang="en-US" sz="2400" dirty="0" smtClean="0"/>
                        <a:t>sing</a:t>
                      </a:r>
                      <a:endParaRPr lang="en-US" sz="2400" dirty="0"/>
                    </a:p>
                  </a:txBody>
                  <a:tcPr/>
                </a:tc>
              </a:tr>
              <a:tr h="0">
                <a:tc>
                  <a:txBody>
                    <a:bodyPr/>
                    <a:lstStyle/>
                    <a:p>
                      <a:pPr>
                        <a:lnSpc>
                          <a:spcPct val="90000"/>
                        </a:lnSpc>
                      </a:pPr>
                      <a:r>
                        <a:rPr lang="en-US" sz="2400" dirty="0" err="1" smtClean="0"/>
                        <a:t>duermes</a:t>
                      </a:r>
                      <a:endParaRPr lang="en-US" sz="2400" dirty="0"/>
                    </a:p>
                  </a:txBody>
                  <a:tcPr/>
                </a:tc>
                <a:tc>
                  <a:txBody>
                    <a:bodyPr/>
                    <a:lstStyle/>
                    <a:p>
                      <a:pPr>
                        <a:lnSpc>
                          <a:spcPct val="90000"/>
                        </a:lnSpc>
                      </a:pPr>
                      <a:r>
                        <a:rPr lang="en-US" sz="2400" dirty="0" err="1" smtClean="0"/>
                        <a:t>dormir</a:t>
                      </a:r>
                      <a:endParaRPr lang="en-US" sz="2400" dirty="0"/>
                    </a:p>
                  </a:txBody>
                  <a:tcPr/>
                </a:tc>
              </a:tr>
            </a:tbl>
          </a:graphicData>
        </a:graphic>
      </p:graphicFrame>
    </p:spTree>
    <p:extLst>
      <p:ext uri="{BB962C8B-B14F-4D97-AF65-F5344CB8AC3E}">
        <p14:creationId xmlns:p14="http://schemas.microsoft.com/office/powerpoint/2010/main" val="2591897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1371600" y="133350"/>
            <a:ext cx="7467600" cy="742950"/>
          </a:xfrm>
        </p:spPr>
        <p:txBody>
          <a:bodyPr/>
          <a:lstStyle/>
          <a:p>
            <a:r>
              <a:rPr lang="en-US" dirty="0" smtClean="0"/>
              <a:t>Senses of “bass” in </a:t>
            </a:r>
            <a:r>
              <a:rPr lang="en-US" dirty="0" err="1" smtClean="0"/>
              <a:t>Wordnet</a:t>
            </a:r>
            <a:endParaRPr lang="en-US" dirty="0"/>
          </a:p>
        </p:txBody>
      </p:sp>
      <p:pic>
        <p:nvPicPr>
          <p:cNvPr id="59395" name="Picture 10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0" y="1246404"/>
            <a:ext cx="6675753" cy="3839946"/>
          </a:xfrm>
          <a:prstGeom prst="rect">
            <a:avLst/>
          </a:prstGeom>
          <a:noFill/>
          <a:ln w="9525">
            <a:noFill/>
            <a:miter lim="800000"/>
            <a:headEnd/>
            <a:tailEnd/>
          </a:ln>
        </p:spPr>
      </p:pic>
    </p:spTree>
    <p:extLst>
      <p:ext uri="{BB962C8B-B14F-4D97-AF65-F5344CB8AC3E}">
        <p14:creationId xmlns:p14="http://schemas.microsoft.com/office/powerpoint/2010/main" val="16116331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How is “sense” defined in WordNet?</a:t>
            </a:r>
          </a:p>
        </p:txBody>
      </p:sp>
      <p:sp>
        <p:nvSpPr>
          <p:cNvPr id="67587" name="Rectangle 3"/>
          <p:cNvSpPr>
            <a:spLocks noGrp="1" noChangeArrowheads="1"/>
          </p:cNvSpPr>
          <p:nvPr>
            <p:ph sz="quarter" idx="1"/>
          </p:nvPr>
        </p:nvSpPr>
        <p:spPr>
          <a:xfrm>
            <a:off x="228600" y="1276350"/>
            <a:ext cx="7620000" cy="3657600"/>
          </a:xfrm>
        </p:spPr>
        <p:txBody>
          <a:bodyPr/>
          <a:lstStyle/>
          <a:p>
            <a:r>
              <a:rPr lang="en-US" b="1" dirty="0" smtClean="0"/>
              <a:t>The</a:t>
            </a:r>
            <a:r>
              <a:rPr lang="en-US" b="1" dirty="0" smtClean="0">
                <a:solidFill>
                  <a:srgbClr val="0000FF"/>
                </a:solidFill>
              </a:rPr>
              <a:t> </a:t>
            </a:r>
            <a:r>
              <a:rPr lang="en-US" b="1" dirty="0" err="1" smtClean="0">
                <a:solidFill>
                  <a:srgbClr val="0000FF"/>
                </a:solidFill>
              </a:rPr>
              <a:t>synset</a:t>
            </a:r>
            <a:r>
              <a:rPr lang="en-US" dirty="0" smtClean="0">
                <a:solidFill>
                  <a:srgbClr val="0000FF"/>
                </a:solidFill>
              </a:rPr>
              <a:t> </a:t>
            </a:r>
            <a:r>
              <a:rPr lang="en-US" dirty="0">
                <a:solidFill>
                  <a:srgbClr val="0000FF"/>
                </a:solidFill>
              </a:rPr>
              <a:t>(</a:t>
            </a:r>
            <a:r>
              <a:rPr lang="en-US" b="1" dirty="0">
                <a:solidFill>
                  <a:srgbClr val="0000FF"/>
                </a:solidFill>
              </a:rPr>
              <a:t>synonym set</a:t>
            </a:r>
            <a:r>
              <a:rPr lang="en-US" dirty="0" smtClean="0">
                <a:solidFill>
                  <a:srgbClr val="0000FF"/>
                </a:solidFill>
              </a:rPr>
              <a:t>), </a:t>
            </a:r>
            <a:r>
              <a:rPr lang="en-US" dirty="0" smtClean="0"/>
              <a:t>the set of near-synonyms, instantiates a sense or concept, with a </a:t>
            </a:r>
            <a:r>
              <a:rPr lang="en-US" dirty="0" smtClean="0">
                <a:solidFill>
                  <a:srgbClr val="0000FF"/>
                </a:solidFill>
              </a:rPr>
              <a:t>gloss</a:t>
            </a:r>
          </a:p>
          <a:p>
            <a:r>
              <a:rPr lang="en-US" dirty="0" smtClean="0"/>
              <a:t>Example</a:t>
            </a:r>
            <a:r>
              <a:rPr lang="en-US" dirty="0"/>
              <a:t>: </a:t>
            </a:r>
            <a:r>
              <a:rPr lang="en-US" dirty="0">
                <a:solidFill>
                  <a:srgbClr val="0000FF"/>
                </a:solidFill>
              </a:rPr>
              <a:t>chump </a:t>
            </a:r>
            <a:r>
              <a:rPr lang="en-US" dirty="0"/>
              <a:t>as a </a:t>
            </a:r>
            <a:r>
              <a:rPr lang="en-US" dirty="0" smtClean="0"/>
              <a:t>noun with the </a:t>
            </a:r>
            <a:r>
              <a:rPr lang="en-US" dirty="0" smtClean="0">
                <a:solidFill>
                  <a:srgbClr val="0000FF"/>
                </a:solidFill>
              </a:rPr>
              <a:t>gloss</a:t>
            </a:r>
            <a:r>
              <a:rPr lang="en-US" dirty="0" smtClean="0"/>
              <a:t>:</a:t>
            </a:r>
            <a:endParaRPr lang="en-US" dirty="0"/>
          </a:p>
          <a:p>
            <a:pPr marL="457200" lvl="1" indent="0">
              <a:buNone/>
            </a:pPr>
            <a:r>
              <a:rPr lang="en-US" sz="2400" dirty="0" smtClean="0"/>
              <a:t>“a </a:t>
            </a:r>
            <a:r>
              <a:rPr lang="en-US" sz="2400" dirty="0"/>
              <a:t>person who is gullible and easy to take advantage </a:t>
            </a:r>
            <a:r>
              <a:rPr lang="en-US" sz="2400" dirty="0" smtClean="0"/>
              <a:t>of”</a:t>
            </a:r>
          </a:p>
          <a:p>
            <a:r>
              <a:rPr lang="en-US" sz="2800" dirty="0" smtClean="0"/>
              <a:t>This sense of “chump” is shared by 9 words:</a:t>
            </a:r>
            <a:endParaRPr lang="en-US" sz="2800" dirty="0"/>
          </a:p>
          <a:p>
            <a:pPr marL="342900" lvl="1" indent="0">
              <a:buNone/>
            </a:pPr>
            <a:r>
              <a:rPr lang="en-US" sz="1800" dirty="0">
                <a:latin typeface="Courier"/>
                <a:cs typeface="Courier"/>
              </a:rPr>
              <a:t>c</a:t>
            </a:r>
            <a:r>
              <a:rPr lang="en-US" sz="1800" dirty="0" smtClean="0">
                <a:latin typeface="Courier"/>
                <a:cs typeface="Courier"/>
              </a:rPr>
              <a:t>hump</a:t>
            </a:r>
            <a:r>
              <a:rPr lang="en-US" sz="1800" baseline="30000" dirty="0" smtClean="0">
                <a:latin typeface="Courier"/>
                <a:cs typeface="Courier"/>
              </a:rPr>
              <a:t>1</a:t>
            </a:r>
            <a:r>
              <a:rPr lang="en-US" sz="1800" dirty="0" smtClean="0">
                <a:latin typeface="Courier"/>
                <a:cs typeface="Courier"/>
              </a:rPr>
              <a:t>, fool</a:t>
            </a:r>
            <a:r>
              <a:rPr lang="en-US" sz="1800" baseline="30000" dirty="0" smtClean="0">
                <a:latin typeface="Courier"/>
                <a:cs typeface="Courier"/>
              </a:rPr>
              <a:t>2</a:t>
            </a:r>
            <a:r>
              <a:rPr lang="en-US" sz="1800" dirty="0" smtClean="0">
                <a:latin typeface="Courier"/>
                <a:cs typeface="Courier"/>
              </a:rPr>
              <a:t>, gull</a:t>
            </a:r>
            <a:r>
              <a:rPr lang="en-US" sz="1800" baseline="30000" dirty="0" smtClean="0">
                <a:latin typeface="Courier"/>
                <a:cs typeface="Courier"/>
              </a:rPr>
              <a:t>1</a:t>
            </a:r>
            <a:r>
              <a:rPr lang="en-US" sz="1800" dirty="0" smtClean="0">
                <a:latin typeface="Courier"/>
                <a:cs typeface="Courier"/>
              </a:rPr>
              <a:t>, mark</a:t>
            </a:r>
            <a:r>
              <a:rPr lang="en-US" sz="1800" baseline="30000" dirty="0" smtClean="0">
                <a:latin typeface="Courier"/>
                <a:cs typeface="Courier"/>
              </a:rPr>
              <a:t>9</a:t>
            </a:r>
            <a:r>
              <a:rPr lang="en-US" sz="1800" dirty="0" smtClean="0">
                <a:latin typeface="Courier"/>
                <a:cs typeface="Courier"/>
              </a:rPr>
              <a:t>, patsy</a:t>
            </a:r>
            <a:r>
              <a:rPr lang="en-US" sz="1800" baseline="30000" dirty="0" smtClean="0">
                <a:latin typeface="Courier"/>
                <a:cs typeface="Courier"/>
              </a:rPr>
              <a:t>1</a:t>
            </a:r>
            <a:r>
              <a:rPr lang="en-US" sz="1800" dirty="0" smtClean="0">
                <a:latin typeface="Courier"/>
                <a:cs typeface="Courier"/>
              </a:rPr>
              <a:t>, fall guy</a:t>
            </a:r>
            <a:r>
              <a:rPr lang="en-US" sz="1800" baseline="30000" dirty="0" smtClean="0">
                <a:latin typeface="Courier"/>
                <a:cs typeface="Courier"/>
              </a:rPr>
              <a:t>1</a:t>
            </a:r>
            <a:r>
              <a:rPr lang="en-US" sz="1800" dirty="0" smtClean="0">
                <a:latin typeface="Courier"/>
                <a:cs typeface="Courier"/>
              </a:rPr>
              <a:t>, sucker</a:t>
            </a:r>
            <a:r>
              <a:rPr lang="en-US" sz="1800" baseline="30000" dirty="0" smtClean="0">
                <a:latin typeface="Courier"/>
                <a:cs typeface="Courier"/>
              </a:rPr>
              <a:t>1</a:t>
            </a:r>
            <a:r>
              <a:rPr lang="en-US" sz="1800" dirty="0" smtClean="0">
                <a:latin typeface="Courier"/>
                <a:cs typeface="Courier"/>
              </a:rPr>
              <a:t>, soft touch</a:t>
            </a:r>
            <a:r>
              <a:rPr lang="en-US" sz="1800" baseline="30000" dirty="0" smtClean="0">
                <a:latin typeface="Courier"/>
                <a:cs typeface="Courier"/>
              </a:rPr>
              <a:t>1</a:t>
            </a:r>
            <a:r>
              <a:rPr lang="en-US" sz="1800" dirty="0" smtClean="0">
                <a:latin typeface="Courier"/>
                <a:cs typeface="Courier"/>
              </a:rPr>
              <a:t>, mug</a:t>
            </a:r>
            <a:r>
              <a:rPr lang="en-US" sz="1800" baseline="30000" dirty="0" smtClean="0">
                <a:latin typeface="Courier"/>
                <a:cs typeface="Courier"/>
              </a:rPr>
              <a:t>2</a:t>
            </a:r>
            <a:endParaRPr lang="en-US" sz="1800" baseline="30000" dirty="0">
              <a:latin typeface="Courier"/>
              <a:cs typeface="Courier"/>
            </a:endParaRPr>
          </a:p>
          <a:p>
            <a:r>
              <a:rPr lang="en-US" dirty="0"/>
              <a:t>Each of </a:t>
            </a:r>
            <a:r>
              <a:rPr lang="en-US" b="1" dirty="0"/>
              <a:t>these</a:t>
            </a:r>
            <a:r>
              <a:rPr lang="en-US" dirty="0"/>
              <a:t> </a:t>
            </a:r>
            <a:r>
              <a:rPr lang="en-US" dirty="0" smtClean="0"/>
              <a:t>senses have this </a:t>
            </a:r>
            <a:r>
              <a:rPr lang="en-US" dirty="0"/>
              <a:t>same </a:t>
            </a:r>
            <a:r>
              <a:rPr lang="en-US" dirty="0" smtClean="0"/>
              <a:t>gloss</a:t>
            </a:r>
          </a:p>
          <a:p>
            <a:pPr lvl="1"/>
            <a:r>
              <a:rPr lang="en-US" sz="1800" dirty="0" smtClean="0"/>
              <a:t>(Not </a:t>
            </a:r>
            <a:r>
              <a:rPr lang="en-US" sz="1800" b="1" dirty="0" smtClean="0"/>
              <a:t>every</a:t>
            </a:r>
            <a:r>
              <a:rPr lang="en-US" sz="1800" dirty="0" smtClean="0"/>
              <a:t> sense; sense 2 of gull is the aquatic bird)</a:t>
            </a:r>
            <a:endParaRPr lang="en-US" sz="1800" dirty="0"/>
          </a:p>
          <a:p>
            <a:pPr marL="457200" lvl="1" indent="0">
              <a:buNone/>
            </a:pPr>
            <a:endParaRPr lang="en-US" sz="1600" dirty="0"/>
          </a:p>
        </p:txBody>
      </p:sp>
    </p:spTree>
    <p:extLst>
      <p:ext uri="{BB962C8B-B14F-4D97-AF65-F5344CB8AC3E}">
        <p14:creationId xmlns:p14="http://schemas.microsoft.com/office/powerpoint/2010/main" val="1410972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err="1"/>
              <a:t>WordNet</a:t>
            </a:r>
            <a:r>
              <a:rPr lang="en-US" dirty="0"/>
              <a:t> </a:t>
            </a:r>
            <a:r>
              <a:rPr lang="en-US" dirty="0" err="1" smtClean="0"/>
              <a:t>Hypernym</a:t>
            </a:r>
            <a:r>
              <a:rPr lang="en-US" dirty="0" smtClean="0"/>
              <a:t> Hierarchy for “bass”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76350"/>
            <a:ext cx="8915400" cy="2704293"/>
          </a:xfrm>
          <a:prstGeom prst="rect">
            <a:avLst/>
          </a:prstGeom>
        </p:spPr>
      </p:pic>
    </p:spTree>
    <p:extLst>
      <p:ext uri="{BB962C8B-B14F-4D97-AF65-F5344CB8AC3E}">
        <p14:creationId xmlns:p14="http://schemas.microsoft.com/office/powerpoint/2010/main" val="23507495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1295400" y="133350"/>
            <a:ext cx="7467600" cy="533400"/>
          </a:xfrm>
        </p:spPr>
        <p:txBody>
          <a:bodyPr/>
          <a:lstStyle/>
          <a:p>
            <a:r>
              <a:rPr lang="en-US" dirty="0" err="1"/>
              <a:t>WordNet</a:t>
            </a:r>
            <a:r>
              <a:rPr lang="en-US" dirty="0"/>
              <a:t> Noun Relations</a:t>
            </a:r>
          </a:p>
        </p:txBody>
      </p:sp>
      <p:pic>
        <p:nvPicPr>
          <p:cNvPr id="61443" name="Picture 1027" descr="wn2"/>
          <p:cNvPicPr>
            <a:picLocks noChangeAspect="1" noChangeArrowheads="1"/>
          </p:cNvPicPr>
          <p:nvPr/>
        </p:nvPicPr>
        <p:blipFill>
          <a:blip r:embed="rId3"/>
          <a:srcRect/>
          <a:stretch>
            <a:fillRect/>
          </a:stretch>
        </p:blipFill>
        <p:spPr bwMode="auto">
          <a:xfrm>
            <a:off x="1219200" y="895350"/>
            <a:ext cx="7848600" cy="2349053"/>
          </a:xfrm>
          <a:prstGeom prst="rect">
            <a:avLst/>
          </a:prstGeom>
          <a:noFill/>
          <a:ln w="9525">
            <a:noFill/>
            <a:miter lim="800000"/>
            <a:headEnd/>
            <a:tailEnd/>
          </a:ln>
        </p:spPr>
      </p:pic>
    </p:spTree>
    <p:extLst>
      <p:ext uri="{BB962C8B-B14F-4D97-AF65-F5344CB8AC3E}">
        <p14:creationId xmlns:p14="http://schemas.microsoft.com/office/powerpoint/2010/main" val="15318348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47800" y="209550"/>
            <a:ext cx="7162800" cy="742950"/>
          </a:xfrm>
        </p:spPr>
        <p:txBody>
          <a:bodyPr/>
          <a:lstStyle/>
          <a:p>
            <a:r>
              <a:rPr lang="en-US" dirty="0" err="1" smtClean="0"/>
              <a:t>WordNet</a:t>
            </a:r>
            <a:r>
              <a:rPr lang="en-US" dirty="0" smtClean="0"/>
              <a:t> 3.0</a:t>
            </a:r>
            <a:endParaRPr lang="en-US" dirty="0"/>
          </a:p>
        </p:txBody>
      </p:sp>
      <p:sp>
        <p:nvSpPr>
          <p:cNvPr id="56323" name="Rectangle 1027"/>
          <p:cNvSpPr>
            <a:spLocks noGrp="1" noChangeArrowheads="1"/>
          </p:cNvSpPr>
          <p:nvPr>
            <p:ph type="body" sz="half" idx="1"/>
          </p:nvPr>
        </p:nvSpPr>
        <p:spPr>
          <a:xfrm>
            <a:off x="304800" y="1276350"/>
            <a:ext cx="8458200" cy="2724150"/>
          </a:xfrm>
        </p:spPr>
        <p:txBody>
          <a:bodyPr/>
          <a:lstStyle/>
          <a:p>
            <a:r>
              <a:rPr lang="en-US" sz="3200" dirty="0"/>
              <a:t>Where it is:</a:t>
            </a:r>
          </a:p>
          <a:p>
            <a:pPr lvl="1"/>
            <a:r>
              <a:rPr lang="en-US" sz="2800" dirty="0" smtClean="0">
                <a:hlinkClick r:id="rId3"/>
              </a:rPr>
              <a:t>http://wordnetweb.princeton.edu/perl/webwn</a:t>
            </a:r>
            <a:endParaRPr lang="en-US" sz="2800" dirty="0" smtClean="0"/>
          </a:p>
          <a:p>
            <a:r>
              <a:rPr lang="en-US" sz="3200" dirty="0" smtClean="0"/>
              <a:t>Libraries</a:t>
            </a:r>
          </a:p>
          <a:p>
            <a:pPr lvl="1"/>
            <a:r>
              <a:rPr lang="en-US" sz="2800" dirty="0" smtClean="0"/>
              <a:t>Python:  </a:t>
            </a:r>
            <a:r>
              <a:rPr lang="en-US" sz="2800" dirty="0" err="1" smtClean="0"/>
              <a:t>WordNet</a:t>
            </a:r>
            <a:r>
              <a:rPr lang="en-US" sz="2800" dirty="0" smtClean="0"/>
              <a:t>  from NLTK</a:t>
            </a:r>
          </a:p>
          <a:p>
            <a:pPr lvl="2"/>
            <a:r>
              <a:rPr lang="de-DE" sz="2800" dirty="0" smtClean="0">
                <a:hlinkClick r:id="rId4"/>
              </a:rPr>
              <a:t>http://www.nltk.org/Home</a:t>
            </a:r>
            <a:endParaRPr lang="de-DE" sz="2800" dirty="0" smtClean="0"/>
          </a:p>
          <a:p>
            <a:pPr lvl="1"/>
            <a:r>
              <a:rPr lang="de-DE" sz="2800" dirty="0" smtClean="0"/>
              <a:t>Java:</a:t>
            </a:r>
          </a:p>
          <a:p>
            <a:pPr lvl="2"/>
            <a:r>
              <a:rPr lang="de-DE" sz="2800" dirty="0" smtClean="0"/>
              <a:t>JWNL, </a:t>
            </a:r>
            <a:r>
              <a:rPr lang="de-DE" sz="2800" dirty="0" err="1" smtClean="0"/>
              <a:t>extJWNL</a:t>
            </a:r>
            <a:r>
              <a:rPr lang="de-DE" sz="2800" dirty="0" smtClean="0"/>
              <a:t> on </a:t>
            </a:r>
            <a:r>
              <a:rPr lang="de-DE" sz="2800" dirty="0" err="1" smtClean="0"/>
              <a:t>sourceforge</a:t>
            </a:r>
            <a:endParaRPr lang="en-US" sz="2800" dirty="0" smtClean="0"/>
          </a:p>
          <a:p>
            <a:pPr lvl="2"/>
            <a:endParaRPr lang="en-US" sz="2800" dirty="0"/>
          </a:p>
          <a:p>
            <a:endParaRPr lang="en-US" sz="2000" dirty="0"/>
          </a:p>
        </p:txBody>
      </p:sp>
    </p:spTree>
    <p:extLst>
      <p:ext uri="{BB962C8B-B14F-4D97-AF65-F5344CB8AC3E}">
        <p14:creationId xmlns:p14="http://schemas.microsoft.com/office/powerpoint/2010/main" val="36571563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33600" y="3028950"/>
            <a:ext cx="4495800" cy="381000"/>
          </a:xfrm>
          <a:prstGeom prst="round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3" name="Rounded Rectangular Callout 2"/>
          <p:cNvSpPr/>
          <p:nvPr/>
        </p:nvSpPr>
        <p:spPr bwMode="auto">
          <a:xfrm>
            <a:off x="6705600" y="2571750"/>
            <a:ext cx="1371600" cy="381000"/>
          </a:xfrm>
          <a:prstGeom prst="wedgeRoundRectCallout">
            <a:avLst>
              <a:gd name="adj1" fmla="val -51726"/>
              <a:gd name="adj2" fmla="val 99193"/>
              <a:gd name="adj3" fmla="val 16667"/>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90"/>
                </a:solidFill>
                <a:effectLst/>
                <a:latin typeface="Lucida Sans" pitchFamily="-65" charset="0"/>
              </a:rPr>
              <a:t>Synset</a:t>
            </a:r>
            <a:endParaRPr kumimoji="0" lang="en-US" sz="1800" b="0" i="0" u="none" strike="noStrike" cap="none" normalizeH="0" baseline="0" dirty="0">
              <a:ln>
                <a:noFill/>
              </a:ln>
              <a:solidFill>
                <a:srgbClr val="000090"/>
              </a:solidFill>
              <a:effectLst/>
              <a:latin typeface="Lucida Sans" pitchFamily="-65" charset="0"/>
            </a:endParaRPr>
          </a:p>
        </p:txBody>
      </p:sp>
      <p:sp>
        <p:nvSpPr>
          <p:cNvPr id="69635" name="Rectangle 3"/>
          <p:cNvSpPr>
            <a:spLocks noGrp="1" noChangeArrowheads="1"/>
          </p:cNvSpPr>
          <p:nvPr>
            <p:ph sz="quarter" idx="1"/>
          </p:nvPr>
        </p:nvSpPr>
        <p:spPr>
          <a:xfrm>
            <a:off x="152400" y="1200150"/>
            <a:ext cx="7010400" cy="3581400"/>
          </a:xfrm>
        </p:spPr>
        <p:txBody>
          <a:bodyPr/>
          <a:lstStyle/>
          <a:p>
            <a:r>
              <a:rPr lang="en-US" sz="2000" b="1" dirty="0" err="1"/>
              <a:t>MeSH</a:t>
            </a:r>
            <a:r>
              <a:rPr lang="en-US" sz="2000" b="1" dirty="0"/>
              <a:t> (Medical Subject Headings)</a:t>
            </a:r>
            <a:endParaRPr lang="en-US" sz="2000" dirty="0"/>
          </a:p>
          <a:p>
            <a:pPr lvl="1"/>
            <a:r>
              <a:rPr lang="en-US" dirty="0" smtClean="0"/>
              <a:t>177,000 entry terms  </a:t>
            </a:r>
            <a:r>
              <a:rPr lang="en-US" dirty="0"/>
              <a:t>that correspond to </a:t>
            </a:r>
            <a:r>
              <a:rPr lang="en-US" dirty="0" smtClean="0"/>
              <a:t>26,142 biomedical “headings”</a:t>
            </a:r>
          </a:p>
          <a:p>
            <a:pPr lvl="1"/>
            <a:endParaRPr lang="en-US" sz="1800" b="1" dirty="0" smtClean="0"/>
          </a:p>
          <a:p>
            <a:r>
              <a:rPr lang="en-US" b="1" dirty="0" err="1" smtClean="0">
                <a:solidFill>
                  <a:srgbClr val="000090"/>
                </a:solidFill>
              </a:rPr>
              <a:t>Hemoglobins</a:t>
            </a:r>
            <a:endParaRPr lang="en-US" b="1" dirty="0">
              <a:solidFill>
                <a:srgbClr val="000090"/>
              </a:solidFill>
            </a:endParaRPr>
          </a:p>
          <a:p>
            <a:pPr marL="457200" lvl="1" indent="0">
              <a:buNone/>
            </a:pPr>
            <a:r>
              <a:rPr lang="en-US" b="1" dirty="0" smtClean="0">
                <a:solidFill>
                  <a:srgbClr val="000090"/>
                </a:solidFill>
              </a:rPr>
              <a:t>Entry Terms:  </a:t>
            </a:r>
            <a:r>
              <a:rPr lang="en-US" dirty="0" err="1" smtClean="0">
                <a:solidFill>
                  <a:srgbClr val="000090"/>
                </a:solidFill>
              </a:rPr>
              <a:t>Eryhem</a:t>
            </a:r>
            <a:r>
              <a:rPr lang="en-US" dirty="0" smtClean="0">
                <a:solidFill>
                  <a:srgbClr val="000090"/>
                </a:solidFill>
              </a:rPr>
              <a:t>,</a:t>
            </a:r>
            <a:r>
              <a:rPr lang="en-US" dirty="0">
                <a:solidFill>
                  <a:srgbClr val="000090"/>
                </a:solidFill>
              </a:rPr>
              <a:t> </a:t>
            </a:r>
            <a:r>
              <a:rPr lang="en-US" dirty="0" smtClean="0">
                <a:solidFill>
                  <a:srgbClr val="000090"/>
                </a:solidFill>
              </a:rPr>
              <a:t>Ferrous Hemoglobin, Hemoglobin</a:t>
            </a:r>
          </a:p>
          <a:p>
            <a:pPr marL="457200" lvl="1" indent="0">
              <a:buNone/>
            </a:pPr>
            <a:r>
              <a:rPr lang="en-US" b="1" dirty="0" smtClean="0">
                <a:solidFill>
                  <a:srgbClr val="000090"/>
                </a:solidFill>
              </a:rPr>
              <a:t>Definition:  </a:t>
            </a:r>
            <a:r>
              <a:rPr lang="en-US" dirty="0" smtClean="0">
                <a:solidFill>
                  <a:srgbClr val="000090"/>
                </a:solidFill>
              </a:rPr>
              <a:t>The </a:t>
            </a:r>
            <a:r>
              <a:rPr lang="en-US" dirty="0">
                <a:solidFill>
                  <a:srgbClr val="000090"/>
                </a:solidFill>
              </a:rPr>
              <a:t>oxygen-carrying proteins of ERYTHROCYTES. They are found in all vertebrates and some invertebrates. The number of globin subunits in the hemoglobin quaternary structure differs between species. Structures range from monomeric to a variety of </a:t>
            </a:r>
            <a:r>
              <a:rPr lang="en-US" dirty="0" err="1">
                <a:solidFill>
                  <a:srgbClr val="000090"/>
                </a:solidFill>
              </a:rPr>
              <a:t>multimeric</a:t>
            </a:r>
            <a:r>
              <a:rPr lang="en-US" dirty="0">
                <a:solidFill>
                  <a:srgbClr val="000090"/>
                </a:solidFill>
              </a:rPr>
              <a:t> </a:t>
            </a:r>
            <a:r>
              <a:rPr lang="en-US" dirty="0" smtClean="0">
                <a:solidFill>
                  <a:srgbClr val="000090"/>
                </a:solidFill>
              </a:rPr>
              <a:t>arrangements</a:t>
            </a:r>
            <a:endParaRPr lang="en-US" dirty="0">
              <a:solidFill>
                <a:srgbClr val="000090"/>
              </a:solidFill>
            </a:endParaRPr>
          </a:p>
        </p:txBody>
      </p:sp>
      <p:sp>
        <p:nvSpPr>
          <p:cNvPr id="69634" name="Rectangle 2"/>
          <p:cNvSpPr>
            <a:spLocks noGrp="1" noChangeArrowheads="1"/>
          </p:cNvSpPr>
          <p:nvPr>
            <p:ph type="title"/>
          </p:nvPr>
        </p:nvSpPr>
        <p:spPr>
          <a:xfrm>
            <a:off x="1371600" y="0"/>
            <a:ext cx="7467600" cy="1066800"/>
          </a:xfrm>
        </p:spPr>
        <p:txBody>
          <a:bodyPr/>
          <a:lstStyle/>
          <a:p>
            <a:r>
              <a:rPr lang="en-US" sz="2800" dirty="0" err="1" smtClean="0"/>
              <a:t>MeSH</a:t>
            </a:r>
            <a:r>
              <a:rPr lang="en-US" sz="2800" dirty="0" smtClean="0"/>
              <a:t>: Medical Subject Headings</a:t>
            </a:r>
            <a:br>
              <a:rPr lang="en-US" sz="2800" dirty="0" smtClean="0"/>
            </a:br>
            <a:r>
              <a:rPr lang="en-US" sz="2800" dirty="0" smtClean="0"/>
              <a:t>thesaurus from the National Library of Medicine</a:t>
            </a:r>
            <a:endParaRPr lang="en-US" sz="2800" dirty="0"/>
          </a:p>
        </p:txBody>
      </p:sp>
    </p:spTree>
    <p:extLst>
      <p:ext uri="{BB962C8B-B14F-4D97-AF65-F5344CB8AC3E}">
        <p14:creationId xmlns:p14="http://schemas.microsoft.com/office/powerpoint/2010/main" val="40872571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The </a:t>
            </a:r>
            <a:r>
              <a:rPr lang="en-US" dirty="0" err="1" smtClean="0"/>
              <a:t>MeSH</a:t>
            </a:r>
            <a:r>
              <a:rPr lang="en-US" dirty="0" smtClean="0"/>
              <a:t> Hierarchy</a:t>
            </a:r>
            <a:endParaRPr lang="en-US" dirty="0"/>
          </a:p>
        </p:txBody>
      </p:sp>
      <p:sp>
        <p:nvSpPr>
          <p:cNvPr id="3" name="Content Placeholder 2"/>
          <p:cNvSpPr>
            <a:spLocks noGrp="1"/>
          </p:cNvSpPr>
          <p:nvPr>
            <p:ph idx="1"/>
          </p:nvPr>
        </p:nvSpPr>
        <p:spPr/>
        <p:txBody>
          <a:bodyPr/>
          <a:lstStyle/>
          <a:p>
            <a:r>
              <a:rPr lang="en-US" dirty="0" smtClean="0"/>
              <a:t>a</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52550"/>
            <a:ext cx="6019800" cy="3385742"/>
          </a:xfrm>
          <a:prstGeom prst="rect">
            <a:avLst/>
          </a:prstGeom>
        </p:spPr>
      </p:pic>
      <p:pic>
        <p:nvPicPr>
          <p:cNvPr id="8" name="Picture 7" descr="mes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80" y="1428750"/>
            <a:ext cx="5917535" cy="4610100"/>
          </a:xfrm>
          <a:prstGeom prst="rect">
            <a:avLst/>
          </a:prstGeom>
        </p:spPr>
      </p:pic>
      <p:pic>
        <p:nvPicPr>
          <p:cNvPr id="6" name="Picture 5" descr="hemoglobin.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971550"/>
            <a:ext cx="4626837" cy="3487450"/>
          </a:xfrm>
          <a:prstGeom prst="rect">
            <a:avLst/>
          </a:prstGeom>
        </p:spPr>
      </p:pic>
    </p:spTree>
    <p:extLst>
      <p:ext uri="{BB962C8B-B14F-4D97-AF65-F5344CB8AC3E}">
        <p14:creationId xmlns:p14="http://schemas.microsoft.com/office/powerpoint/2010/main" val="2338662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1524000" y="209550"/>
            <a:ext cx="6629400" cy="857250"/>
          </a:xfrm>
        </p:spPr>
        <p:txBody>
          <a:bodyPr/>
          <a:lstStyle/>
          <a:p>
            <a:r>
              <a:rPr lang="en-US" altLang="ko-KR" sz="4400" dirty="0" smtClean="0">
                <a:ea typeface="굴림" charset="-127"/>
                <a:cs typeface="굴림" charset="-127"/>
              </a:rPr>
              <a:t>Uses of the </a:t>
            </a:r>
            <a:r>
              <a:rPr lang="en-US" altLang="ko-KR" sz="4400" dirty="0" err="1" smtClean="0">
                <a:ea typeface="굴림" charset="-127"/>
                <a:cs typeface="굴림" charset="-127"/>
              </a:rPr>
              <a:t>MeSH</a:t>
            </a:r>
            <a:r>
              <a:rPr lang="en-US" altLang="ko-KR" sz="4400" dirty="0" smtClean="0">
                <a:ea typeface="굴림" charset="-127"/>
                <a:cs typeface="굴림" charset="-127"/>
              </a:rPr>
              <a:t> </a:t>
            </a:r>
            <a:r>
              <a:rPr lang="en-US" altLang="ko-KR" sz="4400" dirty="0">
                <a:ea typeface="굴림" charset="-127"/>
                <a:cs typeface="굴림" charset="-127"/>
              </a:rPr>
              <a:t>Ontology</a:t>
            </a:r>
          </a:p>
        </p:txBody>
      </p:sp>
      <p:sp>
        <p:nvSpPr>
          <p:cNvPr id="75780" name="Rectangle 3"/>
          <p:cNvSpPr>
            <a:spLocks noGrp="1" noChangeArrowheads="1"/>
          </p:cNvSpPr>
          <p:nvPr>
            <p:ph sz="quarter" idx="1"/>
          </p:nvPr>
        </p:nvSpPr>
        <p:spPr>
          <a:xfrm>
            <a:off x="457200" y="1428750"/>
            <a:ext cx="8382000" cy="3238500"/>
          </a:xfrm>
        </p:spPr>
        <p:txBody>
          <a:bodyPr/>
          <a:lstStyle/>
          <a:p>
            <a:r>
              <a:rPr lang="en-US" altLang="ko-KR" sz="2800" dirty="0" smtClean="0">
                <a:ea typeface="굴림" charset="-127"/>
                <a:cs typeface="굴림" charset="-127"/>
              </a:rPr>
              <a:t>Provide synonyms (“entry terms”)</a:t>
            </a:r>
            <a:endParaRPr lang="en-US" altLang="ko-KR" sz="2800" dirty="0">
              <a:ea typeface="굴림" charset="-127"/>
              <a:cs typeface="굴림" charset="-127"/>
            </a:endParaRPr>
          </a:p>
          <a:p>
            <a:pPr lvl="1"/>
            <a:r>
              <a:rPr lang="en-US" altLang="ko-KR" sz="2400" dirty="0" smtClean="0">
                <a:ea typeface="굴림" charset="-127"/>
                <a:cs typeface="굴림" charset="-127"/>
              </a:rPr>
              <a:t>E.g., glucose and dextrose</a:t>
            </a:r>
            <a:endParaRPr lang="en-US" altLang="ko-KR" sz="2400" dirty="0">
              <a:ea typeface="굴림" charset="-127"/>
              <a:cs typeface="굴림" charset="-127"/>
            </a:endParaRPr>
          </a:p>
          <a:p>
            <a:r>
              <a:rPr lang="en-US" altLang="ko-KR" sz="2800" dirty="0">
                <a:ea typeface="굴림" charset="-127"/>
                <a:cs typeface="굴림" charset="-127"/>
              </a:rPr>
              <a:t>P</a:t>
            </a:r>
            <a:r>
              <a:rPr lang="en-US" altLang="ko-KR" sz="2800" dirty="0" smtClean="0">
                <a:ea typeface="굴림" charset="-127"/>
                <a:cs typeface="굴림" charset="-127"/>
              </a:rPr>
              <a:t>rovide </a:t>
            </a:r>
            <a:r>
              <a:rPr lang="en-US" altLang="ko-KR" sz="2800" dirty="0" err="1" smtClean="0">
                <a:ea typeface="굴림" charset="-127"/>
                <a:cs typeface="굴림" charset="-127"/>
              </a:rPr>
              <a:t>hypernyms</a:t>
            </a:r>
            <a:r>
              <a:rPr lang="en-US" altLang="ko-KR" sz="2800" dirty="0" smtClean="0">
                <a:ea typeface="굴림" charset="-127"/>
                <a:cs typeface="굴림" charset="-127"/>
              </a:rPr>
              <a:t> (from the hierarchy)</a:t>
            </a:r>
            <a:endParaRPr lang="en-US" altLang="ko-KR" sz="2800" dirty="0">
              <a:ea typeface="굴림" charset="-127"/>
              <a:cs typeface="굴림" charset="-127"/>
            </a:endParaRPr>
          </a:p>
          <a:p>
            <a:pPr lvl="1"/>
            <a:r>
              <a:rPr lang="en-US" altLang="ko-KR" sz="2400" dirty="0">
                <a:ea typeface="굴림" charset="-127"/>
                <a:cs typeface="굴림" charset="-127"/>
              </a:rPr>
              <a:t>E.g., </a:t>
            </a:r>
            <a:r>
              <a:rPr lang="en-US" altLang="ko-KR" sz="2400" dirty="0" smtClean="0">
                <a:ea typeface="굴림" charset="-127"/>
                <a:cs typeface="굴림" charset="-127"/>
              </a:rPr>
              <a:t>glucose ISA monosaccharide</a:t>
            </a:r>
          </a:p>
          <a:p>
            <a:r>
              <a:rPr lang="en-US" sz="2800" dirty="0" smtClean="0"/>
              <a:t>Indexing in MEDLINE/</a:t>
            </a:r>
            <a:r>
              <a:rPr lang="en-US" sz="2800" dirty="0" err="1" smtClean="0"/>
              <a:t>PubMED</a:t>
            </a:r>
            <a:r>
              <a:rPr lang="en-US" sz="2800" dirty="0" smtClean="0"/>
              <a:t> database</a:t>
            </a:r>
          </a:p>
          <a:p>
            <a:pPr lvl="1"/>
            <a:r>
              <a:rPr lang="en-US" sz="2400" dirty="0" smtClean="0"/>
              <a:t>NLM’s bibliographic database: </a:t>
            </a:r>
          </a:p>
          <a:p>
            <a:pPr lvl="2"/>
            <a:r>
              <a:rPr lang="en-US" dirty="0" smtClean="0"/>
              <a:t>20 million journal articles</a:t>
            </a:r>
          </a:p>
          <a:p>
            <a:pPr lvl="2"/>
            <a:r>
              <a:rPr lang="en-US" altLang="ko-KR" dirty="0" smtClean="0">
                <a:ea typeface="굴림" charset="-127"/>
                <a:cs typeface="굴림" charset="-127"/>
              </a:rPr>
              <a:t>Each article hand-assigned 10-20 </a:t>
            </a:r>
            <a:r>
              <a:rPr lang="en-US" altLang="ko-KR" dirty="0" err="1" smtClean="0">
                <a:ea typeface="굴림" charset="-127"/>
                <a:cs typeface="굴림" charset="-127"/>
              </a:rPr>
              <a:t>MeSH</a:t>
            </a:r>
            <a:r>
              <a:rPr lang="en-US" altLang="ko-KR" dirty="0" smtClean="0">
                <a:ea typeface="굴림" charset="-127"/>
                <a:cs typeface="굴림" charset="-127"/>
              </a:rPr>
              <a:t> terms</a:t>
            </a:r>
            <a:endParaRPr lang="en-US" altLang="ko-KR" sz="2400" dirty="0">
              <a:ea typeface="굴림" charset="-127"/>
              <a:cs typeface="굴림" charset="-127"/>
            </a:endParaRPr>
          </a:p>
        </p:txBody>
      </p:sp>
    </p:spTree>
    <p:extLst>
      <p:ext uri="{BB962C8B-B14F-4D97-AF65-F5344CB8AC3E}">
        <p14:creationId xmlns:p14="http://schemas.microsoft.com/office/powerpoint/2010/main" val="1430199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19612860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2995479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209550"/>
            <a:ext cx="7467600" cy="742950"/>
          </a:xfrm>
        </p:spPr>
        <p:txBody>
          <a:bodyPr/>
          <a:lstStyle/>
          <a:p>
            <a:r>
              <a:rPr lang="en-US" sz="3200" dirty="0" smtClean="0"/>
              <a:t>Lemmas have senses</a:t>
            </a:r>
            <a:endParaRPr lang="en-US" sz="3200" dirty="0"/>
          </a:p>
        </p:txBody>
      </p:sp>
      <p:sp>
        <p:nvSpPr>
          <p:cNvPr id="27651" name="Rectangle 3"/>
          <p:cNvSpPr>
            <a:spLocks noGrp="1" noChangeArrowheads="1"/>
          </p:cNvSpPr>
          <p:nvPr>
            <p:ph sz="quarter" idx="1"/>
          </p:nvPr>
        </p:nvSpPr>
        <p:spPr>
          <a:xfrm>
            <a:off x="304800" y="1200150"/>
            <a:ext cx="8534400" cy="3333750"/>
          </a:xfrm>
        </p:spPr>
        <p:txBody>
          <a:bodyPr/>
          <a:lstStyle/>
          <a:p>
            <a:r>
              <a:rPr lang="en-US" sz="2800" dirty="0"/>
              <a:t>One </a:t>
            </a:r>
            <a:r>
              <a:rPr lang="en-US" sz="2800" dirty="0" smtClean="0"/>
              <a:t>lemma “</a:t>
            </a:r>
            <a:r>
              <a:rPr lang="en-US" sz="2800" dirty="0"/>
              <a:t>bank” can have </a:t>
            </a:r>
            <a:r>
              <a:rPr lang="en-US" sz="2800" dirty="0" smtClean="0"/>
              <a:t>many meanings</a:t>
            </a:r>
            <a:r>
              <a:rPr lang="en-US" sz="2800" dirty="0"/>
              <a:t>:</a:t>
            </a:r>
          </a:p>
          <a:p>
            <a:pPr lvl="2"/>
            <a:r>
              <a:rPr lang="en-US" dirty="0" smtClean="0">
                <a:latin typeface="Courier"/>
                <a:cs typeface="Courier"/>
              </a:rPr>
              <a:t>…a </a:t>
            </a:r>
            <a:r>
              <a:rPr lang="en-US" b="1" dirty="0">
                <a:solidFill>
                  <a:srgbClr val="0000FF"/>
                </a:solidFill>
                <a:latin typeface="Courier"/>
                <a:cs typeface="Courier"/>
              </a:rPr>
              <a:t>bank</a:t>
            </a:r>
            <a:r>
              <a:rPr lang="en-US" dirty="0">
                <a:solidFill>
                  <a:srgbClr val="0000FF"/>
                </a:solidFill>
                <a:latin typeface="Courier"/>
                <a:cs typeface="Courier"/>
              </a:rPr>
              <a:t> </a:t>
            </a:r>
            <a:r>
              <a:rPr lang="en-US" dirty="0">
                <a:latin typeface="Courier"/>
                <a:cs typeface="Courier"/>
              </a:rPr>
              <a:t>can hold the investments in a custodial </a:t>
            </a:r>
            <a:r>
              <a:rPr lang="en-US" dirty="0" smtClean="0">
                <a:latin typeface="Courier"/>
                <a:cs typeface="Courier"/>
              </a:rPr>
              <a:t>account…</a:t>
            </a:r>
            <a:endParaRPr lang="en-US" dirty="0">
              <a:latin typeface="Courier"/>
              <a:cs typeface="Courier"/>
            </a:endParaRPr>
          </a:p>
          <a:p>
            <a:pPr lvl="2"/>
            <a:r>
              <a:rPr lang="en-US" dirty="0" smtClean="0">
                <a:latin typeface="Courier"/>
                <a:cs typeface="Courier"/>
              </a:rPr>
              <a:t>“…as agriculture </a:t>
            </a:r>
            <a:r>
              <a:rPr lang="en-US" dirty="0">
                <a:latin typeface="Courier"/>
                <a:cs typeface="Courier"/>
              </a:rPr>
              <a:t>burgeons on the east </a:t>
            </a:r>
            <a:r>
              <a:rPr lang="en-US" b="1" dirty="0" smtClean="0">
                <a:solidFill>
                  <a:srgbClr val="0000FF"/>
                </a:solidFill>
                <a:latin typeface="Courier"/>
                <a:cs typeface="Courier"/>
              </a:rPr>
              <a:t>bank</a:t>
            </a:r>
            <a:r>
              <a:rPr lang="en-US" dirty="0" smtClean="0">
                <a:latin typeface="Courier"/>
                <a:cs typeface="Courier"/>
              </a:rPr>
              <a:t> </a:t>
            </a:r>
            <a:r>
              <a:rPr lang="en-US" dirty="0">
                <a:latin typeface="Courier"/>
                <a:cs typeface="Courier"/>
              </a:rPr>
              <a:t>the river will shrink even more</a:t>
            </a:r>
            <a:r>
              <a:rPr lang="en-US" sz="2400" dirty="0" smtClean="0"/>
              <a:t>”</a:t>
            </a:r>
            <a:endParaRPr lang="en-US" sz="2800" dirty="0"/>
          </a:p>
          <a:p>
            <a:r>
              <a:rPr lang="en-US" sz="2800" b="1" dirty="0" smtClean="0"/>
              <a:t>Sense </a:t>
            </a:r>
            <a:r>
              <a:rPr lang="en-US" sz="2800" dirty="0" smtClean="0"/>
              <a:t>(or </a:t>
            </a:r>
            <a:r>
              <a:rPr lang="en-US" sz="2800" b="1" dirty="0" smtClean="0"/>
              <a:t>word sense</a:t>
            </a:r>
            <a:r>
              <a:rPr lang="en-US" sz="2800" dirty="0" smtClean="0"/>
              <a:t>)</a:t>
            </a:r>
          </a:p>
          <a:p>
            <a:pPr lvl="1"/>
            <a:r>
              <a:rPr lang="en-US" sz="2400" dirty="0" smtClean="0"/>
              <a:t>A discrete representation </a:t>
            </a:r>
          </a:p>
          <a:p>
            <a:pPr marL="457200" lvl="1" indent="0">
              <a:buNone/>
            </a:pPr>
            <a:r>
              <a:rPr lang="en-US" sz="2400" dirty="0"/>
              <a:t> </a:t>
            </a:r>
            <a:r>
              <a:rPr lang="en-US" sz="2400" dirty="0" smtClean="0"/>
              <a:t>                 of an aspect of a word’s meaning.</a:t>
            </a:r>
            <a:endParaRPr lang="en-US" sz="2400" dirty="0"/>
          </a:p>
          <a:p>
            <a:r>
              <a:rPr lang="en-US" sz="2800" dirty="0" smtClean="0"/>
              <a:t>The lemma </a:t>
            </a:r>
            <a:r>
              <a:rPr lang="en-US" sz="2800" b="1" dirty="0" smtClean="0"/>
              <a:t>bank</a:t>
            </a:r>
            <a:r>
              <a:rPr lang="en-US" sz="2800" dirty="0" smtClean="0"/>
              <a:t> </a:t>
            </a:r>
            <a:r>
              <a:rPr lang="en-US" sz="2800" dirty="0"/>
              <a:t>here has two </a:t>
            </a:r>
            <a:r>
              <a:rPr lang="en-US" sz="2800" dirty="0" smtClean="0"/>
              <a:t>senses</a:t>
            </a:r>
            <a:endParaRPr lang="en-US" sz="2800" dirty="0"/>
          </a:p>
        </p:txBody>
      </p:sp>
      <p:sp>
        <p:nvSpPr>
          <p:cNvPr id="2" name="TextBox 1"/>
          <p:cNvSpPr txBox="1"/>
          <p:nvPr/>
        </p:nvSpPr>
        <p:spPr>
          <a:xfrm>
            <a:off x="2384482" y="1917594"/>
            <a:ext cx="307797" cy="338554"/>
          </a:xfrm>
          <a:prstGeom prst="rect">
            <a:avLst/>
          </a:prstGeom>
          <a:noFill/>
        </p:spPr>
        <p:txBody>
          <a:bodyPr wrap="none" rtlCol="0">
            <a:spAutoFit/>
          </a:bodyPr>
          <a:lstStyle/>
          <a:p>
            <a:r>
              <a:rPr lang="en-US" sz="1600" dirty="0" smtClean="0">
                <a:solidFill>
                  <a:srgbClr val="0000FF"/>
                </a:solidFill>
                <a:latin typeface="Courier"/>
                <a:cs typeface="Courier"/>
              </a:rPr>
              <a:t>1</a:t>
            </a:r>
            <a:endParaRPr lang="en-US" sz="1600" dirty="0">
              <a:solidFill>
                <a:srgbClr val="0000FF"/>
              </a:solidFill>
              <a:latin typeface="Courier"/>
              <a:cs typeface="Courier"/>
            </a:endParaRPr>
          </a:p>
        </p:txBody>
      </p:sp>
      <p:sp>
        <p:nvSpPr>
          <p:cNvPr id="5" name="TextBox 4"/>
          <p:cNvSpPr txBox="1"/>
          <p:nvPr/>
        </p:nvSpPr>
        <p:spPr>
          <a:xfrm>
            <a:off x="7718482" y="2594028"/>
            <a:ext cx="307797" cy="338554"/>
          </a:xfrm>
          <a:prstGeom prst="rect">
            <a:avLst/>
          </a:prstGeom>
          <a:noFill/>
        </p:spPr>
        <p:txBody>
          <a:bodyPr wrap="none" rtlCol="0">
            <a:spAutoFit/>
          </a:bodyPr>
          <a:lstStyle/>
          <a:p>
            <a:r>
              <a:rPr lang="en-US" sz="1600" dirty="0" smtClean="0">
                <a:solidFill>
                  <a:srgbClr val="0000FF"/>
                </a:solidFill>
                <a:latin typeface="Courier"/>
                <a:cs typeface="Courier"/>
              </a:rPr>
              <a:t>2</a:t>
            </a:r>
            <a:endParaRPr lang="en-US" sz="1600" dirty="0">
              <a:solidFill>
                <a:srgbClr val="0000FF"/>
              </a:solidFill>
              <a:latin typeface="Courier"/>
              <a:cs typeface="Courier"/>
            </a:endParaRPr>
          </a:p>
        </p:txBody>
      </p:sp>
      <p:sp>
        <p:nvSpPr>
          <p:cNvPr id="3" name="TextBox 2"/>
          <p:cNvSpPr txBox="1"/>
          <p:nvPr/>
        </p:nvSpPr>
        <p:spPr>
          <a:xfrm>
            <a:off x="76200" y="1798611"/>
            <a:ext cx="962936" cy="369332"/>
          </a:xfrm>
          <a:prstGeom prst="rect">
            <a:avLst/>
          </a:prstGeom>
          <a:noFill/>
        </p:spPr>
        <p:txBody>
          <a:bodyPr wrap="none" rtlCol="0">
            <a:spAutoFit/>
          </a:bodyPr>
          <a:lstStyle/>
          <a:p>
            <a:r>
              <a:rPr lang="en-US" sz="1800" dirty="0" smtClean="0">
                <a:solidFill>
                  <a:srgbClr val="0000FF"/>
                </a:solidFill>
                <a:latin typeface="+mn-lt"/>
              </a:rPr>
              <a:t>Sense 1:</a:t>
            </a:r>
            <a:endParaRPr lang="en-US" sz="1800" dirty="0">
              <a:solidFill>
                <a:srgbClr val="0000FF"/>
              </a:solidFill>
              <a:latin typeface="+mn-lt"/>
            </a:endParaRPr>
          </a:p>
        </p:txBody>
      </p:sp>
      <p:sp>
        <p:nvSpPr>
          <p:cNvPr id="7" name="TextBox 6"/>
          <p:cNvSpPr txBox="1"/>
          <p:nvPr/>
        </p:nvSpPr>
        <p:spPr>
          <a:xfrm>
            <a:off x="76200" y="2495550"/>
            <a:ext cx="962936" cy="369332"/>
          </a:xfrm>
          <a:prstGeom prst="rect">
            <a:avLst/>
          </a:prstGeom>
          <a:noFill/>
        </p:spPr>
        <p:txBody>
          <a:bodyPr wrap="none" rtlCol="0">
            <a:spAutoFit/>
          </a:bodyPr>
          <a:lstStyle/>
          <a:p>
            <a:r>
              <a:rPr lang="en-US" sz="1800" dirty="0" smtClean="0">
                <a:solidFill>
                  <a:srgbClr val="0000FF"/>
                </a:solidFill>
                <a:latin typeface="+mn-lt"/>
              </a:rPr>
              <a:t>Sense 2:</a:t>
            </a:r>
            <a:endParaRPr lang="en-US" sz="1800" dirty="0">
              <a:solidFill>
                <a:srgbClr val="0000FF"/>
              </a:solidFill>
              <a:latin typeface="+mn-lt"/>
            </a:endParaRPr>
          </a:p>
        </p:txBody>
      </p:sp>
    </p:spTree>
    <p:extLst>
      <p:ext uri="{BB962C8B-B14F-4D97-AF65-F5344CB8AC3E}">
        <p14:creationId xmlns:p14="http://schemas.microsoft.com/office/powerpoint/2010/main" val="1114616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Word Similarity</a:t>
            </a:r>
          </a:p>
        </p:txBody>
      </p:sp>
      <p:sp>
        <p:nvSpPr>
          <p:cNvPr id="79875" name="Rectangle 3"/>
          <p:cNvSpPr>
            <a:spLocks noGrp="1" noChangeArrowheads="1"/>
          </p:cNvSpPr>
          <p:nvPr>
            <p:ph sz="quarter" idx="1"/>
          </p:nvPr>
        </p:nvSpPr>
        <p:spPr/>
        <p:txBody>
          <a:bodyPr/>
          <a:lstStyle/>
          <a:p>
            <a:r>
              <a:rPr lang="en-US" sz="2000" b="1" dirty="0" smtClean="0"/>
              <a:t>Synonymy</a:t>
            </a:r>
            <a:r>
              <a:rPr lang="en-US" sz="2000" dirty="0" smtClean="0"/>
              <a:t>: a binary relation</a:t>
            </a:r>
            <a:endParaRPr lang="en-US" sz="2000" dirty="0"/>
          </a:p>
          <a:p>
            <a:pPr lvl="1"/>
            <a:r>
              <a:rPr lang="en-US" sz="1800" dirty="0"/>
              <a:t>Two words are either synonymous or not</a:t>
            </a:r>
          </a:p>
          <a:p>
            <a:r>
              <a:rPr lang="en-US" sz="2000" b="1" dirty="0" smtClean="0"/>
              <a:t>Similarity </a:t>
            </a:r>
            <a:r>
              <a:rPr lang="en-US" sz="2000" dirty="0" smtClean="0"/>
              <a:t>(or</a:t>
            </a:r>
            <a:r>
              <a:rPr lang="en-US" sz="2000" b="1" dirty="0" smtClean="0"/>
              <a:t> distance</a:t>
            </a:r>
            <a:r>
              <a:rPr lang="en-US" sz="2000" dirty="0" smtClean="0"/>
              <a:t>): a looser metric</a:t>
            </a:r>
            <a:endParaRPr lang="en-US" sz="2000" dirty="0"/>
          </a:p>
          <a:p>
            <a:pPr lvl="1"/>
            <a:r>
              <a:rPr lang="en-US" sz="1800" dirty="0" smtClean="0"/>
              <a:t>Two </a:t>
            </a:r>
            <a:r>
              <a:rPr lang="en-US" sz="1800" dirty="0"/>
              <a:t>words are more </a:t>
            </a:r>
            <a:r>
              <a:rPr lang="en-US" sz="1800" dirty="0" smtClean="0"/>
              <a:t>similar if </a:t>
            </a:r>
            <a:r>
              <a:rPr lang="en-US" sz="1800" dirty="0"/>
              <a:t>they share more features of meaning</a:t>
            </a:r>
          </a:p>
          <a:p>
            <a:r>
              <a:rPr lang="en-US" sz="2000" dirty="0"/>
              <a:t>S</a:t>
            </a:r>
            <a:r>
              <a:rPr lang="en-US" sz="2000" dirty="0" smtClean="0"/>
              <a:t>imilarity is properly a relation </a:t>
            </a:r>
            <a:r>
              <a:rPr lang="en-US" sz="2000" dirty="0"/>
              <a:t>between </a:t>
            </a:r>
            <a:r>
              <a:rPr lang="en-US" sz="2000" b="1" dirty="0" smtClean="0"/>
              <a:t>senses</a:t>
            </a:r>
            <a:endParaRPr lang="en-US" sz="2000" dirty="0"/>
          </a:p>
          <a:p>
            <a:pPr lvl="1"/>
            <a:r>
              <a:rPr lang="en-US" sz="1800" dirty="0" smtClean="0"/>
              <a:t>The word “</a:t>
            </a:r>
            <a:r>
              <a:rPr lang="en-US" sz="1800" dirty="0" smtClean="0">
                <a:latin typeface="Courier"/>
                <a:cs typeface="Courier"/>
              </a:rPr>
              <a:t>bank</a:t>
            </a:r>
            <a:r>
              <a:rPr lang="en-US" sz="1800" dirty="0" smtClean="0"/>
              <a:t>” is not similar to the word “</a:t>
            </a:r>
            <a:r>
              <a:rPr lang="en-US" sz="1800" dirty="0" smtClean="0">
                <a:latin typeface="Courier"/>
                <a:cs typeface="Courier"/>
              </a:rPr>
              <a:t>slope</a:t>
            </a:r>
            <a:r>
              <a:rPr lang="en-US" sz="1800" dirty="0" smtClean="0"/>
              <a:t>”</a:t>
            </a:r>
            <a:endParaRPr lang="en-US" sz="1800" dirty="0"/>
          </a:p>
          <a:p>
            <a:pPr lvl="1"/>
            <a:r>
              <a:rPr lang="en-US" sz="1800" dirty="0" smtClean="0">
                <a:solidFill>
                  <a:srgbClr val="0000FF"/>
                </a:solidFill>
              </a:rPr>
              <a:t>Bank</a:t>
            </a:r>
            <a:r>
              <a:rPr lang="en-US" sz="1800" baseline="30000" dirty="0" smtClean="0">
                <a:solidFill>
                  <a:srgbClr val="0000FF"/>
                </a:solidFill>
              </a:rPr>
              <a:t>1</a:t>
            </a:r>
            <a:r>
              <a:rPr lang="en-US" sz="1800" dirty="0" smtClean="0"/>
              <a:t> </a:t>
            </a:r>
            <a:r>
              <a:rPr lang="en-US" sz="1800" dirty="0"/>
              <a:t>is similar to </a:t>
            </a:r>
            <a:r>
              <a:rPr lang="en-US" sz="1800" dirty="0">
                <a:solidFill>
                  <a:srgbClr val="0000FF"/>
                </a:solidFill>
              </a:rPr>
              <a:t>fund</a:t>
            </a:r>
            <a:r>
              <a:rPr lang="en-US" sz="1800" baseline="30000" dirty="0">
                <a:solidFill>
                  <a:srgbClr val="0000FF"/>
                </a:solidFill>
              </a:rPr>
              <a:t>3</a:t>
            </a:r>
          </a:p>
          <a:p>
            <a:pPr lvl="1"/>
            <a:r>
              <a:rPr lang="en-US" sz="1800" dirty="0">
                <a:solidFill>
                  <a:srgbClr val="0000FF"/>
                </a:solidFill>
              </a:rPr>
              <a:t>Bank</a:t>
            </a:r>
            <a:r>
              <a:rPr lang="en-US" sz="1800" baseline="30000" dirty="0">
                <a:solidFill>
                  <a:srgbClr val="0000FF"/>
                </a:solidFill>
              </a:rPr>
              <a:t>2</a:t>
            </a:r>
            <a:r>
              <a:rPr lang="en-US" sz="1800" dirty="0"/>
              <a:t> is similar to </a:t>
            </a:r>
            <a:r>
              <a:rPr lang="en-US" sz="1800" dirty="0">
                <a:solidFill>
                  <a:srgbClr val="0000FF"/>
                </a:solidFill>
              </a:rPr>
              <a:t>slope</a:t>
            </a:r>
            <a:r>
              <a:rPr lang="en-US" sz="1800" baseline="30000" dirty="0">
                <a:solidFill>
                  <a:srgbClr val="0000FF"/>
                </a:solidFill>
              </a:rPr>
              <a:t>5</a:t>
            </a:r>
          </a:p>
          <a:p>
            <a:r>
              <a:rPr lang="en-US" sz="2000" dirty="0" smtClean="0"/>
              <a:t>But we’ll compute similarity over </a:t>
            </a:r>
            <a:r>
              <a:rPr lang="en-US" sz="2000" dirty="0"/>
              <a:t>both words and senses</a:t>
            </a:r>
          </a:p>
        </p:txBody>
      </p:sp>
    </p:spTree>
    <p:extLst>
      <p:ext uri="{BB962C8B-B14F-4D97-AF65-F5344CB8AC3E}">
        <p14:creationId xmlns:p14="http://schemas.microsoft.com/office/powerpoint/2010/main" val="42796039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Why word similarity</a:t>
            </a:r>
          </a:p>
        </p:txBody>
      </p:sp>
      <p:sp>
        <p:nvSpPr>
          <p:cNvPr id="80899" name="Rectangle 3"/>
          <p:cNvSpPr>
            <a:spLocks noGrp="1" noChangeArrowheads="1"/>
          </p:cNvSpPr>
          <p:nvPr>
            <p:ph sz="quarter" idx="1"/>
          </p:nvPr>
        </p:nvSpPr>
        <p:spPr/>
        <p:txBody>
          <a:bodyPr/>
          <a:lstStyle/>
          <a:p>
            <a:r>
              <a:rPr lang="en-US"/>
              <a:t>Information retrieval</a:t>
            </a:r>
          </a:p>
          <a:p>
            <a:r>
              <a:rPr lang="en-US"/>
              <a:t>Question answering</a:t>
            </a:r>
          </a:p>
          <a:p>
            <a:r>
              <a:rPr lang="en-US"/>
              <a:t>Machine translation</a:t>
            </a:r>
          </a:p>
          <a:p>
            <a:r>
              <a:rPr lang="en-US"/>
              <a:t>Natural language generation</a:t>
            </a:r>
          </a:p>
          <a:p>
            <a:r>
              <a:rPr lang="en-US"/>
              <a:t>Language modeling</a:t>
            </a:r>
          </a:p>
          <a:p>
            <a:r>
              <a:rPr lang="en-US"/>
              <a:t>Automatic essay grading</a:t>
            </a:r>
          </a:p>
          <a:p>
            <a:r>
              <a:rPr lang="en-US"/>
              <a:t>Plagiarism detection</a:t>
            </a:r>
          </a:p>
          <a:p>
            <a:r>
              <a:rPr lang="en-US"/>
              <a:t>Document clustering</a:t>
            </a:r>
          </a:p>
        </p:txBody>
      </p:sp>
    </p:spTree>
    <p:extLst>
      <p:ext uri="{BB962C8B-B14F-4D97-AF65-F5344CB8AC3E}">
        <p14:creationId xmlns:p14="http://schemas.microsoft.com/office/powerpoint/2010/main" val="39553369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dirty="0" smtClean="0"/>
              <a:t>Word similarity and word relatedness</a:t>
            </a:r>
            <a:endParaRPr lang="en-US" dirty="0"/>
          </a:p>
        </p:txBody>
      </p:sp>
      <p:sp>
        <p:nvSpPr>
          <p:cNvPr id="82947" name="Rectangle 1027"/>
          <p:cNvSpPr>
            <a:spLocks noGrp="1" noChangeArrowheads="1"/>
          </p:cNvSpPr>
          <p:nvPr>
            <p:ph sz="quarter" idx="1"/>
          </p:nvPr>
        </p:nvSpPr>
        <p:spPr/>
        <p:txBody>
          <a:bodyPr/>
          <a:lstStyle/>
          <a:p>
            <a:pPr>
              <a:lnSpc>
                <a:spcPct val="90000"/>
              </a:lnSpc>
            </a:pPr>
            <a:r>
              <a:rPr lang="en-US" sz="2800" dirty="0" smtClean="0"/>
              <a:t>We often distinguish </a:t>
            </a:r>
            <a:r>
              <a:rPr lang="en-US" sz="2800" b="1" dirty="0" smtClean="0"/>
              <a:t>word </a:t>
            </a:r>
            <a:r>
              <a:rPr lang="en-US" sz="2800" b="1" dirty="0"/>
              <a:t>similarity </a:t>
            </a:r>
            <a:r>
              <a:rPr lang="en-US" sz="2800" b="1" dirty="0" smtClean="0"/>
              <a:t> </a:t>
            </a:r>
            <a:r>
              <a:rPr lang="en-US" sz="2800" dirty="0" smtClean="0"/>
              <a:t>from </a:t>
            </a:r>
            <a:r>
              <a:rPr lang="en-US" sz="2800" b="1" dirty="0" smtClean="0"/>
              <a:t>word </a:t>
            </a:r>
            <a:r>
              <a:rPr lang="en-US" sz="2800" b="1" dirty="0"/>
              <a:t>relatedness</a:t>
            </a:r>
          </a:p>
          <a:p>
            <a:pPr lvl="1">
              <a:lnSpc>
                <a:spcPct val="90000"/>
              </a:lnSpc>
            </a:pPr>
            <a:r>
              <a:rPr lang="en-US" sz="2400" b="1" dirty="0"/>
              <a:t>Similar</a:t>
            </a:r>
            <a:r>
              <a:rPr lang="en-US" sz="2400" dirty="0"/>
              <a:t> </a:t>
            </a:r>
            <a:r>
              <a:rPr lang="en-US" sz="2400" b="1" dirty="0" smtClean="0"/>
              <a:t>words</a:t>
            </a:r>
            <a:r>
              <a:rPr lang="en-US" sz="2400" dirty="0" smtClean="0"/>
              <a:t>: near</a:t>
            </a:r>
            <a:r>
              <a:rPr lang="en-US" sz="2400" dirty="0"/>
              <a:t>-synonyms</a:t>
            </a:r>
          </a:p>
          <a:p>
            <a:pPr lvl="1">
              <a:lnSpc>
                <a:spcPct val="90000"/>
              </a:lnSpc>
            </a:pPr>
            <a:r>
              <a:rPr lang="en-US" sz="2400" b="1" dirty="0" smtClean="0"/>
              <a:t>Related words</a:t>
            </a:r>
            <a:r>
              <a:rPr lang="en-US" sz="2400" dirty="0" smtClean="0"/>
              <a:t>: can be </a:t>
            </a:r>
            <a:r>
              <a:rPr lang="en-US" sz="2400" dirty="0"/>
              <a:t>related any way</a:t>
            </a:r>
          </a:p>
          <a:p>
            <a:pPr lvl="2">
              <a:lnSpc>
                <a:spcPct val="90000"/>
              </a:lnSpc>
            </a:pPr>
            <a:r>
              <a:rPr lang="en-US" sz="2400" dirty="0">
                <a:latin typeface="Courier"/>
                <a:cs typeface="Courier"/>
              </a:rPr>
              <a:t>c</a:t>
            </a:r>
            <a:r>
              <a:rPr lang="en-US" sz="2400" dirty="0" smtClean="0">
                <a:latin typeface="Courier"/>
                <a:cs typeface="Courier"/>
              </a:rPr>
              <a:t>ar, </a:t>
            </a:r>
            <a:r>
              <a:rPr lang="en-US" sz="2400" dirty="0">
                <a:latin typeface="Courier"/>
                <a:cs typeface="Courier"/>
              </a:rPr>
              <a:t>bicycle</a:t>
            </a:r>
            <a:r>
              <a:rPr lang="en-US" sz="2400" dirty="0"/>
              <a:t>: </a:t>
            </a:r>
            <a:r>
              <a:rPr lang="en-US" sz="2400" dirty="0" smtClean="0"/>
              <a:t>   </a:t>
            </a:r>
            <a:r>
              <a:rPr lang="en-US" sz="2400" b="1" dirty="0" smtClean="0"/>
              <a:t>similar</a:t>
            </a:r>
            <a:endParaRPr lang="en-US" sz="2400" b="1" dirty="0"/>
          </a:p>
          <a:p>
            <a:pPr lvl="2">
              <a:lnSpc>
                <a:spcPct val="90000"/>
              </a:lnSpc>
            </a:pPr>
            <a:r>
              <a:rPr lang="en-US" sz="2400" dirty="0">
                <a:latin typeface="Courier"/>
                <a:cs typeface="Courier"/>
              </a:rPr>
              <a:t>c</a:t>
            </a:r>
            <a:r>
              <a:rPr lang="en-US" sz="2400" dirty="0" smtClean="0">
                <a:latin typeface="Courier"/>
                <a:cs typeface="Courier"/>
              </a:rPr>
              <a:t>ar</a:t>
            </a:r>
            <a:r>
              <a:rPr lang="en-US" sz="2400" dirty="0">
                <a:latin typeface="Courier"/>
                <a:cs typeface="Courier"/>
              </a:rPr>
              <a:t>, gasoline</a:t>
            </a:r>
            <a:r>
              <a:rPr lang="en-US" sz="2400" dirty="0"/>
              <a:t>: </a:t>
            </a:r>
            <a:r>
              <a:rPr lang="en-US" sz="2400" dirty="0" smtClean="0"/>
              <a:t>  </a:t>
            </a:r>
            <a:r>
              <a:rPr lang="en-US" sz="2400" b="1" dirty="0" smtClean="0"/>
              <a:t>related</a:t>
            </a:r>
            <a:r>
              <a:rPr lang="en-US" sz="2400" dirty="0"/>
              <a:t>, not </a:t>
            </a:r>
            <a:r>
              <a:rPr lang="en-US" sz="2400" dirty="0" smtClean="0"/>
              <a:t>similar</a:t>
            </a:r>
            <a:endParaRPr lang="en-US" sz="2400" dirty="0"/>
          </a:p>
        </p:txBody>
      </p:sp>
    </p:spTree>
    <p:extLst>
      <p:ext uri="{BB962C8B-B14F-4D97-AF65-F5344CB8AC3E}">
        <p14:creationId xmlns:p14="http://schemas.microsoft.com/office/powerpoint/2010/main" val="21845401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Two classes </a:t>
            </a:r>
            <a:r>
              <a:rPr lang="en-US" dirty="0"/>
              <a:t>of </a:t>
            </a:r>
            <a:r>
              <a:rPr lang="en-US" dirty="0" smtClean="0"/>
              <a:t>similarity algorithms</a:t>
            </a:r>
            <a:endParaRPr lang="en-US" dirty="0"/>
          </a:p>
        </p:txBody>
      </p:sp>
      <p:sp>
        <p:nvSpPr>
          <p:cNvPr id="81923" name="Rectangle 3"/>
          <p:cNvSpPr>
            <a:spLocks noGrp="1" noChangeArrowheads="1"/>
          </p:cNvSpPr>
          <p:nvPr>
            <p:ph sz="quarter" idx="1"/>
          </p:nvPr>
        </p:nvSpPr>
        <p:spPr/>
        <p:txBody>
          <a:bodyPr/>
          <a:lstStyle/>
          <a:p>
            <a:r>
              <a:rPr lang="en-US" sz="2800" dirty="0"/>
              <a:t>Thesaurus-based algorithms</a:t>
            </a:r>
          </a:p>
          <a:p>
            <a:pPr lvl="1"/>
            <a:r>
              <a:rPr lang="en-US" sz="2400" dirty="0" smtClean="0"/>
              <a:t>Are words “</a:t>
            </a:r>
            <a:r>
              <a:rPr lang="en-US" sz="2400" dirty="0"/>
              <a:t>nearby” in </a:t>
            </a:r>
            <a:r>
              <a:rPr lang="en-US" sz="2400" dirty="0" err="1" smtClean="0"/>
              <a:t>hypernym</a:t>
            </a:r>
            <a:r>
              <a:rPr lang="en-US" sz="2400" dirty="0" smtClean="0"/>
              <a:t> hierarchy?</a:t>
            </a:r>
          </a:p>
          <a:p>
            <a:pPr lvl="1"/>
            <a:r>
              <a:rPr lang="en-US" sz="2400" dirty="0" smtClean="0"/>
              <a:t>Do words have similar glosses (definitions)?</a:t>
            </a:r>
          </a:p>
          <a:p>
            <a:r>
              <a:rPr lang="en-US" sz="2800" dirty="0" smtClean="0"/>
              <a:t>Distributional </a:t>
            </a:r>
            <a:r>
              <a:rPr lang="en-US" sz="2800" dirty="0"/>
              <a:t>algorithms</a:t>
            </a:r>
          </a:p>
          <a:p>
            <a:pPr lvl="1"/>
            <a:r>
              <a:rPr lang="en-US" sz="2400" dirty="0" smtClean="0"/>
              <a:t>Do words have similar distributional contexts?</a:t>
            </a:r>
          </a:p>
        </p:txBody>
      </p:sp>
    </p:spTree>
    <p:extLst>
      <p:ext uri="{BB962C8B-B14F-4D97-AF65-F5344CB8AC3E}">
        <p14:creationId xmlns:p14="http://schemas.microsoft.com/office/powerpoint/2010/main" val="42935238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33350"/>
            <a:ext cx="4642375" cy="2829322"/>
          </a:xfrm>
          <a:prstGeom prst="rect">
            <a:avLst/>
          </a:prstGeom>
        </p:spPr>
      </p:pic>
      <p:sp>
        <p:nvSpPr>
          <p:cNvPr id="83970" name="Rectangle 2"/>
          <p:cNvSpPr>
            <a:spLocks noGrp="1" noChangeArrowheads="1"/>
          </p:cNvSpPr>
          <p:nvPr>
            <p:ph type="title"/>
          </p:nvPr>
        </p:nvSpPr>
        <p:spPr/>
        <p:txBody>
          <a:bodyPr/>
          <a:lstStyle/>
          <a:p>
            <a:r>
              <a:rPr lang="en-US"/>
              <a:t>Path based similarity</a:t>
            </a:r>
          </a:p>
        </p:txBody>
      </p:sp>
      <p:sp>
        <p:nvSpPr>
          <p:cNvPr id="83971" name="Rectangle 3"/>
          <p:cNvSpPr>
            <a:spLocks noGrp="1" noChangeArrowheads="1"/>
          </p:cNvSpPr>
          <p:nvPr>
            <p:ph sz="quarter" idx="1"/>
          </p:nvPr>
        </p:nvSpPr>
        <p:spPr>
          <a:xfrm>
            <a:off x="76200" y="2952750"/>
            <a:ext cx="6172200" cy="2209800"/>
          </a:xfrm>
        </p:spPr>
        <p:txBody>
          <a:bodyPr/>
          <a:lstStyle/>
          <a:p>
            <a:r>
              <a:rPr lang="en-US" dirty="0"/>
              <a:t>Two </a:t>
            </a:r>
            <a:r>
              <a:rPr lang="en-US" dirty="0" smtClean="0"/>
              <a:t>concepts (senses/</a:t>
            </a:r>
            <a:r>
              <a:rPr lang="en-US" dirty="0" err="1" smtClean="0"/>
              <a:t>synsets</a:t>
            </a:r>
            <a:r>
              <a:rPr lang="en-US" dirty="0" smtClean="0"/>
              <a:t>) are </a:t>
            </a:r>
            <a:r>
              <a:rPr lang="en-US" dirty="0"/>
              <a:t>similar if </a:t>
            </a:r>
            <a:r>
              <a:rPr lang="en-US" dirty="0" smtClean="0"/>
              <a:t>they are near each other in the thesaurus </a:t>
            </a:r>
            <a:r>
              <a:rPr lang="en-US" dirty="0"/>
              <a:t>hierarchy </a:t>
            </a:r>
            <a:endParaRPr lang="en-US" dirty="0" smtClean="0"/>
          </a:p>
          <a:p>
            <a:pPr lvl="1"/>
            <a:r>
              <a:rPr lang="en-US" dirty="0" smtClean="0"/>
              <a:t>=have a short </a:t>
            </a:r>
            <a:r>
              <a:rPr lang="en-US" dirty="0"/>
              <a:t>path between </a:t>
            </a:r>
            <a:r>
              <a:rPr lang="en-US" dirty="0" smtClean="0"/>
              <a:t>them</a:t>
            </a:r>
          </a:p>
          <a:p>
            <a:pPr lvl="1"/>
            <a:r>
              <a:rPr lang="en-US" dirty="0" smtClean="0"/>
              <a:t>concepts have path 1 to themselves</a:t>
            </a:r>
            <a:endParaRPr lang="en-US" dirty="0"/>
          </a:p>
        </p:txBody>
      </p:sp>
    </p:spTree>
    <p:extLst>
      <p:ext uri="{BB962C8B-B14F-4D97-AF65-F5344CB8AC3E}">
        <p14:creationId xmlns:p14="http://schemas.microsoft.com/office/powerpoint/2010/main" val="14608616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Refinements to path-based similarity</a:t>
            </a:r>
          </a:p>
        </p:txBody>
      </p:sp>
      <p:sp>
        <p:nvSpPr>
          <p:cNvPr id="84995" name="Rectangle 3"/>
          <p:cNvSpPr>
            <a:spLocks noGrp="1" noChangeArrowheads="1"/>
          </p:cNvSpPr>
          <p:nvPr>
            <p:ph sz="quarter" idx="1"/>
          </p:nvPr>
        </p:nvSpPr>
        <p:spPr/>
        <p:txBody>
          <a:bodyPr/>
          <a:lstStyle/>
          <a:p>
            <a:r>
              <a:rPr lang="en-US" dirty="0" err="1" smtClean="0">
                <a:solidFill>
                  <a:srgbClr val="0000FF"/>
                </a:solidFill>
                <a:latin typeface="Times New Roman"/>
                <a:cs typeface="Times New Roman"/>
              </a:rPr>
              <a:t>pathlen</a:t>
            </a:r>
            <a:r>
              <a:rPr lang="en-US" dirty="0" smtClean="0">
                <a:solidFill>
                  <a:srgbClr val="0000FF"/>
                </a:solidFill>
                <a:latin typeface="Times New Roman"/>
                <a:cs typeface="Times New Roman"/>
              </a:rPr>
              <a:t>(</a:t>
            </a:r>
            <a:r>
              <a:rPr lang="en-US" i="1" dirty="0" smtClean="0">
                <a:solidFill>
                  <a:srgbClr val="0000FF"/>
                </a:solidFill>
                <a:latin typeface="Times New Roman"/>
                <a:cs typeface="Times New Roman"/>
              </a:rPr>
              <a:t>c</a:t>
            </a:r>
            <a:r>
              <a:rPr lang="en-US" i="1" baseline="-25000" dirty="0" smtClean="0">
                <a:solidFill>
                  <a:srgbClr val="0000FF"/>
                </a:solidFill>
                <a:latin typeface="Times New Roman"/>
                <a:cs typeface="Times New Roman"/>
              </a:rPr>
              <a:t>1</a:t>
            </a:r>
            <a:r>
              <a:rPr lang="en-US" i="1" dirty="0" smtClean="0">
                <a:solidFill>
                  <a:srgbClr val="0000FF"/>
                </a:solidFill>
                <a:latin typeface="Times New Roman"/>
                <a:cs typeface="Times New Roman"/>
              </a:rPr>
              <a:t>,c</a:t>
            </a:r>
            <a:r>
              <a:rPr lang="en-US" i="1" baseline="-25000" dirty="0" smtClean="0">
                <a:solidFill>
                  <a:srgbClr val="0000FF"/>
                </a:solidFill>
                <a:latin typeface="Times New Roman"/>
                <a:cs typeface="Times New Roman"/>
              </a:rPr>
              <a:t>2</a:t>
            </a:r>
            <a:r>
              <a:rPr lang="en-US" dirty="0" smtClean="0">
                <a:solidFill>
                  <a:srgbClr val="0000FF"/>
                </a:solidFill>
                <a:latin typeface="Times New Roman"/>
                <a:cs typeface="Times New Roman"/>
              </a:rPr>
              <a:t>) </a:t>
            </a:r>
            <a:r>
              <a:rPr lang="en-US" dirty="0" smtClean="0"/>
              <a:t>= 1 + number of edges in the shortest path in the </a:t>
            </a:r>
            <a:r>
              <a:rPr lang="en-US" dirty="0" err="1" smtClean="0"/>
              <a:t>hypernym</a:t>
            </a:r>
            <a:r>
              <a:rPr lang="en-US" dirty="0" smtClean="0"/>
              <a:t> graph between sense nodes </a:t>
            </a:r>
            <a:r>
              <a:rPr lang="en-US" i="1" dirty="0" smtClean="0"/>
              <a:t>c</a:t>
            </a:r>
            <a:r>
              <a:rPr lang="en-US" i="1" baseline="-25000" dirty="0" smtClean="0"/>
              <a:t>1</a:t>
            </a:r>
            <a:r>
              <a:rPr lang="en-US" dirty="0" smtClean="0"/>
              <a:t> and </a:t>
            </a:r>
            <a:r>
              <a:rPr lang="en-US" i="1" dirty="0" smtClean="0"/>
              <a:t>c</a:t>
            </a:r>
            <a:r>
              <a:rPr lang="en-US" i="1" baseline="-25000" dirty="0" smtClean="0"/>
              <a:t>2</a:t>
            </a:r>
          </a:p>
          <a:p>
            <a:r>
              <a:rPr lang="en-US" dirty="0" smtClean="0"/>
              <a:t>ranges from 0 to 1 (identity)</a:t>
            </a:r>
          </a:p>
          <a:p>
            <a:endParaRPr lang="en-US" sz="2800" i="1" baseline="-25000" dirty="0"/>
          </a:p>
          <a:p>
            <a:r>
              <a:rPr lang="en-US" sz="2800" dirty="0" err="1">
                <a:solidFill>
                  <a:srgbClr val="0000FF"/>
                </a:solidFill>
                <a:latin typeface="Times New Roman"/>
                <a:cs typeface="Times New Roman"/>
              </a:rPr>
              <a:t>simpath</a:t>
            </a:r>
            <a:r>
              <a:rPr lang="en-US" sz="2800" dirty="0">
                <a:solidFill>
                  <a:srgbClr val="0000FF"/>
                </a:solidFill>
                <a:latin typeface="Times New Roman"/>
                <a:cs typeface="Times New Roman"/>
              </a:rPr>
              <a:t>(</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r>
              <a:rPr lang="en-US" sz="2800" dirty="0" smtClean="0">
                <a:latin typeface="Times New Roman"/>
                <a:cs typeface="Times New Roman"/>
              </a:rPr>
              <a:t>= </a:t>
            </a:r>
          </a:p>
          <a:p>
            <a:endParaRPr lang="en-US" sz="2800" dirty="0" smtClean="0">
              <a:latin typeface="Times New Roman"/>
              <a:cs typeface="Times New Roman"/>
            </a:endParaRPr>
          </a:p>
          <a:p>
            <a:r>
              <a:rPr lang="en-US" sz="2800" dirty="0" err="1" smtClean="0">
                <a:solidFill>
                  <a:srgbClr val="0000FF"/>
                </a:solidFill>
                <a:latin typeface="Times New Roman"/>
                <a:cs typeface="Times New Roman"/>
              </a:rPr>
              <a:t>wordsim</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2</a:t>
            </a:r>
            <a:r>
              <a:rPr lang="en-US" sz="2800" dirty="0">
                <a:latin typeface="Times New Roman"/>
                <a:cs typeface="Times New Roman"/>
              </a:rPr>
              <a:t>) </a:t>
            </a:r>
            <a:r>
              <a:rPr lang="en-US" sz="2800" dirty="0" smtClean="0">
                <a:latin typeface="Times New Roman"/>
                <a:cs typeface="Times New Roman"/>
              </a:rPr>
              <a:t>=   max</a:t>
            </a:r>
            <a:r>
              <a:rPr lang="en-US" sz="1800" dirty="0" smtClean="0">
                <a:latin typeface="Times New Roman"/>
                <a:cs typeface="Times New Roman"/>
              </a:rPr>
              <a:t>         </a:t>
            </a:r>
            <a:r>
              <a:rPr lang="en-US" sz="2800" dirty="0" err="1" smtClean="0">
                <a:latin typeface="Times New Roman"/>
                <a:cs typeface="Times New Roman"/>
              </a:rPr>
              <a:t>sim</a:t>
            </a:r>
            <a:r>
              <a:rPr lang="en-US" sz="2800" dirty="0">
                <a:latin typeface="Times New Roman"/>
                <a:cs typeface="Times New Roman"/>
              </a:rPr>
              <a:t>(</a:t>
            </a:r>
            <a:r>
              <a:rPr lang="en-US" sz="2800" i="1" dirty="0">
                <a:latin typeface="Times New Roman"/>
                <a:cs typeface="Times New Roman"/>
              </a:rPr>
              <a:t>c</a:t>
            </a:r>
            <a:r>
              <a:rPr lang="en-US" sz="2800" i="1" baseline="-25000" dirty="0">
                <a:latin typeface="Times New Roman"/>
                <a:cs typeface="Times New Roman"/>
              </a:rPr>
              <a:t>1</a:t>
            </a:r>
            <a:r>
              <a:rPr lang="en-US" sz="2800" i="1" dirty="0">
                <a:latin typeface="Times New Roman"/>
                <a:cs typeface="Times New Roman"/>
              </a:rPr>
              <a:t>,c</a:t>
            </a:r>
            <a:r>
              <a:rPr lang="en-US" sz="2800" i="1" baseline="-25000" dirty="0">
                <a:latin typeface="Times New Roman"/>
                <a:cs typeface="Times New Roman"/>
              </a:rPr>
              <a:t>2</a:t>
            </a:r>
            <a:r>
              <a:rPr lang="en-US" sz="2800" dirty="0">
                <a:latin typeface="Times New Roman"/>
                <a:cs typeface="Times New Roman"/>
              </a:rPr>
              <a:t>)</a:t>
            </a:r>
          </a:p>
        </p:txBody>
      </p:sp>
      <p:sp>
        <p:nvSpPr>
          <p:cNvPr id="2" name="TextBox 1"/>
          <p:cNvSpPr txBox="1"/>
          <p:nvPr/>
        </p:nvSpPr>
        <p:spPr>
          <a:xfrm>
            <a:off x="2362200" y="4476750"/>
            <a:ext cx="2904686" cy="369332"/>
          </a:xfrm>
          <a:prstGeom prst="rect">
            <a:avLst/>
          </a:prstGeom>
          <a:noFill/>
        </p:spPr>
        <p:txBody>
          <a:bodyPr wrap="none" rtlCol="0">
            <a:spAutoFit/>
          </a:bodyPr>
          <a:lstStyle/>
          <a:p>
            <a:r>
              <a:rPr lang="en-US" sz="1800" dirty="0" smtClean="0">
                <a:latin typeface="Times New Roman"/>
                <a:cs typeface="Times New Roman"/>
              </a:rPr>
              <a:t>c</a:t>
            </a:r>
            <a:r>
              <a:rPr lang="en-US" sz="1800" baseline="-25000" dirty="0" smtClean="0">
                <a:latin typeface="Times New Roman"/>
                <a:cs typeface="Times New Roman"/>
              </a:rPr>
              <a:t>1</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1</a:t>
            </a:r>
            <a:r>
              <a:rPr lang="en-US" sz="1800" dirty="0">
                <a:latin typeface="Times New Roman"/>
                <a:cs typeface="Times New Roman"/>
              </a:rPr>
              <a:t>),c</a:t>
            </a:r>
            <a:r>
              <a:rPr lang="en-US" sz="1800" baseline="-25000" dirty="0">
                <a:latin typeface="Times New Roman"/>
                <a:cs typeface="Times New Roman"/>
              </a:rPr>
              <a:t>2</a:t>
            </a:r>
            <a:r>
              <a:rPr lang="en-US" sz="1800" dirty="0">
                <a:latin typeface="Times New Roman"/>
                <a:cs typeface="Times New Roman"/>
                <a:sym typeface="Symbol" charset="2"/>
              </a:rPr>
              <a:t></a:t>
            </a:r>
            <a:r>
              <a:rPr lang="en-US" sz="1800" dirty="0">
                <a:latin typeface="Times New Roman"/>
                <a:cs typeface="Times New Roman"/>
              </a:rPr>
              <a:t>senses(</a:t>
            </a:r>
            <a:r>
              <a:rPr lang="en-US" sz="1800" dirty="0" smtClean="0">
                <a:latin typeface="Times New Roman"/>
                <a:cs typeface="Times New Roman"/>
              </a:rPr>
              <a:t>w</a:t>
            </a:r>
            <a:r>
              <a:rPr lang="en-US" sz="1800" baseline="-25000" dirty="0" smtClean="0">
                <a:latin typeface="Times New Roman"/>
                <a:cs typeface="Times New Roman"/>
              </a:rPr>
              <a:t>2</a:t>
            </a:r>
            <a:r>
              <a:rPr lang="en-US" sz="1800" dirty="0">
                <a:latin typeface="Times New Roman"/>
                <a:cs typeface="Times New Roman"/>
              </a:rPr>
              <a:t>)</a:t>
            </a:r>
            <a:endParaRPr lang="en-US" sz="1800" dirty="0">
              <a:latin typeface="+mn-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37247282"/>
              </p:ext>
            </p:extLst>
          </p:nvPr>
        </p:nvGraphicFramePr>
        <p:xfrm>
          <a:off x="3276599" y="2813050"/>
          <a:ext cx="2070847" cy="977900"/>
        </p:xfrm>
        <a:graphic>
          <a:graphicData uri="http://schemas.openxmlformats.org/presentationml/2006/ole">
            <mc:AlternateContent xmlns:mc="http://schemas.openxmlformats.org/markup-compatibility/2006">
              <mc:Choice xmlns:v="urn:schemas-microsoft-com:vml" Requires="v">
                <p:oleObj spid="_x0000_s13379" name="Equation" r:id="rId3" imgW="914400" imgH="431800" progId="Equation.3">
                  <p:embed/>
                </p:oleObj>
              </mc:Choice>
              <mc:Fallback>
                <p:oleObj name="Equation" r:id="rId3" imgW="914400" imgH="431800" progId="Equation.3">
                  <p:embed/>
                  <p:pic>
                    <p:nvPicPr>
                      <p:cNvPr id="0" name=""/>
                      <p:cNvPicPr/>
                      <p:nvPr/>
                    </p:nvPicPr>
                    <p:blipFill>
                      <a:blip r:embed="rId4"/>
                      <a:stretch>
                        <a:fillRect/>
                      </a:stretch>
                    </p:blipFill>
                    <p:spPr>
                      <a:xfrm>
                        <a:off x="3276599" y="2813050"/>
                        <a:ext cx="2070847" cy="977900"/>
                      </a:xfrm>
                      <a:prstGeom prst="rect">
                        <a:avLst/>
                      </a:prstGeom>
                    </p:spPr>
                  </p:pic>
                </p:oleObj>
              </mc:Fallback>
            </mc:AlternateContent>
          </a:graphicData>
        </a:graphic>
      </p:graphicFrame>
    </p:spTree>
    <p:extLst>
      <p:ext uri="{BB962C8B-B14F-4D97-AF65-F5344CB8AC3E}">
        <p14:creationId xmlns:p14="http://schemas.microsoft.com/office/powerpoint/2010/main" val="151579365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425" y="1123950"/>
            <a:ext cx="4642375" cy="2829322"/>
          </a:xfrm>
          <a:prstGeom prst="rect">
            <a:avLst/>
          </a:prstGeom>
        </p:spPr>
      </p:pic>
      <p:sp>
        <p:nvSpPr>
          <p:cNvPr id="2" name="Title 1"/>
          <p:cNvSpPr>
            <a:spLocks noGrp="1"/>
          </p:cNvSpPr>
          <p:nvPr>
            <p:ph type="title"/>
          </p:nvPr>
        </p:nvSpPr>
        <p:spPr/>
        <p:txBody>
          <a:bodyPr/>
          <a:lstStyle/>
          <a:p>
            <a:r>
              <a:rPr lang="en-US" dirty="0" smtClean="0"/>
              <a:t>Example: path-based similarity</a:t>
            </a:r>
            <a:br>
              <a:rPr lang="en-US" dirty="0" smtClean="0"/>
            </a:br>
            <a:r>
              <a:rPr lang="en-US" sz="2800" b="0" dirty="0" err="1" smtClean="0">
                <a:latin typeface="Times New Roman"/>
                <a:cs typeface="Times New Roman"/>
              </a:rPr>
              <a:t>simpath</a:t>
            </a:r>
            <a:r>
              <a:rPr lang="en-US" sz="2800" b="0" dirty="0" smtClean="0">
                <a:latin typeface="Times New Roman"/>
                <a:cs typeface="Times New Roman"/>
              </a:rPr>
              <a:t>(</a:t>
            </a:r>
            <a:r>
              <a:rPr lang="en-US" sz="2800" b="0" i="1" dirty="0" smtClean="0">
                <a:latin typeface="Times New Roman"/>
                <a:cs typeface="Times New Roman"/>
              </a:rPr>
              <a:t>c</a:t>
            </a:r>
            <a:r>
              <a:rPr lang="en-US" sz="2800" b="0" i="1" baseline="-25000" dirty="0" smtClean="0">
                <a:latin typeface="Times New Roman"/>
                <a:cs typeface="Times New Roman"/>
              </a:rPr>
              <a:t>1</a:t>
            </a:r>
            <a:r>
              <a:rPr lang="en-US" sz="2800" b="0" i="1" dirty="0" smtClean="0">
                <a:latin typeface="Times New Roman"/>
                <a:cs typeface="Times New Roman"/>
              </a:rPr>
              <a:t>,c</a:t>
            </a:r>
            <a:r>
              <a:rPr lang="en-US" sz="2800" b="0" i="1" baseline="-25000" dirty="0" smtClean="0">
                <a:latin typeface="Times New Roman"/>
                <a:cs typeface="Times New Roman"/>
              </a:rPr>
              <a:t>2</a:t>
            </a:r>
            <a:r>
              <a:rPr lang="en-US" sz="2800" b="0" dirty="0" smtClean="0">
                <a:latin typeface="Times New Roman"/>
                <a:cs typeface="Times New Roman"/>
              </a:rPr>
              <a:t>) = 1/</a:t>
            </a:r>
            <a:r>
              <a:rPr lang="en-US" sz="2800" b="0" dirty="0" err="1" smtClean="0">
                <a:latin typeface="Times New Roman"/>
                <a:cs typeface="Times New Roman"/>
              </a:rPr>
              <a:t>pathlen</a:t>
            </a:r>
            <a:r>
              <a:rPr lang="en-US" sz="2800" b="0" dirty="0" smtClean="0">
                <a:latin typeface="Times New Roman"/>
                <a:cs typeface="Times New Roman"/>
              </a:rPr>
              <a:t>(</a:t>
            </a:r>
            <a:r>
              <a:rPr lang="en-US" sz="2800" b="0" i="1" dirty="0" smtClean="0">
                <a:latin typeface="Times New Roman"/>
                <a:cs typeface="Times New Roman"/>
              </a:rPr>
              <a:t>c</a:t>
            </a:r>
            <a:r>
              <a:rPr lang="en-US" sz="2800" b="0" i="1" baseline="-25000" dirty="0" smtClean="0">
                <a:latin typeface="Times New Roman"/>
                <a:cs typeface="Times New Roman"/>
              </a:rPr>
              <a:t>1</a:t>
            </a:r>
            <a:r>
              <a:rPr lang="en-US" sz="2800" b="0" i="1" dirty="0" smtClean="0">
                <a:latin typeface="Times New Roman"/>
                <a:cs typeface="Times New Roman"/>
              </a:rPr>
              <a:t>,c</a:t>
            </a:r>
            <a:r>
              <a:rPr lang="en-US" sz="2800" b="0" i="1" baseline="-25000" dirty="0" smtClean="0">
                <a:latin typeface="Times New Roman"/>
                <a:cs typeface="Times New Roman"/>
              </a:rPr>
              <a:t>2</a:t>
            </a:r>
            <a:r>
              <a:rPr lang="en-US" sz="2800" b="0" dirty="0" smtClean="0">
                <a:latin typeface="Times New Roman"/>
                <a:cs typeface="Times New Roman"/>
              </a:rPr>
              <a:t>)</a:t>
            </a:r>
            <a:endParaRPr lang="en-US" sz="2800" b="0" baseline="30000" dirty="0">
              <a:latin typeface="Times New Roman"/>
              <a:cs typeface="Times New Roman"/>
            </a:endParaRPr>
          </a:p>
        </p:txBody>
      </p:sp>
      <p:sp>
        <p:nvSpPr>
          <p:cNvPr id="3" name="Content Placeholder 2"/>
          <p:cNvSpPr>
            <a:spLocks noGrp="1"/>
          </p:cNvSpPr>
          <p:nvPr>
            <p:ph idx="1"/>
          </p:nvPr>
        </p:nvSpPr>
        <p:spPr>
          <a:xfrm>
            <a:off x="152400" y="2952750"/>
            <a:ext cx="8534400" cy="1981200"/>
          </a:xfrm>
        </p:spPr>
        <p:txBody>
          <a:bodyPr/>
          <a:lstStyle/>
          <a:p>
            <a:pPr marL="0" indent="0">
              <a:buNone/>
            </a:pPr>
            <a:r>
              <a:rPr lang="en-US" sz="2200" dirty="0" err="1">
                <a:solidFill>
                  <a:srgbClr val="0000FF"/>
                </a:solidFill>
              </a:rPr>
              <a:t>simpath</a:t>
            </a:r>
            <a:r>
              <a:rPr lang="en-US" sz="2200" dirty="0" smtClean="0">
                <a:solidFill>
                  <a:srgbClr val="0000FF"/>
                </a:solidFill>
              </a:rPr>
              <a:t>(</a:t>
            </a:r>
            <a:r>
              <a:rPr lang="en-US" sz="2200" i="1" dirty="0" err="1" smtClean="0">
                <a:solidFill>
                  <a:srgbClr val="0000FF"/>
                </a:solidFill>
              </a:rPr>
              <a:t>nickel,coin</a:t>
            </a:r>
            <a:r>
              <a:rPr lang="en-US" sz="2200" dirty="0" smtClean="0">
                <a:solidFill>
                  <a:srgbClr val="0000FF"/>
                </a:solidFill>
              </a:rPr>
              <a:t>) </a:t>
            </a:r>
            <a:r>
              <a:rPr lang="en-US" sz="2200" dirty="0" smtClean="0"/>
              <a:t>= </a:t>
            </a:r>
            <a:r>
              <a:rPr lang="en-US" sz="2200" dirty="0" smtClean="0">
                <a:latin typeface="Times New Roman"/>
                <a:cs typeface="Times New Roman"/>
              </a:rPr>
              <a:t>1/2 = .5</a:t>
            </a:r>
            <a:endParaRPr lang="en-US" sz="2200" baseline="30000" dirty="0" smtClean="0">
              <a:latin typeface="Times New Roman"/>
              <a:cs typeface="Times New Roman"/>
            </a:endParaRPr>
          </a:p>
          <a:p>
            <a:pPr marL="0" indent="0">
              <a:buNone/>
            </a:pPr>
            <a:r>
              <a:rPr lang="en-US" sz="2200" dirty="0" err="1">
                <a:solidFill>
                  <a:srgbClr val="0000FF"/>
                </a:solidFill>
              </a:rPr>
              <a:t>simpath</a:t>
            </a:r>
            <a:r>
              <a:rPr lang="en-US" sz="2200" dirty="0" smtClean="0">
                <a:solidFill>
                  <a:srgbClr val="0000FF"/>
                </a:solidFill>
              </a:rPr>
              <a:t>(</a:t>
            </a:r>
            <a:r>
              <a:rPr lang="en-US" sz="2200" i="1" dirty="0" err="1" smtClean="0">
                <a:solidFill>
                  <a:srgbClr val="0000FF"/>
                </a:solidFill>
              </a:rPr>
              <a:t>fund,budget</a:t>
            </a:r>
            <a:r>
              <a:rPr lang="en-US" sz="2200" dirty="0" smtClean="0">
                <a:solidFill>
                  <a:srgbClr val="0000FF"/>
                </a:solidFill>
              </a:rPr>
              <a:t>) </a:t>
            </a:r>
            <a:r>
              <a:rPr lang="en-US" sz="2200" dirty="0"/>
              <a:t>= </a:t>
            </a:r>
            <a:r>
              <a:rPr lang="en-US" sz="2200" dirty="0" smtClean="0">
                <a:latin typeface="Times New Roman"/>
                <a:cs typeface="Times New Roman"/>
              </a:rPr>
              <a:t>1/2 </a:t>
            </a:r>
            <a:r>
              <a:rPr lang="en-US" sz="2200" dirty="0">
                <a:latin typeface="Times New Roman"/>
                <a:cs typeface="Times New Roman"/>
              </a:rPr>
              <a:t>= </a:t>
            </a:r>
            <a:r>
              <a:rPr lang="en-US" sz="2200" dirty="0" smtClean="0">
                <a:latin typeface="Times New Roman"/>
                <a:cs typeface="Times New Roman"/>
              </a:rPr>
              <a:t>.5</a:t>
            </a:r>
          </a:p>
          <a:p>
            <a:pPr marL="0" indent="0">
              <a:buNone/>
            </a:pPr>
            <a:r>
              <a:rPr lang="en-US" sz="2200" dirty="0" err="1">
                <a:solidFill>
                  <a:srgbClr val="0000FF"/>
                </a:solidFill>
              </a:rPr>
              <a:t>simpath</a:t>
            </a:r>
            <a:r>
              <a:rPr lang="en-US" sz="2200" dirty="0" smtClean="0">
                <a:solidFill>
                  <a:srgbClr val="0000FF"/>
                </a:solidFill>
              </a:rPr>
              <a:t>(</a:t>
            </a:r>
            <a:r>
              <a:rPr lang="en-US" sz="2200" i="1" dirty="0" err="1" smtClean="0">
                <a:solidFill>
                  <a:srgbClr val="0000FF"/>
                </a:solidFill>
              </a:rPr>
              <a:t>nickel,currency</a:t>
            </a:r>
            <a:r>
              <a:rPr lang="en-US" sz="2200" dirty="0" smtClean="0">
                <a:solidFill>
                  <a:srgbClr val="0000FF"/>
                </a:solidFill>
              </a:rPr>
              <a:t>) </a:t>
            </a:r>
            <a:r>
              <a:rPr lang="en-US" sz="2200" dirty="0"/>
              <a:t>= </a:t>
            </a:r>
            <a:r>
              <a:rPr lang="en-US" sz="2200" dirty="0">
                <a:latin typeface="Times New Roman"/>
                <a:cs typeface="Times New Roman"/>
              </a:rPr>
              <a:t>1</a:t>
            </a:r>
            <a:r>
              <a:rPr lang="en-US" sz="2200" dirty="0" smtClean="0">
                <a:latin typeface="Times New Roman"/>
                <a:cs typeface="Times New Roman"/>
              </a:rPr>
              <a:t>/4 </a:t>
            </a:r>
            <a:r>
              <a:rPr lang="en-US" sz="2200" dirty="0">
                <a:latin typeface="Times New Roman"/>
                <a:cs typeface="Times New Roman"/>
              </a:rPr>
              <a:t>= </a:t>
            </a:r>
            <a:r>
              <a:rPr lang="en-US" sz="2200" dirty="0" smtClean="0">
                <a:latin typeface="Times New Roman"/>
                <a:cs typeface="Times New Roman"/>
              </a:rPr>
              <a:t>.25</a:t>
            </a:r>
            <a:endParaRPr lang="en-US" sz="2200" dirty="0">
              <a:latin typeface="Times New Roman"/>
              <a:cs typeface="Times New Roman"/>
            </a:endParaRPr>
          </a:p>
          <a:p>
            <a:pPr marL="0" indent="0">
              <a:buNone/>
            </a:pPr>
            <a:r>
              <a:rPr lang="en-US" sz="2200" dirty="0" err="1" smtClean="0">
                <a:solidFill>
                  <a:srgbClr val="0000FF"/>
                </a:solidFill>
              </a:rPr>
              <a:t>simpath</a:t>
            </a:r>
            <a:r>
              <a:rPr lang="en-US" sz="2200" dirty="0">
                <a:solidFill>
                  <a:srgbClr val="0000FF"/>
                </a:solidFill>
              </a:rPr>
              <a:t>(</a:t>
            </a:r>
            <a:r>
              <a:rPr lang="en-US" sz="2200" i="1" dirty="0" err="1">
                <a:solidFill>
                  <a:srgbClr val="0000FF"/>
                </a:solidFill>
              </a:rPr>
              <a:t>nickel</a:t>
            </a:r>
            <a:r>
              <a:rPr lang="en-US" sz="2200" i="1" dirty="0" err="1" smtClean="0">
                <a:solidFill>
                  <a:srgbClr val="0000FF"/>
                </a:solidFill>
              </a:rPr>
              <a:t>,money</a:t>
            </a:r>
            <a:r>
              <a:rPr lang="en-US" sz="2200" dirty="0" smtClean="0">
                <a:solidFill>
                  <a:srgbClr val="0000FF"/>
                </a:solidFill>
              </a:rPr>
              <a:t>) </a:t>
            </a:r>
            <a:r>
              <a:rPr lang="en-US" sz="2200" dirty="0"/>
              <a:t>= </a:t>
            </a:r>
            <a:r>
              <a:rPr lang="en-US" sz="2200" dirty="0" smtClean="0">
                <a:latin typeface="Times New Roman"/>
                <a:cs typeface="Times New Roman"/>
              </a:rPr>
              <a:t>1/6 = .17</a:t>
            </a:r>
          </a:p>
          <a:p>
            <a:pPr marL="0" indent="0">
              <a:buNone/>
            </a:pPr>
            <a:r>
              <a:rPr lang="en-US" sz="2200" dirty="0" err="1">
                <a:solidFill>
                  <a:srgbClr val="0000FF"/>
                </a:solidFill>
              </a:rPr>
              <a:t>simpath</a:t>
            </a:r>
            <a:r>
              <a:rPr lang="en-US" sz="2200" dirty="0" smtClean="0">
                <a:solidFill>
                  <a:srgbClr val="0000FF"/>
                </a:solidFill>
              </a:rPr>
              <a:t>(</a:t>
            </a:r>
            <a:r>
              <a:rPr lang="en-US" sz="2200" i="1" dirty="0" err="1" smtClean="0">
                <a:solidFill>
                  <a:srgbClr val="0000FF"/>
                </a:solidFill>
              </a:rPr>
              <a:t>coinage,Richter</a:t>
            </a:r>
            <a:r>
              <a:rPr lang="en-US" sz="2200" i="1" dirty="0" smtClean="0">
                <a:solidFill>
                  <a:srgbClr val="0000FF"/>
                </a:solidFill>
              </a:rPr>
              <a:t> scale</a:t>
            </a:r>
            <a:r>
              <a:rPr lang="en-US" sz="2200" dirty="0" smtClean="0">
                <a:solidFill>
                  <a:srgbClr val="0000FF"/>
                </a:solidFill>
              </a:rPr>
              <a:t>) </a:t>
            </a:r>
            <a:r>
              <a:rPr lang="en-US" sz="2200" dirty="0"/>
              <a:t>= </a:t>
            </a:r>
            <a:r>
              <a:rPr lang="en-US" sz="2200" dirty="0" smtClean="0">
                <a:latin typeface="Times New Roman"/>
                <a:cs typeface="Times New Roman"/>
              </a:rPr>
              <a:t>1/6 = .17 </a:t>
            </a:r>
            <a:endParaRPr lang="en-US" sz="2200" dirty="0">
              <a:latin typeface="Times New Roman"/>
              <a:cs typeface="Times New Roman"/>
            </a:endParaRPr>
          </a:p>
          <a:p>
            <a:endParaRPr lang="en-US" sz="2800" dirty="0" smtClean="0"/>
          </a:p>
          <a:p>
            <a:endParaRPr lang="en-US" sz="2800" dirty="0"/>
          </a:p>
          <a:p>
            <a:endParaRPr lang="en-US" sz="2800" dirty="0"/>
          </a:p>
        </p:txBody>
      </p:sp>
    </p:spTree>
    <p:extLst>
      <p:ext uri="{BB962C8B-B14F-4D97-AF65-F5344CB8AC3E}">
        <p14:creationId xmlns:p14="http://schemas.microsoft.com/office/powerpoint/2010/main" val="39362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Problem with basic path-based similarity</a:t>
            </a:r>
          </a:p>
        </p:txBody>
      </p:sp>
      <p:sp>
        <p:nvSpPr>
          <p:cNvPr id="86019" name="Rectangle 3"/>
          <p:cNvSpPr>
            <a:spLocks noGrp="1" noChangeArrowheads="1"/>
          </p:cNvSpPr>
          <p:nvPr>
            <p:ph sz="quarter" idx="1"/>
          </p:nvPr>
        </p:nvSpPr>
        <p:spPr>
          <a:xfrm>
            <a:off x="304800" y="1352550"/>
            <a:ext cx="8305800" cy="3333750"/>
          </a:xfrm>
        </p:spPr>
        <p:txBody>
          <a:bodyPr/>
          <a:lstStyle/>
          <a:p>
            <a:r>
              <a:rPr lang="en-US" sz="2800" dirty="0"/>
              <a:t>Assumes each link represents a uniform distance</a:t>
            </a:r>
          </a:p>
          <a:p>
            <a:pPr lvl="1"/>
            <a:r>
              <a:rPr lang="en-US" sz="2400" dirty="0" smtClean="0"/>
              <a:t>But </a:t>
            </a:r>
            <a:r>
              <a:rPr lang="en-US" sz="2400" i="1" dirty="0"/>
              <a:t>n</a:t>
            </a:r>
            <a:r>
              <a:rPr lang="en-US" sz="2400" i="1" dirty="0" smtClean="0"/>
              <a:t>ickel</a:t>
            </a:r>
            <a:r>
              <a:rPr lang="en-US" sz="2400" dirty="0" smtClean="0"/>
              <a:t> </a:t>
            </a:r>
            <a:r>
              <a:rPr lang="en-US" sz="2400" dirty="0"/>
              <a:t>to </a:t>
            </a:r>
            <a:r>
              <a:rPr lang="en-US" sz="2400" i="1" dirty="0"/>
              <a:t>money</a:t>
            </a:r>
            <a:r>
              <a:rPr lang="en-US" sz="2400" dirty="0"/>
              <a:t> </a:t>
            </a:r>
            <a:r>
              <a:rPr lang="en-US" sz="2400" dirty="0" smtClean="0"/>
              <a:t>seems to us to be closer </a:t>
            </a:r>
            <a:r>
              <a:rPr lang="en-US" sz="2400" dirty="0"/>
              <a:t>than </a:t>
            </a:r>
            <a:r>
              <a:rPr lang="en-US" sz="2400" i="1" dirty="0"/>
              <a:t>nickel</a:t>
            </a:r>
            <a:r>
              <a:rPr lang="en-US" sz="2400" dirty="0"/>
              <a:t> to </a:t>
            </a:r>
            <a:r>
              <a:rPr lang="en-US" sz="2400" i="1" dirty="0" smtClean="0"/>
              <a:t>standard</a:t>
            </a:r>
          </a:p>
          <a:p>
            <a:pPr lvl="1"/>
            <a:r>
              <a:rPr lang="en-US" sz="2400" dirty="0" smtClean="0"/>
              <a:t>Nodes high in the hierarchy are very abstract</a:t>
            </a:r>
            <a:endParaRPr lang="en-US" sz="2400" dirty="0"/>
          </a:p>
          <a:p>
            <a:r>
              <a:rPr lang="en-US" sz="2800" dirty="0" smtClean="0"/>
              <a:t>We instead want </a:t>
            </a:r>
            <a:r>
              <a:rPr lang="en-US" sz="2800" dirty="0"/>
              <a:t>a </a:t>
            </a:r>
            <a:r>
              <a:rPr lang="en-US" sz="2800" dirty="0" smtClean="0"/>
              <a:t>metric that</a:t>
            </a:r>
          </a:p>
          <a:p>
            <a:pPr lvl="1"/>
            <a:r>
              <a:rPr lang="en-US" dirty="0" smtClean="0"/>
              <a:t>Represents </a:t>
            </a:r>
            <a:r>
              <a:rPr lang="en-US" dirty="0"/>
              <a:t>the cost of each edge </a:t>
            </a:r>
            <a:r>
              <a:rPr lang="en-US" dirty="0" smtClean="0"/>
              <a:t>independently</a:t>
            </a:r>
          </a:p>
          <a:p>
            <a:pPr lvl="1"/>
            <a:r>
              <a:rPr lang="en-US" dirty="0" smtClean="0"/>
              <a:t>Words connected only through abstract nodes </a:t>
            </a:r>
          </a:p>
          <a:p>
            <a:pPr lvl="2"/>
            <a:r>
              <a:rPr lang="en-US" dirty="0" smtClean="0"/>
              <a:t>are less similar</a:t>
            </a:r>
          </a:p>
          <a:p>
            <a:pPr lvl="1"/>
            <a:endParaRPr lang="en-US" dirty="0"/>
          </a:p>
        </p:txBody>
      </p:sp>
    </p:spTree>
    <p:extLst>
      <p:ext uri="{BB962C8B-B14F-4D97-AF65-F5344CB8AC3E}">
        <p14:creationId xmlns:p14="http://schemas.microsoft.com/office/powerpoint/2010/main" val="44622339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371600" y="133350"/>
            <a:ext cx="7467600" cy="742950"/>
          </a:xfrm>
        </p:spPr>
        <p:txBody>
          <a:bodyPr/>
          <a:lstStyle/>
          <a:p>
            <a:r>
              <a:rPr lang="en-US" dirty="0"/>
              <a:t>Information content similarity metrics</a:t>
            </a:r>
          </a:p>
        </p:txBody>
      </p:sp>
      <p:sp>
        <p:nvSpPr>
          <p:cNvPr id="87043" name="Rectangle 3"/>
          <p:cNvSpPr>
            <a:spLocks noGrp="1" noChangeArrowheads="1"/>
          </p:cNvSpPr>
          <p:nvPr>
            <p:ph sz="quarter" idx="1"/>
          </p:nvPr>
        </p:nvSpPr>
        <p:spPr>
          <a:xfrm>
            <a:off x="304800" y="1276350"/>
            <a:ext cx="8534400" cy="3867150"/>
          </a:xfrm>
        </p:spPr>
        <p:txBody>
          <a:bodyPr/>
          <a:lstStyle/>
          <a:p>
            <a:r>
              <a:rPr lang="en-US" dirty="0"/>
              <a:t>Let’s define </a:t>
            </a:r>
            <a:r>
              <a:rPr lang="en-US" dirty="0">
                <a:latin typeface="Times New Roman"/>
                <a:cs typeface="Times New Roman"/>
              </a:rPr>
              <a:t>P</a:t>
            </a:r>
            <a:r>
              <a:rPr lang="en-US" dirty="0" smtClean="0">
                <a:latin typeface="Times New Roman"/>
                <a:cs typeface="Times New Roman"/>
              </a:rPr>
              <a:t>(c) </a:t>
            </a:r>
            <a:r>
              <a:rPr lang="en-US" dirty="0" smtClean="0"/>
              <a:t>as:</a:t>
            </a:r>
            <a:endParaRPr lang="en-US" dirty="0"/>
          </a:p>
          <a:p>
            <a:pPr lvl="1"/>
            <a:r>
              <a:rPr lang="en-US" dirty="0"/>
              <a:t>The probability that a randomly selected word in a corpus is an instance of concept </a:t>
            </a:r>
            <a:r>
              <a:rPr lang="en-US" i="1" dirty="0">
                <a:latin typeface="Times New Roman"/>
                <a:cs typeface="Times New Roman"/>
              </a:rPr>
              <a:t>c</a:t>
            </a:r>
            <a:endParaRPr lang="en-US" dirty="0">
              <a:latin typeface="Times New Roman"/>
              <a:cs typeface="Times New Roman"/>
            </a:endParaRPr>
          </a:p>
          <a:p>
            <a:pPr lvl="1"/>
            <a:r>
              <a:rPr lang="en-US" dirty="0"/>
              <a:t>Formally: there is a distinct random variable, ranging over words, associated with each concept in the </a:t>
            </a:r>
            <a:r>
              <a:rPr lang="en-US" dirty="0" smtClean="0"/>
              <a:t>hierarchy</a:t>
            </a:r>
          </a:p>
          <a:p>
            <a:pPr lvl="2"/>
            <a:r>
              <a:rPr lang="en-US" dirty="0" smtClean="0"/>
              <a:t>for a given concept, each observed noun is either</a:t>
            </a:r>
          </a:p>
          <a:p>
            <a:pPr lvl="3"/>
            <a:r>
              <a:rPr lang="en-US" dirty="0" smtClean="0"/>
              <a:t> a member of that concept  with probability </a:t>
            </a:r>
            <a:r>
              <a:rPr lang="en-US" dirty="0" smtClean="0">
                <a:latin typeface="Times New Roman"/>
                <a:cs typeface="Times New Roman"/>
              </a:rPr>
              <a:t>P(c)</a:t>
            </a:r>
          </a:p>
          <a:p>
            <a:pPr lvl="3"/>
            <a:r>
              <a:rPr lang="en-US" dirty="0" smtClean="0"/>
              <a:t>not a member of that concept with probability </a:t>
            </a:r>
            <a:r>
              <a:rPr lang="en-US" dirty="0" smtClean="0">
                <a:latin typeface="Times New Roman"/>
                <a:cs typeface="Times New Roman"/>
              </a:rPr>
              <a:t>1-P(c)</a:t>
            </a:r>
            <a:endParaRPr lang="en-US" dirty="0">
              <a:latin typeface="Times New Roman"/>
              <a:cs typeface="Times New Roman"/>
            </a:endParaRPr>
          </a:p>
          <a:p>
            <a:pPr lvl="1"/>
            <a:r>
              <a:rPr lang="en-US" dirty="0" smtClean="0"/>
              <a:t>All words are members of the root node (Entity)</a:t>
            </a:r>
            <a:endParaRPr lang="en-US" dirty="0"/>
          </a:p>
          <a:p>
            <a:pPr lvl="2"/>
            <a:r>
              <a:rPr lang="en-US" dirty="0">
                <a:latin typeface="Times New Roman"/>
                <a:cs typeface="Times New Roman"/>
              </a:rPr>
              <a:t>P(root)=1</a:t>
            </a:r>
          </a:p>
          <a:p>
            <a:pPr lvl="1"/>
            <a:r>
              <a:rPr lang="en-US" dirty="0"/>
              <a:t>The lower a node in </a:t>
            </a:r>
            <a:r>
              <a:rPr lang="en-US" dirty="0" smtClean="0"/>
              <a:t>hierarchy</a:t>
            </a:r>
            <a:r>
              <a:rPr lang="en-US" dirty="0"/>
              <a:t>, the lower its probability</a:t>
            </a:r>
          </a:p>
        </p:txBody>
      </p:sp>
      <p:sp>
        <p:nvSpPr>
          <p:cNvPr id="2" name="TextBox 1"/>
          <p:cNvSpPr txBox="1"/>
          <p:nvPr/>
        </p:nvSpPr>
        <p:spPr>
          <a:xfrm>
            <a:off x="3810001" y="1002522"/>
            <a:ext cx="5181600" cy="523220"/>
          </a:xfrm>
          <a:prstGeom prst="rect">
            <a:avLst/>
          </a:prstGeom>
          <a:noFill/>
        </p:spPr>
        <p:txBody>
          <a:bodyPr wrap="square" rtlCol="0">
            <a:spAutoFit/>
          </a:bodyPr>
          <a:lstStyle/>
          <a:p>
            <a:r>
              <a:rPr lang="en-US" sz="1400" dirty="0" err="1" smtClean="0">
                <a:latin typeface="+mn-lt"/>
              </a:rPr>
              <a:t>Resnik</a:t>
            </a:r>
            <a:r>
              <a:rPr lang="en-US" sz="1400" dirty="0">
                <a:latin typeface="+mn-lt"/>
              </a:rPr>
              <a:t> 1995. Using information content to evaluate semantic similarity in a </a:t>
            </a:r>
            <a:r>
              <a:rPr lang="en-US" sz="1400" dirty="0" smtClean="0">
                <a:latin typeface="+mn-lt"/>
              </a:rPr>
              <a:t>taxonomy. IJCAI</a:t>
            </a:r>
            <a:endParaRPr lang="en-US" sz="1400" dirty="0">
              <a:latin typeface="+mn-lt"/>
            </a:endParaRPr>
          </a:p>
        </p:txBody>
      </p:sp>
    </p:spTree>
    <p:extLst>
      <p:ext uri="{BB962C8B-B14F-4D97-AF65-F5344CB8AC3E}">
        <p14:creationId xmlns:p14="http://schemas.microsoft.com/office/powerpoint/2010/main" val="77619406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1295400" y="209550"/>
            <a:ext cx="7467600" cy="742950"/>
          </a:xfrm>
        </p:spPr>
        <p:txBody>
          <a:bodyPr/>
          <a:lstStyle/>
          <a:p>
            <a:r>
              <a:rPr lang="en-US" dirty="0"/>
              <a:t>Information content similarity</a:t>
            </a:r>
          </a:p>
        </p:txBody>
      </p:sp>
      <p:sp>
        <p:nvSpPr>
          <p:cNvPr id="88068" name="Rectangle 3"/>
          <p:cNvSpPr>
            <a:spLocks noGrp="1" noChangeArrowheads="1"/>
          </p:cNvSpPr>
          <p:nvPr>
            <p:ph sz="quarter" idx="1"/>
          </p:nvPr>
        </p:nvSpPr>
        <p:spPr>
          <a:xfrm>
            <a:off x="-76200" y="1504950"/>
            <a:ext cx="8534400" cy="3333750"/>
          </a:xfrm>
        </p:spPr>
        <p:txBody>
          <a:bodyPr/>
          <a:lstStyle/>
          <a:p>
            <a:r>
              <a:rPr lang="en-US" dirty="0"/>
              <a:t>Train by counting in a corpus</a:t>
            </a:r>
          </a:p>
          <a:p>
            <a:pPr lvl="1"/>
            <a:r>
              <a:rPr lang="en-US" dirty="0" smtClean="0"/>
              <a:t>Each </a:t>
            </a:r>
            <a:r>
              <a:rPr lang="en-US" dirty="0"/>
              <a:t>instance of </a:t>
            </a:r>
            <a:r>
              <a:rPr lang="en-US" dirty="0" smtClean="0">
                <a:latin typeface="Courier"/>
                <a:cs typeface="Courier"/>
              </a:rPr>
              <a:t>hill</a:t>
            </a:r>
            <a:r>
              <a:rPr lang="en-US" dirty="0" smtClean="0"/>
              <a:t> counts </a:t>
            </a:r>
            <a:r>
              <a:rPr lang="en-US" dirty="0"/>
              <a:t>toward frequency </a:t>
            </a:r>
          </a:p>
          <a:p>
            <a:pPr marL="457200" lvl="1" indent="0">
              <a:buNone/>
            </a:pPr>
            <a:r>
              <a:rPr lang="en-US" dirty="0" smtClean="0"/>
              <a:t>of </a:t>
            </a:r>
            <a:r>
              <a:rPr lang="en-US" i="1" dirty="0" smtClean="0"/>
              <a:t>natural elevation</a:t>
            </a:r>
            <a:r>
              <a:rPr lang="en-US" dirty="0" smtClean="0"/>
              <a:t>, </a:t>
            </a:r>
            <a:r>
              <a:rPr lang="en-US" i="1" dirty="0" smtClean="0"/>
              <a:t>geological formation</a:t>
            </a:r>
            <a:r>
              <a:rPr lang="en-US" dirty="0" smtClean="0"/>
              <a:t>, </a:t>
            </a:r>
            <a:r>
              <a:rPr lang="en-US" i="1" dirty="0" smtClean="0"/>
              <a:t>entity</a:t>
            </a:r>
            <a:r>
              <a:rPr lang="en-US" dirty="0" smtClean="0"/>
              <a:t>, </a:t>
            </a:r>
            <a:r>
              <a:rPr lang="en-US" dirty="0" err="1" smtClean="0"/>
              <a:t>etc</a:t>
            </a:r>
            <a:endParaRPr lang="en-US" dirty="0"/>
          </a:p>
          <a:p>
            <a:pPr lvl="1"/>
            <a:r>
              <a:rPr lang="en-US" dirty="0" smtClean="0"/>
              <a:t>Let </a:t>
            </a:r>
            <a:r>
              <a:rPr lang="en-US" dirty="0" smtClean="0">
                <a:latin typeface="Times New Roman"/>
                <a:cs typeface="Times New Roman"/>
              </a:rPr>
              <a:t>words(c) </a:t>
            </a:r>
            <a:r>
              <a:rPr lang="en-US" dirty="0" smtClean="0"/>
              <a:t>be the set of all words that are children of node c</a:t>
            </a:r>
          </a:p>
          <a:p>
            <a:pPr lvl="2"/>
            <a:r>
              <a:rPr lang="en-US" sz="1800" dirty="0"/>
              <a:t>words(“geo-formation”) =</a:t>
            </a:r>
            <a:r>
              <a:rPr lang="en-US" sz="1800" dirty="0">
                <a:solidFill>
                  <a:srgbClr val="0000FF"/>
                </a:solidFill>
              </a:rPr>
              <a:t> {</a:t>
            </a:r>
            <a:r>
              <a:rPr lang="en-US" sz="1800" dirty="0" err="1">
                <a:solidFill>
                  <a:srgbClr val="0000FF"/>
                </a:solidFill>
              </a:rPr>
              <a:t>hill,ridge,grotto,coast,cave,shore,natural</a:t>
            </a:r>
            <a:r>
              <a:rPr lang="en-US" sz="1800" dirty="0">
                <a:solidFill>
                  <a:srgbClr val="0000FF"/>
                </a:solidFill>
              </a:rPr>
              <a:t> elevation}</a:t>
            </a:r>
          </a:p>
          <a:p>
            <a:pPr lvl="2"/>
            <a:r>
              <a:rPr lang="en-US" sz="1800" dirty="0" smtClean="0"/>
              <a:t>words(“natural elevation”) = </a:t>
            </a:r>
            <a:r>
              <a:rPr lang="en-US" sz="1800" dirty="0" smtClean="0">
                <a:solidFill>
                  <a:srgbClr val="0000FF"/>
                </a:solidFill>
              </a:rPr>
              <a:t>{hill, ridge}</a:t>
            </a:r>
          </a:p>
          <a:p>
            <a:pPr lvl="2"/>
            <a:endParaRPr lang="en-US" dirty="0"/>
          </a:p>
          <a:p>
            <a:endParaRPr lang="en-US" dirty="0"/>
          </a:p>
          <a:p>
            <a:endParaRPr lang="en-US" dirty="0"/>
          </a:p>
        </p:txBody>
      </p:sp>
      <p:graphicFrame>
        <p:nvGraphicFramePr>
          <p:cNvPr id="88066" name="Object 2"/>
          <p:cNvGraphicFramePr>
            <a:graphicFrameLocks noChangeAspect="1"/>
          </p:cNvGraphicFramePr>
          <p:nvPr>
            <p:extLst>
              <p:ext uri="{D42A27DB-BD31-4B8C-83A1-F6EECF244321}">
                <p14:modId xmlns:p14="http://schemas.microsoft.com/office/powerpoint/2010/main" val="262309721"/>
              </p:ext>
            </p:extLst>
          </p:nvPr>
        </p:nvGraphicFramePr>
        <p:xfrm>
          <a:off x="1143000" y="3943350"/>
          <a:ext cx="3021975" cy="1089025"/>
        </p:xfrm>
        <a:graphic>
          <a:graphicData uri="http://schemas.openxmlformats.org/presentationml/2006/ole">
            <mc:AlternateContent xmlns:mc="http://schemas.openxmlformats.org/markup-compatibility/2006">
              <mc:Choice xmlns:v="urn:schemas-microsoft-com:vml" Requires="v">
                <p:oleObj spid="_x0000_s1144" name="Equation" r:id="rId3" imgW="1587500" imgH="571500" progId="Equation.3">
                  <p:embed/>
                </p:oleObj>
              </mc:Choice>
              <mc:Fallback>
                <p:oleObj name="Equation" r:id="rId3" imgW="1587500" imgH="571500" progId="Equation.3">
                  <p:embed/>
                  <p:pic>
                    <p:nvPicPr>
                      <p:cNvPr id="0" name=""/>
                      <p:cNvPicPr>
                        <a:picLocks noChangeAspect="1" noChangeArrowheads="1"/>
                      </p:cNvPicPr>
                      <p:nvPr/>
                    </p:nvPicPr>
                    <p:blipFill>
                      <a:blip r:embed="rId4"/>
                      <a:srcRect/>
                      <a:stretch>
                        <a:fillRect/>
                      </a:stretch>
                    </p:blipFill>
                    <p:spPr bwMode="auto">
                      <a:xfrm>
                        <a:off x="1143000" y="3943350"/>
                        <a:ext cx="3021975" cy="1089025"/>
                      </a:xfrm>
                      <a:prstGeom prst="rect">
                        <a:avLst/>
                      </a:prstGeom>
                      <a:noFill/>
                      <a:ln>
                        <a:noFill/>
                      </a:ln>
                      <a:effectLst/>
                      <a:extLst/>
                    </p:spPr>
                  </p:pic>
                </p:oleObj>
              </mc:Fallback>
            </mc:AlternateContent>
          </a:graphicData>
        </a:graphic>
      </p:graphicFrame>
      <p:grpSp>
        <p:nvGrpSpPr>
          <p:cNvPr id="88073" name="Group 88072"/>
          <p:cNvGrpSpPr/>
          <p:nvPr/>
        </p:nvGrpSpPr>
        <p:grpSpPr>
          <a:xfrm>
            <a:off x="5916119" y="57150"/>
            <a:ext cx="3227881" cy="2567464"/>
            <a:chOff x="5486400" y="297418"/>
            <a:chExt cx="3227881" cy="2567464"/>
          </a:xfrm>
        </p:grpSpPr>
        <p:sp>
          <p:nvSpPr>
            <p:cNvPr id="2" name="TextBox 1"/>
            <p:cNvSpPr txBox="1"/>
            <p:nvPr/>
          </p:nvSpPr>
          <p:spPr>
            <a:xfrm>
              <a:off x="6172200" y="1276350"/>
              <a:ext cx="2137274" cy="369332"/>
            </a:xfrm>
            <a:prstGeom prst="rect">
              <a:avLst/>
            </a:prstGeom>
            <a:noFill/>
          </p:spPr>
          <p:txBody>
            <a:bodyPr wrap="none" rtlCol="0">
              <a:spAutoFit/>
            </a:bodyPr>
            <a:lstStyle/>
            <a:p>
              <a:r>
                <a:rPr lang="en-US" sz="1800" dirty="0">
                  <a:solidFill>
                    <a:srgbClr val="008000"/>
                  </a:solidFill>
                  <a:latin typeface="+mn-lt"/>
                </a:rPr>
                <a:t>g</a:t>
              </a:r>
              <a:r>
                <a:rPr lang="en-US" sz="1800" dirty="0" smtClean="0">
                  <a:solidFill>
                    <a:srgbClr val="008000"/>
                  </a:solidFill>
                  <a:latin typeface="+mn-lt"/>
                </a:rPr>
                <a:t>eological-formation</a:t>
              </a:r>
              <a:endParaRPr lang="en-US" sz="1800" dirty="0">
                <a:solidFill>
                  <a:srgbClr val="008000"/>
                </a:solidFill>
                <a:latin typeface="+mn-lt"/>
              </a:endParaRPr>
            </a:p>
          </p:txBody>
        </p:sp>
        <p:sp>
          <p:nvSpPr>
            <p:cNvPr id="3" name="TextBox 2"/>
            <p:cNvSpPr txBox="1"/>
            <p:nvPr/>
          </p:nvSpPr>
          <p:spPr>
            <a:xfrm>
              <a:off x="8001000" y="1885950"/>
              <a:ext cx="713281" cy="369332"/>
            </a:xfrm>
            <a:prstGeom prst="rect">
              <a:avLst/>
            </a:prstGeom>
            <a:noFill/>
          </p:spPr>
          <p:txBody>
            <a:bodyPr wrap="none" rtlCol="0">
              <a:spAutoFit/>
            </a:bodyPr>
            <a:lstStyle/>
            <a:p>
              <a:r>
                <a:rPr lang="en-US" sz="1800" dirty="0" smtClean="0">
                  <a:solidFill>
                    <a:srgbClr val="008000"/>
                  </a:solidFill>
                  <a:latin typeface="+mn-lt"/>
                </a:rPr>
                <a:t>shore</a:t>
              </a:r>
              <a:endParaRPr lang="en-US" sz="1800" dirty="0">
                <a:solidFill>
                  <a:srgbClr val="008000"/>
                </a:solidFill>
                <a:latin typeface="+mn-lt"/>
              </a:endParaRPr>
            </a:p>
          </p:txBody>
        </p:sp>
        <p:sp>
          <p:nvSpPr>
            <p:cNvPr id="4" name="TextBox 3"/>
            <p:cNvSpPr txBox="1"/>
            <p:nvPr/>
          </p:nvSpPr>
          <p:spPr>
            <a:xfrm>
              <a:off x="5715000" y="2495550"/>
              <a:ext cx="464866" cy="369332"/>
            </a:xfrm>
            <a:prstGeom prst="rect">
              <a:avLst/>
            </a:prstGeom>
            <a:noFill/>
          </p:spPr>
          <p:txBody>
            <a:bodyPr wrap="none" rtlCol="0">
              <a:spAutoFit/>
            </a:bodyPr>
            <a:lstStyle/>
            <a:p>
              <a:r>
                <a:rPr lang="en-US" sz="1800" dirty="0" smtClean="0">
                  <a:solidFill>
                    <a:srgbClr val="008000"/>
                  </a:solidFill>
                  <a:latin typeface="+mn-lt"/>
                </a:rPr>
                <a:t>hill</a:t>
              </a:r>
              <a:endParaRPr lang="en-US" sz="1800" dirty="0">
                <a:solidFill>
                  <a:srgbClr val="008000"/>
                </a:solidFill>
                <a:latin typeface="+mn-lt"/>
              </a:endParaRPr>
            </a:p>
          </p:txBody>
        </p:sp>
        <p:sp>
          <p:nvSpPr>
            <p:cNvPr id="9" name="TextBox 8"/>
            <p:cNvSpPr txBox="1"/>
            <p:nvPr/>
          </p:nvSpPr>
          <p:spPr>
            <a:xfrm>
              <a:off x="5486400" y="1885950"/>
              <a:ext cx="1780430" cy="369332"/>
            </a:xfrm>
            <a:prstGeom prst="rect">
              <a:avLst/>
            </a:prstGeom>
            <a:noFill/>
          </p:spPr>
          <p:txBody>
            <a:bodyPr wrap="none" rtlCol="0">
              <a:spAutoFit/>
            </a:bodyPr>
            <a:lstStyle/>
            <a:p>
              <a:r>
                <a:rPr lang="en-US" sz="1800" dirty="0" smtClean="0">
                  <a:solidFill>
                    <a:srgbClr val="008000"/>
                  </a:solidFill>
                  <a:latin typeface="+mn-lt"/>
                </a:rPr>
                <a:t>natural elevation</a:t>
              </a:r>
              <a:endParaRPr lang="en-US" sz="1800" dirty="0">
                <a:solidFill>
                  <a:srgbClr val="008000"/>
                </a:solidFill>
                <a:latin typeface="+mn-lt"/>
              </a:endParaRPr>
            </a:p>
          </p:txBody>
        </p:sp>
        <p:sp>
          <p:nvSpPr>
            <p:cNvPr id="10" name="TextBox 9"/>
            <p:cNvSpPr txBox="1"/>
            <p:nvPr/>
          </p:nvSpPr>
          <p:spPr>
            <a:xfrm>
              <a:off x="8013095" y="2495550"/>
              <a:ext cx="684803" cy="369332"/>
            </a:xfrm>
            <a:prstGeom prst="rect">
              <a:avLst/>
            </a:prstGeom>
            <a:noFill/>
          </p:spPr>
          <p:txBody>
            <a:bodyPr wrap="none" rtlCol="0">
              <a:spAutoFit/>
            </a:bodyPr>
            <a:lstStyle/>
            <a:p>
              <a:r>
                <a:rPr lang="en-US" sz="1800" dirty="0" smtClean="0">
                  <a:solidFill>
                    <a:srgbClr val="008000"/>
                  </a:solidFill>
                  <a:latin typeface="+mn-lt"/>
                </a:rPr>
                <a:t>coast</a:t>
              </a:r>
              <a:endParaRPr lang="en-US" sz="1800" dirty="0">
                <a:solidFill>
                  <a:srgbClr val="008000"/>
                </a:solidFill>
                <a:latin typeface="+mn-lt"/>
              </a:endParaRPr>
            </a:p>
          </p:txBody>
        </p:sp>
        <p:sp>
          <p:nvSpPr>
            <p:cNvPr id="11" name="TextBox 10"/>
            <p:cNvSpPr txBox="1"/>
            <p:nvPr/>
          </p:nvSpPr>
          <p:spPr>
            <a:xfrm>
              <a:off x="7239000" y="1885950"/>
              <a:ext cx="611954" cy="369332"/>
            </a:xfrm>
            <a:prstGeom prst="rect">
              <a:avLst/>
            </a:prstGeom>
            <a:noFill/>
          </p:spPr>
          <p:txBody>
            <a:bodyPr wrap="none" rtlCol="0">
              <a:spAutoFit/>
            </a:bodyPr>
            <a:lstStyle/>
            <a:p>
              <a:r>
                <a:rPr lang="en-US" sz="1800" dirty="0" smtClean="0">
                  <a:solidFill>
                    <a:srgbClr val="008000"/>
                  </a:solidFill>
                  <a:latin typeface="+mn-lt"/>
                </a:rPr>
                <a:t>cave</a:t>
              </a:r>
              <a:endParaRPr lang="en-US" sz="1800" dirty="0">
                <a:solidFill>
                  <a:srgbClr val="008000"/>
                </a:solidFill>
                <a:latin typeface="+mn-lt"/>
              </a:endParaRPr>
            </a:p>
          </p:txBody>
        </p:sp>
        <p:sp>
          <p:nvSpPr>
            <p:cNvPr id="12" name="TextBox 11"/>
            <p:cNvSpPr txBox="1"/>
            <p:nvPr/>
          </p:nvSpPr>
          <p:spPr>
            <a:xfrm>
              <a:off x="7162800" y="2495550"/>
              <a:ext cx="763663" cy="369332"/>
            </a:xfrm>
            <a:prstGeom prst="rect">
              <a:avLst/>
            </a:prstGeom>
            <a:noFill/>
          </p:spPr>
          <p:txBody>
            <a:bodyPr wrap="none" rtlCol="0">
              <a:spAutoFit/>
            </a:bodyPr>
            <a:lstStyle/>
            <a:p>
              <a:r>
                <a:rPr lang="en-US" sz="1800" dirty="0" smtClean="0">
                  <a:solidFill>
                    <a:srgbClr val="008000"/>
                  </a:solidFill>
                  <a:latin typeface="+mn-lt"/>
                </a:rPr>
                <a:t>grotto</a:t>
              </a:r>
              <a:endParaRPr lang="en-US" sz="1800" dirty="0">
                <a:solidFill>
                  <a:srgbClr val="008000"/>
                </a:solidFill>
                <a:latin typeface="+mn-lt"/>
              </a:endParaRPr>
            </a:p>
          </p:txBody>
        </p:sp>
        <p:sp>
          <p:nvSpPr>
            <p:cNvPr id="13" name="TextBox 12"/>
            <p:cNvSpPr txBox="1"/>
            <p:nvPr/>
          </p:nvSpPr>
          <p:spPr>
            <a:xfrm>
              <a:off x="6400800" y="2495550"/>
              <a:ext cx="662899" cy="369332"/>
            </a:xfrm>
            <a:prstGeom prst="rect">
              <a:avLst/>
            </a:prstGeom>
            <a:noFill/>
          </p:spPr>
          <p:txBody>
            <a:bodyPr wrap="none" rtlCol="0">
              <a:spAutoFit/>
            </a:bodyPr>
            <a:lstStyle/>
            <a:p>
              <a:r>
                <a:rPr lang="en-US" sz="1800" dirty="0" smtClean="0">
                  <a:solidFill>
                    <a:srgbClr val="008000"/>
                  </a:solidFill>
                  <a:latin typeface="+mn-lt"/>
                </a:rPr>
                <a:t>ridge</a:t>
              </a:r>
              <a:endParaRPr lang="en-US" sz="1800" dirty="0">
                <a:solidFill>
                  <a:srgbClr val="008000"/>
                </a:solidFill>
                <a:latin typeface="+mn-lt"/>
              </a:endParaRPr>
            </a:p>
          </p:txBody>
        </p:sp>
        <p:cxnSp>
          <p:nvCxnSpPr>
            <p:cNvPr id="7" name="Straight Connector 6"/>
            <p:cNvCxnSpPr>
              <a:stCxn id="2" idx="2"/>
              <a:endCxn id="9" idx="0"/>
            </p:cNvCxnSpPr>
            <p:nvPr/>
          </p:nvCxnSpPr>
          <p:spPr bwMode="auto">
            <a:xfrm flipH="1">
              <a:off x="6376615" y="1645682"/>
              <a:ext cx="86422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 name="Straight Connector 13"/>
            <p:cNvCxnSpPr>
              <a:stCxn id="2" idx="2"/>
              <a:endCxn id="3" idx="0"/>
            </p:cNvCxnSpPr>
            <p:nvPr/>
          </p:nvCxnSpPr>
          <p:spPr bwMode="auto">
            <a:xfrm>
              <a:off x="7240837" y="1645682"/>
              <a:ext cx="111680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8" name="Straight Connector 17"/>
            <p:cNvCxnSpPr>
              <a:stCxn id="9" idx="2"/>
              <a:endCxn id="4" idx="0"/>
            </p:cNvCxnSpPr>
            <p:nvPr/>
          </p:nvCxnSpPr>
          <p:spPr bwMode="auto">
            <a:xfrm flipH="1">
              <a:off x="5947433" y="2255282"/>
              <a:ext cx="42918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Straight Connector 20"/>
            <p:cNvCxnSpPr>
              <a:stCxn id="2" idx="2"/>
              <a:endCxn id="11" idx="0"/>
            </p:cNvCxnSpPr>
            <p:nvPr/>
          </p:nvCxnSpPr>
          <p:spPr bwMode="auto">
            <a:xfrm>
              <a:off x="7240837" y="1645682"/>
              <a:ext cx="304140"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Straight Connector 21"/>
            <p:cNvCxnSpPr>
              <a:stCxn id="9" idx="2"/>
              <a:endCxn id="13" idx="0"/>
            </p:cNvCxnSpPr>
            <p:nvPr/>
          </p:nvCxnSpPr>
          <p:spPr bwMode="auto">
            <a:xfrm>
              <a:off x="6376615" y="2255282"/>
              <a:ext cx="35563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Straight Connector 22"/>
            <p:cNvCxnSpPr>
              <a:stCxn id="11" idx="2"/>
              <a:endCxn id="12" idx="0"/>
            </p:cNvCxnSpPr>
            <p:nvPr/>
          </p:nvCxnSpPr>
          <p:spPr bwMode="auto">
            <a:xfrm flipH="1">
              <a:off x="7544632" y="2255282"/>
              <a:ext cx="34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0" name="Straight Connector 29"/>
            <p:cNvCxnSpPr>
              <a:stCxn id="3" idx="2"/>
              <a:endCxn id="10" idx="0"/>
            </p:cNvCxnSpPr>
            <p:nvPr/>
          </p:nvCxnSpPr>
          <p:spPr bwMode="auto">
            <a:xfrm flipH="1">
              <a:off x="8355497" y="2255282"/>
              <a:ext cx="214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4" name="TextBox 33"/>
            <p:cNvSpPr txBox="1"/>
            <p:nvPr/>
          </p:nvSpPr>
          <p:spPr>
            <a:xfrm>
              <a:off x="7086600" y="742950"/>
              <a:ext cx="344039" cy="369332"/>
            </a:xfrm>
            <a:prstGeom prst="rect">
              <a:avLst/>
            </a:prstGeom>
            <a:noFill/>
          </p:spPr>
          <p:txBody>
            <a:bodyPr wrap="none" rtlCol="0">
              <a:spAutoFit/>
            </a:bodyPr>
            <a:lstStyle/>
            <a:p>
              <a:r>
                <a:rPr lang="en-US" sz="1800" dirty="0" smtClean="0">
                  <a:solidFill>
                    <a:srgbClr val="008000"/>
                  </a:solidFill>
                  <a:latin typeface="+mn-lt"/>
                </a:rPr>
                <a:t>…</a:t>
              </a:r>
              <a:endParaRPr lang="en-US" sz="1800" dirty="0">
                <a:solidFill>
                  <a:srgbClr val="008000"/>
                </a:solidFill>
                <a:latin typeface="+mn-lt"/>
              </a:endParaRPr>
            </a:p>
          </p:txBody>
        </p:sp>
        <p:cxnSp>
          <p:nvCxnSpPr>
            <p:cNvPr id="36" name="Straight Connector 35"/>
            <p:cNvCxnSpPr>
              <a:stCxn id="34" idx="2"/>
              <a:endCxn id="2" idx="0"/>
            </p:cNvCxnSpPr>
            <p:nvPr/>
          </p:nvCxnSpPr>
          <p:spPr bwMode="auto">
            <a:xfrm flipH="1">
              <a:off x="7240837" y="1112282"/>
              <a:ext cx="17783" cy="1640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6890939" y="297418"/>
              <a:ext cx="731202" cy="369332"/>
            </a:xfrm>
            <a:prstGeom prst="rect">
              <a:avLst/>
            </a:prstGeom>
            <a:noFill/>
          </p:spPr>
          <p:txBody>
            <a:bodyPr wrap="none" rtlCol="0">
              <a:spAutoFit/>
            </a:bodyPr>
            <a:lstStyle/>
            <a:p>
              <a:r>
                <a:rPr lang="en-US" sz="1800" dirty="0" smtClean="0">
                  <a:solidFill>
                    <a:srgbClr val="008000"/>
                  </a:solidFill>
                  <a:latin typeface="+mn-lt"/>
                </a:rPr>
                <a:t>entity</a:t>
              </a:r>
              <a:endParaRPr lang="en-US" sz="1800" dirty="0">
                <a:solidFill>
                  <a:srgbClr val="008000"/>
                </a:solidFill>
                <a:latin typeface="+mn-lt"/>
              </a:endParaRPr>
            </a:p>
          </p:txBody>
        </p:sp>
        <p:cxnSp>
          <p:nvCxnSpPr>
            <p:cNvPr id="42" name="Straight Connector 41"/>
            <p:cNvCxnSpPr>
              <a:stCxn id="41" idx="2"/>
              <a:endCxn id="34" idx="0"/>
            </p:cNvCxnSpPr>
            <p:nvPr/>
          </p:nvCxnSpPr>
          <p:spPr bwMode="auto">
            <a:xfrm>
              <a:off x="7256540" y="666750"/>
              <a:ext cx="2080" cy="76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1280330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Homonymy</a:t>
            </a:r>
            <a:endParaRPr lang="en-US" dirty="0"/>
          </a:p>
        </p:txBody>
      </p:sp>
      <p:sp>
        <p:nvSpPr>
          <p:cNvPr id="30723" name="Rectangle 3"/>
          <p:cNvSpPr>
            <a:spLocks noGrp="1" noChangeArrowheads="1"/>
          </p:cNvSpPr>
          <p:nvPr>
            <p:ph sz="quarter" idx="1"/>
          </p:nvPr>
        </p:nvSpPr>
        <p:spPr>
          <a:xfrm>
            <a:off x="457200" y="1352550"/>
            <a:ext cx="8382000" cy="3333750"/>
          </a:xfrm>
        </p:spPr>
        <p:txBody>
          <a:bodyPr/>
          <a:lstStyle/>
          <a:p>
            <a:pPr marL="0" indent="0">
              <a:lnSpc>
                <a:spcPct val="90000"/>
              </a:lnSpc>
              <a:buNone/>
            </a:pPr>
            <a:r>
              <a:rPr lang="en-US" sz="2800" b="1" dirty="0" smtClean="0"/>
              <a:t>Homonyms</a:t>
            </a:r>
            <a:r>
              <a:rPr lang="en-US" sz="2800" dirty="0" smtClean="0"/>
              <a:t>: </a:t>
            </a:r>
            <a:r>
              <a:rPr lang="en-US" sz="2800" dirty="0"/>
              <a:t>w</a:t>
            </a:r>
            <a:r>
              <a:rPr lang="en-US" sz="2800" dirty="0" smtClean="0"/>
              <a:t>ords that </a:t>
            </a:r>
            <a:r>
              <a:rPr lang="en-US" sz="2800" dirty="0"/>
              <a:t>share a </a:t>
            </a:r>
            <a:r>
              <a:rPr lang="en-US" sz="2800" dirty="0" smtClean="0"/>
              <a:t>form but </a:t>
            </a:r>
            <a:r>
              <a:rPr lang="en-US" sz="2800" dirty="0"/>
              <a:t>have unrelated, distinct </a:t>
            </a:r>
            <a:r>
              <a:rPr lang="en-US" sz="2800" dirty="0" smtClean="0"/>
              <a:t>meanings:</a:t>
            </a:r>
            <a:endParaRPr lang="en-US" sz="3200" dirty="0"/>
          </a:p>
          <a:p>
            <a:pPr lvl="1">
              <a:lnSpc>
                <a:spcPct val="90000"/>
              </a:lnSpc>
            </a:pPr>
            <a:r>
              <a:rPr lang="en-US" sz="2400" dirty="0" smtClean="0">
                <a:solidFill>
                  <a:srgbClr val="0000FF"/>
                </a:solidFill>
              </a:rPr>
              <a:t>bank</a:t>
            </a:r>
            <a:r>
              <a:rPr lang="en-US" sz="2400" baseline="-25000" dirty="0" smtClean="0">
                <a:solidFill>
                  <a:srgbClr val="0000FF"/>
                </a:solidFill>
              </a:rPr>
              <a:t>1</a:t>
            </a:r>
            <a:r>
              <a:rPr lang="en-US" sz="2400" dirty="0" smtClean="0"/>
              <a:t>: financial institution,    </a:t>
            </a:r>
            <a:r>
              <a:rPr lang="en-US" sz="2400" dirty="0" smtClean="0">
                <a:solidFill>
                  <a:srgbClr val="0000FF"/>
                </a:solidFill>
              </a:rPr>
              <a:t>bank</a:t>
            </a:r>
            <a:r>
              <a:rPr lang="en-US" sz="2400" baseline="-25000" dirty="0" smtClean="0">
                <a:solidFill>
                  <a:srgbClr val="0000FF"/>
                </a:solidFill>
              </a:rPr>
              <a:t>2</a:t>
            </a:r>
            <a:r>
              <a:rPr lang="en-US" sz="2400" dirty="0" smtClean="0"/>
              <a:t>:  sloping land</a:t>
            </a:r>
          </a:p>
          <a:p>
            <a:pPr lvl="1">
              <a:lnSpc>
                <a:spcPct val="90000"/>
              </a:lnSpc>
            </a:pPr>
            <a:r>
              <a:rPr lang="en-US" sz="2400" dirty="0">
                <a:solidFill>
                  <a:srgbClr val="0000FF"/>
                </a:solidFill>
              </a:rPr>
              <a:t>b</a:t>
            </a:r>
            <a:r>
              <a:rPr lang="en-US" sz="2400" dirty="0" smtClean="0">
                <a:solidFill>
                  <a:srgbClr val="0000FF"/>
                </a:solidFill>
              </a:rPr>
              <a:t>at</a:t>
            </a:r>
            <a:r>
              <a:rPr lang="en-US" sz="2400" baseline="-25000" dirty="0" smtClean="0">
                <a:solidFill>
                  <a:srgbClr val="0000FF"/>
                </a:solidFill>
              </a:rPr>
              <a:t>1</a:t>
            </a:r>
            <a:r>
              <a:rPr lang="en-US" sz="2400" dirty="0" smtClean="0"/>
              <a:t>: club for hitting a ball,    </a:t>
            </a:r>
            <a:r>
              <a:rPr lang="en-US" sz="2400" dirty="0" smtClean="0">
                <a:solidFill>
                  <a:srgbClr val="0000FF"/>
                </a:solidFill>
              </a:rPr>
              <a:t>bat</a:t>
            </a:r>
            <a:r>
              <a:rPr lang="en-US" sz="2400" baseline="-25000" dirty="0" smtClean="0">
                <a:solidFill>
                  <a:srgbClr val="0000FF"/>
                </a:solidFill>
              </a:rPr>
              <a:t>2</a:t>
            </a:r>
            <a:r>
              <a:rPr lang="en-US" sz="2400" dirty="0" smtClean="0">
                <a:solidFill>
                  <a:srgbClr val="0000FF"/>
                </a:solidFill>
              </a:rPr>
              <a:t>:  </a:t>
            </a:r>
            <a:r>
              <a:rPr lang="en-US" sz="2400" dirty="0" smtClean="0"/>
              <a:t>nocturnal flying mammal</a:t>
            </a:r>
            <a:endParaRPr lang="en-US" sz="2400" dirty="0"/>
          </a:p>
          <a:p>
            <a:pPr marL="514350" indent="-514350">
              <a:lnSpc>
                <a:spcPct val="90000"/>
              </a:lnSpc>
              <a:buFont typeface="+mj-lt"/>
              <a:buAutoNum type="arabicPeriod"/>
            </a:pPr>
            <a:r>
              <a:rPr lang="en-US" sz="2800" dirty="0" smtClean="0"/>
              <a:t>Homographs</a:t>
            </a:r>
            <a:r>
              <a:rPr lang="en-US" sz="2800" dirty="0"/>
              <a:t> </a:t>
            </a:r>
            <a:r>
              <a:rPr lang="en-US" sz="2800" dirty="0" smtClean="0"/>
              <a:t>(bank/bank, bat/bat)</a:t>
            </a:r>
          </a:p>
          <a:p>
            <a:pPr marL="514350" indent="-514350">
              <a:lnSpc>
                <a:spcPct val="90000"/>
              </a:lnSpc>
              <a:buFont typeface="+mj-lt"/>
              <a:buAutoNum type="arabicPeriod"/>
            </a:pPr>
            <a:r>
              <a:rPr lang="en-US" sz="2800" dirty="0" smtClean="0"/>
              <a:t>Homophones</a:t>
            </a:r>
            <a:r>
              <a:rPr lang="en-US" sz="2800" dirty="0"/>
              <a:t>:</a:t>
            </a:r>
          </a:p>
          <a:p>
            <a:pPr marL="914400" lvl="1" indent="-457200">
              <a:lnSpc>
                <a:spcPct val="90000"/>
              </a:lnSpc>
              <a:buFont typeface="+mj-lt"/>
              <a:buAutoNum type="arabicPeriod"/>
            </a:pPr>
            <a:r>
              <a:rPr lang="en-US" sz="2400" dirty="0">
                <a:solidFill>
                  <a:srgbClr val="0000FF"/>
                </a:solidFill>
              </a:rPr>
              <a:t>Write</a:t>
            </a:r>
            <a:r>
              <a:rPr lang="en-US" sz="2400" dirty="0"/>
              <a:t> and </a:t>
            </a:r>
            <a:r>
              <a:rPr lang="en-US" sz="2400" dirty="0">
                <a:solidFill>
                  <a:srgbClr val="0000FF"/>
                </a:solidFill>
              </a:rPr>
              <a:t>right</a:t>
            </a:r>
          </a:p>
          <a:p>
            <a:pPr marL="914400" lvl="1" indent="-457200">
              <a:lnSpc>
                <a:spcPct val="90000"/>
              </a:lnSpc>
              <a:buFont typeface="+mj-lt"/>
              <a:buAutoNum type="arabicPeriod"/>
            </a:pPr>
            <a:r>
              <a:rPr lang="en-US" sz="2400" dirty="0">
                <a:solidFill>
                  <a:srgbClr val="0000FF"/>
                </a:solidFill>
              </a:rPr>
              <a:t>Piece</a:t>
            </a:r>
            <a:r>
              <a:rPr lang="en-US" sz="2400" dirty="0"/>
              <a:t> and </a:t>
            </a:r>
            <a:r>
              <a:rPr lang="en-US" sz="2400" dirty="0">
                <a:solidFill>
                  <a:srgbClr val="0000FF"/>
                </a:solidFill>
              </a:rPr>
              <a:t>peace</a:t>
            </a:r>
          </a:p>
        </p:txBody>
      </p:sp>
    </p:spTree>
    <p:extLst>
      <p:ext uri="{BB962C8B-B14F-4D97-AF65-F5344CB8AC3E}">
        <p14:creationId xmlns:p14="http://schemas.microsoft.com/office/powerpoint/2010/main" val="199814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71600" y="133350"/>
            <a:ext cx="7467600" cy="742950"/>
          </a:xfrm>
        </p:spPr>
        <p:txBody>
          <a:bodyPr/>
          <a:lstStyle/>
          <a:p>
            <a:r>
              <a:rPr lang="en-US" dirty="0"/>
              <a:t>Information content similarity</a:t>
            </a:r>
          </a:p>
        </p:txBody>
      </p:sp>
      <p:sp>
        <p:nvSpPr>
          <p:cNvPr id="89091" name="Rectangle 3"/>
          <p:cNvSpPr>
            <a:spLocks noGrp="1" noChangeArrowheads="1"/>
          </p:cNvSpPr>
          <p:nvPr>
            <p:ph sz="quarter" idx="1"/>
          </p:nvPr>
        </p:nvSpPr>
        <p:spPr>
          <a:xfrm>
            <a:off x="1143000" y="742950"/>
            <a:ext cx="8153400" cy="3429000"/>
          </a:xfrm>
        </p:spPr>
        <p:txBody>
          <a:bodyPr/>
          <a:lstStyle/>
          <a:p>
            <a:r>
              <a:rPr lang="en-US" dirty="0" err="1"/>
              <a:t>WordNet</a:t>
            </a:r>
            <a:r>
              <a:rPr lang="en-US" dirty="0"/>
              <a:t> </a:t>
            </a:r>
            <a:r>
              <a:rPr lang="en-US" dirty="0" smtClean="0"/>
              <a:t>hierarchy </a:t>
            </a:r>
            <a:r>
              <a:rPr lang="en-US" dirty="0"/>
              <a:t>augmented with probabilities P</a:t>
            </a:r>
            <a:r>
              <a:rPr lang="en-US" dirty="0" smtClean="0"/>
              <a:t>(c)</a:t>
            </a:r>
            <a:endParaRPr lang="en-US" dirty="0"/>
          </a:p>
        </p:txBody>
      </p:sp>
      <p:pic>
        <p:nvPicPr>
          <p:cNvPr id="89092" name="Picture 4" descr="dekang1"/>
          <p:cNvPicPr>
            <a:picLocks noChangeAspect="1" noChangeArrowheads="1"/>
          </p:cNvPicPr>
          <p:nvPr/>
        </p:nvPicPr>
        <p:blipFill>
          <a:blip r:embed="rId2"/>
          <a:srcRect/>
          <a:stretch>
            <a:fillRect/>
          </a:stretch>
        </p:blipFill>
        <p:spPr bwMode="auto">
          <a:xfrm>
            <a:off x="1752600" y="1809750"/>
            <a:ext cx="4794227" cy="3072029"/>
          </a:xfrm>
          <a:prstGeom prst="rect">
            <a:avLst/>
          </a:prstGeom>
          <a:noFill/>
          <a:ln w="9525">
            <a:noFill/>
            <a:miter lim="800000"/>
            <a:headEnd/>
            <a:tailEnd/>
          </a:ln>
        </p:spPr>
      </p:pic>
      <p:sp>
        <p:nvSpPr>
          <p:cNvPr id="2" name="TextBox 1"/>
          <p:cNvSpPr txBox="1"/>
          <p:nvPr/>
        </p:nvSpPr>
        <p:spPr>
          <a:xfrm>
            <a:off x="3124200" y="1200150"/>
            <a:ext cx="5519460" cy="307777"/>
          </a:xfrm>
          <a:prstGeom prst="rect">
            <a:avLst/>
          </a:prstGeom>
          <a:noFill/>
        </p:spPr>
        <p:txBody>
          <a:bodyPr wrap="none" rtlCol="0">
            <a:spAutoFit/>
          </a:bodyPr>
          <a:lstStyle/>
          <a:p>
            <a:r>
              <a:rPr lang="en-US" sz="1400" dirty="0" smtClean="0">
                <a:latin typeface="+mn-lt"/>
              </a:rPr>
              <a:t>D. Lin. 1998. An Information-Theoretic Definition of Similarity. ICML 1998</a:t>
            </a:r>
            <a:endParaRPr lang="en-US" sz="1400" dirty="0">
              <a:latin typeface="+mn-lt"/>
            </a:endParaRPr>
          </a:p>
        </p:txBody>
      </p:sp>
    </p:spTree>
    <p:extLst>
      <p:ext uri="{BB962C8B-B14F-4D97-AF65-F5344CB8AC3E}">
        <p14:creationId xmlns:p14="http://schemas.microsoft.com/office/powerpoint/2010/main" val="62893304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kang1"/>
          <p:cNvPicPr>
            <a:picLocks noChangeAspect="1" noChangeArrowheads="1"/>
          </p:cNvPicPr>
          <p:nvPr/>
        </p:nvPicPr>
        <p:blipFill>
          <a:blip r:embed="rId2"/>
          <a:srcRect/>
          <a:stretch>
            <a:fillRect/>
          </a:stretch>
        </p:blipFill>
        <p:spPr bwMode="auto">
          <a:xfrm>
            <a:off x="5420037" y="895350"/>
            <a:ext cx="3723963" cy="2386229"/>
          </a:xfrm>
          <a:prstGeom prst="rect">
            <a:avLst/>
          </a:prstGeom>
          <a:noFill/>
          <a:ln w="9525">
            <a:noFill/>
            <a:miter lim="800000"/>
            <a:headEnd/>
            <a:tailEnd/>
          </a:ln>
        </p:spPr>
      </p:pic>
      <p:sp>
        <p:nvSpPr>
          <p:cNvPr id="90114" name="Rectangle 2"/>
          <p:cNvSpPr>
            <a:spLocks noGrp="1" noChangeArrowheads="1"/>
          </p:cNvSpPr>
          <p:nvPr>
            <p:ph type="title"/>
          </p:nvPr>
        </p:nvSpPr>
        <p:spPr>
          <a:xfrm>
            <a:off x="1371600" y="209550"/>
            <a:ext cx="7467600" cy="742950"/>
          </a:xfrm>
        </p:spPr>
        <p:txBody>
          <a:bodyPr/>
          <a:lstStyle/>
          <a:p>
            <a:r>
              <a:rPr lang="en-US" dirty="0"/>
              <a:t>Information content: definitions</a:t>
            </a:r>
          </a:p>
        </p:txBody>
      </p:sp>
      <p:sp>
        <p:nvSpPr>
          <p:cNvPr id="90115" name="Rectangle 3"/>
          <p:cNvSpPr>
            <a:spLocks noGrp="1" noChangeArrowheads="1"/>
          </p:cNvSpPr>
          <p:nvPr>
            <p:ph sz="quarter" idx="1"/>
          </p:nvPr>
        </p:nvSpPr>
        <p:spPr>
          <a:xfrm>
            <a:off x="228600" y="1352550"/>
            <a:ext cx="5334000" cy="2971800"/>
          </a:xfrm>
        </p:spPr>
        <p:txBody>
          <a:bodyPr/>
          <a:lstStyle/>
          <a:p>
            <a:pPr>
              <a:lnSpc>
                <a:spcPct val="90000"/>
              </a:lnSpc>
            </a:pPr>
            <a:r>
              <a:rPr lang="en-US" sz="3200" dirty="0"/>
              <a:t>Information content:</a:t>
            </a:r>
          </a:p>
          <a:p>
            <a:pPr marL="457200" lvl="1" indent="0">
              <a:lnSpc>
                <a:spcPct val="90000"/>
              </a:lnSpc>
              <a:buNone/>
            </a:pPr>
            <a:r>
              <a:rPr lang="en-US" sz="2800" dirty="0">
                <a:solidFill>
                  <a:srgbClr val="0000FF"/>
                </a:solidFill>
                <a:latin typeface="Times New Roman"/>
                <a:cs typeface="Times New Roman"/>
              </a:rPr>
              <a:t>IC(c</a:t>
            </a:r>
            <a:r>
              <a:rPr lang="en-US" sz="2800" dirty="0" smtClean="0">
                <a:solidFill>
                  <a:srgbClr val="0000FF"/>
                </a:solidFill>
                <a:latin typeface="Times New Roman"/>
                <a:cs typeface="Times New Roman"/>
              </a:rPr>
              <a:t>) </a:t>
            </a:r>
            <a:r>
              <a:rPr lang="en-US" sz="2800" dirty="0" smtClean="0">
                <a:latin typeface="Times New Roman"/>
                <a:cs typeface="Times New Roman"/>
              </a:rPr>
              <a:t>= -log P</a:t>
            </a:r>
            <a:r>
              <a:rPr lang="en-US" sz="2800" dirty="0">
                <a:latin typeface="Times New Roman"/>
                <a:cs typeface="Times New Roman"/>
              </a:rPr>
              <a:t>(c)</a:t>
            </a:r>
          </a:p>
          <a:p>
            <a:pPr>
              <a:lnSpc>
                <a:spcPct val="90000"/>
              </a:lnSpc>
            </a:pPr>
            <a:r>
              <a:rPr lang="en-US" sz="3200" dirty="0" smtClean="0"/>
              <a:t>Most informative </a:t>
            </a:r>
            <a:r>
              <a:rPr lang="en-US" sz="3200" dirty="0" err="1" smtClean="0"/>
              <a:t>subsumer</a:t>
            </a:r>
            <a:r>
              <a:rPr lang="en-US" sz="3200" dirty="0"/>
              <a:t> </a:t>
            </a:r>
            <a:r>
              <a:rPr lang="en-US" sz="2800" dirty="0" smtClean="0"/>
              <a:t>(Lowest </a:t>
            </a:r>
            <a:r>
              <a:rPr lang="en-US" sz="2800" dirty="0"/>
              <a:t>common </a:t>
            </a:r>
            <a:r>
              <a:rPr lang="en-US" sz="2800" dirty="0" err="1" smtClean="0"/>
              <a:t>subsumer</a:t>
            </a:r>
            <a:r>
              <a:rPr lang="en-US" sz="2800" dirty="0" smtClean="0"/>
              <a:t>)</a:t>
            </a:r>
            <a:endParaRPr lang="en-US" sz="2800" dirty="0"/>
          </a:p>
          <a:p>
            <a:pPr marL="457200" lvl="1" indent="0">
              <a:lnSpc>
                <a:spcPct val="90000"/>
              </a:lnSpc>
              <a:buNone/>
            </a:pPr>
            <a:r>
              <a:rPr lang="en-US" sz="2800" dirty="0">
                <a:solidFill>
                  <a:srgbClr val="0000FF"/>
                </a:solidFill>
                <a:latin typeface="Times New Roman"/>
                <a:cs typeface="Times New Roman"/>
              </a:rPr>
              <a:t>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smtClean="0">
                <a:solidFill>
                  <a:srgbClr val="0000FF"/>
                </a:solidFill>
                <a:latin typeface="Times New Roman"/>
                <a:cs typeface="Times New Roman"/>
              </a:rPr>
              <a:t>) = </a:t>
            </a:r>
          </a:p>
          <a:p>
            <a:pPr marL="457200" lvl="1" indent="0">
              <a:lnSpc>
                <a:spcPct val="90000"/>
              </a:lnSpc>
              <a:buNone/>
            </a:pPr>
            <a:r>
              <a:rPr lang="en-US" sz="2800" dirty="0" smtClean="0"/>
              <a:t>The </a:t>
            </a:r>
            <a:r>
              <a:rPr lang="en-US" sz="2800" dirty="0"/>
              <a:t>most informative (lowest) node in the hierarchy subsuming both c</a:t>
            </a:r>
            <a:r>
              <a:rPr lang="en-US" sz="2800" baseline="-25000" dirty="0"/>
              <a:t>1</a:t>
            </a:r>
            <a:r>
              <a:rPr lang="en-US" sz="2800" dirty="0"/>
              <a:t> and c</a:t>
            </a:r>
            <a:r>
              <a:rPr lang="en-US" sz="2800" baseline="-25000" dirty="0"/>
              <a:t>2</a:t>
            </a:r>
          </a:p>
        </p:txBody>
      </p:sp>
    </p:spTree>
    <p:extLst>
      <p:ext uri="{BB962C8B-B14F-4D97-AF65-F5344CB8AC3E}">
        <p14:creationId xmlns:p14="http://schemas.microsoft.com/office/powerpoint/2010/main" val="249138931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371600" y="209550"/>
            <a:ext cx="7772400" cy="742950"/>
          </a:xfrm>
        </p:spPr>
        <p:txBody>
          <a:bodyPr/>
          <a:lstStyle/>
          <a:p>
            <a:pPr>
              <a:lnSpc>
                <a:spcPct val="90000"/>
              </a:lnSpc>
            </a:pPr>
            <a:r>
              <a:rPr lang="en-US" sz="3400" dirty="0" smtClean="0"/>
              <a:t>Using information content for similarity:  the </a:t>
            </a:r>
            <a:r>
              <a:rPr lang="en-US" sz="3400" dirty="0" err="1" smtClean="0"/>
              <a:t>Resnik</a:t>
            </a:r>
            <a:r>
              <a:rPr lang="en-US" sz="3400" dirty="0" smtClean="0"/>
              <a:t> method</a:t>
            </a:r>
            <a:endParaRPr lang="en-US" sz="3400" dirty="0"/>
          </a:p>
        </p:txBody>
      </p:sp>
      <p:sp>
        <p:nvSpPr>
          <p:cNvPr id="91139" name="Rectangle 3"/>
          <p:cNvSpPr>
            <a:spLocks noGrp="1" noChangeArrowheads="1"/>
          </p:cNvSpPr>
          <p:nvPr>
            <p:ph sz="quarter" idx="1"/>
          </p:nvPr>
        </p:nvSpPr>
        <p:spPr>
          <a:xfrm>
            <a:off x="228600" y="1581150"/>
            <a:ext cx="8534400" cy="3657600"/>
          </a:xfrm>
        </p:spPr>
        <p:txBody>
          <a:bodyPr/>
          <a:lstStyle/>
          <a:p>
            <a:pPr>
              <a:lnSpc>
                <a:spcPct val="90000"/>
              </a:lnSpc>
            </a:pPr>
            <a:r>
              <a:rPr lang="en-US" sz="2800" dirty="0"/>
              <a:t>The similarity between two words is related to their common information</a:t>
            </a:r>
          </a:p>
          <a:p>
            <a:pPr>
              <a:lnSpc>
                <a:spcPct val="90000"/>
              </a:lnSpc>
            </a:pPr>
            <a:r>
              <a:rPr lang="en-US" sz="2800" dirty="0"/>
              <a:t>The more two words have in common, the more similar they are</a:t>
            </a:r>
          </a:p>
          <a:p>
            <a:pPr>
              <a:lnSpc>
                <a:spcPct val="90000"/>
              </a:lnSpc>
            </a:pPr>
            <a:r>
              <a:rPr lang="en-US" sz="2800" dirty="0" err="1"/>
              <a:t>Resnik</a:t>
            </a:r>
            <a:r>
              <a:rPr lang="en-US" sz="2800" dirty="0"/>
              <a:t>: measure </a:t>
            </a:r>
            <a:r>
              <a:rPr lang="en-US" sz="2800" dirty="0" smtClean="0"/>
              <a:t>common </a:t>
            </a:r>
            <a:r>
              <a:rPr lang="en-US" sz="2800" dirty="0"/>
              <a:t>information as:</a:t>
            </a:r>
          </a:p>
          <a:p>
            <a:pPr lvl="1">
              <a:lnSpc>
                <a:spcPct val="90000"/>
              </a:lnSpc>
            </a:pPr>
            <a:r>
              <a:rPr lang="en-US" sz="2400" dirty="0"/>
              <a:t>The information content of the most informative</a:t>
            </a:r>
          </a:p>
          <a:p>
            <a:pPr marL="457200" lvl="1" indent="0">
              <a:lnSpc>
                <a:spcPct val="90000"/>
              </a:lnSpc>
              <a:buNone/>
            </a:pPr>
            <a:r>
              <a:rPr lang="en-US" sz="2400" dirty="0"/>
              <a:t> (lowest) </a:t>
            </a:r>
            <a:r>
              <a:rPr lang="en-US" sz="2400" dirty="0" err="1" smtClean="0"/>
              <a:t>subsumer</a:t>
            </a:r>
            <a:r>
              <a:rPr lang="en-US" sz="2400" dirty="0" smtClean="0"/>
              <a:t> (MIS/LCS) </a:t>
            </a:r>
            <a:r>
              <a:rPr lang="en-US" sz="2400" dirty="0"/>
              <a:t>of the two nodes</a:t>
            </a:r>
          </a:p>
          <a:p>
            <a:pPr lvl="1"/>
            <a:r>
              <a:rPr lang="en-US" sz="2800" dirty="0" err="1" smtClean="0">
                <a:solidFill>
                  <a:srgbClr val="0000FF"/>
                </a:solidFill>
                <a:latin typeface="Times New Roman"/>
                <a:cs typeface="Times New Roman"/>
              </a:rPr>
              <a:t>sim</a:t>
            </a:r>
            <a:r>
              <a:rPr lang="en-US" sz="2800" baseline="-25000" dirty="0" err="1" smtClean="0">
                <a:solidFill>
                  <a:srgbClr val="0000FF"/>
                </a:solidFill>
                <a:latin typeface="Times New Roman"/>
                <a:cs typeface="Times New Roman"/>
              </a:rPr>
              <a:t>resnik</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-log P</a:t>
            </a:r>
            <a:r>
              <a:rPr lang="en-US" sz="2800" dirty="0" smtClean="0">
                <a:solidFill>
                  <a:srgbClr val="0000FF"/>
                </a:solidFill>
                <a:latin typeface="Times New Roman"/>
                <a:cs typeface="Times New Roman"/>
              </a:rPr>
              <a:t>( LCS</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smtClean="0">
                <a:solidFill>
                  <a:srgbClr val="0000FF"/>
                </a:solidFill>
                <a:latin typeface="Times New Roman"/>
                <a:cs typeface="Times New Roman"/>
              </a:rPr>
              <a:t>) )</a:t>
            </a:r>
            <a:endParaRPr lang="en-US" sz="2800" dirty="0">
              <a:solidFill>
                <a:srgbClr val="0000FF"/>
              </a:solidFill>
              <a:latin typeface="Times New Roman"/>
              <a:cs typeface="Times New Roman"/>
            </a:endParaRPr>
          </a:p>
        </p:txBody>
      </p:sp>
      <p:sp>
        <p:nvSpPr>
          <p:cNvPr id="2" name="TextBox 1"/>
          <p:cNvSpPr txBox="1"/>
          <p:nvPr/>
        </p:nvSpPr>
        <p:spPr>
          <a:xfrm>
            <a:off x="2286000" y="934819"/>
            <a:ext cx="6858000" cy="646331"/>
          </a:xfrm>
          <a:prstGeom prst="rect">
            <a:avLst/>
          </a:prstGeom>
          <a:noFill/>
        </p:spPr>
        <p:txBody>
          <a:bodyPr wrap="square" rtlCol="0">
            <a:spAutoFit/>
          </a:bodyPr>
          <a:lstStyle/>
          <a:p>
            <a:r>
              <a:rPr lang="en-US" sz="1200" dirty="0">
                <a:latin typeface="+mn-lt"/>
              </a:rPr>
              <a:t>Philip </a:t>
            </a:r>
            <a:r>
              <a:rPr lang="en-US" sz="1200" dirty="0" err="1" smtClean="0">
                <a:latin typeface="+mn-lt"/>
              </a:rPr>
              <a:t>Resnik</a:t>
            </a:r>
            <a:r>
              <a:rPr lang="en-US" sz="1200" dirty="0" smtClean="0">
                <a:latin typeface="+mn-lt"/>
              </a:rPr>
              <a:t>. 1995. Using </a:t>
            </a:r>
            <a:r>
              <a:rPr lang="en-US" sz="1200" dirty="0">
                <a:latin typeface="+mn-lt"/>
              </a:rPr>
              <a:t>Information Content to Evaluate Semantic </a:t>
            </a:r>
            <a:r>
              <a:rPr lang="en-US" sz="1200" dirty="0" smtClean="0">
                <a:latin typeface="+mn-lt"/>
              </a:rPr>
              <a:t>Similarity </a:t>
            </a:r>
            <a:r>
              <a:rPr lang="en-US" sz="1200" dirty="0">
                <a:latin typeface="+mn-lt"/>
              </a:rPr>
              <a:t>in a </a:t>
            </a:r>
            <a:r>
              <a:rPr lang="en-US" sz="1200" dirty="0" smtClean="0">
                <a:latin typeface="+mn-lt"/>
              </a:rPr>
              <a:t>Taxonomy. IJCAI 1995.</a:t>
            </a:r>
          </a:p>
          <a:p>
            <a:r>
              <a:rPr lang="en-US" sz="1200" dirty="0">
                <a:latin typeface="+mn-lt"/>
              </a:rPr>
              <a:t>Philip </a:t>
            </a:r>
            <a:r>
              <a:rPr lang="en-US" sz="1200" dirty="0" err="1" smtClean="0">
                <a:latin typeface="+mn-lt"/>
              </a:rPr>
              <a:t>Resnik</a:t>
            </a:r>
            <a:r>
              <a:rPr lang="en-US" sz="1200" dirty="0" smtClean="0">
                <a:latin typeface="+mn-lt"/>
              </a:rPr>
              <a:t>. 1999. Semantic </a:t>
            </a:r>
            <a:r>
              <a:rPr lang="en-US" sz="1200" dirty="0">
                <a:latin typeface="+mn-lt"/>
              </a:rPr>
              <a:t>Similarity in a Taxonomy: An Information-Based Measure and its Application to Problems of Ambiguity in </a:t>
            </a:r>
            <a:r>
              <a:rPr lang="en-US" sz="1200">
                <a:latin typeface="+mn-lt"/>
              </a:rPr>
              <a:t>Natural </a:t>
            </a:r>
            <a:r>
              <a:rPr lang="en-US" sz="1200" smtClean="0">
                <a:latin typeface="+mn-lt"/>
              </a:rPr>
              <a:t>Language. </a:t>
            </a:r>
            <a:r>
              <a:rPr lang="en-US" sz="1200" dirty="0" smtClean="0">
                <a:latin typeface="+mn-lt"/>
              </a:rPr>
              <a:t>JAIR 11, </a:t>
            </a:r>
            <a:r>
              <a:rPr lang="en-US" sz="1200" dirty="0">
                <a:latin typeface="+mn-lt"/>
              </a:rPr>
              <a:t>95-</a:t>
            </a:r>
            <a:r>
              <a:rPr lang="en-US" sz="1200" dirty="0" smtClean="0">
                <a:latin typeface="+mn-lt"/>
              </a:rPr>
              <a:t>130.</a:t>
            </a:r>
            <a:endParaRPr lang="en-US" sz="1200" dirty="0">
              <a:latin typeface="+mn-lt"/>
            </a:endParaRPr>
          </a:p>
        </p:txBody>
      </p:sp>
    </p:spTree>
    <p:extLst>
      <p:ext uri="{BB962C8B-B14F-4D97-AF65-F5344CB8AC3E}">
        <p14:creationId xmlns:p14="http://schemas.microsoft.com/office/powerpoint/2010/main" val="303484874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371600" y="-19050"/>
            <a:ext cx="7467600" cy="742950"/>
          </a:xfrm>
        </p:spPr>
        <p:txBody>
          <a:bodyPr/>
          <a:lstStyle/>
          <a:p>
            <a:r>
              <a:rPr lang="en-US" dirty="0" err="1"/>
              <a:t>Dekang</a:t>
            </a:r>
            <a:r>
              <a:rPr lang="en-US" dirty="0"/>
              <a:t> Lin method</a:t>
            </a:r>
          </a:p>
        </p:txBody>
      </p:sp>
      <p:sp>
        <p:nvSpPr>
          <p:cNvPr id="92163" name="Rectangle 3"/>
          <p:cNvSpPr>
            <a:spLocks noGrp="1" noChangeArrowheads="1"/>
          </p:cNvSpPr>
          <p:nvPr>
            <p:ph sz="quarter" idx="1"/>
          </p:nvPr>
        </p:nvSpPr>
        <p:spPr>
          <a:xfrm>
            <a:off x="228600" y="1428750"/>
            <a:ext cx="8534400" cy="3333750"/>
          </a:xfrm>
        </p:spPr>
        <p:txBody>
          <a:bodyPr/>
          <a:lstStyle/>
          <a:p>
            <a:r>
              <a:rPr lang="en-US" dirty="0" smtClean="0"/>
              <a:t>Intuition: Similarity </a:t>
            </a:r>
            <a:r>
              <a:rPr lang="en-US" dirty="0"/>
              <a:t>between A and B </a:t>
            </a:r>
            <a:r>
              <a:rPr lang="en-US" dirty="0" smtClean="0"/>
              <a:t>is not just what they have in common</a:t>
            </a:r>
            <a:endParaRPr lang="en-US" dirty="0"/>
          </a:p>
          <a:p>
            <a:r>
              <a:rPr lang="en-US" dirty="0"/>
              <a:t>The more </a:t>
            </a:r>
            <a:r>
              <a:rPr lang="en-US" b="1" dirty="0"/>
              <a:t>differences</a:t>
            </a:r>
            <a:r>
              <a:rPr lang="en-US" dirty="0"/>
              <a:t> between A and B, the less similar they are:</a:t>
            </a:r>
          </a:p>
          <a:p>
            <a:pPr lvl="1"/>
            <a:r>
              <a:rPr lang="en-US" sz="1800" dirty="0"/>
              <a:t>Commonality: the more </a:t>
            </a:r>
            <a:r>
              <a:rPr lang="en-US" sz="1800" dirty="0" smtClean="0"/>
              <a:t>A </a:t>
            </a:r>
            <a:r>
              <a:rPr lang="en-US" sz="1800" dirty="0"/>
              <a:t>and B have in common, the more similar they are</a:t>
            </a:r>
          </a:p>
          <a:p>
            <a:pPr lvl="1"/>
            <a:r>
              <a:rPr lang="en-US" sz="1800" dirty="0"/>
              <a:t>Difference: the more differences between </a:t>
            </a:r>
            <a:r>
              <a:rPr lang="en-US" sz="1800" dirty="0" smtClean="0"/>
              <a:t>A </a:t>
            </a:r>
            <a:r>
              <a:rPr lang="en-US" sz="1800" dirty="0"/>
              <a:t>and B, the less similar</a:t>
            </a:r>
          </a:p>
          <a:p>
            <a:r>
              <a:rPr lang="en-US" dirty="0"/>
              <a:t>Commonality</a:t>
            </a:r>
            <a:r>
              <a:rPr lang="en-US" dirty="0">
                <a:solidFill>
                  <a:srgbClr val="0000FF"/>
                </a:solidFill>
              </a:rPr>
              <a:t>: IC</a:t>
            </a:r>
            <a:r>
              <a:rPr lang="en-US" dirty="0" smtClean="0">
                <a:solidFill>
                  <a:srgbClr val="0000FF"/>
                </a:solidFill>
              </a:rPr>
              <a:t>(common</a:t>
            </a:r>
            <a:r>
              <a:rPr lang="en-US" dirty="0">
                <a:solidFill>
                  <a:srgbClr val="0000FF"/>
                </a:solidFill>
              </a:rPr>
              <a:t>(A,B))</a:t>
            </a:r>
          </a:p>
          <a:p>
            <a:r>
              <a:rPr lang="en-US" dirty="0"/>
              <a:t>Difference: </a:t>
            </a:r>
            <a:r>
              <a:rPr lang="en-US" dirty="0">
                <a:solidFill>
                  <a:srgbClr val="0000FF"/>
                </a:solidFill>
              </a:rPr>
              <a:t>IC(description(A,B)-IC(common(A,B)</a:t>
            </a:r>
            <a:r>
              <a:rPr lang="en-US" dirty="0" smtClean="0">
                <a:solidFill>
                  <a:srgbClr val="0000FF"/>
                </a:solidFill>
              </a:rPr>
              <a:t>)</a:t>
            </a:r>
            <a:endParaRPr lang="en-US" dirty="0">
              <a:solidFill>
                <a:srgbClr val="0000FF"/>
              </a:solidFill>
            </a:endParaRPr>
          </a:p>
        </p:txBody>
      </p:sp>
      <p:sp>
        <p:nvSpPr>
          <p:cNvPr id="2" name="TextBox 1"/>
          <p:cNvSpPr txBox="1"/>
          <p:nvPr/>
        </p:nvSpPr>
        <p:spPr>
          <a:xfrm>
            <a:off x="2133600" y="895350"/>
            <a:ext cx="7032694" cy="369332"/>
          </a:xfrm>
          <a:prstGeom prst="rect">
            <a:avLst/>
          </a:prstGeom>
          <a:noFill/>
        </p:spPr>
        <p:txBody>
          <a:bodyPr wrap="none" rtlCol="0">
            <a:spAutoFit/>
          </a:bodyPr>
          <a:lstStyle/>
          <a:p>
            <a:r>
              <a:rPr lang="en-US" sz="1800" dirty="0" err="1" smtClean="0">
                <a:latin typeface="+mn-lt"/>
              </a:rPr>
              <a:t>Dekang</a:t>
            </a:r>
            <a:r>
              <a:rPr lang="en-US" sz="1800" dirty="0" smtClean="0">
                <a:latin typeface="+mn-lt"/>
              </a:rPr>
              <a:t> Lin. 1998. </a:t>
            </a:r>
            <a:r>
              <a:rPr lang="en-US" sz="1800" dirty="0">
                <a:latin typeface="+mn-lt"/>
              </a:rPr>
              <a:t>An Information-Theoretic Definition of </a:t>
            </a:r>
            <a:r>
              <a:rPr lang="en-US" sz="1800" dirty="0" smtClean="0">
                <a:latin typeface="+mn-lt"/>
              </a:rPr>
              <a:t>Similarity. ICML</a:t>
            </a:r>
            <a:endParaRPr lang="en-US" sz="1800" dirty="0">
              <a:latin typeface="+mn-lt"/>
            </a:endParaRPr>
          </a:p>
        </p:txBody>
      </p:sp>
    </p:spTree>
    <p:extLst>
      <p:ext uri="{BB962C8B-B14F-4D97-AF65-F5344CB8AC3E}">
        <p14:creationId xmlns:p14="http://schemas.microsoft.com/office/powerpoint/2010/main" val="40323062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err="1"/>
              <a:t>Dekang</a:t>
            </a:r>
            <a:r>
              <a:rPr lang="en-US" dirty="0"/>
              <a:t> Lin </a:t>
            </a:r>
            <a:r>
              <a:rPr lang="en-US" dirty="0" smtClean="0"/>
              <a:t>similarity theorem</a:t>
            </a:r>
            <a:endParaRPr lang="en-US" dirty="0"/>
          </a:p>
        </p:txBody>
      </p:sp>
      <p:sp>
        <p:nvSpPr>
          <p:cNvPr id="93187" name="Rectangle 3"/>
          <p:cNvSpPr>
            <a:spLocks noGrp="1" noChangeArrowheads="1"/>
          </p:cNvSpPr>
          <p:nvPr>
            <p:ph sz="quarter" idx="1"/>
          </p:nvPr>
        </p:nvSpPr>
        <p:spPr>
          <a:xfrm>
            <a:off x="304800" y="1200150"/>
            <a:ext cx="8534400" cy="3333750"/>
          </a:xfrm>
        </p:spPr>
        <p:txBody>
          <a:bodyPr/>
          <a:lstStyle/>
          <a:p>
            <a:r>
              <a:rPr lang="en-US" dirty="0" smtClean="0"/>
              <a:t>The </a:t>
            </a:r>
            <a:r>
              <a:rPr lang="en-US" dirty="0"/>
              <a:t>similarity between A and B is measured by the ratio between the amount of information needed to state the commonality of A and B and the information needed to fully describe what A and B are</a:t>
            </a:r>
          </a:p>
          <a:p>
            <a:pPr>
              <a:buFontTx/>
              <a:buBlip>
                <a:blip r:embed="rId3"/>
              </a:buBlip>
            </a:pPr>
            <a:endParaRPr lang="en-US" dirty="0" smtClean="0"/>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18569119"/>
              </p:ext>
            </p:extLst>
          </p:nvPr>
        </p:nvGraphicFramePr>
        <p:xfrm>
          <a:off x="1989138" y="2724150"/>
          <a:ext cx="4760912" cy="914400"/>
        </p:xfrm>
        <a:graphic>
          <a:graphicData uri="http://schemas.openxmlformats.org/presentationml/2006/ole">
            <mc:AlternateContent xmlns:mc="http://schemas.openxmlformats.org/markup-compatibility/2006">
              <mc:Choice xmlns:v="urn:schemas-microsoft-com:vml" Requires="v">
                <p:oleObj spid="_x0000_s2164" name="Equation" r:id="rId4" imgW="2247900" imgH="431800" progId="Equation.3">
                  <p:embed/>
                </p:oleObj>
              </mc:Choice>
              <mc:Fallback>
                <p:oleObj name="Equation" r:id="rId4" imgW="2247900" imgH="431800" progId="Equation.3">
                  <p:embed/>
                  <p:pic>
                    <p:nvPicPr>
                      <p:cNvPr id="0" name=""/>
                      <p:cNvPicPr/>
                      <p:nvPr/>
                    </p:nvPicPr>
                    <p:blipFill>
                      <a:blip r:embed="rId5"/>
                      <a:stretch>
                        <a:fillRect/>
                      </a:stretch>
                    </p:blipFill>
                    <p:spPr>
                      <a:xfrm>
                        <a:off x="1989138" y="2724150"/>
                        <a:ext cx="4760912" cy="914400"/>
                      </a:xfrm>
                      <a:prstGeom prst="rect">
                        <a:avLst/>
                      </a:prstGeom>
                    </p:spPr>
                  </p:pic>
                </p:oleObj>
              </mc:Fallback>
            </mc:AlternateContent>
          </a:graphicData>
        </a:graphic>
      </p:graphicFrame>
      <p:sp>
        <p:nvSpPr>
          <p:cNvPr id="5" name="Rectangle 3"/>
          <p:cNvSpPr txBox="1">
            <a:spLocks noChangeArrowheads="1"/>
          </p:cNvSpPr>
          <p:nvPr/>
        </p:nvSpPr>
        <p:spPr bwMode="auto">
          <a:xfrm>
            <a:off x="304800" y="3733800"/>
            <a:ext cx="8534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000" dirty="0" smtClean="0"/>
              <a:t>Lin (altering </a:t>
            </a:r>
            <a:r>
              <a:rPr lang="en-US" sz="2000" dirty="0" err="1" smtClean="0"/>
              <a:t>Resnik</a:t>
            </a:r>
            <a:r>
              <a:rPr lang="en-US" sz="2000" dirty="0" smtClean="0"/>
              <a:t>) defines IC(common(A,B)) as 2 x information of the LCS</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158289962"/>
              </p:ext>
            </p:extLst>
          </p:nvPr>
        </p:nvGraphicFramePr>
        <p:xfrm>
          <a:off x="2112963" y="4248150"/>
          <a:ext cx="3876675" cy="762000"/>
        </p:xfrm>
        <a:graphic>
          <a:graphicData uri="http://schemas.openxmlformats.org/presentationml/2006/ole">
            <mc:AlternateContent xmlns:mc="http://schemas.openxmlformats.org/markup-compatibility/2006">
              <mc:Choice xmlns:v="urn:schemas-microsoft-com:vml" Requires="v">
                <p:oleObj spid="_x0000_s2165" name="Equation" r:id="rId6" imgW="2197100" imgH="431800" progId="Equation.3">
                  <p:embed/>
                </p:oleObj>
              </mc:Choice>
              <mc:Fallback>
                <p:oleObj name="Equation" r:id="rId6" imgW="2197100" imgH="431800" progId="Equation.3">
                  <p:embed/>
                  <p:pic>
                    <p:nvPicPr>
                      <p:cNvPr id="0" name=""/>
                      <p:cNvPicPr/>
                      <p:nvPr/>
                    </p:nvPicPr>
                    <p:blipFill>
                      <a:blip r:embed="rId7"/>
                      <a:stretch>
                        <a:fillRect/>
                      </a:stretch>
                    </p:blipFill>
                    <p:spPr>
                      <a:xfrm>
                        <a:off x="2112963" y="4248150"/>
                        <a:ext cx="3876675" cy="762000"/>
                      </a:xfrm>
                      <a:prstGeom prst="rect">
                        <a:avLst/>
                      </a:prstGeom>
                    </p:spPr>
                  </p:pic>
                </p:oleObj>
              </mc:Fallback>
            </mc:AlternateContent>
          </a:graphicData>
        </a:graphic>
      </p:graphicFrame>
    </p:spTree>
    <p:extLst>
      <p:ext uri="{BB962C8B-B14F-4D97-AF65-F5344CB8AC3E}">
        <p14:creationId xmlns:p14="http://schemas.microsoft.com/office/powerpoint/2010/main" val="36822059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209550"/>
            <a:ext cx="7467600" cy="742950"/>
          </a:xfrm>
        </p:spPr>
        <p:txBody>
          <a:bodyPr/>
          <a:lstStyle/>
          <a:p>
            <a:r>
              <a:rPr lang="en-US" dirty="0"/>
              <a:t>Lin similarity function</a:t>
            </a:r>
          </a:p>
        </p:txBody>
      </p:sp>
      <p:graphicFrame>
        <p:nvGraphicFramePr>
          <p:cNvPr id="5" name="Object 4"/>
          <p:cNvGraphicFramePr>
            <a:graphicFrameLocks noChangeAspect="1"/>
          </p:cNvGraphicFramePr>
          <p:nvPr>
            <p:extLst>
              <p:ext uri="{D42A27DB-BD31-4B8C-83A1-F6EECF244321}">
                <p14:modId xmlns:p14="http://schemas.microsoft.com/office/powerpoint/2010/main" val="1897917432"/>
              </p:ext>
            </p:extLst>
          </p:nvPr>
        </p:nvGraphicFramePr>
        <p:xfrm>
          <a:off x="1981200" y="1657350"/>
          <a:ext cx="3786188" cy="762000"/>
        </p:xfrm>
        <a:graphic>
          <a:graphicData uri="http://schemas.openxmlformats.org/presentationml/2006/ole">
            <mc:AlternateContent xmlns:mc="http://schemas.openxmlformats.org/markup-compatibility/2006">
              <mc:Choice xmlns:v="urn:schemas-microsoft-com:vml" Requires="v">
                <p:oleObj spid="_x0000_s3393" name="Equation" r:id="rId3" imgW="2146300" imgH="431800" progId="Equation.3">
                  <p:embed/>
                </p:oleObj>
              </mc:Choice>
              <mc:Fallback>
                <p:oleObj name="Equation" r:id="rId3" imgW="2146300" imgH="431800" progId="Equation.3">
                  <p:embed/>
                  <p:pic>
                    <p:nvPicPr>
                      <p:cNvPr id="0" name=""/>
                      <p:cNvPicPr/>
                      <p:nvPr/>
                    </p:nvPicPr>
                    <p:blipFill>
                      <a:blip r:embed="rId4"/>
                      <a:stretch>
                        <a:fillRect/>
                      </a:stretch>
                    </p:blipFill>
                    <p:spPr>
                      <a:xfrm>
                        <a:off x="1981200" y="1657350"/>
                        <a:ext cx="3786188"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3718903"/>
              </p:ext>
            </p:extLst>
          </p:nvPr>
        </p:nvGraphicFramePr>
        <p:xfrm>
          <a:off x="1447800" y="2800350"/>
          <a:ext cx="5376862" cy="762000"/>
        </p:xfrm>
        <a:graphic>
          <a:graphicData uri="http://schemas.openxmlformats.org/presentationml/2006/ole">
            <mc:AlternateContent xmlns:mc="http://schemas.openxmlformats.org/markup-compatibility/2006">
              <mc:Choice xmlns:v="urn:schemas-microsoft-com:vml" Requires="v">
                <p:oleObj spid="_x0000_s3394" name="Equation" r:id="rId5" imgW="3048000" imgH="431800" progId="Equation.3">
                  <p:embed/>
                </p:oleObj>
              </mc:Choice>
              <mc:Fallback>
                <p:oleObj name="Equation" r:id="rId5" imgW="3048000" imgH="431800" progId="Equation.3">
                  <p:embed/>
                  <p:pic>
                    <p:nvPicPr>
                      <p:cNvPr id="0" name=""/>
                      <p:cNvPicPr/>
                      <p:nvPr/>
                    </p:nvPicPr>
                    <p:blipFill>
                      <a:blip r:embed="rId6"/>
                      <a:stretch>
                        <a:fillRect/>
                      </a:stretch>
                    </p:blipFill>
                    <p:spPr>
                      <a:xfrm>
                        <a:off x="1447800" y="2800350"/>
                        <a:ext cx="5376862"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7769616"/>
              </p:ext>
            </p:extLst>
          </p:nvPr>
        </p:nvGraphicFramePr>
        <p:xfrm>
          <a:off x="3367087" y="3790950"/>
          <a:ext cx="3338513" cy="1031875"/>
        </p:xfrm>
        <a:graphic>
          <a:graphicData uri="http://schemas.openxmlformats.org/presentationml/2006/ole">
            <mc:AlternateContent xmlns:mc="http://schemas.openxmlformats.org/markup-compatibility/2006">
              <mc:Choice xmlns:v="urn:schemas-microsoft-com:vml" Requires="v">
                <p:oleObj spid="_x0000_s3395" name="Equation" r:id="rId7" imgW="1892300" imgH="584200" progId="Equation.3">
                  <p:embed/>
                </p:oleObj>
              </mc:Choice>
              <mc:Fallback>
                <p:oleObj name="Equation" r:id="rId7" imgW="1892300" imgH="584200" progId="Equation.3">
                  <p:embed/>
                  <p:pic>
                    <p:nvPicPr>
                      <p:cNvPr id="0" name=""/>
                      <p:cNvPicPr/>
                      <p:nvPr/>
                    </p:nvPicPr>
                    <p:blipFill>
                      <a:blip r:embed="rId8"/>
                      <a:stretch>
                        <a:fillRect/>
                      </a:stretch>
                    </p:blipFill>
                    <p:spPr>
                      <a:xfrm>
                        <a:off x="3367087" y="3790950"/>
                        <a:ext cx="3338513" cy="1031875"/>
                      </a:xfrm>
                      <a:prstGeom prst="rect">
                        <a:avLst/>
                      </a:prstGeom>
                    </p:spPr>
                  </p:pic>
                </p:oleObj>
              </mc:Fallback>
            </mc:AlternateContent>
          </a:graphicData>
        </a:graphic>
      </p:graphicFrame>
      <p:pic>
        <p:nvPicPr>
          <p:cNvPr id="8" name="Picture 4" descr="dekang1"/>
          <p:cNvPicPr>
            <a:picLocks noChangeAspect="1" noChangeArrowheads="1"/>
          </p:cNvPicPr>
          <p:nvPr/>
        </p:nvPicPr>
        <p:blipFill rotWithShape="1">
          <a:blip r:embed="rId9"/>
          <a:srcRect t="50594" b="-4"/>
          <a:stretch/>
        </p:blipFill>
        <p:spPr bwMode="auto">
          <a:xfrm>
            <a:off x="5562600" y="133350"/>
            <a:ext cx="3422627" cy="1083641"/>
          </a:xfrm>
          <a:prstGeom prst="rect">
            <a:avLst/>
          </a:prstGeom>
          <a:noFill/>
          <a:ln w="9525">
            <a:noFill/>
            <a:miter lim="800000"/>
            <a:headEnd/>
            <a:tailEnd/>
          </a:ln>
        </p:spPr>
      </p:pic>
    </p:spTree>
    <p:extLst>
      <p:ext uri="{BB962C8B-B14F-4D97-AF65-F5344CB8AC3E}">
        <p14:creationId xmlns:p14="http://schemas.microsoft.com/office/powerpoint/2010/main" val="408981614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71600" y="209550"/>
            <a:ext cx="7467600" cy="742950"/>
          </a:xfrm>
        </p:spPr>
        <p:txBody>
          <a:bodyPr/>
          <a:lstStyle/>
          <a:p>
            <a:r>
              <a:rPr lang="en-US" dirty="0"/>
              <a:t>The (extended) </a:t>
            </a:r>
            <a:r>
              <a:rPr lang="en-US" dirty="0" err="1"/>
              <a:t>Lesk</a:t>
            </a:r>
            <a:r>
              <a:rPr lang="en-US" dirty="0"/>
              <a:t> Algorithm </a:t>
            </a:r>
          </a:p>
        </p:txBody>
      </p:sp>
      <p:sp>
        <p:nvSpPr>
          <p:cNvPr id="95235" name="Rectangle 3"/>
          <p:cNvSpPr>
            <a:spLocks noGrp="1" noChangeArrowheads="1"/>
          </p:cNvSpPr>
          <p:nvPr>
            <p:ph sz="quarter" idx="1"/>
          </p:nvPr>
        </p:nvSpPr>
        <p:spPr>
          <a:xfrm>
            <a:off x="228600" y="1276350"/>
            <a:ext cx="8534400" cy="1981200"/>
          </a:xfrm>
        </p:spPr>
        <p:txBody>
          <a:bodyPr/>
          <a:lstStyle/>
          <a:p>
            <a:r>
              <a:rPr lang="en-US" dirty="0" smtClean="0"/>
              <a:t>A thesaurus-based measure that looks at </a:t>
            </a:r>
            <a:r>
              <a:rPr lang="en-US" b="1" dirty="0" smtClean="0"/>
              <a:t>glosses</a:t>
            </a:r>
          </a:p>
          <a:p>
            <a:r>
              <a:rPr lang="en-US" dirty="0" smtClean="0"/>
              <a:t>Two </a:t>
            </a:r>
            <a:r>
              <a:rPr lang="en-US" dirty="0"/>
              <a:t>concepts are similar if their glosses contain similar words</a:t>
            </a:r>
          </a:p>
          <a:p>
            <a:pPr lvl="1"/>
            <a:r>
              <a:rPr lang="en-US" b="1" i="1" dirty="0"/>
              <a:t>Drawing paper</a:t>
            </a:r>
            <a:r>
              <a:rPr lang="en-US" dirty="0"/>
              <a:t>: </a:t>
            </a:r>
            <a:r>
              <a:rPr lang="en-US" dirty="0">
                <a:solidFill>
                  <a:srgbClr val="008000"/>
                </a:solidFill>
              </a:rPr>
              <a:t>paper</a:t>
            </a:r>
            <a:r>
              <a:rPr lang="en-US" dirty="0">
                <a:solidFill>
                  <a:srgbClr val="0000FF"/>
                </a:solidFill>
              </a:rPr>
              <a:t> </a:t>
            </a:r>
            <a:r>
              <a:rPr lang="en-US" dirty="0"/>
              <a:t>that is </a:t>
            </a:r>
            <a:r>
              <a:rPr lang="en-US" dirty="0">
                <a:solidFill>
                  <a:srgbClr val="0000FF"/>
                </a:solidFill>
              </a:rPr>
              <a:t>specially prepared </a:t>
            </a:r>
            <a:r>
              <a:rPr lang="en-US" dirty="0"/>
              <a:t>for use in drafting</a:t>
            </a:r>
          </a:p>
          <a:p>
            <a:pPr lvl="1"/>
            <a:r>
              <a:rPr lang="en-US" b="1" i="1" dirty="0">
                <a:solidFill>
                  <a:srgbClr val="000000"/>
                </a:solidFill>
              </a:rPr>
              <a:t>Decal</a:t>
            </a:r>
            <a:r>
              <a:rPr lang="en-US" dirty="0">
                <a:solidFill>
                  <a:srgbClr val="000000"/>
                </a:solidFill>
              </a:rPr>
              <a:t>: </a:t>
            </a:r>
            <a:r>
              <a:rPr lang="en-US" dirty="0"/>
              <a:t>the art of transferring designs from </a:t>
            </a:r>
            <a:r>
              <a:rPr lang="en-US" dirty="0">
                <a:solidFill>
                  <a:srgbClr val="0000FF"/>
                </a:solidFill>
              </a:rPr>
              <a:t>specially prepared </a:t>
            </a:r>
            <a:r>
              <a:rPr lang="en-US" dirty="0">
                <a:solidFill>
                  <a:srgbClr val="008000"/>
                </a:solidFill>
              </a:rPr>
              <a:t>paper</a:t>
            </a:r>
            <a:r>
              <a:rPr lang="en-US" dirty="0">
                <a:solidFill>
                  <a:srgbClr val="0000FF"/>
                </a:solidFill>
              </a:rPr>
              <a:t> </a:t>
            </a:r>
            <a:r>
              <a:rPr lang="en-US" dirty="0"/>
              <a:t>to a wood or glass or metal </a:t>
            </a:r>
            <a:r>
              <a:rPr lang="en-US" dirty="0" smtClean="0"/>
              <a:t>surface</a:t>
            </a:r>
            <a:endParaRPr lang="en-US" dirty="0"/>
          </a:p>
        </p:txBody>
      </p:sp>
      <p:sp>
        <p:nvSpPr>
          <p:cNvPr id="4" name="Rectangle 3"/>
          <p:cNvSpPr txBox="1">
            <a:spLocks noChangeArrowheads="1"/>
          </p:cNvSpPr>
          <p:nvPr/>
        </p:nvSpPr>
        <p:spPr bwMode="auto">
          <a:xfrm>
            <a:off x="304800" y="3257550"/>
            <a:ext cx="8534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smtClean="0"/>
              <a:t>For each </a:t>
            </a:r>
            <a:r>
              <a:rPr lang="en-US" i="1" dirty="0" smtClean="0"/>
              <a:t>n</a:t>
            </a:r>
            <a:r>
              <a:rPr lang="en-US" dirty="0" smtClean="0"/>
              <a:t>-word phrase that’s in both glosses</a:t>
            </a:r>
          </a:p>
          <a:p>
            <a:pPr lvl="1"/>
            <a:r>
              <a:rPr lang="en-US" dirty="0" smtClean="0"/>
              <a:t>Add a score of n</a:t>
            </a:r>
            <a:r>
              <a:rPr lang="en-US" baseline="30000" dirty="0" smtClean="0"/>
              <a:t>2</a:t>
            </a:r>
            <a:r>
              <a:rPr lang="en-US" dirty="0" smtClean="0"/>
              <a:t> </a:t>
            </a:r>
          </a:p>
          <a:p>
            <a:pPr lvl="1"/>
            <a:r>
              <a:rPr lang="en-US" dirty="0" smtClean="0">
                <a:solidFill>
                  <a:srgbClr val="0000FF"/>
                </a:solidFill>
              </a:rPr>
              <a:t>Paper </a:t>
            </a:r>
            <a:r>
              <a:rPr lang="en-US" dirty="0" smtClean="0"/>
              <a:t>and </a:t>
            </a:r>
            <a:r>
              <a:rPr lang="en-US" dirty="0" smtClean="0">
                <a:solidFill>
                  <a:srgbClr val="0000FF"/>
                </a:solidFill>
              </a:rPr>
              <a:t>specially prepared </a:t>
            </a:r>
            <a:r>
              <a:rPr lang="en-US" dirty="0" smtClean="0"/>
              <a:t>for 1 + 2</a:t>
            </a:r>
            <a:r>
              <a:rPr lang="en-US" baseline="30000" dirty="0" smtClean="0"/>
              <a:t>2</a:t>
            </a:r>
            <a:r>
              <a:rPr lang="en-US" dirty="0" smtClean="0"/>
              <a:t> = 5</a:t>
            </a:r>
          </a:p>
          <a:p>
            <a:pPr lvl="1"/>
            <a:r>
              <a:rPr lang="en-US" dirty="0" smtClean="0"/>
              <a:t>Compute overlap also for other relations</a:t>
            </a:r>
          </a:p>
          <a:p>
            <a:pPr lvl="2"/>
            <a:r>
              <a:rPr lang="en-US" dirty="0" smtClean="0"/>
              <a:t>glosses of </a:t>
            </a:r>
            <a:r>
              <a:rPr lang="en-US" dirty="0" err="1" smtClean="0"/>
              <a:t>hypernyms</a:t>
            </a:r>
            <a:r>
              <a:rPr lang="en-US" dirty="0" smtClean="0"/>
              <a:t> and hyponyms</a:t>
            </a:r>
          </a:p>
          <a:p>
            <a:endParaRPr lang="en-US" dirty="0"/>
          </a:p>
        </p:txBody>
      </p:sp>
    </p:spTree>
    <p:extLst>
      <p:ext uri="{BB962C8B-B14F-4D97-AF65-F5344CB8AC3E}">
        <p14:creationId xmlns:p14="http://schemas.microsoft.com/office/powerpoint/2010/main" val="1222384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371600" y="209550"/>
            <a:ext cx="7467600" cy="742950"/>
          </a:xfrm>
        </p:spPr>
        <p:txBody>
          <a:bodyPr/>
          <a:lstStyle/>
          <a:p>
            <a:r>
              <a:rPr lang="en-US" dirty="0"/>
              <a:t>Summary: thesaurus-based similarity</a:t>
            </a:r>
          </a:p>
        </p:txBody>
      </p:sp>
      <p:graphicFrame>
        <p:nvGraphicFramePr>
          <p:cNvPr id="2" name="Content Placeholder 1"/>
          <p:cNvGraphicFramePr>
            <a:graphicFrameLocks noGrp="1" noChangeAspect="1"/>
          </p:cNvGraphicFramePr>
          <p:nvPr>
            <p:ph sz="quarter" idx="1"/>
            <p:extLst>
              <p:ext uri="{D42A27DB-BD31-4B8C-83A1-F6EECF244321}">
                <p14:modId xmlns:p14="http://schemas.microsoft.com/office/powerpoint/2010/main" val="3685749761"/>
              </p:ext>
            </p:extLst>
          </p:nvPr>
        </p:nvGraphicFramePr>
        <p:xfrm>
          <a:off x="152400" y="1133475"/>
          <a:ext cx="8199489" cy="3190875"/>
        </p:xfrm>
        <a:graphic>
          <a:graphicData uri="http://schemas.openxmlformats.org/presentationml/2006/ole">
            <mc:AlternateContent xmlns:mc="http://schemas.openxmlformats.org/markup-compatibility/2006">
              <mc:Choice xmlns:v="urn:schemas-microsoft-com:vml" Requires="v">
                <p:oleObj spid="_x0000_s17472" name="Equation" r:id="rId3" imgW="4699000" imgH="1828800" progId="Equation.3">
                  <p:embed/>
                </p:oleObj>
              </mc:Choice>
              <mc:Fallback>
                <p:oleObj name="Equation" r:id="rId3" imgW="4699000" imgH="1828800" progId="Equation.3">
                  <p:embed/>
                  <p:pic>
                    <p:nvPicPr>
                      <p:cNvPr id="0" name=""/>
                      <p:cNvPicPr/>
                      <p:nvPr/>
                    </p:nvPicPr>
                    <p:blipFill>
                      <a:blip r:embed="rId4"/>
                      <a:stretch>
                        <a:fillRect/>
                      </a:stretch>
                    </p:blipFill>
                    <p:spPr>
                      <a:xfrm>
                        <a:off x="152400" y="1133475"/>
                        <a:ext cx="8199489" cy="3190875"/>
                      </a:xfrm>
                      <a:prstGeom prst="rect">
                        <a:avLst/>
                      </a:prstGeom>
                    </p:spPr>
                  </p:pic>
                </p:oleObj>
              </mc:Fallback>
            </mc:AlternateContent>
          </a:graphicData>
        </a:graphic>
      </p:graphicFrame>
    </p:spTree>
    <p:extLst>
      <p:ext uri="{BB962C8B-B14F-4D97-AF65-F5344CB8AC3E}">
        <p14:creationId xmlns:p14="http://schemas.microsoft.com/office/powerpoint/2010/main" val="263616018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for computing thesaurus-based similarity</a:t>
            </a:r>
            <a:endParaRPr lang="en-US" dirty="0"/>
          </a:p>
        </p:txBody>
      </p:sp>
      <p:sp>
        <p:nvSpPr>
          <p:cNvPr id="3" name="Content Placeholder 2"/>
          <p:cNvSpPr>
            <a:spLocks noGrp="1"/>
          </p:cNvSpPr>
          <p:nvPr>
            <p:ph idx="1"/>
          </p:nvPr>
        </p:nvSpPr>
        <p:spPr/>
        <p:txBody>
          <a:bodyPr/>
          <a:lstStyle/>
          <a:p>
            <a:r>
              <a:rPr lang="en-US" dirty="0"/>
              <a:t>NLTK</a:t>
            </a:r>
          </a:p>
          <a:p>
            <a:pPr lvl="1"/>
            <a:r>
              <a:rPr lang="en-US" dirty="0">
                <a:hlinkClick r:id="rId2"/>
              </a:rPr>
              <a:t>http://nltk.github.com/api/nltk.corpus.reader.html?highlight=similarity - nltk.corpus.reader.WordNetCorpusReader.res_similarity</a:t>
            </a:r>
            <a:endParaRPr lang="en-US" dirty="0"/>
          </a:p>
          <a:p>
            <a:endParaRPr lang="en-US" dirty="0" smtClean="0"/>
          </a:p>
          <a:p>
            <a:r>
              <a:rPr lang="en-US" dirty="0" err="1" smtClean="0"/>
              <a:t>WordNet</a:t>
            </a:r>
            <a:r>
              <a:rPr lang="en-US" dirty="0" smtClean="0"/>
              <a:t>::Similarity</a:t>
            </a:r>
          </a:p>
          <a:p>
            <a:pPr lvl="1"/>
            <a:r>
              <a:rPr lang="en-US" dirty="0" smtClean="0">
                <a:hlinkClick r:id="rId3"/>
              </a:rPr>
              <a:t>http://wn-similarity.sourceforge.net/</a:t>
            </a:r>
            <a:endParaRPr lang="en-US" dirty="0" smtClean="0"/>
          </a:p>
          <a:p>
            <a:pPr lvl="1"/>
            <a:r>
              <a:rPr lang="en-US" dirty="0" smtClean="0"/>
              <a:t>Web-based interface:</a:t>
            </a:r>
          </a:p>
          <a:p>
            <a:pPr lvl="2"/>
            <a:r>
              <a:rPr lang="en-US" sz="1600" dirty="0" smtClean="0">
                <a:hlinkClick r:id="rId4"/>
              </a:rPr>
              <a:t>http://marimba.d.umn.edu/cgi-bin/similarity/similarity.cgi</a:t>
            </a:r>
            <a:endParaRPr lang="en-US" sz="1600" dirty="0" smtClean="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48</a:t>
            </a:fld>
            <a:endParaRPr lang="en-US"/>
          </a:p>
        </p:txBody>
      </p:sp>
    </p:spTree>
    <p:extLst>
      <p:ext uri="{BB962C8B-B14F-4D97-AF65-F5344CB8AC3E}">
        <p14:creationId xmlns:p14="http://schemas.microsoft.com/office/powerpoint/2010/main" val="337892877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Evaluating similarity</a:t>
            </a:r>
          </a:p>
        </p:txBody>
      </p:sp>
      <p:sp>
        <p:nvSpPr>
          <p:cNvPr id="122883" name="Rectangle 3"/>
          <p:cNvSpPr>
            <a:spLocks noGrp="1" noChangeArrowheads="1"/>
          </p:cNvSpPr>
          <p:nvPr>
            <p:ph sz="quarter" idx="1"/>
          </p:nvPr>
        </p:nvSpPr>
        <p:spPr>
          <a:xfrm>
            <a:off x="304800" y="1352550"/>
            <a:ext cx="8610600" cy="3581400"/>
          </a:xfrm>
        </p:spPr>
        <p:txBody>
          <a:bodyPr/>
          <a:lstStyle/>
          <a:p>
            <a:r>
              <a:rPr lang="en-US" dirty="0"/>
              <a:t>Intrinsic Evaluation:</a:t>
            </a:r>
          </a:p>
          <a:p>
            <a:pPr lvl="1"/>
            <a:r>
              <a:rPr lang="en-US" dirty="0" smtClean="0"/>
              <a:t>Correlation between algorithm</a:t>
            </a:r>
            <a:r>
              <a:rPr lang="en-US" dirty="0"/>
              <a:t> </a:t>
            </a:r>
            <a:r>
              <a:rPr lang="en-US" dirty="0" smtClean="0"/>
              <a:t>and human word </a:t>
            </a:r>
            <a:r>
              <a:rPr lang="en-US" dirty="0"/>
              <a:t>similarity </a:t>
            </a:r>
            <a:r>
              <a:rPr lang="en-US" dirty="0" smtClean="0"/>
              <a:t>ratings</a:t>
            </a:r>
          </a:p>
          <a:p>
            <a:r>
              <a:rPr lang="en-US" dirty="0" smtClean="0"/>
              <a:t>Extrinsic </a:t>
            </a:r>
            <a:r>
              <a:rPr lang="en-US" dirty="0"/>
              <a:t>(task-based, end-to-end) Evaluation:</a:t>
            </a:r>
          </a:p>
          <a:p>
            <a:pPr lvl="1"/>
            <a:r>
              <a:rPr lang="en-US" dirty="0"/>
              <a:t>Malapropism (spelling error) detection</a:t>
            </a:r>
          </a:p>
          <a:p>
            <a:pPr lvl="1"/>
            <a:r>
              <a:rPr lang="en-US" dirty="0"/>
              <a:t>WSD</a:t>
            </a:r>
          </a:p>
          <a:p>
            <a:pPr lvl="1"/>
            <a:r>
              <a:rPr lang="en-US" dirty="0"/>
              <a:t>Essay grading</a:t>
            </a:r>
          </a:p>
          <a:p>
            <a:pPr lvl="1"/>
            <a:r>
              <a:rPr lang="en-US" dirty="0"/>
              <a:t>Taking TOEFL multiple-choice vocabulary </a:t>
            </a:r>
            <a:r>
              <a:rPr lang="en-US" dirty="0" smtClean="0"/>
              <a:t>tests</a:t>
            </a:r>
          </a:p>
          <a:p>
            <a:pPr marL="114300" indent="0">
              <a:buNone/>
            </a:pPr>
            <a:r>
              <a:rPr lang="en-US" sz="2000" dirty="0">
                <a:solidFill>
                  <a:srgbClr val="0000FF"/>
                </a:solidFill>
              </a:rPr>
              <a:t> </a:t>
            </a:r>
            <a:r>
              <a:rPr lang="en-US" sz="2000" u="sng" dirty="0" smtClean="0">
                <a:solidFill>
                  <a:srgbClr val="0000FF"/>
                </a:solidFill>
                <a:latin typeface="Courier"/>
                <a:cs typeface="Courier"/>
              </a:rPr>
              <a:t>Levied</a:t>
            </a:r>
            <a:r>
              <a:rPr lang="en-US" sz="2000" dirty="0" smtClean="0">
                <a:solidFill>
                  <a:srgbClr val="0000FF"/>
                </a:solidFill>
                <a:latin typeface="Courier"/>
                <a:cs typeface="Courier"/>
              </a:rPr>
              <a:t> is closest in meaning to:</a:t>
            </a:r>
          </a:p>
          <a:p>
            <a:pPr marL="457200" lvl="1" indent="0">
              <a:buNone/>
            </a:pPr>
            <a:r>
              <a:rPr lang="en-US" sz="1800" dirty="0" smtClean="0">
                <a:solidFill>
                  <a:srgbClr val="0000FF"/>
                </a:solidFill>
                <a:latin typeface="Courier"/>
                <a:cs typeface="Courier"/>
              </a:rPr>
              <a:t> imposed</a:t>
            </a:r>
            <a:r>
              <a:rPr lang="en-US" sz="1800" dirty="0">
                <a:solidFill>
                  <a:srgbClr val="0000FF"/>
                </a:solidFill>
                <a:latin typeface="Courier"/>
                <a:cs typeface="Courier"/>
              </a:rPr>
              <a:t>, believed, requested, correlated</a:t>
            </a:r>
          </a:p>
          <a:p>
            <a:pPr lvl="1"/>
            <a:endParaRPr lang="en-US" dirty="0"/>
          </a:p>
        </p:txBody>
      </p:sp>
    </p:spTree>
    <p:extLst>
      <p:ext uri="{BB962C8B-B14F-4D97-AF65-F5344CB8AC3E}">
        <p14:creationId xmlns:p14="http://schemas.microsoft.com/office/powerpoint/2010/main" val="42644037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Homonymy causes problems for NLP applications</a:t>
            </a:r>
          </a:p>
        </p:txBody>
      </p:sp>
      <p:sp>
        <p:nvSpPr>
          <p:cNvPr id="32771" name="Rectangle 3"/>
          <p:cNvSpPr>
            <a:spLocks noGrp="1" noChangeArrowheads="1"/>
          </p:cNvSpPr>
          <p:nvPr>
            <p:ph sz="quarter" idx="1"/>
          </p:nvPr>
        </p:nvSpPr>
        <p:spPr/>
        <p:txBody>
          <a:bodyPr/>
          <a:lstStyle/>
          <a:p>
            <a:pPr>
              <a:lnSpc>
                <a:spcPct val="90000"/>
              </a:lnSpc>
            </a:pPr>
            <a:r>
              <a:rPr lang="en-US" sz="2400" dirty="0" smtClean="0"/>
              <a:t>Information </a:t>
            </a:r>
            <a:r>
              <a:rPr lang="en-US" sz="2400" dirty="0"/>
              <a:t>retrieval</a:t>
            </a:r>
          </a:p>
          <a:p>
            <a:pPr lvl="1">
              <a:lnSpc>
                <a:spcPct val="90000"/>
              </a:lnSpc>
            </a:pPr>
            <a:r>
              <a:rPr lang="en-US" sz="2400" dirty="0" smtClean="0"/>
              <a:t>“</a:t>
            </a:r>
            <a:r>
              <a:rPr lang="en-US" sz="2400" dirty="0" smtClean="0">
                <a:latin typeface="Courier"/>
                <a:cs typeface="Courier"/>
              </a:rPr>
              <a:t>bat care”</a:t>
            </a:r>
            <a:endParaRPr lang="en-US" sz="2400" dirty="0">
              <a:latin typeface="Courier"/>
              <a:cs typeface="Courier"/>
            </a:endParaRPr>
          </a:p>
          <a:p>
            <a:pPr>
              <a:lnSpc>
                <a:spcPct val="90000"/>
              </a:lnSpc>
            </a:pPr>
            <a:r>
              <a:rPr lang="en-US" sz="2400" dirty="0"/>
              <a:t>Machine </a:t>
            </a:r>
            <a:r>
              <a:rPr lang="en-US" sz="2400" dirty="0" smtClean="0"/>
              <a:t>Translation</a:t>
            </a:r>
          </a:p>
          <a:p>
            <a:pPr lvl="1">
              <a:lnSpc>
                <a:spcPct val="90000"/>
              </a:lnSpc>
            </a:pPr>
            <a:r>
              <a:rPr lang="en-US" sz="2400" dirty="0" smtClean="0">
                <a:latin typeface="Courier"/>
                <a:cs typeface="Courier"/>
              </a:rPr>
              <a:t>bat</a:t>
            </a:r>
            <a:r>
              <a:rPr lang="en-US" sz="2400" dirty="0" smtClean="0"/>
              <a:t>:  </a:t>
            </a:r>
            <a:r>
              <a:rPr lang="fr-FR" sz="2400" dirty="0" err="1" smtClean="0">
                <a:solidFill>
                  <a:srgbClr val="0000FF"/>
                </a:solidFill>
              </a:rPr>
              <a:t>murciélago</a:t>
            </a:r>
            <a:r>
              <a:rPr lang="fr-FR" sz="2400" dirty="0"/>
              <a:t> </a:t>
            </a:r>
            <a:r>
              <a:rPr lang="fr-FR" sz="2400" dirty="0" smtClean="0"/>
              <a:t> (animal) or  </a:t>
            </a:r>
            <a:r>
              <a:rPr lang="fr-FR" sz="2400" dirty="0" err="1" smtClean="0">
                <a:solidFill>
                  <a:srgbClr val="0000FF"/>
                </a:solidFill>
              </a:rPr>
              <a:t>bate</a:t>
            </a:r>
            <a:r>
              <a:rPr lang="fr-FR" sz="2400" dirty="0" smtClean="0">
                <a:solidFill>
                  <a:srgbClr val="0000FF"/>
                </a:solidFill>
              </a:rPr>
              <a:t> </a:t>
            </a:r>
            <a:r>
              <a:rPr lang="fr-FR" sz="2400" dirty="0" smtClean="0"/>
              <a:t>(for baseball)</a:t>
            </a:r>
            <a:endParaRPr lang="en-US" sz="2000" dirty="0" smtClean="0"/>
          </a:p>
          <a:p>
            <a:pPr>
              <a:lnSpc>
                <a:spcPct val="90000"/>
              </a:lnSpc>
            </a:pPr>
            <a:r>
              <a:rPr lang="en-US" dirty="0" smtClean="0"/>
              <a:t>Text</a:t>
            </a:r>
            <a:r>
              <a:rPr lang="en-US" dirty="0"/>
              <a:t>-to-Speech</a:t>
            </a:r>
          </a:p>
          <a:p>
            <a:pPr lvl="1">
              <a:lnSpc>
                <a:spcPct val="90000"/>
              </a:lnSpc>
            </a:pPr>
            <a:r>
              <a:rPr lang="en-US" sz="2400" dirty="0" smtClean="0">
                <a:latin typeface="Courier"/>
                <a:cs typeface="Courier"/>
              </a:rPr>
              <a:t>bass</a:t>
            </a:r>
            <a:r>
              <a:rPr lang="en-US" sz="2400" dirty="0" smtClean="0"/>
              <a:t> (stringed instrument) vs. </a:t>
            </a:r>
            <a:r>
              <a:rPr lang="en-US" sz="2400" dirty="0" smtClean="0">
                <a:latin typeface="Courier"/>
                <a:cs typeface="Courier"/>
              </a:rPr>
              <a:t>bass</a:t>
            </a:r>
            <a:r>
              <a:rPr lang="en-US" sz="2400" dirty="0" smtClean="0"/>
              <a:t> (fish)</a:t>
            </a:r>
            <a:endParaRPr lang="en-US" sz="2400" dirty="0"/>
          </a:p>
          <a:p>
            <a:pPr lvl="1">
              <a:lnSpc>
                <a:spcPct val="90000"/>
              </a:lnSpc>
            </a:pPr>
            <a:endParaRPr lang="en-US" sz="2000" dirty="0"/>
          </a:p>
        </p:txBody>
      </p:sp>
    </p:spTree>
    <p:extLst>
      <p:ext uri="{BB962C8B-B14F-4D97-AF65-F5344CB8AC3E}">
        <p14:creationId xmlns:p14="http://schemas.microsoft.com/office/powerpoint/2010/main" val="85316035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681129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smtClean="0">
                <a:solidFill>
                  <a:srgbClr val="A4001D"/>
                </a:solidFill>
                <a:ea typeface="ＭＳ Ｐゴシック" charset="0"/>
                <a:cs typeface="Calibri"/>
              </a:rPr>
              <a:t>Word </a:t>
            </a:r>
            <a:r>
              <a:rPr lang="en-US" sz="3600" dirty="0">
                <a:solidFill>
                  <a:srgbClr val="A4001D"/>
                </a:solidFill>
                <a:ea typeface="ＭＳ Ｐゴシック" charset="0"/>
                <a:cs typeface="Calibri"/>
              </a:rPr>
              <a:t>Similarity: </a:t>
            </a:r>
            <a:r>
              <a:rPr lang="en-US" sz="3600" dirty="0" smtClean="0">
                <a:solidFill>
                  <a:srgbClr val="A4001D"/>
                </a:solidFill>
                <a:ea typeface="ＭＳ Ｐゴシック" charset="0"/>
                <a:cs typeface="Calibri"/>
              </a:rPr>
              <a:t>Distributional Similarity (I)</a:t>
            </a:r>
            <a:endParaRPr lang="en-US" sz="3600" dirty="0">
              <a:solidFill>
                <a:srgbClr val="A4001D"/>
              </a:solidFill>
              <a:ea typeface="ＭＳ Ｐゴシック" charset="0"/>
              <a:cs typeface="Calibri"/>
            </a:endParaRPr>
          </a:p>
        </p:txBody>
      </p:sp>
    </p:spTree>
    <p:extLst>
      <p:ext uri="{BB962C8B-B14F-4D97-AF65-F5344CB8AC3E}">
        <p14:creationId xmlns:p14="http://schemas.microsoft.com/office/powerpoint/2010/main" val="7315180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Problems with thesaurus-based </a:t>
            </a:r>
            <a:r>
              <a:rPr lang="en-US" dirty="0" smtClean="0"/>
              <a:t>meaning</a:t>
            </a:r>
            <a:endParaRPr lang="en-US" dirty="0"/>
          </a:p>
        </p:txBody>
      </p:sp>
      <p:sp>
        <p:nvSpPr>
          <p:cNvPr id="100355" name="Rectangle 3"/>
          <p:cNvSpPr>
            <a:spLocks noGrp="1" noChangeArrowheads="1"/>
          </p:cNvSpPr>
          <p:nvPr>
            <p:ph sz="quarter" idx="1"/>
          </p:nvPr>
        </p:nvSpPr>
        <p:spPr>
          <a:xfrm>
            <a:off x="304800" y="1352550"/>
            <a:ext cx="7391400" cy="3333750"/>
          </a:xfrm>
        </p:spPr>
        <p:txBody>
          <a:bodyPr/>
          <a:lstStyle/>
          <a:p>
            <a:r>
              <a:rPr lang="en-US" sz="2800" dirty="0"/>
              <a:t>We don’t have a thesaurus for every language</a:t>
            </a:r>
          </a:p>
          <a:p>
            <a:r>
              <a:rPr lang="en-US" sz="2800" dirty="0"/>
              <a:t>Even if we do, </a:t>
            </a:r>
            <a:r>
              <a:rPr lang="en-US" sz="2800" dirty="0" smtClean="0"/>
              <a:t>they have problems with </a:t>
            </a:r>
            <a:r>
              <a:rPr lang="en-US" sz="2800" b="1" dirty="0" smtClean="0"/>
              <a:t>recall</a:t>
            </a:r>
            <a:endParaRPr lang="en-US" sz="2800" dirty="0" smtClean="0"/>
          </a:p>
          <a:p>
            <a:pPr lvl="1"/>
            <a:r>
              <a:rPr lang="en-US" sz="2400" dirty="0"/>
              <a:t>M</a:t>
            </a:r>
            <a:r>
              <a:rPr lang="en-US" sz="2400" dirty="0" smtClean="0"/>
              <a:t>any </a:t>
            </a:r>
            <a:r>
              <a:rPr lang="en-US" sz="2400" dirty="0"/>
              <a:t>words are </a:t>
            </a:r>
            <a:r>
              <a:rPr lang="en-US" sz="2400" dirty="0" smtClean="0"/>
              <a:t>missing</a:t>
            </a:r>
          </a:p>
          <a:p>
            <a:pPr lvl="1"/>
            <a:r>
              <a:rPr lang="en-US" sz="2400" dirty="0" smtClean="0"/>
              <a:t>Most (if not all) phrases are missing</a:t>
            </a:r>
          </a:p>
          <a:p>
            <a:pPr lvl="1"/>
            <a:r>
              <a:rPr lang="en-US" sz="2400" dirty="0" smtClean="0"/>
              <a:t>Some connections between senses are missing</a:t>
            </a:r>
            <a:endParaRPr lang="en-US" sz="2400" dirty="0"/>
          </a:p>
          <a:p>
            <a:pPr lvl="1"/>
            <a:r>
              <a:rPr lang="en-US" sz="2400" dirty="0" smtClean="0"/>
              <a:t>Thesauri work less well for verbs, adjectives</a:t>
            </a:r>
          </a:p>
          <a:p>
            <a:pPr lvl="2"/>
            <a:r>
              <a:rPr lang="en-US" sz="2400" dirty="0"/>
              <a:t>A</a:t>
            </a:r>
            <a:r>
              <a:rPr lang="en-US" sz="2400" dirty="0" smtClean="0"/>
              <a:t>djectives </a:t>
            </a:r>
            <a:r>
              <a:rPr lang="en-US" sz="2400" dirty="0"/>
              <a:t>and </a:t>
            </a:r>
            <a:r>
              <a:rPr lang="en-US" sz="2400" dirty="0" smtClean="0"/>
              <a:t>verbs have less structured hyponymy relations</a:t>
            </a:r>
          </a:p>
          <a:p>
            <a:pPr marL="457200" lvl="1" indent="0">
              <a:buNone/>
            </a:pPr>
            <a:endParaRPr lang="en-US" sz="2400" dirty="0"/>
          </a:p>
        </p:txBody>
      </p:sp>
    </p:spTree>
    <p:extLst>
      <p:ext uri="{BB962C8B-B14F-4D97-AF65-F5344CB8AC3E}">
        <p14:creationId xmlns:p14="http://schemas.microsoft.com/office/powerpoint/2010/main" val="10934642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Distributional models of meaning</a:t>
            </a:r>
            <a:endParaRPr lang="en-US" dirty="0"/>
          </a:p>
        </p:txBody>
      </p:sp>
      <p:sp>
        <p:nvSpPr>
          <p:cNvPr id="3" name="Content Placeholder 2"/>
          <p:cNvSpPr>
            <a:spLocks noGrp="1"/>
          </p:cNvSpPr>
          <p:nvPr>
            <p:ph idx="1"/>
          </p:nvPr>
        </p:nvSpPr>
        <p:spPr>
          <a:xfrm>
            <a:off x="304800" y="1371600"/>
            <a:ext cx="6781800" cy="3333750"/>
          </a:xfrm>
        </p:spPr>
        <p:txBody>
          <a:bodyPr/>
          <a:lstStyle/>
          <a:p>
            <a:r>
              <a:rPr lang="en-US" dirty="0" smtClean="0"/>
              <a:t>Also called vector-space models of meaning</a:t>
            </a:r>
          </a:p>
          <a:p>
            <a:r>
              <a:rPr lang="en-US" dirty="0" smtClean="0"/>
              <a:t>Offer much higher recall than hand-built thesauri</a:t>
            </a:r>
          </a:p>
          <a:p>
            <a:pPr lvl="1"/>
            <a:r>
              <a:rPr lang="en-US" dirty="0" smtClean="0"/>
              <a:t>Although they tend to have lower precision</a:t>
            </a:r>
          </a:p>
          <a:p>
            <a:r>
              <a:rPr lang="en-US" dirty="0" err="1"/>
              <a:t>Zellig</a:t>
            </a:r>
            <a:r>
              <a:rPr lang="en-US" dirty="0"/>
              <a:t> Harris (1954): </a:t>
            </a:r>
            <a:r>
              <a:rPr lang="en-US" dirty="0" smtClean="0"/>
              <a:t>“</a:t>
            </a:r>
            <a:r>
              <a:rPr lang="en-US" b="1" dirty="0" smtClean="0"/>
              <a:t>oculist </a:t>
            </a:r>
            <a:r>
              <a:rPr lang="en-US" dirty="0"/>
              <a:t>and </a:t>
            </a:r>
            <a:r>
              <a:rPr lang="en-US" b="1" dirty="0"/>
              <a:t>eye-doctor </a:t>
            </a:r>
            <a:r>
              <a:rPr lang="en-US" dirty="0" smtClean="0"/>
              <a:t>… occur </a:t>
            </a:r>
            <a:r>
              <a:rPr lang="en-US" dirty="0"/>
              <a:t>in almost the same </a:t>
            </a:r>
            <a:r>
              <a:rPr lang="en-US" dirty="0" smtClean="0"/>
              <a:t>environments….                 </a:t>
            </a:r>
            <a:r>
              <a:rPr lang="en-US" b="1" dirty="0"/>
              <a:t>If A and B have almost identical environments we say that they are synonyms</a:t>
            </a:r>
            <a:r>
              <a:rPr lang="en-US" dirty="0"/>
              <a:t>.</a:t>
            </a:r>
          </a:p>
          <a:p>
            <a:pPr marL="0" indent="0">
              <a:buNone/>
            </a:pPr>
            <a:endParaRPr lang="en-US" sz="1050" dirty="0"/>
          </a:p>
          <a:p>
            <a:r>
              <a:rPr lang="en-US" dirty="0"/>
              <a:t>Firth (1957): “You shall know a word by the company it keeps!”</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53</a:t>
            </a:fld>
            <a:endParaRPr lang="en-US"/>
          </a:p>
        </p:txBody>
      </p:sp>
      <p:sp>
        <p:nvSpPr>
          <p:cNvPr id="5" name="Content Placeholder 2"/>
          <p:cNvSpPr txBox="1">
            <a:spLocks/>
          </p:cNvSpPr>
          <p:nvPr/>
        </p:nvSpPr>
        <p:spPr bwMode="auto">
          <a:xfrm>
            <a:off x="304800" y="1367320"/>
            <a:ext cx="8534400" cy="135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smtClean="0">
                <a:solidFill>
                  <a:schemeClr val="bg1">
                    <a:lumMod val="50000"/>
                  </a:schemeClr>
                </a:solidFill>
              </a:rPr>
              <a:t>Also called vector-space models of meaning</a:t>
            </a:r>
          </a:p>
          <a:p>
            <a:r>
              <a:rPr lang="en-US" dirty="0" smtClean="0">
                <a:solidFill>
                  <a:schemeClr val="bg1">
                    <a:lumMod val="50000"/>
                  </a:schemeClr>
                </a:solidFill>
              </a:rPr>
              <a:t>Offer much higher recall than hand-built thesauri</a:t>
            </a:r>
          </a:p>
          <a:p>
            <a:pPr lvl="1"/>
            <a:r>
              <a:rPr lang="en-US" dirty="0" smtClean="0">
                <a:solidFill>
                  <a:schemeClr val="bg1">
                    <a:lumMod val="50000"/>
                  </a:schemeClr>
                </a:solidFill>
              </a:rPr>
              <a:t>Although they tend to have lower precision</a:t>
            </a:r>
          </a:p>
        </p:txBody>
      </p:sp>
    </p:spTree>
    <p:extLst>
      <p:ext uri="{BB962C8B-B14F-4D97-AF65-F5344CB8AC3E}">
        <p14:creationId xmlns:p14="http://schemas.microsoft.com/office/powerpoint/2010/main" val="1177798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ingle Corner Rectangle 1"/>
          <p:cNvSpPr/>
          <p:nvPr/>
        </p:nvSpPr>
        <p:spPr bwMode="auto">
          <a:xfrm>
            <a:off x="990600" y="1809750"/>
            <a:ext cx="5867400" cy="1295400"/>
          </a:xfrm>
          <a:prstGeom prst="snip1Rect">
            <a:avLst/>
          </a:prstGeom>
          <a:solidFill>
            <a:srgbClr val="D5AE4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1378" name="Rectangle 1026"/>
          <p:cNvSpPr>
            <a:spLocks noGrp="1" noChangeArrowheads="1"/>
          </p:cNvSpPr>
          <p:nvPr>
            <p:ph type="title"/>
          </p:nvPr>
        </p:nvSpPr>
        <p:spPr>
          <a:xfrm>
            <a:off x="1371600" y="133350"/>
            <a:ext cx="7467600" cy="742950"/>
          </a:xfrm>
        </p:spPr>
        <p:txBody>
          <a:bodyPr/>
          <a:lstStyle/>
          <a:p>
            <a:r>
              <a:rPr lang="en-US" dirty="0" smtClean="0"/>
              <a:t>Intuition of distributional word </a:t>
            </a:r>
            <a:r>
              <a:rPr lang="en-US" dirty="0"/>
              <a:t>similarity</a:t>
            </a:r>
          </a:p>
        </p:txBody>
      </p:sp>
      <p:sp>
        <p:nvSpPr>
          <p:cNvPr id="101379" name="Rectangle 1027"/>
          <p:cNvSpPr>
            <a:spLocks noGrp="1" noChangeArrowheads="1"/>
          </p:cNvSpPr>
          <p:nvPr>
            <p:ph sz="quarter" idx="1"/>
          </p:nvPr>
        </p:nvSpPr>
        <p:spPr>
          <a:xfrm>
            <a:off x="228600" y="1352550"/>
            <a:ext cx="7239000" cy="3505200"/>
          </a:xfrm>
        </p:spPr>
        <p:txBody>
          <a:bodyPr/>
          <a:lstStyle/>
          <a:p>
            <a:r>
              <a:rPr lang="en-US" dirty="0" err="1"/>
              <a:t>Nida</a:t>
            </a:r>
            <a:r>
              <a:rPr lang="en-US" dirty="0"/>
              <a:t> example:</a:t>
            </a:r>
          </a:p>
          <a:p>
            <a:pPr marL="800100" lvl="2" indent="0">
              <a:lnSpc>
                <a:spcPct val="90000"/>
              </a:lnSpc>
              <a:buNone/>
            </a:pPr>
            <a:r>
              <a:rPr lang="en-US" dirty="0">
                <a:latin typeface="Courier"/>
                <a:cs typeface="Courier"/>
              </a:rPr>
              <a:t>A bottle of </a:t>
            </a:r>
            <a:r>
              <a:rPr lang="en-US" b="1" i="1" dirty="0" err="1" smtClean="0">
                <a:latin typeface="Courier"/>
                <a:cs typeface="Courier"/>
              </a:rPr>
              <a:t>tesgüino</a:t>
            </a:r>
            <a:r>
              <a:rPr lang="en-US" dirty="0" smtClean="0">
                <a:latin typeface="Courier"/>
                <a:cs typeface="Courier"/>
              </a:rPr>
              <a:t> </a:t>
            </a:r>
            <a:r>
              <a:rPr lang="en-US" dirty="0">
                <a:latin typeface="Courier"/>
                <a:cs typeface="Courier"/>
              </a:rPr>
              <a:t>is on the table</a:t>
            </a:r>
          </a:p>
          <a:p>
            <a:pPr marL="800100" lvl="2" indent="0">
              <a:lnSpc>
                <a:spcPct val="90000"/>
              </a:lnSpc>
              <a:buNone/>
            </a:pPr>
            <a:r>
              <a:rPr lang="en-US" dirty="0">
                <a:latin typeface="Courier"/>
                <a:cs typeface="Courier"/>
              </a:rPr>
              <a:t>Everybody likes </a:t>
            </a:r>
            <a:r>
              <a:rPr lang="en-US" b="1" i="1" dirty="0" err="1" smtClean="0">
                <a:latin typeface="Courier"/>
                <a:cs typeface="Courier"/>
              </a:rPr>
              <a:t>tesgüino</a:t>
            </a:r>
            <a:endParaRPr lang="en-US" dirty="0">
              <a:latin typeface="Courier"/>
              <a:cs typeface="Courier"/>
            </a:endParaRPr>
          </a:p>
          <a:p>
            <a:pPr marL="800100" lvl="2" indent="0">
              <a:lnSpc>
                <a:spcPct val="90000"/>
              </a:lnSpc>
              <a:buNone/>
            </a:pPr>
            <a:r>
              <a:rPr lang="en-US" b="1" i="1" dirty="0" err="1" smtClean="0">
                <a:latin typeface="Courier"/>
                <a:cs typeface="Courier"/>
              </a:rPr>
              <a:t>Tesgüino</a:t>
            </a:r>
            <a:r>
              <a:rPr lang="en-US" dirty="0" smtClean="0">
                <a:latin typeface="Courier"/>
                <a:cs typeface="Courier"/>
              </a:rPr>
              <a:t> </a:t>
            </a:r>
            <a:r>
              <a:rPr lang="en-US" dirty="0">
                <a:latin typeface="Courier"/>
                <a:cs typeface="Courier"/>
              </a:rPr>
              <a:t>makes you drunk</a:t>
            </a:r>
          </a:p>
          <a:p>
            <a:pPr marL="800100" lvl="2" indent="0">
              <a:lnSpc>
                <a:spcPct val="90000"/>
              </a:lnSpc>
              <a:buNone/>
            </a:pPr>
            <a:r>
              <a:rPr lang="en-US" dirty="0">
                <a:latin typeface="Courier"/>
                <a:cs typeface="Courier"/>
              </a:rPr>
              <a:t>We make </a:t>
            </a:r>
            <a:r>
              <a:rPr lang="en-US" b="1" i="1" dirty="0" err="1" smtClean="0">
                <a:latin typeface="Courier"/>
                <a:cs typeface="Courier"/>
              </a:rPr>
              <a:t>tesgüino</a:t>
            </a:r>
            <a:r>
              <a:rPr lang="en-US" dirty="0" smtClean="0">
                <a:latin typeface="Courier"/>
                <a:cs typeface="Courier"/>
              </a:rPr>
              <a:t> </a:t>
            </a:r>
            <a:r>
              <a:rPr lang="en-US" dirty="0">
                <a:latin typeface="Courier"/>
                <a:cs typeface="Courier"/>
              </a:rPr>
              <a:t>out of corn.</a:t>
            </a:r>
          </a:p>
          <a:p>
            <a:r>
              <a:rPr lang="en-US" sz="2000" dirty="0" smtClean="0">
                <a:latin typeface="Calibri (Body)"/>
                <a:cs typeface="Calibri (Body)"/>
              </a:rPr>
              <a:t>From context words humans can guess </a:t>
            </a:r>
            <a:r>
              <a:rPr lang="en-US" sz="2000" b="1" i="1" dirty="0" err="1" smtClean="0">
                <a:latin typeface="Calibri (Body)"/>
                <a:cs typeface="Calibri (Body)"/>
              </a:rPr>
              <a:t>tesgüino</a:t>
            </a:r>
            <a:r>
              <a:rPr lang="en-US" sz="2000" dirty="0" smtClean="0">
                <a:latin typeface="Calibri (Body)"/>
                <a:cs typeface="Calibri (Body)"/>
              </a:rPr>
              <a:t> means</a:t>
            </a:r>
          </a:p>
          <a:p>
            <a:pPr lvl="1"/>
            <a:r>
              <a:rPr lang="en-US" dirty="0"/>
              <a:t>a</a:t>
            </a:r>
            <a:r>
              <a:rPr lang="en-US" dirty="0" smtClean="0"/>
              <a:t>n alcoholic beverage like </a:t>
            </a:r>
            <a:r>
              <a:rPr lang="en-US" b="1" dirty="0" smtClean="0"/>
              <a:t>beer</a:t>
            </a:r>
            <a:endParaRPr lang="en-US" b="1" dirty="0"/>
          </a:p>
          <a:p>
            <a:r>
              <a:rPr lang="en-US" dirty="0" smtClean="0"/>
              <a:t>Intuition for algorithm: </a:t>
            </a:r>
          </a:p>
          <a:p>
            <a:pPr lvl="1"/>
            <a:r>
              <a:rPr lang="en-US" dirty="0" smtClean="0"/>
              <a:t>Two words are similar if they have similar word contexts.</a:t>
            </a:r>
            <a:endParaRPr lang="en-US" dirty="0"/>
          </a:p>
        </p:txBody>
      </p:sp>
    </p:spTree>
    <p:extLst>
      <p:ext uri="{BB962C8B-B14F-4D97-AF65-F5344CB8AC3E}">
        <p14:creationId xmlns:p14="http://schemas.microsoft.com/office/powerpoint/2010/main" val="3465053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866872678"/>
              </p:ext>
            </p:extLst>
          </p:nvPr>
        </p:nvGraphicFramePr>
        <p:xfrm>
          <a:off x="76200" y="2503487"/>
          <a:ext cx="6662737" cy="1744663"/>
        </p:xfrm>
        <a:graphic>
          <a:graphicData uri="http://schemas.openxmlformats.org/presentationml/2006/ole">
            <mc:AlternateContent xmlns:mc="http://schemas.openxmlformats.org/markup-compatibility/2006">
              <mc:Choice xmlns:v="urn:schemas-microsoft-com:vml" Requires="v">
                <p:oleObj spid="_x0000_s4187"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76200" y="2503487"/>
                        <a:ext cx="6662737" cy="1744663"/>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Reminder: Term-document matrix</a:t>
            </a:r>
            <a:endParaRPr lang="en-US" dirty="0"/>
          </a:p>
        </p:txBody>
      </p:sp>
      <p:sp>
        <p:nvSpPr>
          <p:cNvPr id="3" name="Content Placeholder 2"/>
          <p:cNvSpPr>
            <a:spLocks noGrp="1"/>
          </p:cNvSpPr>
          <p:nvPr>
            <p:ph idx="1"/>
          </p:nvPr>
        </p:nvSpPr>
        <p:spPr/>
        <p:txBody>
          <a:bodyPr/>
          <a:lstStyle/>
          <a:p>
            <a:r>
              <a:rPr lang="en-US" sz="2800" dirty="0" smtClean="0"/>
              <a:t>Each cell: count of term </a:t>
            </a:r>
            <a:r>
              <a:rPr lang="en-US" sz="2800" i="1" dirty="0"/>
              <a:t>t</a:t>
            </a:r>
            <a:r>
              <a:rPr lang="en-US" sz="2800" dirty="0"/>
              <a:t> in a document </a:t>
            </a:r>
            <a:r>
              <a:rPr lang="en-US" sz="2800" i="1" dirty="0"/>
              <a:t>d</a:t>
            </a:r>
            <a:r>
              <a:rPr lang="en-US" sz="2800" dirty="0"/>
              <a:t>:  </a:t>
            </a:r>
            <a:r>
              <a:rPr lang="en-US" sz="2800" dirty="0" err="1"/>
              <a:t>tf</a:t>
            </a:r>
            <a:r>
              <a:rPr lang="en-US" sz="2800" i="1" baseline="-25000" dirty="0" err="1"/>
              <a:t>t,d</a:t>
            </a:r>
            <a:r>
              <a:rPr lang="en-US" sz="2800" dirty="0"/>
              <a:t>: </a:t>
            </a:r>
          </a:p>
          <a:p>
            <a:pPr lvl="1"/>
            <a:r>
              <a:rPr lang="en-US" sz="2400" dirty="0"/>
              <a:t>Each document is a count vector in </a:t>
            </a:r>
            <a:r>
              <a:rPr lang="en-US" sz="2400" dirty="0" err="1">
                <a:latin typeface="Lucida Sans Unicode" charset="0"/>
                <a:ea typeface="Lucida Sans Unicode" charset="0"/>
                <a:cs typeface="Lucida Sans Unicode" charset="0"/>
              </a:rPr>
              <a:t>ℕ</a:t>
            </a:r>
            <a:r>
              <a:rPr lang="en-US" sz="2400" baseline="30000" dirty="0" err="1"/>
              <a:t>v</a:t>
            </a:r>
            <a:r>
              <a:rPr lang="en-US" sz="2400" dirty="0"/>
              <a:t>: a column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55</a:t>
            </a:fld>
            <a:endParaRPr lang="en-US"/>
          </a:p>
        </p:txBody>
      </p:sp>
      <p:sp>
        <p:nvSpPr>
          <p:cNvPr id="6" name="Rectangle 4"/>
          <p:cNvSpPr>
            <a:spLocks noChangeArrowheads="1"/>
          </p:cNvSpPr>
          <p:nvPr/>
        </p:nvSpPr>
        <p:spPr bwMode="auto">
          <a:xfrm>
            <a:off x="2057400" y="2800350"/>
            <a:ext cx="440826" cy="1524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3505200" y="1925625"/>
            <a:ext cx="16002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53263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Term-document matrix</a:t>
            </a:r>
            <a:endParaRPr lang="en-US" dirty="0"/>
          </a:p>
        </p:txBody>
      </p:sp>
      <p:sp>
        <p:nvSpPr>
          <p:cNvPr id="3" name="Content Placeholder 2"/>
          <p:cNvSpPr>
            <a:spLocks noGrp="1"/>
          </p:cNvSpPr>
          <p:nvPr>
            <p:ph idx="1"/>
          </p:nvPr>
        </p:nvSpPr>
        <p:spPr/>
        <p:txBody>
          <a:bodyPr/>
          <a:lstStyle/>
          <a:p>
            <a:r>
              <a:rPr lang="en-US" sz="2800" dirty="0" smtClean="0"/>
              <a:t>Two documents are similar if their vectors are similar</a:t>
            </a:r>
            <a:endParaRPr lang="en-US" sz="2400"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56</a:t>
            </a:fld>
            <a:endParaRPr lang="en-US"/>
          </a:p>
        </p:txBody>
      </p:sp>
      <p:sp>
        <p:nvSpPr>
          <p:cNvPr id="6" name="Rectangle 4"/>
          <p:cNvSpPr>
            <a:spLocks noChangeArrowheads="1"/>
          </p:cNvSpPr>
          <p:nvPr/>
        </p:nvSpPr>
        <p:spPr bwMode="auto">
          <a:xfrm>
            <a:off x="5257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8" name="Rectangle 4"/>
          <p:cNvSpPr>
            <a:spLocks noChangeArrowheads="1"/>
          </p:cNvSpPr>
          <p:nvPr/>
        </p:nvSpPr>
        <p:spPr bwMode="auto">
          <a:xfrm>
            <a:off x="6400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6234"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97782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words in a term-document matrix</a:t>
            </a:r>
            <a:endParaRPr lang="en-US" dirty="0"/>
          </a:p>
        </p:txBody>
      </p:sp>
      <p:sp>
        <p:nvSpPr>
          <p:cNvPr id="3" name="Content Placeholder 2"/>
          <p:cNvSpPr>
            <a:spLocks noGrp="1"/>
          </p:cNvSpPr>
          <p:nvPr>
            <p:ph idx="1"/>
          </p:nvPr>
        </p:nvSpPr>
        <p:spPr/>
        <p:txBody>
          <a:bodyPr/>
          <a:lstStyle/>
          <a:p>
            <a:r>
              <a:rPr lang="en-US" sz="2800" dirty="0" smtClean="0"/>
              <a:t>Each word is </a:t>
            </a:r>
            <a:r>
              <a:rPr lang="en-US" sz="2800" dirty="0"/>
              <a:t>a count vector in </a:t>
            </a:r>
            <a:r>
              <a:rPr lang="en-US" sz="2800" dirty="0" smtClean="0">
                <a:latin typeface="Lucida Sans Unicode" charset="0"/>
                <a:ea typeface="Lucida Sans Unicode" charset="0"/>
                <a:cs typeface="Lucida Sans Unicode" charset="0"/>
              </a:rPr>
              <a:t>ℕ</a:t>
            </a:r>
            <a:r>
              <a:rPr lang="en-US" sz="2800" baseline="30000" dirty="0" smtClean="0"/>
              <a:t>D</a:t>
            </a:r>
            <a:r>
              <a:rPr lang="en-US" sz="2800" dirty="0" smtClean="0"/>
              <a:t>: </a:t>
            </a:r>
            <a:r>
              <a:rPr lang="en-US" sz="2800" dirty="0"/>
              <a:t>a </a:t>
            </a:r>
            <a:r>
              <a:rPr lang="en-US" sz="2800" dirty="0" smtClean="0"/>
              <a:t>row below </a:t>
            </a:r>
            <a:endParaRPr lang="en-US" sz="2800"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57</a:t>
            </a:fld>
            <a:endParaRPr lang="en-US"/>
          </a:p>
        </p:txBody>
      </p:sp>
      <p:sp>
        <p:nvSpPr>
          <p:cNvPr id="6" name="Rectangle 4"/>
          <p:cNvSpPr>
            <a:spLocks noChangeArrowheads="1"/>
          </p:cNvSpPr>
          <p:nvPr/>
        </p:nvSpPr>
        <p:spPr bwMode="auto">
          <a:xfrm rot="16200000">
            <a:off x="4233193" y="776957"/>
            <a:ext cx="296614" cy="4953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2895600" y="1473710"/>
            <a:ext cx="18288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5210"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2337191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words in a term-document matrix</a:t>
            </a:r>
            <a:endParaRPr lang="en-US" dirty="0"/>
          </a:p>
        </p:txBody>
      </p:sp>
      <p:sp>
        <p:nvSpPr>
          <p:cNvPr id="3" name="Content Placeholder 2"/>
          <p:cNvSpPr>
            <a:spLocks noGrp="1"/>
          </p:cNvSpPr>
          <p:nvPr>
            <p:ph idx="1"/>
          </p:nvPr>
        </p:nvSpPr>
        <p:spPr/>
        <p:txBody>
          <a:bodyPr/>
          <a:lstStyle/>
          <a:p>
            <a:r>
              <a:rPr lang="en-US" sz="2800" dirty="0"/>
              <a:t>Two </a:t>
            </a:r>
            <a:r>
              <a:rPr lang="en-US" sz="2800" b="1" dirty="0" smtClean="0"/>
              <a:t>words</a:t>
            </a:r>
            <a:r>
              <a:rPr lang="en-US" sz="2800" dirty="0" smtClean="0"/>
              <a:t> are </a:t>
            </a:r>
            <a:r>
              <a:rPr lang="en-US" sz="2800" dirty="0"/>
              <a:t>similar if their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1240206"/>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7260"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
        <p:nvSpPr>
          <p:cNvPr id="8" name="Rectangle 4"/>
          <p:cNvSpPr>
            <a:spLocks noChangeArrowheads="1"/>
          </p:cNvSpPr>
          <p:nvPr/>
        </p:nvSpPr>
        <p:spPr bwMode="auto">
          <a:xfrm rot="16200000">
            <a:off x="4354639" y="1188389"/>
            <a:ext cx="304800"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4343401" y="819149"/>
            <a:ext cx="304798"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835248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Term-Context matrix</a:t>
            </a:r>
            <a:endParaRPr lang="en-US" dirty="0"/>
          </a:p>
        </p:txBody>
      </p:sp>
      <p:sp>
        <p:nvSpPr>
          <p:cNvPr id="3" name="Content Placeholder 2"/>
          <p:cNvSpPr>
            <a:spLocks noGrp="1"/>
          </p:cNvSpPr>
          <p:nvPr>
            <p:ph idx="1"/>
          </p:nvPr>
        </p:nvSpPr>
        <p:spPr>
          <a:xfrm>
            <a:off x="304800" y="1352550"/>
            <a:ext cx="8686800" cy="3333750"/>
          </a:xfrm>
        </p:spPr>
        <p:txBody>
          <a:bodyPr/>
          <a:lstStyle/>
          <a:p>
            <a:r>
              <a:rPr lang="en-US" sz="2800" dirty="0" smtClean="0"/>
              <a:t>Instead of using entire documents, use smaller contexts</a:t>
            </a:r>
          </a:p>
          <a:p>
            <a:pPr lvl="1"/>
            <a:r>
              <a:rPr lang="en-US" sz="2400" dirty="0" smtClean="0"/>
              <a:t>Paragraph</a:t>
            </a:r>
          </a:p>
          <a:p>
            <a:pPr lvl="1"/>
            <a:r>
              <a:rPr lang="en-US" sz="2400" dirty="0" smtClean="0"/>
              <a:t>Window of 10 words</a:t>
            </a:r>
          </a:p>
          <a:p>
            <a:r>
              <a:rPr lang="en-US" sz="2800" dirty="0" smtClean="0"/>
              <a:t>A word is now defined by a vector over counts of context words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spTree>
    <p:extLst>
      <p:ext uri="{BB962C8B-B14F-4D97-AF65-F5344CB8AC3E}">
        <p14:creationId xmlns:p14="http://schemas.microsoft.com/office/powerpoint/2010/main" val="14161817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209550"/>
            <a:ext cx="7467600" cy="742950"/>
          </a:xfrm>
        </p:spPr>
        <p:txBody>
          <a:bodyPr/>
          <a:lstStyle/>
          <a:p>
            <a:r>
              <a:rPr lang="en-US" dirty="0"/>
              <a:t>Polysemy</a:t>
            </a:r>
          </a:p>
        </p:txBody>
      </p:sp>
      <p:sp>
        <p:nvSpPr>
          <p:cNvPr id="34819" name="Rectangle 3"/>
          <p:cNvSpPr>
            <a:spLocks noGrp="1" noChangeArrowheads="1"/>
          </p:cNvSpPr>
          <p:nvPr>
            <p:ph sz="quarter" idx="1"/>
          </p:nvPr>
        </p:nvSpPr>
        <p:spPr>
          <a:xfrm>
            <a:off x="152400" y="1276350"/>
            <a:ext cx="8534400" cy="3333750"/>
          </a:xfrm>
        </p:spPr>
        <p:txBody>
          <a:bodyPr/>
          <a:lstStyle/>
          <a:p>
            <a:r>
              <a:rPr lang="en-US" sz="2600" dirty="0"/>
              <a:t>1. The </a:t>
            </a:r>
            <a:r>
              <a:rPr lang="en-US" sz="2600" b="1" dirty="0">
                <a:solidFill>
                  <a:srgbClr val="0000FF"/>
                </a:solidFill>
              </a:rPr>
              <a:t>bank </a:t>
            </a:r>
            <a:r>
              <a:rPr lang="en-US" sz="2600" dirty="0"/>
              <a:t>was constructed in 1875 out of local red brick.</a:t>
            </a:r>
          </a:p>
          <a:p>
            <a:r>
              <a:rPr lang="en-US" sz="2600" dirty="0"/>
              <a:t>2. I withdrew the money from the </a:t>
            </a:r>
            <a:r>
              <a:rPr lang="en-US" sz="2600" b="1" dirty="0">
                <a:solidFill>
                  <a:srgbClr val="0000FF"/>
                </a:solidFill>
              </a:rPr>
              <a:t>bank</a:t>
            </a:r>
            <a:r>
              <a:rPr lang="en-US" sz="2600" dirty="0">
                <a:solidFill>
                  <a:srgbClr val="0000FF"/>
                </a:solidFill>
              </a:rPr>
              <a:t> </a:t>
            </a:r>
          </a:p>
          <a:p>
            <a:r>
              <a:rPr lang="en-US" sz="2600" dirty="0"/>
              <a:t>Are those the same sense?</a:t>
            </a:r>
          </a:p>
          <a:p>
            <a:pPr lvl="1"/>
            <a:r>
              <a:rPr lang="en-US" dirty="0" smtClean="0"/>
              <a:t>Sense 2: “</a:t>
            </a:r>
            <a:r>
              <a:rPr lang="en-US" dirty="0"/>
              <a:t>A financial institution”</a:t>
            </a:r>
          </a:p>
          <a:p>
            <a:pPr lvl="1"/>
            <a:r>
              <a:rPr lang="en-US" dirty="0" smtClean="0"/>
              <a:t>Sense 1: “</a:t>
            </a:r>
            <a:r>
              <a:rPr lang="en-US" dirty="0"/>
              <a:t>The building belonging to a financial institution</a:t>
            </a:r>
            <a:r>
              <a:rPr lang="en-US" dirty="0" smtClean="0"/>
              <a:t>”</a:t>
            </a:r>
          </a:p>
          <a:p>
            <a:r>
              <a:rPr lang="en-US" sz="2600" dirty="0" smtClean="0"/>
              <a:t>A </a:t>
            </a:r>
            <a:r>
              <a:rPr lang="en-US" sz="2600" b="1" dirty="0" err="1"/>
              <a:t>p</a:t>
            </a:r>
            <a:r>
              <a:rPr lang="en-US" sz="2600" b="1" dirty="0" err="1" smtClean="0"/>
              <a:t>olysemous</a:t>
            </a:r>
            <a:r>
              <a:rPr lang="en-US" sz="2600" dirty="0" smtClean="0"/>
              <a:t> word has </a:t>
            </a:r>
            <a:r>
              <a:rPr lang="en-US" sz="2600" b="1" dirty="0" smtClean="0">
                <a:solidFill>
                  <a:srgbClr val="FF0000"/>
                </a:solidFill>
              </a:rPr>
              <a:t>related</a:t>
            </a:r>
            <a:r>
              <a:rPr lang="en-US" sz="2600" dirty="0" smtClean="0">
                <a:solidFill>
                  <a:srgbClr val="FF0000"/>
                </a:solidFill>
              </a:rPr>
              <a:t> </a:t>
            </a:r>
            <a:r>
              <a:rPr lang="en-US" sz="2600" dirty="0" smtClean="0"/>
              <a:t>meanings</a:t>
            </a:r>
          </a:p>
          <a:p>
            <a:pPr lvl="1"/>
            <a:r>
              <a:rPr lang="en-US" sz="2400" dirty="0" smtClean="0"/>
              <a:t>Most </a:t>
            </a:r>
            <a:r>
              <a:rPr lang="en-US" sz="2400" dirty="0"/>
              <a:t>non-rare words have multiple meanings</a:t>
            </a:r>
          </a:p>
          <a:p>
            <a:endParaRPr lang="en-US" sz="2200" dirty="0"/>
          </a:p>
        </p:txBody>
      </p:sp>
    </p:spTree>
    <p:extLst>
      <p:ext uri="{BB962C8B-B14F-4D97-AF65-F5344CB8AC3E}">
        <p14:creationId xmlns:p14="http://schemas.microsoft.com/office/powerpoint/2010/main" val="168098110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contexts: 20 words </a:t>
            </a:r>
            <a:r>
              <a:rPr lang="en-US" dirty="0" smtClean="0">
                <a:solidFill>
                  <a:schemeClr val="tx1">
                    <a:lumMod val="50000"/>
                    <a:lumOff val="50000"/>
                  </a:schemeClr>
                </a:solidFill>
              </a:rPr>
              <a:t>(Brown corpus)  </a:t>
            </a:r>
            <a:endParaRPr lang="en-US" dirty="0">
              <a:solidFill>
                <a:schemeClr val="tx1">
                  <a:lumMod val="50000"/>
                  <a:lumOff val="50000"/>
                </a:schemeClr>
              </a:solidFill>
            </a:endParaRPr>
          </a:p>
        </p:txBody>
      </p:sp>
      <p:sp>
        <p:nvSpPr>
          <p:cNvPr id="3" name="Content Placeholder 2"/>
          <p:cNvSpPr>
            <a:spLocks noGrp="1"/>
          </p:cNvSpPr>
          <p:nvPr>
            <p:ph idx="1"/>
          </p:nvPr>
        </p:nvSpPr>
        <p:spPr>
          <a:xfrm>
            <a:off x="304800" y="1200150"/>
            <a:ext cx="8686800" cy="1600200"/>
          </a:xfrm>
        </p:spPr>
        <p:txBody>
          <a:bodyPr/>
          <a:lstStyle/>
          <a:p>
            <a:r>
              <a:rPr lang="en-US" sz="2300" dirty="0"/>
              <a:t>equal amount of sugar, a sliced lemon, a tablespoonful of </a:t>
            </a:r>
            <a:r>
              <a:rPr lang="en-US" sz="2300" b="1" dirty="0">
                <a:solidFill>
                  <a:srgbClr val="0000FF"/>
                </a:solidFill>
              </a:rPr>
              <a:t>apricot</a:t>
            </a:r>
            <a:r>
              <a:rPr lang="en-US" sz="2300" dirty="0">
                <a:solidFill>
                  <a:srgbClr val="0000FF"/>
                </a:solidFill>
              </a:rPr>
              <a:t> </a:t>
            </a:r>
            <a:r>
              <a:rPr lang="en-US" sz="2300" dirty="0"/>
              <a:t>preserve or jam, a pinch each of clove and nutmeg</a:t>
            </a:r>
            <a:r>
              <a:rPr lang="en-US" sz="2300" dirty="0" smtClean="0"/>
              <a:t>,</a:t>
            </a:r>
          </a:p>
          <a:p>
            <a:r>
              <a:rPr lang="en-US" sz="2300" dirty="0"/>
              <a:t>on board for their enjoyment. Cautiously she sampled her </a:t>
            </a:r>
            <a:r>
              <a:rPr lang="en-US" sz="2300" dirty="0" smtClean="0"/>
              <a:t>first </a:t>
            </a:r>
            <a:r>
              <a:rPr lang="en-US" sz="2300" b="1" dirty="0" smtClean="0">
                <a:solidFill>
                  <a:srgbClr val="0000FF"/>
                </a:solidFill>
              </a:rPr>
              <a:t>pineapple</a:t>
            </a:r>
            <a:r>
              <a:rPr lang="en-US" sz="2300" dirty="0" smtClean="0">
                <a:solidFill>
                  <a:srgbClr val="0000FF"/>
                </a:solidFill>
              </a:rPr>
              <a:t> </a:t>
            </a:r>
            <a:r>
              <a:rPr lang="en-US" sz="2300" dirty="0"/>
              <a:t>and another fruit whose taste she likened to that </a:t>
            </a:r>
            <a:r>
              <a:rPr lang="en-US" sz="2300" dirty="0" smtClean="0"/>
              <a:t>of</a:t>
            </a:r>
          </a:p>
          <a:p>
            <a:endParaRPr lang="en-US" sz="23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60</a:t>
            </a:fld>
            <a:endParaRPr lang="en-US" dirty="0"/>
          </a:p>
        </p:txBody>
      </p:sp>
      <p:sp>
        <p:nvSpPr>
          <p:cNvPr id="5" name="Content Placeholder 2"/>
          <p:cNvSpPr txBox="1">
            <a:spLocks/>
          </p:cNvSpPr>
          <p:nvPr/>
        </p:nvSpPr>
        <p:spPr bwMode="auto">
          <a:xfrm>
            <a:off x="304800" y="2800350"/>
            <a:ext cx="6858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300" dirty="0" smtClean="0"/>
              <a:t>of a recursive type well suited to programming on the </a:t>
            </a:r>
            <a:r>
              <a:rPr lang="en-US" sz="2300" b="1" dirty="0" smtClean="0">
                <a:solidFill>
                  <a:srgbClr val="0000FF"/>
                </a:solidFill>
              </a:rPr>
              <a:t>digital</a:t>
            </a:r>
            <a:r>
              <a:rPr lang="en-US" sz="2300" dirty="0" smtClean="0">
                <a:solidFill>
                  <a:srgbClr val="0000FF"/>
                </a:solidFill>
              </a:rPr>
              <a:t> </a:t>
            </a:r>
            <a:r>
              <a:rPr lang="en-US" sz="2300" dirty="0" smtClean="0"/>
              <a:t>computer. In finding the optimal R-stage policy from that of</a:t>
            </a:r>
          </a:p>
          <a:p>
            <a:r>
              <a:rPr lang="en-US" sz="2300" dirty="0" smtClean="0"/>
              <a:t>substantially affect commerce, for the purpose of gathering data and </a:t>
            </a:r>
            <a:r>
              <a:rPr lang="en-US" sz="2300" b="1" dirty="0" smtClean="0">
                <a:solidFill>
                  <a:srgbClr val="0000FF"/>
                </a:solidFill>
              </a:rPr>
              <a:t>information</a:t>
            </a:r>
            <a:r>
              <a:rPr lang="en-US" sz="2300" dirty="0" smtClean="0">
                <a:solidFill>
                  <a:srgbClr val="0000FF"/>
                </a:solidFill>
              </a:rPr>
              <a:t> </a:t>
            </a:r>
            <a:r>
              <a:rPr lang="en-US" sz="2300" dirty="0" smtClean="0"/>
              <a:t>necessary for the study authorized in the first section of this</a:t>
            </a:r>
          </a:p>
          <a:p>
            <a:endParaRPr lang="en-US" dirty="0"/>
          </a:p>
        </p:txBody>
      </p:sp>
    </p:spTree>
    <p:extLst>
      <p:ext uri="{BB962C8B-B14F-4D97-AF65-F5344CB8AC3E}">
        <p14:creationId xmlns:p14="http://schemas.microsoft.com/office/powerpoint/2010/main" val="39187677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0179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ectangle 10"/>
          <p:cNvSpPr/>
          <p:nvPr/>
        </p:nvSpPr>
        <p:spPr bwMode="auto">
          <a:xfrm>
            <a:off x="66181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417759" y="3257550"/>
            <a:ext cx="1371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5932359" y="3257550"/>
            <a:ext cx="609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p:txBody>
          <a:bodyPr/>
          <a:lstStyle/>
          <a:p>
            <a:r>
              <a:rPr lang="en-US" dirty="0" smtClean="0"/>
              <a:t>Term-context matrix for word similarity</a:t>
            </a:r>
            <a:endParaRPr lang="en-US" dirty="0"/>
          </a:p>
        </p:txBody>
      </p:sp>
      <p:sp>
        <p:nvSpPr>
          <p:cNvPr id="3" name="Content Placeholder 2"/>
          <p:cNvSpPr>
            <a:spLocks noGrp="1"/>
          </p:cNvSpPr>
          <p:nvPr>
            <p:ph idx="1"/>
          </p:nvPr>
        </p:nvSpPr>
        <p:spPr>
          <a:xfrm>
            <a:off x="304800" y="1276350"/>
            <a:ext cx="8534400" cy="3333750"/>
          </a:xfrm>
        </p:spPr>
        <p:txBody>
          <a:bodyPr/>
          <a:lstStyle/>
          <a:p>
            <a:r>
              <a:rPr lang="en-US" sz="2800" dirty="0"/>
              <a:t>Two </a:t>
            </a:r>
            <a:r>
              <a:rPr lang="en-US" sz="2800" b="1" dirty="0" smtClean="0"/>
              <a:t>words</a:t>
            </a:r>
            <a:r>
              <a:rPr lang="en-US" sz="2800" dirty="0" smtClean="0"/>
              <a:t> are </a:t>
            </a:r>
            <a:r>
              <a:rPr lang="en-US" sz="2800" dirty="0"/>
              <a:t>similar </a:t>
            </a:r>
            <a:r>
              <a:rPr lang="en-US" sz="2800" dirty="0" smtClean="0"/>
              <a:t>in meaning if </a:t>
            </a:r>
            <a:r>
              <a:rPr lang="en-US" sz="2800" dirty="0"/>
              <a:t>their </a:t>
            </a:r>
            <a:r>
              <a:rPr lang="en-US" sz="2800" dirty="0" smtClean="0"/>
              <a:t>context vectors </a:t>
            </a:r>
            <a:r>
              <a:rPr lang="en-US" sz="2800" dirty="0"/>
              <a:t>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61</a:t>
            </a:fld>
            <a:endParaRPr lang="en-US"/>
          </a:p>
        </p:txBody>
      </p:sp>
      <p:sp>
        <p:nvSpPr>
          <p:cNvPr id="8" name="Rectangle 4"/>
          <p:cNvSpPr>
            <a:spLocks noChangeArrowheads="1"/>
          </p:cNvSpPr>
          <p:nvPr/>
        </p:nvSpPr>
        <p:spPr bwMode="auto">
          <a:xfrm rot="16200000">
            <a:off x="5124449" y="152400"/>
            <a:ext cx="304800"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5113211" y="-152400"/>
            <a:ext cx="304798"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14898579"/>
              </p:ext>
            </p:extLst>
          </p:nvPr>
        </p:nvGraphicFramePr>
        <p:xfrm>
          <a:off x="64959" y="2266950"/>
          <a:ext cx="7987884" cy="4800600"/>
        </p:xfrm>
        <a:graphic>
          <a:graphicData uri="http://schemas.openxmlformats.org/presentationml/2006/ole">
            <mc:AlternateContent xmlns:mc="http://schemas.openxmlformats.org/markup-compatibility/2006">
              <mc:Choice xmlns:v="urn:schemas-microsoft-com:vml" Requires="v">
                <p:oleObj spid="_x0000_s8293" name="Worksheet" r:id="rId3" imgW="7734300" imgH="4648200" progId="Excel.Sheet.12">
                  <p:embed/>
                </p:oleObj>
              </mc:Choice>
              <mc:Fallback>
                <p:oleObj name="Worksheet" r:id="rId3" imgW="7734300" imgH="4648200" progId="Excel.Sheet.12">
                  <p:embed/>
                  <p:pic>
                    <p:nvPicPr>
                      <p:cNvPr id="0" name=""/>
                      <p:cNvPicPr/>
                      <p:nvPr/>
                    </p:nvPicPr>
                    <p:blipFill>
                      <a:blip r:embed="rId4"/>
                      <a:stretch>
                        <a:fillRect/>
                      </a:stretch>
                    </p:blipFill>
                    <p:spPr>
                      <a:xfrm>
                        <a:off x="64959" y="2266950"/>
                        <a:ext cx="7987884" cy="4800600"/>
                      </a:xfrm>
                      <a:prstGeom prst="rect">
                        <a:avLst/>
                      </a:prstGeom>
                    </p:spPr>
                  </p:pic>
                </p:oleObj>
              </mc:Fallback>
            </mc:AlternateContent>
          </a:graphicData>
        </a:graphic>
      </p:graphicFrame>
    </p:spTree>
    <p:extLst>
      <p:ext uri="{BB962C8B-B14F-4D97-AF65-F5344CB8AC3E}">
        <p14:creationId xmlns:p14="http://schemas.microsoft.com/office/powerpoint/2010/main" val="2494695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8" grpId="0" animBg="1"/>
      <p:bldP spid="8" grpId="1"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we use raw counts?</a:t>
            </a:r>
            <a:endParaRPr lang="en-US" dirty="0"/>
          </a:p>
        </p:txBody>
      </p:sp>
      <p:sp>
        <p:nvSpPr>
          <p:cNvPr id="3" name="Content Placeholder 2"/>
          <p:cNvSpPr>
            <a:spLocks noGrp="1"/>
          </p:cNvSpPr>
          <p:nvPr>
            <p:ph idx="1"/>
          </p:nvPr>
        </p:nvSpPr>
        <p:spPr/>
        <p:txBody>
          <a:bodyPr/>
          <a:lstStyle/>
          <a:p>
            <a:r>
              <a:rPr lang="en-US" sz="2800" dirty="0" smtClean="0"/>
              <a:t>For the term-document matrix</a:t>
            </a:r>
          </a:p>
          <a:p>
            <a:pPr lvl="1"/>
            <a:r>
              <a:rPr lang="en-US" sz="2400" dirty="0" smtClean="0"/>
              <a:t>We used</a:t>
            </a:r>
            <a:r>
              <a:rPr lang="en-US" sz="2400" dirty="0" smtClean="0">
                <a:solidFill>
                  <a:srgbClr val="0000FF"/>
                </a:solidFill>
              </a:rPr>
              <a:t> </a:t>
            </a:r>
            <a:r>
              <a:rPr lang="en-US" sz="2400" dirty="0" err="1" smtClean="0">
                <a:solidFill>
                  <a:srgbClr val="0000FF"/>
                </a:solidFill>
              </a:rPr>
              <a:t>tf-idf</a:t>
            </a:r>
            <a:r>
              <a:rPr lang="en-US" sz="2400" dirty="0" smtClean="0">
                <a:solidFill>
                  <a:srgbClr val="0000FF"/>
                </a:solidFill>
              </a:rPr>
              <a:t> </a:t>
            </a:r>
            <a:r>
              <a:rPr lang="en-US" sz="2400" dirty="0" smtClean="0"/>
              <a:t>instead of raw term counts</a:t>
            </a:r>
          </a:p>
          <a:p>
            <a:r>
              <a:rPr lang="en-US" sz="2800" dirty="0" smtClean="0"/>
              <a:t>For the term-context matrix</a:t>
            </a:r>
          </a:p>
          <a:p>
            <a:pPr lvl="1"/>
            <a:r>
              <a:rPr lang="en-US" sz="2400" dirty="0" smtClean="0">
                <a:solidFill>
                  <a:srgbClr val="0000FF"/>
                </a:solidFill>
              </a:rPr>
              <a:t>Positive </a:t>
            </a:r>
            <a:r>
              <a:rPr lang="en-US" sz="2400" dirty="0" err="1" smtClean="0">
                <a:solidFill>
                  <a:srgbClr val="0000FF"/>
                </a:solidFill>
              </a:rPr>
              <a:t>Pointwise</a:t>
            </a:r>
            <a:r>
              <a:rPr lang="en-US" sz="2400" dirty="0" smtClean="0">
                <a:solidFill>
                  <a:srgbClr val="0000FF"/>
                </a:solidFill>
              </a:rPr>
              <a:t> Mutual Information (PPMI) </a:t>
            </a:r>
            <a:r>
              <a:rPr lang="en-US" sz="2400" dirty="0" smtClean="0"/>
              <a:t>is common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62</a:t>
            </a:fld>
            <a:endParaRPr lang="en-US"/>
          </a:p>
        </p:txBody>
      </p:sp>
    </p:spTree>
    <p:extLst>
      <p:ext uri="{BB962C8B-B14F-4D97-AF65-F5344CB8AC3E}">
        <p14:creationId xmlns:p14="http://schemas.microsoft.com/office/powerpoint/2010/main" val="389885978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1371600" y="209550"/>
            <a:ext cx="7467600" cy="742950"/>
          </a:xfrm>
        </p:spPr>
        <p:txBody>
          <a:bodyPr/>
          <a:lstStyle/>
          <a:p>
            <a:r>
              <a:rPr lang="en-US" dirty="0" err="1"/>
              <a:t>Pointwise</a:t>
            </a:r>
            <a:r>
              <a:rPr lang="en-US" dirty="0"/>
              <a:t> Mutual Information</a:t>
            </a:r>
          </a:p>
        </p:txBody>
      </p:sp>
      <p:sp>
        <p:nvSpPr>
          <p:cNvPr id="1512451" name="Rectangle 3"/>
          <p:cNvSpPr>
            <a:spLocks noGrp="1" noChangeArrowheads="1"/>
          </p:cNvSpPr>
          <p:nvPr>
            <p:ph sz="quarter" idx="1"/>
          </p:nvPr>
        </p:nvSpPr>
        <p:spPr>
          <a:xfrm>
            <a:off x="152400" y="1123950"/>
            <a:ext cx="7315200" cy="3429000"/>
          </a:xfrm>
        </p:spPr>
        <p:txBody>
          <a:bodyPr/>
          <a:lstStyle/>
          <a:p>
            <a:r>
              <a:rPr lang="en-US" b="1" dirty="0" err="1" smtClean="0"/>
              <a:t>Pointwise</a:t>
            </a:r>
            <a:r>
              <a:rPr lang="en-US" b="1" dirty="0" smtClean="0"/>
              <a:t> </a:t>
            </a:r>
            <a:r>
              <a:rPr lang="en-US" b="1" dirty="0"/>
              <a:t>mutual information</a:t>
            </a:r>
            <a:r>
              <a:rPr lang="en-US" dirty="0"/>
              <a:t>: </a:t>
            </a:r>
            <a:endParaRPr lang="en-US" dirty="0" smtClean="0"/>
          </a:p>
          <a:p>
            <a:pPr lvl="1"/>
            <a:r>
              <a:rPr lang="en-US" sz="1800" dirty="0" smtClean="0"/>
              <a:t>Do events </a:t>
            </a:r>
            <a:r>
              <a:rPr lang="en-US" sz="1800" dirty="0"/>
              <a:t>x and y </a:t>
            </a:r>
            <a:r>
              <a:rPr lang="en-US" sz="1800" dirty="0" smtClean="0"/>
              <a:t>co-occur more than if they were independent?</a:t>
            </a:r>
          </a:p>
          <a:p>
            <a:pPr lvl="1"/>
            <a:endParaRPr lang="en-US" sz="1100" dirty="0"/>
          </a:p>
          <a:p>
            <a:endParaRPr lang="en-US" b="1" dirty="0" smtClean="0"/>
          </a:p>
          <a:p>
            <a:pPr marL="342900" lvl="1" indent="-342900">
              <a:buClr>
                <a:srgbClr val="CC0000"/>
              </a:buClr>
            </a:pPr>
            <a:r>
              <a:rPr lang="en-US" sz="2400" b="1" dirty="0" smtClean="0"/>
              <a:t>PMI </a:t>
            </a:r>
            <a:r>
              <a:rPr lang="en-US" sz="2400" b="1" dirty="0"/>
              <a:t>between two words</a:t>
            </a:r>
            <a:r>
              <a:rPr lang="en-US" sz="2400" dirty="0" smtClean="0"/>
              <a:t>:  </a:t>
            </a:r>
            <a:r>
              <a:rPr lang="en-US" sz="1600" dirty="0" smtClean="0">
                <a:solidFill>
                  <a:schemeClr val="bg1">
                    <a:lumMod val="65000"/>
                  </a:schemeClr>
                </a:solidFill>
              </a:rPr>
              <a:t>(</a:t>
            </a:r>
            <a:r>
              <a:rPr lang="en-US" sz="1600" dirty="0">
                <a:solidFill>
                  <a:schemeClr val="bg1">
                    <a:lumMod val="65000"/>
                  </a:schemeClr>
                </a:solidFill>
              </a:rPr>
              <a:t>Church &amp; Hanks 1989</a:t>
            </a:r>
            <a:r>
              <a:rPr lang="en-US" sz="1600" dirty="0" smtClean="0">
                <a:solidFill>
                  <a:schemeClr val="bg1">
                    <a:lumMod val="65000"/>
                  </a:schemeClr>
                </a:solidFill>
              </a:rPr>
              <a:t>)</a:t>
            </a:r>
            <a:endParaRPr lang="en-US" dirty="0"/>
          </a:p>
          <a:p>
            <a:pPr lvl="1"/>
            <a:r>
              <a:rPr lang="en-US" sz="1800" dirty="0"/>
              <a:t> Do </a:t>
            </a:r>
            <a:r>
              <a:rPr lang="en-US" sz="1800" dirty="0" smtClean="0"/>
              <a:t>words x </a:t>
            </a:r>
            <a:r>
              <a:rPr lang="en-US" sz="1800" dirty="0"/>
              <a:t>and y co-occur more than if they were independent</a:t>
            </a:r>
            <a:r>
              <a:rPr lang="en-US" sz="1800" dirty="0" smtClean="0"/>
              <a:t>? </a:t>
            </a:r>
            <a:endParaRPr lang="en-US" sz="1800" dirty="0"/>
          </a:p>
          <a:p>
            <a:pPr lvl="1"/>
            <a:endParaRPr lang="en-US" sz="1800" dirty="0" smtClean="0"/>
          </a:p>
          <a:p>
            <a:endParaRPr lang="en-US" b="1" dirty="0" smtClean="0"/>
          </a:p>
          <a:p>
            <a:pPr marL="342900" lvl="1" indent="-342900">
              <a:buClr>
                <a:srgbClr val="CC0000"/>
              </a:buClr>
            </a:pPr>
            <a:r>
              <a:rPr lang="en-US" sz="2400" b="1" dirty="0" smtClean="0"/>
              <a:t>Positive PMI between two words </a:t>
            </a:r>
            <a:r>
              <a:rPr lang="en-US" sz="1800" dirty="0">
                <a:solidFill>
                  <a:schemeClr val="bg1">
                    <a:lumMod val="65000"/>
                  </a:schemeClr>
                </a:solidFill>
              </a:rPr>
              <a:t>(</a:t>
            </a:r>
            <a:r>
              <a:rPr lang="en-US" sz="1800" dirty="0" err="1">
                <a:solidFill>
                  <a:schemeClr val="bg1">
                    <a:lumMod val="65000"/>
                  </a:schemeClr>
                </a:solidFill>
              </a:rPr>
              <a:t>Niwa</a:t>
            </a:r>
            <a:r>
              <a:rPr lang="en-US" sz="1800" dirty="0">
                <a:solidFill>
                  <a:schemeClr val="bg1">
                    <a:lumMod val="65000"/>
                  </a:schemeClr>
                </a:solidFill>
              </a:rPr>
              <a:t> &amp; Nitta 1994</a:t>
            </a:r>
            <a:r>
              <a:rPr lang="en-US" sz="1800" dirty="0" smtClean="0">
                <a:solidFill>
                  <a:schemeClr val="bg1">
                    <a:lumMod val="65000"/>
                  </a:schemeClr>
                </a:solidFill>
              </a:rPr>
              <a:t>)</a:t>
            </a:r>
            <a:endParaRPr lang="en-US" b="1" dirty="0" smtClean="0"/>
          </a:p>
          <a:p>
            <a:pPr lvl="1"/>
            <a:r>
              <a:rPr lang="en-US" sz="1800" dirty="0"/>
              <a:t> </a:t>
            </a:r>
            <a:r>
              <a:rPr lang="en-US" sz="1800" dirty="0" smtClean="0"/>
              <a:t>Replace all PMI values less than 0 with zero</a:t>
            </a:r>
            <a:endParaRPr lang="en-US" sz="1800" b="1" dirty="0"/>
          </a:p>
          <a:p>
            <a:pPr lvl="1"/>
            <a:endParaRPr lang="en-US" sz="1800" dirty="0"/>
          </a:p>
          <a:p>
            <a:pPr>
              <a:buFont typeface="Wingdings" pitchFamily="-65" charset="2"/>
              <a:buNone/>
            </a:pPr>
            <a:endParaRPr lang="en-US" sz="2000" dirty="0"/>
          </a:p>
          <a:p>
            <a:pPr>
              <a:buFont typeface="Wingdings" pitchFamily="-65" charset="2"/>
              <a:buNone/>
            </a:pPr>
            <a:endParaRPr lang="en-US" sz="1600" dirty="0"/>
          </a:p>
        </p:txBody>
      </p:sp>
      <p:graphicFrame>
        <p:nvGraphicFramePr>
          <p:cNvPr id="7" name="Object 4"/>
          <p:cNvGraphicFramePr>
            <a:graphicFrameLocks noChangeAspect="1"/>
          </p:cNvGraphicFramePr>
          <p:nvPr>
            <p:extLst>
              <p:ext uri="{D42A27DB-BD31-4B8C-83A1-F6EECF244321}">
                <p14:modId xmlns:p14="http://schemas.microsoft.com/office/powerpoint/2010/main" val="1616430946"/>
              </p:ext>
            </p:extLst>
          </p:nvPr>
        </p:nvGraphicFramePr>
        <p:xfrm>
          <a:off x="2514600" y="1962150"/>
          <a:ext cx="3017838" cy="636084"/>
        </p:xfrm>
        <a:graphic>
          <a:graphicData uri="http://schemas.openxmlformats.org/presentationml/2006/ole">
            <mc:AlternateContent xmlns:mc="http://schemas.openxmlformats.org/markup-compatibility/2006">
              <mc:Choice xmlns:v="urn:schemas-microsoft-com:vml" Requires="v">
                <p:oleObj spid="_x0000_s9378" name="Equation" r:id="rId4" imgW="1689100" imgH="355600" progId="Equation.3">
                  <p:embed/>
                </p:oleObj>
              </mc:Choice>
              <mc:Fallback>
                <p:oleObj name="Equation" r:id="rId4" imgW="1689100" imgH="355600" progId="Equation.3">
                  <p:embed/>
                  <p:pic>
                    <p:nvPicPr>
                      <p:cNvPr id="0" name=""/>
                      <p:cNvPicPr>
                        <a:picLocks noChangeAspect="1" noChangeArrowheads="1"/>
                      </p:cNvPicPr>
                      <p:nvPr/>
                    </p:nvPicPr>
                    <p:blipFill>
                      <a:blip r:embed="rId5"/>
                      <a:srcRect/>
                      <a:stretch>
                        <a:fillRect/>
                      </a:stretch>
                    </p:blipFill>
                    <p:spPr bwMode="auto">
                      <a:xfrm>
                        <a:off x="2514600" y="1962150"/>
                        <a:ext cx="3017838" cy="636084"/>
                      </a:xfrm>
                      <a:prstGeom prst="rect">
                        <a:avLst/>
                      </a:prstGeom>
                      <a:noFill/>
                      <a:effectLs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679961431"/>
              </p:ext>
            </p:extLst>
          </p:nvPr>
        </p:nvGraphicFramePr>
        <p:xfrm>
          <a:off x="1905000" y="3333750"/>
          <a:ext cx="4724400" cy="623257"/>
        </p:xfrm>
        <a:graphic>
          <a:graphicData uri="http://schemas.openxmlformats.org/presentationml/2006/ole">
            <mc:AlternateContent xmlns:mc="http://schemas.openxmlformats.org/markup-compatibility/2006">
              <mc:Choice xmlns:v="urn:schemas-microsoft-com:vml" Requires="v">
                <p:oleObj spid="_x0000_s9379" name="Equation" r:id="rId6" imgW="2794000" imgH="368300" progId="Equation.3">
                  <p:embed/>
                </p:oleObj>
              </mc:Choice>
              <mc:Fallback>
                <p:oleObj name="Equation" r:id="rId6" imgW="2794000" imgH="368300" progId="Equation.3">
                  <p:embed/>
                  <p:pic>
                    <p:nvPicPr>
                      <p:cNvPr id="0" name=""/>
                      <p:cNvPicPr>
                        <a:picLocks noChangeAspect="1" noChangeArrowheads="1"/>
                      </p:cNvPicPr>
                      <p:nvPr/>
                    </p:nvPicPr>
                    <p:blipFill>
                      <a:blip r:embed="rId7"/>
                      <a:srcRect/>
                      <a:stretch>
                        <a:fillRect/>
                      </a:stretch>
                    </p:blipFill>
                    <p:spPr bwMode="auto">
                      <a:xfrm>
                        <a:off x="1905000" y="3333750"/>
                        <a:ext cx="4724400" cy="623257"/>
                      </a:xfrm>
                      <a:prstGeom prst="rect">
                        <a:avLst/>
                      </a:prstGeom>
                      <a:noFill/>
                      <a:effectLst/>
                      <a:extLst/>
                    </p:spPr>
                  </p:pic>
                </p:oleObj>
              </mc:Fallback>
            </mc:AlternateContent>
          </a:graphicData>
        </a:graphic>
      </p:graphicFrame>
    </p:spTree>
    <p:extLst>
      <p:ext uri="{BB962C8B-B14F-4D97-AF65-F5344CB8AC3E}">
        <p14:creationId xmlns:p14="http://schemas.microsoft.com/office/powerpoint/2010/main" val="270674823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Computing PPMI on a term-context matrix</a:t>
            </a:r>
            <a:endParaRPr lang="en-US" dirty="0"/>
          </a:p>
        </p:txBody>
      </p:sp>
      <p:sp>
        <p:nvSpPr>
          <p:cNvPr id="3" name="Content Placeholder 2"/>
          <p:cNvSpPr>
            <a:spLocks noGrp="1"/>
          </p:cNvSpPr>
          <p:nvPr>
            <p:ph idx="1"/>
          </p:nvPr>
        </p:nvSpPr>
        <p:spPr>
          <a:xfrm>
            <a:off x="304800" y="1200150"/>
            <a:ext cx="8534400" cy="3333750"/>
          </a:xfrm>
        </p:spPr>
        <p:txBody>
          <a:bodyPr/>
          <a:lstStyle/>
          <a:p>
            <a:r>
              <a:rPr lang="en-US" dirty="0" smtClean="0"/>
              <a:t>Matrix </a:t>
            </a:r>
            <a:r>
              <a:rPr lang="en-US" dirty="0" smtClean="0">
                <a:latin typeface="Times New Roman"/>
                <a:cs typeface="Times New Roman"/>
              </a:rPr>
              <a:t>F</a:t>
            </a:r>
            <a:r>
              <a:rPr lang="en-US" dirty="0" smtClean="0"/>
              <a:t> with </a:t>
            </a:r>
            <a:r>
              <a:rPr lang="en-US" dirty="0" smtClean="0">
                <a:latin typeface="Times New Roman"/>
                <a:cs typeface="Times New Roman"/>
              </a:rPr>
              <a:t>W</a:t>
            </a:r>
            <a:r>
              <a:rPr lang="en-US" dirty="0" smtClean="0"/>
              <a:t> rows (words) and </a:t>
            </a:r>
            <a:r>
              <a:rPr lang="en-US" dirty="0" smtClean="0">
                <a:latin typeface="Times New Roman"/>
                <a:cs typeface="Times New Roman"/>
              </a:rPr>
              <a:t>C</a:t>
            </a:r>
            <a:r>
              <a:rPr lang="en-US" dirty="0" smtClean="0"/>
              <a:t> columns (contexts)</a:t>
            </a:r>
          </a:p>
          <a:p>
            <a:r>
              <a:rPr lang="en-US" dirty="0" err="1" smtClean="0">
                <a:latin typeface="Times New Roman"/>
                <a:cs typeface="Times New Roman"/>
              </a:rPr>
              <a:t>f</a:t>
            </a:r>
            <a:r>
              <a:rPr lang="en-US" baseline="-25000" dirty="0" err="1" smtClean="0">
                <a:latin typeface="Times New Roman"/>
                <a:cs typeface="Times New Roman"/>
              </a:rPr>
              <a:t>ij</a:t>
            </a:r>
            <a:r>
              <a:rPr lang="en-US" dirty="0" smtClean="0"/>
              <a:t> is # of times </a:t>
            </a:r>
            <a:r>
              <a:rPr lang="en-US" dirty="0" err="1" smtClean="0">
                <a:latin typeface="Times New Roman"/>
                <a:cs typeface="Times New Roman"/>
              </a:rPr>
              <a:t>w</a:t>
            </a:r>
            <a:r>
              <a:rPr lang="en-US" baseline="-25000" dirty="0" err="1" smtClean="0">
                <a:latin typeface="Times New Roman"/>
                <a:cs typeface="Times New Roman"/>
              </a:rPr>
              <a:t>i</a:t>
            </a:r>
            <a:r>
              <a:rPr lang="en-US" dirty="0" smtClean="0"/>
              <a:t> occurs in context </a:t>
            </a:r>
            <a:r>
              <a:rPr lang="en-US" dirty="0" err="1" smtClean="0">
                <a:latin typeface="Times New Roman"/>
                <a:cs typeface="Times New Roman"/>
              </a:rPr>
              <a:t>c</a:t>
            </a:r>
            <a:r>
              <a:rPr lang="en-US" baseline="-25000" dirty="0" err="1" smtClean="0">
                <a:latin typeface="Times New Roman"/>
                <a:cs typeface="Times New Roman"/>
              </a:rPr>
              <a:t>j</a:t>
            </a:r>
            <a:endParaRPr lang="en-US" baseline="-25000" dirty="0">
              <a:latin typeface="Times New Roman"/>
              <a:cs typeface="Times New Roman"/>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64</a:t>
            </a:fld>
            <a:endParaRPr lang="en-US"/>
          </a:p>
        </p:txBody>
      </p:sp>
      <p:pic>
        <p:nvPicPr>
          <p:cNvPr id="5" name="Picture 4" descr="matrix.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57350"/>
            <a:ext cx="3505200" cy="831648"/>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102495228"/>
              </p:ext>
            </p:extLst>
          </p:nvPr>
        </p:nvGraphicFramePr>
        <p:xfrm>
          <a:off x="381000" y="2571750"/>
          <a:ext cx="1397907" cy="1168400"/>
        </p:xfrm>
        <a:graphic>
          <a:graphicData uri="http://schemas.openxmlformats.org/presentationml/2006/ole">
            <mc:AlternateContent xmlns:mc="http://schemas.openxmlformats.org/markup-compatibility/2006">
              <mc:Choice xmlns:v="urn:schemas-microsoft-com:vml" Requires="v">
                <p:oleObj spid="_x0000_s11660" name="Equation" r:id="rId4" imgW="850900" imgH="711200" progId="Equation.3">
                  <p:embed/>
                </p:oleObj>
              </mc:Choice>
              <mc:Fallback>
                <p:oleObj name="Equation" r:id="rId4" imgW="850900" imgH="711200" progId="Equation.3">
                  <p:embed/>
                  <p:pic>
                    <p:nvPicPr>
                      <p:cNvPr id="0" name=""/>
                      <p:cNvPicPr/>
                      <p:nvPr/>
                    </p:nvPicPr>
                    <p:blipFill>
                      <a:blip r:embed="rId5"/>
                      <a:stretch>
                        <a:fillRect/>
                      </a:stretch>
                    </p:blipFill>
                    <p:spPr>
                      <a:xfrm>
                        <a:off x="381000" y="2571750"/>
                        <a:ext cx="1397907" cy="1168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1592540"/>
              </p:ext>
            </p:extLst>
          </p:nvPr>
        </p:nvGraphicFramePr>
        <p:xfrm>
          <a:off x="2133600" y="2190750"/>
          <a:ext cx="1418771" cy="1627414"/>
        </p:xfrm>
        <a:graphic>
          <a:graphicData uri="http://schemas.openxmlformats.org/presentationml/2006/ole">
            <mc:AlternateContent xmlns:mc="http://schemas.openxmlformats.org/markup-compatibility/2006">
              <mc:Choice xmlns:v="urn:schemas-microsoft-com:vml" Requires="v">
                <p:oleObj spid="_x0000_s11661" name="Equation" r:id="rId6" imgW="863600" imgH="990600" progId="Equation.3">
                  <p:embed/>
                </p:oleObj>
              </mc:Choice>
              <mc:Fallback>
                <p:oleObj name="Equation" r:id="rId6" imgW="863600" imgH="990600" progId="Equation.3">
                  <p:embed/>
                  <p:pic>
                    <p:nvPicPr>
                      <p:cNvPr id="0" name=""/>
                      <p:cNvPicPr/>
                      <p:nvPr/>
                    </p:nvPicPr>
                    <p:blipFill>
                      <a:blip r:embed="rId7"/>
                      <a:stretch>
                        <a:fillRect/>
                      </a:stretch>
                    </p:blipFill>
                    <p:spPr>
                      <a:xfrm>
                        <a:off x="2133600" y="2190750"/>
                        <a:ext cx="1418771" cy="162741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0442358"/>
              </p:ext>
            </p:extLst>
          </p:nvPr>
        </p:nvGraphicFramePr>
        <p:xfrm>
          <a:off x="3886200" y="2190750"/>
          <a:ext cx="1460500" cy="1585686"/>
        </p:xfrm>
        <a:graphic>
          <a:graphicData uri="http://schemas.openxmlformats.org/presentationml/2006/ole">
            <mc:AlternateContent xmlns:mc="http://schemas.openxmlformats.org/markup-compatibility/2006">
              <mc:Choice xmlns:v="urn:schemas-microsoft-com:vml" Requires="v">
                <p:oleObj spid="_x0000_s11662" name="Equation" r:id="rId8" imgW="889000" imgH="965200" progId="Equation.3">
                  <p:embed/>
                </p:oleObj>
              </mc:Choice>
              <mc:Fallback>
                <p:oleObj name="Equation" r:id="rId8" imgW="889000" imgH="965200" progId="Equation.3">
                  <p:embed/>
                  <p:pic>
                    <p:nvPicPr>
                      <p:cNvPr id="0" name=""/>
                      <p:cNvPicPr/>
                      <p:nvPr/>
                    </p:nvPicPr>
                    <p:blipFill>
                      <a:blip r:embed="rId9"/>
                      <a:stretch>
                        <a:fillRect/>
                      </a:stretch>
                    </p:blipFill>
                    <p:spPr>
                      <a:xfrm>
                        <a:off x="3886200" y="2190750"/>
                        <a:ext cx="1460500" cy="158568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05418797"/>
              </p:ext>
            </p:extLst>
          </p:nvPr>
        </p:nvGraphicFramePr>
        <p:xfrm>
          <a:off x="741363" y="4105275"/>
          <a:ext cx="1857375" cy="752475"/>
        </p:xfrm>
        <a:graphic>
          <a:graphicData uri="http://schemas.openxmlformats.org/presentationml/2006/ole">
            <mc:AlternateContent xmlns:mc="http://schemas.openxmlformats.org/markup-compatibility/2006">
              <mc:Choice xmlns:v="urn:schemas-microsoft-com:vml" Requires="v">
                <p:oleObj spid="_x0000_s11663" name="Equation" r:id="rId10" imgW="1130300" imgH="457200" progId="Equation.3">
                  <p:embed/>
                </p:oleObj>
              </mc:Choice>
              <mc:Fallback>
                <p:oleObj name="Equation" r:id="rId10" imgW="1130300" imgH="457200" progId="Equation.3">
                  <p:embed/>
                  <p:pic>
                    <p:nvPicPr>
                      <p:cNvPr id="0" name=""/>
                      <p:cNvPicPr/>
                      <p:nvPr/>
                    </p:nvPicPr>
                    <p:blipFill>
                      <a:blip r:embed="rId11"/>
                      <a:stretch>
                        <a:fillRect/>
                      </a:stretch>
                    </p:blipFill>
                    <p:spPr>
                      <a:xfrm>
                        <a:off x="741363" y="4105275"/>
                        <a:ext cx="1857375" cy="7524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9825350"/>
              </p:ext>
            </p:extLst>
          </p:nvPr>
        </p:nvGraphicFramePr>
        <p:xfrm>
          <a:off x="3352800" y="4019550"/>
          <a:ext cx="3194050" cy="898525"/>
        </p:xfrm>
        <a:graphic>
          <a:graphicData uri="http://schemas.openxmlformats.org/presentationml/2006/ole">
            <mc:AlternateContent xmlns:mc="http://schemas.openxmlformats.org/markup-compatibility/2006">
              <mc:Choice xmlns:v="urn:schemas-microsoft-com:vml" Requires="v">
                <p:oleObj spid="_x0000_s11664" name="Equation" r:id="rId12" imgW="1943100" imgH="546100" progId="Equation.3">
                  <p:embed/>
                </p:oleObj>
              </mc:Choice>
              <mc:Fallback>
                <p:oleObj name="Equation" r:id="rId12" imgW="1943100" imgH="546100" progId="Equation.3">
                  <p:embed/>
                  <p:pic>
                    <p:nvPicPr>
                      <p:cNvPr id="0" name=""/>
                      <p:cNvPicPr/>
                      <p:nvPr/>
                    </p:nvPicPr>
                    <p:blipFill>
                      <a:blip r:embed="rId13"/>
                      <a:stretch>
                        <a:fillRect/>
                      </a:stretch>
                    </p:blipFill>
                    <p:spPr>
                      <a:xfrm>
                        <a:off x="3352800" y="4019550"/>
                        <a:ext cx="3194050" cy="898525"/>
                      </a:xfrm>
                      <a:prstGeom prst="rect">
                        <a:avLst/>
                      </a:prstGeom>
                    </p:spPr>
                  </p:pic>
                </p:oleObj>
              </mc:Fallback>
            </mc:AlternateContent>
          </a:graphicData>
        </a:graphic>
      </p:graphicFrame>
    </p:spTree>
    <p:extLst>
      <p:ext uri="{BB962C8B-B14F-4D97-AF65-F5344CB8AC3E}">
        <p14:creationId xmlns:p14="http://schemas.microsoft.com/office/powerpoint/2010/main" val="392798027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38350"/>
            <a:ext cx="3124200" cy="1295400"/>
          </a:xfrm>
        </p:spPr>
        <p:txBody>
          <a:bodyPr/>
          <a:lstStyle/>
          <a:p>
            <a:pPr marL="0" indent="0">
              <a:buNone/>
            </a:pPr>
            <a:r>
              <a:rPr lang="en-US" sz="2000" dirty="0" smtClean="0"/>
              <a:t>p(w=</a:t>
            </a:r>
            <a:r>
              <a:rPr lang="en-US" sz="2000" dirty="0" err="1" smtClean="0"/>
              <a:t>information,c</a:t>
            </a:r>
            <a:r>
              <a:rPr lang="en-US" sz="2000" dirty="0" smtClean="0"/>
              <a:t>=data) = </a:t>
            </a:r>
          </a:p>
          <a:p>
            <a:pPr marL="0" indent="0">
              <a:buNone/>
            </a:pPr>
            <a:r>
              <a:rPr lang="en-US" sz="2000" dirty="0" smtClean="0"/>
              <a:t>p(w=information) =</a:t>
            </a:r>
          </a:p>
          <a:p>
            <a:pPr marL="0" indent="0">
              <a:buNone/>
            </a:pPr>
            <a:r>
              <a:rPr lang="en-US" sz="2000" dirty="0" smtClean="0"/>
              <a:t>p(c=data)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34488606"/>
              </p:ext>
            </p:extLst>
          </p:nvPr>
        </p:nvGraphicFramePr>
        <p:xfrm>
          <a:off x="3048000" y="11528"/>
          <a:ext cx="5556250" cy="1843942"/>
        </p:xfrm>
        <a:graphic>
          <a:graphicData uri="http://schemas.openxmlformats.org/presentationml/2006/ole">
            <mc:AlternateContent xmlns:mc="http://schemas.openxmlformats.org/markup-compatibility/2006">
              <mc:Choice xmlns:v="urn:schemas-microsoft-com:vml" Requires="v">
                <p:oleObj spid="_x0000_s23796" name="Worksheet" r:id="rId3" imgW="5778500" imgH="1917700" progId="Excel.Sheet.12">
                  <p:embed/>
                </p:oleObj>
              </mc:Choice>
              <mc:Fallback>
                <p:oleObj name="Worksheet" r:id="rId3" imgW="5778500" imgH="1917700" progId="Excel.Sheet.12">
                  <p:embed/>
                  <p:pic>
                    <p:nvPicPr>
                      <p:cNvPr id="0" name=""/>
                      <p:cNvPicPr/>
                      <p:nvPr/>
                    </p:nvPicPr>
                    <p:blipFill>
                      <a:blip r:embed="rId4"/>
                      <a:stretch>
                        <a:fillRect/>
                      </a:stretch>
                    </p:blipFill>
                    <p:spPr>
                      <a:xfrm>
                        <a:off x="3048000" y="11528"/>
                        <a:ext cx="5556250" cy="184394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12764796"/>
              </p:ext>
            </p:extLst>
          </p:nvPr>
        </p:nvGraphicFramePr>
        <p:xfrm>
          <a:off x="1524000" y="2895250"/>
          <a:ext cx="6096000" cy="2248249"/>
        </p:xfrm>
        <a:graphic>
          <a:graphicData uri="http://schemas.openxmlformats.org/presentationml/2006/ole">
            <mc:AlternateContent xmlns:mc="http://schemas.openxmlformats.org/markup-compatibility/2006">
              <mc:Choice xmlns:v="urn:schemas-microsoft-com:vml" Requires="v">
                <p:oleObj spid="_x0000_s23797" name="Worksheet" r:id="rId5" imgW="6921500" imgH="2552700" progId="Excel.Sheet.12">
                  <p:embed/>
                </p:oleObj>
              </mc:Choice>
              <mc:Fallback>
                <p:oleObj name="Worksheet" r:id="rId5" imgW="6921500" imgH="2552700" progId="Excel.Sheet.12">
                  <p:embed/>
                  <p:pic>
                    <p:nvPicPr>
                      <p:cNvPr id="0" name=""/>
                      <p:cNvPicPr/>
                      <p:nvPr/>
                    </p:nvPicPr>
                    <p:blipFill>
                      <a:blip r:embed="rId6"/>
                      <a:stretch>
                        <a:fillRect/>
                      </a:stretch>
                    </p:blipFill>
                    <p:spPr>
                      <a:xfrm>
                        <a:off x="1524000" y="2895250"/>
                        <a:ext cx="6096000" cy="2248249"/>
                      </a:xfrm>
                      <a:prstGeom prst="rect">
                        <a:avLst/>
                      </a:prstGeom>
                    </p:spPr>
                  </p:pic>
                </p:oleObj>
              </mc:Fallback>
            </mc:AlternateContent>
          </a:graphicData>
        </a:graphic>
      </p:graphicFrame>
      <p:sp>
        <p:nvSpPr>
          <p:cNvPr id="8" name="TextBox 7"/>
          <p:cNvSpPr txBox="1"/>
          <p:nvPr/>
        </p:nvSpPr>
        <p:spPr>
          <a:xfrm>
            <a:off x="3733800" y="2053120"/>
            <a:ext cx="644077" cy="369332"/>
          </a:xfrm>
          <a:prstGeom prst="rect">
            <a:avLst/>
          </a:prstGeom>
          <a:noFill/>
        </p:spPr>
        <p:txBody>
          <a:bodyPr wrap="none" rtlCol="0">
            <a:spAutoFit/>
          </a:bodyPr>
          <a:lstStyle/>
          <a:p>
            <a:r>
              <a:rPr lang="en-US" sz="1800" dirty="0" smtClean="0">
                <a:latin typeface="+mn-lt"/>
              </a:rPr>
              <a:t>= .32</a:t>
            </a:r>
            <a:endParaRPr lang="en-US" sz="1800" dirty="0">
              <a:latin typeface="+mn-lt"/>
            </a:endParaRPr>
          </a:p>
        </p:txBody>
      </p:sp>
      <p:sp>
        <p:nvSpPr>
          <p:cNvPr id="9" name="TextBox 8"/>
          <p:cNvSpPr txBox="1"/>
          <p:nvPr/>
        </p:nvSpPr>
        <p:spPr>
          <a:xfrm>
            <a:off x="3124200" y="2053120"/>
            <a:ext cx="624803" cy="369332"/>
          </a:xfrm>
          <a:prstGeom prst="rect">
            <a:avLst/>
          </a:prstGeom>
          <a:noFill/>
        </p:spPr>
        <p:txBody>
          <a:bodyPr wrap="none" rtlCol="0">
            <a:spAutoFit/>
          </a:bodyPr>
          <a:lstStyle/>
          <a:p>
            <a:r>
              <a:rPr lang="en-US" sz="1800" dirty="0" smtClean="0">
                <a:latin typeface="+mn-lt"/>
              </a:rPr>
              <a:t>6/19</a:t>
            </a:r>
          </a:p>
        </p:txBody>
      </p:sp>
      <p:sp>
        <p:nvSpPr>
          <p:cNvPr id="10" name="TextBox 9"/>
          <p:cNvSpPr txBox="1"/>
          <p:nvPr/>
        </p:nvSpPr>
        <p:spPr>
          <a:xfrm>
            <a:off x="2362200" y="2419350"/>
            <a:ext cx="741797" cy="369332"/>
          </a:xfrm>
          <a:prstGeom prst="rect">
            <a:avLst/>
          </a:prstGeom>
          <a:noFill/>
        </p:spPr>
        <p:txBody>
          <a:bodyPr wrap="none" rtlCol="0">
            <a:spAutoFit/>
          </a:bodyPr>
          <a:lstStyle/>
          <a:p>
            <a:r>
              <a:rPr lang="en-US" sz="1800" dirty="0" smtClean="0">
                <a:latin typeface="+mn-lt"/>
              </a:rPr>
              <a:t>11/19</a:t>
            </a:r>
            <a:endParaRPr lang="en-US" sz="1800" dirty="0">
              <a:latin typeface="+mn-lt"/>
            </a:endParaRPr>
          </a:p>
        </p:txBody>
      </p:sp>
      <p:sp>
        <p:nvSpPr>
          <p:cNvPr id="11" name="TextBox 10"/>
          <p:cNvSpPr txBox="1"/>
          <p:nvPr/>
        </p:nvSpPr>
        <p:spPr>
          <a:xfrm>
            <a:off x="3048000" y="2419350"/>
            <a:ext cx="646331" cy="369332"/>
          </a:xfrm>
          <a:prstGeom prst="rect">
            <a:avLst/>
          </a:prstGeom>
          <a:noFill/>
        </p:spPr>
        <p:txBody>
          <a:bodyPr wrap="none" rtlCol="0">
            <a:spAutoFit/>
          </a:bodyPr>
          <a:lstStyle/>
          <a:p>
            <a:r>
              <a:rPr lang="en-US" sz="1800" dirty="0" smtClean="0">
                <a:latin typeface="+mn-lt"/>
              </a:rPr>
              <a:t>= .58</a:t>
            </a:r>
            <a:endParaRPr lang="en-US" sz="1800" dirty="0">
              <a:latin typeface="+mn-lt"/>
            </a:endParaRPr>
          </a:p>
        </p:txBody>
      </p:sp>
      <p:sp>
        <p:nvSpPr>
          <p:cNvPr id="12" name="TextBox 11"/>
          <p:cNvSpPr txBox="1"/>
          <p:nvPr/>
        </p:nvSpPr>
        <p:spPr>
          <a:xfrm>
            <a:off x="1447800" y="2785580"/>
            <a:ext cx="624803" cy="369332"/>
          </a:xfrm>
          <a:prstGeom prst="rect">
            <a:avLst/>
          </a:prstGeom>
          <a:noFill/>
        </p:spPr>
        <p:txBody>
          <a:bodyPr wrap="none" rtlCol="0">
            <a:spAutoFit/>
          </a:bodyPr>
          <a:lstStyle/>
          <a:p>
            <a:r>
              <a:rPr lang="en-US" sz="1800" dirty="0" smtClean="0">
                <a:latin typeface="+mn-lt"/>
              </a:rPr>
              <a:t>7/19</a:t>
            </a:r>
            <a:endParaRPr lang="en-US" sz="1800" dirty="0">
              <a:latin typeface="+mn-lt"/>
            </a:endParaRPr>
          </a:p>
        </p:txBody>
      </p:sp>
      <p:sp>
        <p:nvSpPr>
          <p:cNvPr id="13" name="TextBox 12"/>
          <p:cNvSpPr txBox="1"/>
          <p:nvPr/>
        </p:nvSpPr>
        <p:spPr>
          <a:xfrm>
            <a:off x="2042634" y="2785580"/>
            <a:ext cx="640948" cy="369332"/>
          </a:xfrm>
          <a:prstGeom prst="rect">
            <a:avLst/>
          </a:prstGeom>
          <a:noFill/>
        </p:spPr>
        <p:txBody>
          <a:bodyPr wrap="square" rtlCol="0">
            <a:spAutoFit/>
          </a:bodyPr>
          <a:lstStyle/>
          <a:p>
            <a:r>
              <a:rPr lang="en-US" sz="1800" dirty="0" smtClean="0">
                <a:latin typeface="+mn-lt"/>
              </a:rPr>
              <a:t>= .37</a:t>
            </a:r>
          </a:p>
        </p:txBody>
      </p:sp>
      <p:graphicFrame>
        <p:nvGraphicFramePr>
          <p:cNvPr id="14" name="Object 13"/>
          <p:cNvGraphicFramePr>
            <a:graphicFrameLocks noChangeAspect="1"/>
          </p:cNvGraphicFramePr>
          <p:nvPr>
            <p:extLst>
              <p:ext uri="{D42A27DB-BD31-4B8C-83A1-F6EECF244321}">
                <p14:modId xmlns:p14="http://schemas.microsoft.com/office/powerpoint/2010/main" val="1413777989"/>
              </p:ext>
            </p:extLst>
          </p:nvPr>
        </p:nvGraphicFramePr>
        <p:xfrm>
          <a:off x="1219200" y="361950"/>
          <a:ext cx="1732188" cy="1447800"/>
        </p:xfrm>
        <a:graphic>
          <a:graphicData uri="http://schemas.openxmlformats.org/presentationml/2006/ole">
            <mc:AlternateContent xmlns:mc="http://schemas.openxmlformats.org/markup-compatibility/2006">
              <mc:Choice xmlns:v="urn:schemas-microsoft-com:vml" Requires="v">
                <p:oleObj spid="_x0000_s23798" name="Equation" r:id="rId7" imgW="850900" imgH="711200" progId="Equation.3">
                  <p:embed/>
                </p:oleObj>
              </mc:Choice>
              <mc:Fallback>
                <p:oleObj name="Equation" r:id="rId7" imgW="850900" imgH="711200" progId="Equation.3">
                  <p:embed/>
                  <p:pic>
                    <p:nvPicPr>
                      <p:cNvPr id="0" name=""/>
                      <p:cNvPicPr/>
                      <p:nvPr/>
                    </p:nvPicPr>
                    <p:blipFill>
                      <a:blip r:embed="rId8"/>
                      <a:stretch>
                        <a:fillRect/>
                      </a:stretch>
                    </p:blipFill>
                    <p:spPr>
                      <a:xfrm>
                        <a:off x="1219200" y="361950"/>
                        <a:ext cx="1732188" cy="1447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5301239"/>
              </p:ext>
            </p:extLst>
          </p:nvPr>
        </p:nvGraphicFramePr>
        <p:xfrm>
          <a:off x="4724400" y="1809750"/>
          <a:ext cx="1321663" cy="1049338"/>
        </p:xfrm>
        <a:graphic>
          <a:graphicData uri="http://schemas.openxmlformats.org/presentationml/2006/ole">
            <mc:AlternateContent xmlns:mc="http://schemas.openxmlformats.org/markup-compatibility/2006">
              <mc:Choice xmlns:v="urn:schemas-microsoft-com:vml" Requires="v">
                <p:oleObj spid="_x0000_s23799" name="Equation" r:id="rId9" imgW="863600" imgH="685800" progId="Equation.3">
                  <p:embed/>
                </p:oleObj>
              </mc:Choice>
              <mc:Fallback>
                <p:oleObj name="Equation" r:id="rId9" imgW="863600" imgH="685800" progId="Equation.3">
                  <p:embed/>
                  <p:pic>
                    <p:nvPicPr>
                      <p:cNvPr id="0" name=""/>
                      <p:cNvPicPr/>
                      <p:nvPr/>
                    </p:nvPicPr>
                    <p:blipFill>
                      <a:blip r:embed="rId10"/>
                      <a:stretch>
                        <a:fillRect/>
                      </a:stretch>
                    </p:blipFill>
                    <p:spPr>
                      <a:xfrm>
                        <a:off x="4724400" y="1809750"/>
                        <a:ext cx="1321663" cy="104933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61719153"/>
              </p:ext>
            </p:extLst>
          </p:nvPr>
        </p:nvGraphicFramePr>
        <p:xfrm>
          <a:off x="6553200" y="1809686"/>
          <a:ext cx="1295400" cy="1020202"/>
        </p:xfrm>
        <a:graphic>
          <a:graphicData uri="http://schemas.openxmlformats.org/presentationml/2006/ole">
            <mc:AlternateContent xmlns:mc="http://schemas.openxmlformats.org/markup-compatibility/2006">
              <mc:Choice xmlns:v="urn:schemas-microsoft-com:vml" Requires="v">
                <p:oleObj spid="_x0000_s23800" name="Equation" r:id="rId11" imgW="838200" imgH="660400" progId="Equation.3">
                  <p:embed/>
                </p:oleObj>
              </mc:Choice>
              <mc:Fallback>
                <p:oleObj name="Equation" r:id="rId11" imgW="838200" imgH="660400" progId="Equation.3">
                  <p:embed/>
                  <p:pic>
                    <p:nvPicPr>
                      <p:cNvPr id="0" name=""/>
                      <p:cNvPicPr/>
                      <p:nvPr/>
                    </p:nvPicPr>
                    <p:blipFill>
                      <a:blip r:embed="rId12"/>
                      <a:stretch>
                        <a:fillRect/>
                      </a:stretch>
                    </p:blipFill>
                    <p:spPr>
                      <a:xfrm>
                        <a:off x="6553200" y="1809686"/>
                        <a:ext cx="1295400" cy="1020202"/>
                      </a:xfrm>
                      <a:prstGeom prst="rect">
                        <a:avLst/>
                      </a:prstGeom>
                    </p:spPr>
                  </p:pic>
                </p:oleObj>
              </mc:Fallback>
            </mc:AlternateContent>
          </a:graphicData>
        </a:graphic>
      </p:graphicFrame>
    </p:spTree>
    <p:extLst>
      <p:ext uri="{BB962C8B-B14F-4D97-AF65-F5344CB8AC3E}">
        <p14:creationId xmlns:p14="http://schemas.microsoft.com/office/powerpoint/2010/main" val="170085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4264558"/>
              </p:ext>
            </p:extLst>
          </p:nvPr>
        </p:nvGraphicFramePr>
        <p:xfrm>
          <a:off x="1276350" y="677863"/>
          <a:ext cx="1855788" cy="750887"/>
        </p:xfrm>
        <a:graphic>
          <a:graphicData uri="http://schemas.openxmlformats.org/presentationml/2006/ole">
            <mc:AlternateContent xmlns:mc="http://schemas.openxmlformats.org/markup-compatibility/2006">
              <mc:Choice xmlns:v="urn:schemas-microsoft-com:vml" Requires="v">
                <p:oleObj spid="_x0000_s24728" name="Equation" r:id="rId3" imgW="1130300" imgH="457200" progId="Equation.3">
                  <p:embed/>
                </p:oleObj>
              </mc:Choice>
              <mc:Fallback>
                <p:oleObj name="Equation" r:id="rId3" imgW="1130300" imgH="457200" progId="Equation.3">
                  <p:embed/>
                  <p:pic>
                    <p:nvPicPr>
                      <p:cNvPr id="0" name=""/>
                      <p:cNvPicPr/>
                      <p:nvPr/>
                    </p:nvPicPr>
                    <p:blipFill>
                      <a:blip r:embed="rId4"/>
                      <a:stretch>
                        <a:fillRect/>
                      </a:stretch>
                    </p:blipFill>
                    <p:spPr>
                      <a:xfrm>
                        <a:off x="1276350" y="677863"/>
                        <a:ext cx="1855788" cy="750887"/>
                      </a:xfrm>
                      <a:prstGeom prst="rect">
                        <a:avLst/>
                      </a:prstGeom>
                    </p:spPr>
                  </p:pic>
                </p:oleObj>
              </mc:Fallback>
            </mc:AlternateContent>
          </a:graphicData>
        </a:graphic>
      </p:graphicFrame>
      <p:sp>
        <p:nvSpPr>
          <p:cNvPr id="9" name="Content Placeholder 8"/>
          <p:cNvSpPr>
            <a:spLocks noGrp="1"/>
          </p:cNvSpPr>
          <p:nvPr>
            <p:ph idx="1"/>
          </p:nvPr>
        </p:nvSpPr>
        <p:spPr>
          <a:xfrm>
            <a:off x="304800" y="2343150"/>
            <a:ext cx="4267200" cy="609600"/>
          </a:xfrm>
        </p:spPr>
        <p:txBody>
          <a:bodyPr/>
          <a:lstStyle/>
          <a:p>
            <a:r>
              <a:rPr lang="en-US" dirty="0" err="1" smtClean="0"/>
              <a:t>pmi</a:t>
            </a:r>
            <a:r>
              <a:rPr lang="en-US" dirty="0" smtClean="0"/>
              <a:t>(</a:t>
            </a:r>
            <a:r>
              <a:rPr lang="en-US" dirty="0" err="1" smtClean="0"/>
              <a:t>information,data</a:t>
            </a:r>
            <a:r>
              <a:rPr lang="en-US" dirty="0" smtClean="0"/>
              <a:t>) = log</a:t>
            </a:r>
            <a:r>
              <a:rPr lang="en-US" baseline="-25000" dirty="0" smtClean="0"/>
              <a:t>2</a:t>
            </a:r>
            <a:r>
              <a:rPr lang="en-US" dirty="0" smtClean="0"/>
              <a:t>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019324035"/>
              </p:ext>
            </p:extLst>
          </p:nvPr>
        </p:nvGraphicFramePr>
        <p:xfrm>
          <a:off x="3200400" y="133350"/>
          <a:ext cx="5932218" cy="2107499"/>
        </p:xfrm>
        <a:graphic>
          <a:graphicData uri="http://schemas.openxmlformats.org/presentationml/2006/ole">
            <mc:AlternateContent xmlns:mc="http://schemas.openxmlformats.org/markup-compatibility/2006">
              <mc:Choice xmlns:v="urn:schemas-microsoft-com:vml" Requires="v">
                <p:oleObj spid="_x0000_s24729" name="Worksheet" r:id="rId5" imgW="6756400" imgH="2400300" progId="Excel.Sheet.12">
                  <p:embed/>
                </p:oleObj>
              </mc:Choice>
              <mc:Fallback>
                <p:oleObj name="Worksheet" r:id="rId5" imgW="6756400" imgH="2400300" progId="Excel.Sheet.12">
                  <p:embed/>
                  <p:pic>
                    <p:nvPicPr>
                      <p:cNvPr id="0" name=""/>
                      <p:cNvPicPr/>
                      <p:nvPr/>
                    </p:nvPicPr>
                    <p:blipFill>
                      <a:blip r:embed="rId6"/>
                      <a:stretch>
                        <a:fillRect/>
                      </a:stretch>
                    </p:blipFill>
                    <p:spPr>
                      <a:xfrm>
                        <a:off x="3200400" y="133350"/>
                        <a:ext cx="5932218" cy="210749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53796994"/>
              </p:ext>
            </p:extLst>
          </p:nvPr>
        </p:nvGraphicFramePr>
        <p:xfrm>
          <a:off x="838200" y="3016250"/>
          <a:ext cx="5969000" cy="1917700"/>
        </p:xfrm>
        <a:graphic>
          <a:graphicData uri="http://schemas.openxmlformats.org/presentationml/2006/ole">
            <mc:AlternateContent xmlns:mc="http://schemas.openxmlformats.org/markup-compatibility/2006">
              <mc:Choice xmlns:v="urn:schemas-microsoft-com:vml" Requires="v">
                <p:oleObj spid="_x0000_s24730" name="Worksheet" r:id="rId7" imgW="5969000" imgH="1917700" progId="Excel.Sheet.12">
                  <p:embed/>
                </p:oleObj>
              </mc:Choice>
              <mc:Fallback>
                <p:oleObj name="Worksheet" r:id="rId7" imgW="5969000" imgH="1917700" progId="Excel.Sheet.12">
                  <p:embed/>
                  <p:pic>
                    <p:nvPicPr>
                      <p:cNvPr id="0" name=""/>
                      <p:cNvPicPr/>
                      <p:nvPr/>
                    </p:nvPicPr>
                    <p:blipFill>
                      <a:blip r:embed="rId8"/>
                      <a:stretch>
                        <a:fillRect/>
                      </a:stretch>
                    </p:blipFill>
                    <p:spPr>
                      <a:xfrm>
                        <a:off x="838200" y="3016250"/>
                        <a:ext cx="5969000" cy="1917700"/>
                      </a:xfrm>
                      <a:prstGeom prst="rect">
                        <a:avLst/>
                      </a:prstGeom>
                    </p:spPr>
                  </p:pic>
                </p:oleObj>
              </mc:Fallback>
            </mc:AlternateContent>
          </a:graphicData>
        </a:graphic>
      </p:graphicFrame>
      <p:sp>
        <p:nvSpPr>
          <p:cNvPr id="12" name="Content Placeholder 8"/>
          <p:cNvSpPr txBox="1">
            <a:spLocks/>
          </p:cNvSpPr>
          <p:nvPr/>
        </p:nvSpPr>
        <p:spPr bwMode="auto">
          <a:xfrm>
            <a:off x="4343400" y="23431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smtClean="0"/>
              <a:t>.32 /</a:t>
            </a:r>
            <a:endParaRPr lang="en-US" dirty="0"/>
          </a:p>
        </p:txBody>
      </p:sp>
      <p:sp>
        <p:nvSpPr>
          <p:cNvPr id="13" name="Content Placeholder 8"/>
          <p:cNvSpPr txBox="1">
            <a:spLocks/>
          </p:cNvSpPr>
          <p:nvPr/>
        </p:nvSpPr>
        <p:spPr bwMode="auto">
          <a:xfrm>
            <a:off x="5105400" y="234315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smtClean="0"/>
              <a:t>(.37*.58) )</a:t>
            </a:r>
            <a:endParaRPr lang="en-US" dirty="0"/>
          </a:p>
        </p:txBody>
      </p:sp>
      <p:sp>
        <p:nvSpPr>
          <p:cNvPr id="14" name="Content Placeholder 8"/>
          <p:cNvSpPr txBox="1">
            <a:spLocks/>
          </p:cNvSpPr>
          <p:nvPr/>
        </p:nvSpPr>
        <p:spPr bwMode="auto">
          <a:xfrm>
            <a:off x="6400800" y="2343150"/>
            <a:ext cx="230661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smtClean="0"/>
              <a:t> = .58</a:t>
            </a:r>
            <a:endParaRPr lang="en-US" dirty="0"/>
          </a:p>
        </p:txBody>
      </p:sp>
      <p:sp>
        <p:nvSpPr>
          <p:cNvPr id="3" name="TextBox 2"/>
          <p:cNvSpPr txBox="1"/>
          <p:nvPr/>
        </p:nvSpPr>
        <p:spPr>
          <a:xfrm>
            <a:off x="6648748" y="2812018"/>
            <a:ext cx="2206541" cy="338554"/>
          </a:xfrm>
          <a:prstGeom prst="rect">
            <a:avLst/>
          </a:prstGeom>
          <a:noFill/>
        </p:spPr>
        <p:txBody>
          <a:bodyPr wrap="none" rtlCol="0">
            <a:spAutoFit/>
          </a:bodyPr>
          <a:lstStyle/>
          <a:p>
            <a:r>
              <a:rPr lang="en-US" sz="1600" i="1" dirty="0" smtClean="0">
                <a:solidFill>
                  <a:srgbClr val="FF0000"/>
                </a:solidFill>
                <a:latin typeface="+mn-lt"/>
              </a:rPr>
              <a:t>(.57 using full precision)</a:t>
            </a:r>
            <a:endParaRPr lang="en-US" sz="1600" i="1" dirty="0">
              <a:solidFill>
                <a:srgbClr val="FF0000"/>
              </a:solidFill>
              <a:latin typeface="+mn-lt"/>
            </a:endParaRPr>
          </a:p>
        </p:txBody>
      </p:sp>
    </p:spTree>
    <p:extLst>
      <p:ext uri="{BB962C8B-B14F-4D97-AF65-F5344CB8AC3E}">
        <p14:creationId xmlns:p14="http://schemas.microsoft.com/office/powerpoint/2010/main" val="2140015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Weighing PMI</a:t>
            </a:r>
            <a:endParaRPr lang="en-US" dirty="0"/>
          </a:p>
        </p:txBody>
      </p:sp>
      <p:sp>
        <p:nvSpPr>
          <p:cNvPr id="3" name="Content Placeholder 2"/>
          <p:cNvSpPr>
            <a:spLocks noGrp="1"/>
          </p:cNvSpPr>
          <p:nvPr>
            <p:ph idx="1"/>
          </p:nvPr>
        </p:nvSpPr>
        <p:spPr/>
        <p:txBody>
          <a:bodyPr/>
          <a:lstStyle/>
          <a:p>
            <a:r>
              <a:rPr lang="en-US" sz="2800" dirty="0" smtClean="0"/>
              <a:t>PMI is biased toward infrequent events</a:t>
            </a:r>
          </a:p>
          <a:p>
            <a:r>
              <a:rPr lang="en-US" sz="2800" dirty="0" smtClean="0"/>
              <a:t>Various weighting schemes help alleviate this</a:t>
            </a:r>
          </a:p>
          <a:p>
            <a:pPr lvl="1"/>
            <a:r>
              <a:rPr lang="en-US" dirty="0" smtClean="0"/>
              <a:t>See </a:t>
            </a:r>
            <a:r>
              <a:rPr lang="en-US" dirty="0" err="1" smtClean="0"/>
              <a:t>Turney</a:t>
            </a:r>
            <a:r>
              <a:rPr lang="en-US" dirty="0" smtClean="0"/>
              <a:t> and </a:t>
            </a:r>
            <a:r>
              <a:rPr lang="en-US" dirty="0" err="1" smtClean="0"/>
              <a:t>Pantel</a:t>
            </a:r>
            <a:r>
              <a:rPr lang="en-US" dirty="0" smtClean="0"/>
              <a:t> (2010)</a:t>
            </a:r>
          </a:p>
          <a:p>
            <a:pPr marL="342900" lvl="1" indent="-342900">
              <a:buClr>
                <a:srgbClr val="CC0000"/>
              </a:buClr>
            </a:pPr>
            <a:r>
              <a:rPr lang="en-US" sz="2800" dirty="0"/>
              <a:t>Add-one smoothing can also help</a:t>
            </a:r>
          </a:p>
          <a:p>
            <a:endParaRPr lang="en-US" sz="2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67</a:t>
            </a:fld>
            <a:endParaRPr lang="en-US"/>
          </a:p>
        </p:txBody>
      </p:sp>
    </p:spTree>
    <p:extLst>
      <p:ext uri="{BB962C8B-B14F-4D97-AF65-F5344CB8AC3E}">
        <p14:creationId xmlns:p14="http://schemas.microsoft.com/office/powerpoint/2010/main" val="24008035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40615541"/>
              </p:ext>
            </p:extLst>
          </p:nvPr>
        </p:nvGraphicFramePr>
        <p:xfrm>
          <a:off x="1682750" y="361950"/>
          <a:ext cx="5351899" cy="1752600"/>
        </p:xfrm>
        <a:graphic>
          <a:graphicData uri="http://schemas.openxmlformats.org/presentationml/2006/ole">
            <mc:AlternateContent xmlns:mc="http://schemas.openxmlformats.org/markup-compatibility/2006">
              <mc:Choice xmlns:v="urn:schemas-microsoft-com:vml" Requires="v">
                <p:oleObj spid="_x0000_s25705" name="Worksheet" r:id="rId3" imgW="5778500" imgH="1892300" progId="Excel.Sheet.12">
                  <p:embed/>
                </p:oleObj>
              </mc:Choice>
              <mc:Fallback>
                <p:oleObj name="Worksheet" r:id="rId3" imgW="5778500" imgH="1892300" progId="Excel.Sheet.12">
                  <p:embed/>
                  <p:pic>
                    <p:nvPicPr>
                      <p:cNvPr id="0" name=""/>
                      <p:cNvPicPr/>
                      <p:nvPr/>
                    </p:nvPicPr>
                    <p:blipFill>
                      <a:blip r:embed="rId4"/>
                      <a:stretch>
                        <a:fillRect/>
                      </a:stretch>
                    </p:blipFill>
                    <p:spPr>
                      <a:xfrm>
                        <a:off x="1682750" y="361950"/>
                        <a:ext cx="5351899" cy="1752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7618561"/>
              </p:ext>
            </p:extLst>
          </p:nvPr>
        </p:nvGraphicFramePr>
        <p:xfrm>
          <a:off x="304800" y="2571750"/>
          <a:ext cx="6477000" cy="2222500"/>
        </p:xfrm>
        <a:graphic>
          <a:graphicData uri="http://schemas.openxmlformats.org/presentationml/2006/ole">
            <mc:AlternateContent xmlns:mc="http://schemas.openxmlformats.org/markup-compatibility/2006">
              <mc:Choice xmlns:v="urn:schemas-microsoft-com:vml" Requires="v">
                <p:oleObj spid="_x0000_s25706" name="Worksheet" r:id="rId5" imgW="6921500" imgH="2374900" progId="Excel.Sheet.12">
                  <p:embed/>
                </p:oleObj>
              </mc:Choice>
              <mc:Fallback>
                <p:oleObj name="Worksheet" r:id="rId5" imgW="6921500" imgH="2374900" progId="Excel.Sheet.12">
                  <p:embed/>
                  <p:pic>
                    <p:nvPicPr>
                      <p:cNvPr id="0" name=""/>
                      <p:cNvPicPr/>
                      <p:nvPr/>
                    </p:nvPicPr>
                    <p:blipFill>
                      <a:blip r:embed="rId6"/>
                      <a:stretch>
                        <a:fillRect/>
                      </a:stretch>
                    </p:blipFill>
                    <p:spPr>
                      <a:xfrm>
                        <a:off x="304800" y="2571750"/>
                        <a:ext cx="6477000" cy="2222500"/>
                      </a:xfrm>
                      <a:prstGeom prst="rect">
                        <a:avLst/>
                      </a:prstGeom>
                    </p:spPr>
                  </p:pic>
                </p:oleObj>
              </mc:Fallback>
            </mc:AlternateContent>
          </a:graphicData>
        </a:graphic>
      </p:graphicFrame>
    </p:spTree>
    <p:extLst>
      <p:ext uri="{BB962C8B-B14F-4D97-AF65-F5344CB8AC3E}">
        <p14:creationId xmlns:p14="http://schemas.microsoft.com/office/powerpoint/2010/main" val="348977866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69</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57311444"/>
              </p:ext>
            </p:extLst>
          </p:nvPr>
        </p:nvGraphicFramePr>
        <p:xfrm>
          <a:off x="1143000" y="3016250"/>
          <a:ext cx="5778500" cy="1917700"/>
        </p:xfrm>
        <a:graphic>
          <a:graphicData uri="http://schemas.openxmlformats.org/presentationml/2006/ole">
            <mc:AlternateContent xmlns:mc="http://schemas.openxmlformats.org/markup-compatibility/2006">
              <mc:Choice xmlns:v="urn:schemas-microsoft-com:vml" Requires="v">
                <p:oleObj spid="_x0000_s26698" name="Worksheet" r:id="rId3" imgW="5778500" imgH="1917700" progId="Excel.Sheet.12">
                  <p:embed/>
                </p:oleObj>
              </mc:Choice>
              <mc:Fallback>
                <p:oleObj name="Worksheet" r:id="rId3" imgW="5778500" imgH="1917700" progId="Excel.Sheet.12">
                  <p:embed/>
                  <p:pic>
                    <p:nvPicPr>
                      <p:cNvPr id="0" name=""/>
                      <p:cNvPicPr/>
                      <p:nvPr/>
                    </p:nvPicPr>
                    <p:blipFill>
                      <a:blip r:embed="rId4"/>
                      <a:stretch>
                        <a:fillRect/>
                      </a:stretch>
                    </p:blipFill>
                    <p:spPr>
                      <a:xfrm>
                        <a:off x="1143000" y="3016250"/>
                        <a:ext cx="5778500" cy="1917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09360014"/>
              </p:ext>
            </p:extLst>
          </p:nvPr>
        </p:nvGraphicFramePr>
        <p:xfrm>
          <a:off x="1041400" y="971550"/>
          <a:ext cx="5969000" cy="1917700"/>
        </p:xfrm>
        <a:graphic>
          <a:graphicData uri="http://schemas.openxmlformats.org/presentationml/2006/ole">
            <mc:AlternateContent xmlns:mc="http://schemas.openxmlformats.org/markup-compatibility/2006">
              <mc:Choice xmlns:v="urn:schemas-microsoft-com:vml" Requires="v">
                <p:oleObj spid="_x0000_s26699" name="Worksheet" r:id="rId5" imgW="5969000" imgH="1917700" progId="Excel.Sheet.12">
                  <p:embed/>
                </p:oleObj>
              </mc:Choice>
              <mc:Fallback>
                <p:oleObj name="Worksheet" r:id="rId5" imgW="5969000" imgH="1917700" progId="Excel.Sheet.12">
                  <p:embed/>
                  <p:pic>
                    <p:nvPicPr>
                      <p:cNvPr id="0" name=""/>
                      <p:cNvPicPr/>
                      <p:nvPr/>
                    </p:nvPicPr>
                    <p:blipFill>
                      <a:blip r:embed="rId6"/>
                      <a:stretch>
                        <a:fillRect/>
                      </a:stretch>
                    </p:blipFill>
                    <p:spPr>
                      <a:xfrm>
                        <a:off x="1041400" y="971550"/>
                        <a:ext cx="5969000" cy="1917700"/>
                      </a:xfrm>
                      <a:prstGeom prst="rect">
                        <a:avLst/>
                      </a:prstGeom>
                    </p:spPr>
                  </p:pic>
                </p:oleObj>
              </mc:Fallback>
            </mc:AlternateContent>
          </a:graphicData>
        </a:graphic>
      </p:graphicFrame>
    </p:spTree>
    <p:extLst>
      <p:ext uri="{BB962C8B-B14F-4D97-AF65-F5344CB8AC3E}">
        <p14:creationId xmlns:p14="http://schemas.microsoft.com/office/powerpoint/2010/main" val="3434061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sz="quarter" idx="1"/>
          </p:nvPr>
        </p:nvSpPr>
        <p:spPr>
          <a:xfrm>
            <a:off x="381000" y="1276350"/>
            <a:ext cx="8763000" cy="3638550"/>
          </a:xfrm>
        </p:spPr>
        <p:txBody>
          <a:bodyPr/>
          <a:lstStyle/>
          <a:p>
            <a:r>
              <a:rPr lang="en-US" dirty="0"/>
              <a:t>Lots of types of polysemy are systematic</a:t>
            </a:r>
          </a:p>
          <a:p>
            <a:pPr lvl="1"/>
            <a:r>
              <a:rPr lang="en-US" dirty="0">
                <a:latin typeface="Courier"/>
                <a:cs typeface="Courier"/>
              </a:rPr>
              <a:t>School, university, hospital</a:t>
            </a:r>
          </a:p>
          <a:p>
            <a:pPr lvl="1"/>
            <a:r>
              <a:rPr lang="en-US" dirty="0" smtClean="0"/>
              <a:t>All can mean </a:t>
            </a:r>
            <a:r>
              <a:rPr lang="en-US" dirty="0"/>
              <a:t>the institution or the building.</a:t>
            </a:r>
          </a:p>
          <a:p>
            <a:r>
              <a:rPr lang="en-US" dirty="0" smtClean="0"/>
              <a:t>A systematic relationship</a:t>
            </a:r>
            <a:r>
              <a:rPr lang="en-US" dirty="0"/>
              <a:t>:</a:t>
            </a:r>
          </a:p>
          <a:p>
            <a:pPr lvl="1"/>
            <a:r>
              <a:rPr lang="en-US" dirty="0" smtClean="0">
                <a:solidFill>
                  <a:srgbClr val="0000FF"/>
                </a:solidFill>
              </a:rPr>
              <a:t>Building</a:t>
            </a:r>
            <a:r>
              <a:rPr lang="en-US" dirty="0" smtClean="0"/>
              <a:t>            </a:t>
            </a:r>
            <a:r>
              <a:rPr lang="en-US" dirty="0" smtClean="0">
                <a:solidFill>
                  <a:srgbClr val="0000FF"/>
                </a:solidFill>
              </a:rPr>
              <a:t>Organization</a:t>
            </a:r>
            <a:endParaRPr lang="en-US" dirty="0">
              <a:solidFill>
                <a:srgbClr val="0000FF"/>
              </a:solidFill>
            </a:endParaRPr>
          </a:p>
          <a:p>
            <a:r>
              <a:rPr lang="en-US" dirty="0"/>
              <a:t>Other such kinds of systematic polysemy: </a:t>
            </a:r>
            <a:endParaRPr lang="en-US" dirty="0" smtClean="0"/>
          </a:p>
          <a:p>
            <a:pPr marL="114300" indent="0">
              <a:buNone/>
            </a:pPr>
            <a:r>
              <a:rPr lang="en-US" sz="1800" dirty="0" smtClean="0">
                <a:solidFill>
                  <a:srgbClr val="0000FF"/>
                </a:solidFill>
              </a:rPr>
              <a:t>Author</a:t>
            </a:r>
            <a:r>
              <a:rPr lang="en-US" sz="1800" dirty="0" smtClean="0"/>
              <a:t> </a:t>
            </a:r>
            <a:r>
              <a:rPr lang="en-US" sz="1600" dirty="0" smtClean="0"/>
              <a:t>(</a:t>
            </a:r>
            <a:r>
              <a:rPr lang="en-US" sz="1600" dirty="0" smtClean="0">
                <a:latin typeface="Courier"/>
                <a:cs typeface="Courier"/>
              </a:rPr>
              <a:t>Jane Austen wrote Emma</a:t>
            </a:r>
            <a:r>
              <a:rPr lang="en-US" sz="1600" dirty="0" smtClean="0"/>
              <a:t>)                 </a:t>
            </a:r>
          </a:p>
          <a:p>
            <a:pPr marL="114300" indent="0">
              <a:buNone/>
            </a:pPr>
            <a:r>
              <a:rPr lang="en-US" sz="1600" dirty="0">
                <a:solidFill>
                  <a:srgbClr val="0000FF"/>
                </a:solidFill>
              </a:rPr>
              <a:t>	</a:t>
            </a:r>
            <a:r>
              <a:rPr lang="en-US" sz="1800" dirty="0" smtClean="0">
                <a:solidFill>
                  <a:srgbClr val="0000FF"/>
                </a:solidFill>
              </a:rPr>
              <a:t>Works of Author </a:t>
            </a:r>
            <a:r>
              <a:rPr lang="en-US" sz="1600" dirty="0" smtClean="0"/>
              <a:t>(</a:t>
            </a:r>
            <a:r>
              <a:rPr lang="en-US" sz="1600" dirty="0" smtClean="0">
                <a:latin typeface="Courier"/>
                <a:cs typeface="Courier"/>
              </a:rPr>
              <a:t>I love Jane Austen</a:t>
            </a:r>
            <a:r>
              <a:rPr lang="en-US" sz="1600" dirty="0" smtClean="0"/>
              <a:t>)</a:t>
            </a:r>
          </a:p>
          <a:p>
            <a:pPr marL="114300" indent="0">
              <a:buNone/>
            </a:pPr>
            <a:r>
              <a:rPr lang="en-US" sz="1800" dirty="0" smtClean="0">
                <a:solidFill>
                  <a:srgbClr val="0000FF"/>
                </a:solidFill>
              </a:rPr>
              <a:t>Tree</a:t>
            </a:r>
            <a:r>
              <a:rPr lang="en-US" sz="1800" dirty="0" smtClean="0"/>
              <a:t> </a:t>
            </a:r>
            <a:r>
              <a:rPr lang="en-US" sz="1600" dirty="0" smtClean="0">
                <a:latin typeface="Courier"/>
                <a:cs typeface="Courier"/>
              </a:rPr>
              <a:t>(Plums have beautiful blossoms)    </a:t>
            </a:r>
          </a:p>
          <a:p>
            <a:pPr marL="114300" indent="0">
              <a:buNone/>
            </a:pPr>
            <a:r>
              <a:rPr lang="en-US" sz="1600" dirty="0" smtClean="0">
                <a:latin typeface="Courier"/>
                <a:cs typeface="Courier"/>
              </a:rPr>
              <a:t> 	</a:t>
            </a:r>
            <a:r>
              <a:rPr lang="en-US" sz="1800" dirty="0" smtClean="0">
                <a:solidFill>
                  <a:srgbClr val="0000FF"/>
                </a:solidFill>
              </a:rPr>
              <a:t>Fruit</a:t>
            </a:r>
            <a:r>
              <a:rPr lang="en-US" sz="1800" dirty="0" smtClean="0"/>
              <a:t> </a:t>
            </a:r>
            <a:r>
              <a:rPr lang="en-US" sz="1600" dirty="0" smtClean="0">
                <a:latin typeface="Courier"/>
                <a:cs typeface="Courier"/>
              </a:rPr>
              <a:t>(I ate a preserved plum)</a:t>
            </a:r>
            <a:endParaRPr lang="en-US" sz="1600" dirty="0">
              <a:latin typeface="Courier"/>
              <a:cs typeface="Courier"/>
            </a:endParaRPr>
          </a:p>
        </p:txBody>
      </p:sp>
      <p:sp>
        <p:nvSpPr>
          <p:cNvPr id="38914" name="Rectangle 2"/>
          <p:cNvSpPr>
            <a:spLocks noGrp="1" noChangeArrowheads="1"/>
          </p:cNvSpPr>
          <p:nvPr>
            <p:ph type="title"/>
          </p:nvPr>
        </p:nvSpPr>
        <p:spPr>
          <a:xfrm>
            <a:off x="1371600" y="133350"/>
            <a:ext cx="7772400" cy="990600"/>
          </a:xfrm>
        </p:spPr>
        <p:txBody>
          <a:bodyPr/>
          <a:lstStyle/>
          <a:p>
            <a:r>
              <a:rPr lang="en-US" dirty="0" smtClean="0"/>
              <a:t>Metonymy or Systematic Polysemy</a:t>
            </a:r>
            <a:r>
              <a:rPr lang="en-US" dirty="0"/>
              <a:t>: </a:t>
            </a:r>
            <a:r>
              <a:rPr lang="en-US" dirty="0" smtClean="0"/>
              <a:t/>
            </a:r>
            <a:br>
              <a:rPr lang="en-US" dirty="0" smtClean="0"/>
            </a:br>
            <a:r>
              <a:rPr lang="en-US" dirty="0" smtClean="0"/>
              <a:t>A </a:t>
            </a:r>
            <a:r>
              <a:rPr lang="en-US" dirty="0"/>
              <a:t>systematic relationship between senses</a:t>
            </a:r>
          </a:p>
        </p:txBody>
      </p:sp>
      <p:sp>
        <p:nvSpPr>
          <p:cNvPr id="2" name="Left-Right Arrow 1"/>
          <p:cNvSpPr/>
          <p:nvPr/>
        </p:nvSpPr>
        <p:spPr bwMode="auto">
          <a:xfrm>
            <a:off x="2145252" y="29760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6" name="Left-Right Arrow 5"/>
          <p:cNvSpPr/>
          <p:nvPr/>
        </p:nvSpPr>
        <p:spPr bwMode="auto">
          <a:xfrm>
            <a:off x="914400" y="40195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8" name="Left-Right Arrow 7"/>
          <p:cNvSpPr/>
          <p:nvPr/>
        </p:nvSpPr>
        <p:spPr bwMode="auto">
          <a:xfrm>
            <a:off x="990600" y="4705350"/>
            <a:ext cx="364319"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Tree>
    <p:extLst>
      <p:ext uri="{BB962C8B-B14F-4D97-AF65-F5344CB8AC3E}">
        <p14:creationId xmlns:p14="http://schemas.microsoft.com/office/powerpoint/2010/main" val="1458489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smtClean="0">
                <a:solidFill>
                  <a:srgbClr val="A4001D"/>
                </a:solidFill>
                <a:ea typeface="ＭＳ Ｐゴシック" charset="0"/>
                <a:cs typeface="Calibri"/>
              </a:rPr>
              <a:t>Word </a:t>
            </a:r>
            <a:r>
              <a:rPr lang="en-US" sz="3600" dirty="0">
                <a:solidFill>
                  <a:srgbClr val="A4001D"/>
                </a:solidFill>
                <a:ea typeface="ＭＳ Ｐゴシック" charset="0"/>
                <a:cs typeface="Calibri"/>
              </a:rPr>
              <a:t>Similarity: </a:t>
            </a:r>
            <a:r>
              <a:rPr lang="en-US" sz="3600" dirty="0" smtClean="0">
                <a:solidFill>
                  <a:srgbClr val="A4001D"/>
                </a:solidFill>
                <a:ea typeface="ＭＳ Ｐゴシック" charset="0"/>
                <a:cs typeface="Calibri"/>
              </a:rPr>
              <a:t>Distributional Similarity (I)</a:t>
            </a:r>
            <a:endParaRPr lang="en-US" sz="3600" dirty="0">
              <a:solidFill>
                <a:srgbClr val="A4001D"/>
              </a:solidFill>
              <a:ea typeface="ＭＳ Ｐゴシック" charset="0"/>
              <a:cs typeface="Calibri"/>
            </a:endParaRPr>
          </a:p>
        </p:txBody>
      </p:sp>
    </p:spTree>
    <p:extLst>
      <p:ext uri="{BB962C8B-B14F-4D97-AF65-F5344CB8AC3E}">
        <p14:creationId xmlns:p14="http://schemas.microsoft.com/office/powerpoint/2010/main" val="280459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smtClean="0">
                <a:solidFill>
                  <a:srgbClr val="A4001D"/>
                </a:solidFill>
                <a:ea typeface="ＭＳ Ｐゴシック" charset="0"/>
                <a:cs typeface="Calibri"/>
              </a:rPr>
              <a:t>Word </a:t>
            </a:r>
            <a:r>
              <a:rPr lang="en-US" sz="3600" dirty="0">
                <a:solidFill>
                  <a:srgbClr val="A4001D"/>
                </a:solidFill>
                <a:ea typeface="ＭＳ Ｐゴシック" charset="0"/>
                <a:cs typeface="Calibri"/>
              </a:rPr>
              <a:t>Similarity: </a:t>
            </a:r>
            <a:r>
              <a:rPr lang="en-US" sz="3600" dirty="0" smtClean="0">
                <a:solidFill>
                  <a:srgbClr val="A4001D"/>
                </a:solidFill>
                <a:ea typeface="ＭＳ Ｐゴシック" charset="0"/>
                <a:cs typeface="Calibri"/>
              </a:rPr>
              <a:t>Distributional Similarity (II)</a:t>
            </a:r>
            <a:endParaRPr lang="en-US" sz="3600" dirty="0">
              <a:solidFill>
                <a:srgbClr val="A4001D"/>
              </a:solidFill>
              <a:ea typeface="ＭＳ Ｐゴシック" charset="0"/>
              <a:cs typeface="Calibri"/>
            </a:endParaRPr>
          </a:p>
        </p:txBody>
      </p:sp>
    </p:spTree>
    <p:extLst>
      <p:ext uri="{BB962C8B-B14F-4D97-AF65-F5344CB8AC3E}">
        <p14:creationId xmlns:p14="http://schemas.microsoft.com/office/powerpoint/2010/main" val="17831798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Using syntax to define a word’s context</a:t>
            </a:r>
            <a:endParaRPr lang="en-US" dirty="0"/>
          </a:p>
        </p:txBody>
      </p:sp>
      <p:sp>
        <p:nvSpPr>
          <p:cNvPr id="106499" name="Rectangle 3"/>
          <p:cNvSpPr>
            <a:spLocks noGrp="1" noChangeArrowheads="1"/>
          </p:cNvSpPr>
          <p:nvPr>
            <p:ph sz="quarter" idx="1"/>
          </p:nvPr>
        </p:nvSpPr>
        <p:spPr>
          <a:xfrm>
            <a:off x="228600" y="1200150"/>
            <a:ext cx="8839200" cy="3333750"/>
          </a:xfrm>
        </p:spPr>
        <p:txBody>
          <a:bodyPr/>
          <a:lstStyle/>
          <a:p>
            <a:r>
              <a:rPr lang="en-US" dirty="0" err="1"/>
              <a:t>Zellig</a:t>
            </a:r>
            <a:r>
              <a:rPr lang="en-US" dirty="0"/>
              <a:t> Harris (1968)</a:t>
            </a:r>
          </a:p>
          <a:p>
            <a:pPr lvl="1"/>
            <a:r>
              <a:rPr lang="en-US" sz="1800" dirty="0" smtClean="0"/>
              <a:t>“The </a:t>
            </a:r>
            <a:r>
              <a:rPr lang="en-US" sz="1800" dirty="0"/>
              <a:t>meaning of entities, and the meaning of grammatical relations among them, is related to the restriction of combinations of these entities relative to other </a:t>
            </a:r>
            <a:r>
              <a:rPr lang="en-US" sz="1800" dirty="0" smtClean="0"/>
              <a:t>entities”</a:t>
            </a:r>
            <a:endParaRPr lang="en-US" sz="1800" dirty="0"/>
          </a:p>
          <a:p>
            <a:r>
              <a:rPr lang="en-US" dirty="0" smtClean="0"/>
              <a:t>Two words </a:t>
            </a:r>
            <a:r>
              <a:rPr lang="en-US" dirty="0"/>
              <a:t>are similar if they have similar parse </a:t>
            </a:r>
            <a:r>
              <a:rPr lang="en-US" dirty="0" smtClean="0"/>
              <a:t>contexts</a:t>
            </a:r>
          </a:p>
          <a:p>
            <a:r>
              <a:rPr lang="en-US" b="1" dirty="0">
                <a:solidFill>
                  <a:srgbClr val="0000FF"/>
                </a:solidFill>
              </a:rPr>
              <a:t>D</a:t>
            </a:r>
            <a:r>
              <a:rPr lang="en-US" b="1" dirty="0" smtClean="0">
                <a:solidFill>
                  <a:srgbClr val="0000FF"/>
                </a:solidFill>
              </a:rPr>
              <a:t>uty</a:t>
            </a:r>
            <a:r>
              <a:rPr lang="en-US" b="1" dirty="0" smtClean="0"/>
              <a:t> </a:t>
            </a:r>
            <a:r>
              <a:rPr lang="en-US" dirty="0"/>
              <a:t>and </a:t>
            </a:r>
            <a:r>
              <a:rPr lang="en-US" b="1" dirty="0" smtClean="0">
                <a:solidFill>
                  <a:srgbClr val="0000FF"/>
                </a:solidFill>
              </a:rPr>
              <a:t>responsibility</a:t>
            </a:r>
            <a:r>
              <a:rPr lang="en-US" b="1" dirty="0" smtClean="0"/>
              <a:t> </a:t>
            </a:r>
            <a:r>
              <a:rPr lang="en-US" sz="2000" dirty="0" smtClean="0">
                <a:solidFill>
                  <a:srgbClr val="A6A6A6"/>
                </a:solidFill>
              </a:rPr>
              <a:t>(Chris </a:t>
            </a:r>
            <a:r>
              <a:rPr lang="en-US" sz="2000" dirty="0" err="1" smtClean="0">
                <a:solidFill>
                  <a:srgbClr val="A6A6A6"/>
                </a:solidFill>
              </a:rPr>
              <a:t>Callison</a:t>
            </a:r>
            <a:r>
              <a:rPr lang="en-US" sz="2000" dirty="0" smtClean="0">
                <a:solidFill>
                  <a:srgbClr val="A6A6A6"/>
                </a:solidFill>
              </a:rPr>
              <a:t>-Burch’s example)</a:t>
            </a:r>
            <a:endParaRPr lang="en-US" sz="2000" dirty="0">
              <a:solidFill>
                <a:srgbClr val="A6A6A6"/>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0151970"/>
              </p:ext>
            </p:extLst>
          </p:nvPr>
        </p:nvGraphicFramePr>
        <p:xfrm>
          <a:off x="304800" y="3333750"/>
          <a:ext cx="6553200" cy="1402080"/>
        </p:xfrm>
        <a:graphic>
          <a:graphicData uri="http://schemas.openxmlformats.org/drawingml/2006/table">
            <a:tbl>
              <a:tblPr firstCol="1" bandRow="1">
                <a:tableStyleId>{5C22544A-7EE6-4342-B048-85BDC9FD1C3A}</a:tableStyleId>
              </a:tblPr>
              <a:tblGrid>
                <a:gridCol w="1893147"/>
                <a:gridCol w="4660053"/>
              </a:tblGrid>
              <a:tr h="370840">
                <a:tc>
                  <a:txBody>
                    <a:bodyPr/>
                    <a:lstStyle/>
                    <a:p>
                      <a:r>
                        <a:rPr lang="en-US" sz="2000" dirty="0" smtClean="0"/>
                        <a:t>Modified by adjectives</a:t>
                      </a:r>
                      <a:endParaRPr lang="en-US" sz="2000" dirty="0"/>
                    </a:p>
                  </a:txBody>
                  <a:tcPr/>
                </a:tc>
                <a:tc>
                  <a:txBody>
                    <a:bodyPr/>
                    <a:lstStyle/>
                    <a:p>
                      <a:r>
                        <a:rPr lang="en-US" sz="2000" dirty="0" smtClean="0"/>
                        <a:t>additional, administrative, assumed, collective, congressional, constitutional …</a:t>
                      </a:r>
                      <a:endParaRPr lang="en-US" sz="2000" dirty="0"/>
                    </a:p>
                  </a:txBody>
                  <a:tcPr/>
                </a:tc>
              </a:tr>
              <a:tr h="370840">
                <a:tc>
                  <a:txBody>
                    <a:bodyPr/>
                    <a:lstStyle/>
                    <a:p>
                      <a:r>
                        <a:rPr lang="en-US" sz="2000" dirty="0" smtClean="0"/>
                        <a:t>Objects of verbs</a:t>
                      </a:r>
                      <a:endParaRPr lang="en-US" sz="2000" dirty="0"/>
                    </a:p>
                  </a:txBody>
                  <a:tcPr/>
                </a:tc>
                <a:tc>
                  <a:txBody>
                    <a:bodyPr/>
                    <a:lstStyle/>
                    <a:p>
                      <a:r>
                        <a:rPr lang="en-US" sz="2000" dirty="0" smtClean="0"/>
                        <a:t>assert, assign, assume, attend to, avoid, become, breach …</a:t>
                      </a:r>
                      <a:endParaRPr lang="en-US" sz="2000" dirty="0"/>
                    </a:p>
                  </a:txBody>
                  <a:tcPr/>
                </a:tc>
              </a:tr>
            </a:tbl>
          </a:graphicData>
        </a:graphic>
      </p:graphicFrame>
    </p:spTree>
    <p:extLst>
      <p:ext uri="{BB962C8B-B14F-4D97-AF65-F5344CB8AC3E}">
        <p14:creationId xmlns:p14="http://schemas.microsoft.com/office/powerpoint/2010/main" val="15746805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1295400" y="-171450"/>
            <a:ext cx="7848600" cy="914400"/>
          </a:xfrm>
        </p:spPr>
        <p:txBody>
          <a:bodyPr/>
          <a:lstStyle/>
          <a:p>
            <a:r>
              <a:rPr lang="en-US" sz="2600" dirty="0"/>
              <a:t>Co-occurrence vectors based </a:t>
            </a:r>
            <a:r>
              <a:rPr lang="en-US" sz="2600" dirty="0" smtClean="0"/>
              <a:t>on syntactic </a:t>
            </a:r>
            <a:r>
              <a:rPr lang="en-US" sz="2600" dirty="0"/>
              <a:t>dependencies</a:t>
            </a:r>
          </a:p>
        </p:txBody>
      </p:sp>
      <p:sp>
        <p:nvSpPr>
          <p:cNvPr id="107523" name="Rectangle 1027"/>
          <p:cNvSpPr>
            <a:spLocks noGrp="1" noChangeArrowheads="1"/>
          </p:cNvSpPr>
          <p:nvPr>
            <p:ph sz="quarter" idx="1"/>
          </p:nvPr>
        </p:nvSpPr>
        <p:spPr>
          <a:xfrm>
            <a:off x="304800" y="1276350"/>
            <a:ext cx="8534400" cy="3333750"/>
          </a:xfrm>
        </p:spPr>
        <p:txBody>
          <a:bodyPr/>
          <a:lstStyle/>
          <a:p>
            <a:r>
              <a:rPr lang="en-US" dirty="0" smtClean="0"/>
              <a:t>The contexts C are different dependency relations</a:t>
            </a:r>
          </a:p>
          <a:p>
            <a:pPr lvl="1">
              <a:lnSpc>
                <a:spcPct val="80000"/>
              </a:lnSpc>
            </a:pPr>
            <a:r>
              <a:rPr lang="en-US" dirty="0" smtClean="0"/>
              <a:t>Subject-of- “absorb”</a:t>
            </a:r>
          </a:p>
          <a:p>
            <a:pPr lvl="1">
              <a:lnSpc>
                <a:spcPct val="80000"/>
              </a:lnSpc>
            </a:pPr>
            <a:r>
              <a:rPr lang="en-US" dirty="0" smtClean="0"/>
              <a:t>Prepositional-object of “inside”</a:t>
            </a:r>
          </a:p>
          <a:p>
            <a:r>
              <a:rPr lang="en-US" dirty="0" smtClean="0"/>
              <a:t>Counts for the word cell:</a:t>
            </a:r>
          </a:p>
        </p:txBody>
      </p:sp>
      <p:pic>
        <p:nvPicPr>
          <p:cNvPr id="107524" name="Picture 1028" descr="cell"/>
          <p:cNvPicPr>
            <a:picLocks noChangeAspect="1" noChangeArrowheads="1"/>
          </p:cNvPicPr>
          <p:nvPr/>
        </p:nvPicPr>
        <p:blipFill>
          <a:blip r:embed="rId2"/>
          <a:srcRect/>
          <a:stretch>
            <a:fillRect/>
          </a:stretch>
        </p:blipFill>
        <p:spPr bwMode="auto">
          <a:xfrm>
            <a:off x="228600" y="2829999"/>
            <a:ext cx="7321804" cy="2281938"/>
          </a:xfrm>
          <a:prstGeom prst="rect">
            <a:avLst/>
          </a:prstGeom>
          <a:noFill/>
          <a:ln w="9525">
            <a:noFill/>
            <a:miter lim="800000"/>
            <a:headEnd/>
            <a:tailEnd/>
          </a:ln>
        </p:spPr>
      </p:pic>
      <p:sp>
        <p:nvSpPr>
          <p:cNvPr id="2" name="TextBox 1"/>
          <p:cNvSpPr txBox="1"/>
          <p:nvPr/>
        </p:nvSpPr>
        <p:spPr>
          <a:xfrm>
            <a:off x="2971800" y="819150"/>
            <a:ext cx="6156854" cy="338554"/>
          </a:xfrm>
          <a:prstGeom prst="rect">
            <a:avLst/>
          </a:prstGeom>
          <a:noFill/>
        </p:spPr>
        <p:txBody>
          <a:bodyPr wrap="none" rtlCol="0">
            <a:spAutoFit/>
          </a:bodyPr>
          <a:lstStyle/>
          <a:p>
            <a:r>
              <a:rPr lang="en-US" sz="1600" dirty="0" err="1" smtClean="0">
                <a:latin typeface="+mn-lt"/>
              </a:rPr>
              <a:t>Dekang</a:t>
            </a:r>
            <a:r>
              <a:rPr lang="en-US" sz="1600" dirty="0" smtClean="0">
                <a:latin typeface="+mn-lt"/>
              </a:rPr>
              <a:t> Lin, 1998 “Automatic Retrieval and Clustering of Similar Words”</a:t>
            </a:r>
            <a:endParaRPr lang="en-US" sz="1600" dirty="0">
              <a:latin typeface="+mn-lt"/>
            </a:endParaRPr>
          </a:p>
        </p:txBody>
      </p:sp>
    </p:spTree>
    <p:extLst>
      <p:ext uri="{BB962C8B-B14F-4D97-AF65-F5344CB8AC3E}">
        <p14:creationId xmlns:p14="http://schemas.microsoft.com/office/powerpoint/2010/main" val="171235923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71600" y="133350"/>
            <a:ext cx="7467600" cy="742950"/>
          </a:xfrm>
        </p:spPr>
        <p:txBody>
          <a:bodyPr/>
          <a:lstStyle/>
          <a:p>
            <a:r>
              <a:rPr lang="en-US" dirty="0" smtClean="0"/>
              <a:t>PMI applied to dependency relations</a:t>
            </a:r>
            <a:endParaRPr lang="en-US" dirty="0"/>
          </a:p>
        </p:txBody>
      </p:sp>
      <p:sp>
        <p:nvSpPr>
          <p:cNvPr id="109571" name="Rectangle 3"/>
          <p:cNvSpPr>
            <a:spLocks noGrp="1" noChangeArrowheads="1"/>
          </p:cNvSpPr>
          <p:nvPr>
            <p:ph sz="quarter" idx="1"/>
          </p:nvPr>
        </p:nvSpPr>
        <p:spPr>
          <a:xfrm>
            <a:off x="304800" y="3867150"/>
            <a:ext cx="7010400" cy="1143000"/>
          </a:xfrm>
        </p:spPr>
        <p:txBody>
          <a:bodyPr/>
          <a:lstStyle/>
          <a:p>
            <a:pPr>
              <a:lnSpc>
                <a:spcPct val="90000"/>
              </a:lnSpc>
            </a:pPr>
            <a:r>
              <a:rPr lang="en-US" sz="2200" dirty="0" smtClean="0">
                <a:latin typeface="Courier"/>
                <a:cs typeface="Courier"/>
              </a:rPr>
              <a:t>“Drink it” </a:t>
            </a:r>
            <a:r>
              <a:rPr lang="en-US" sz="2200" dirty="0" smtClean="0"/>
              <a:t>more </a:t>
            </a:r>
            <a:r>
              <a:rPr lang="en-US" sz="2200" dirty="0"/>
              <a:t>common than </a:t>
            </a:r>
            <a:r>
              <a:rPr lang="en-US" sz="2200" dirty="0">
                <a:latin typeface="Courier"/>
                <a:cs typeface="Courier"/>
              </a:rPr>
              <a:t>“drink wine”</a:t>
            </a:r>
          </a:p>
          <a:p>
            <a:pPr>
              <a:lnSpc>
                <a:spcPct val="90000"/>
              </a:lnSpc>
            </a:pPr>
            <a:r>
              <a:rPr lang="en-US" sz="2200" dirty="0"/>
              <a:t>But “</a:t>
            </a:r>
            <a:r>
              <a:rPr lang="en-US" sz="2200" dirty="0">
                <a:latin typeface="Courier"/>
                <a:cs typeface="Courier"/>
              </a:rPr>
              <a:t>wine</a:t>
            </a:r>
            <a:r>
              <a:rPr lang="en-US" sz="2200" dirty="0"/>
              <a:t>” is a better “drinkable” thing than “</a:t>
            </a:r>
            <a:r>
              <a:rPr lang="en-US" sz="2200" dirty="0">
                <a:latin typeface="Courier"/>
                <a:cs typeface="Courier"/>
              </a:rPr>
              <a:t>it</a:t>
            </a:r>
            <a:r>
              <a:rPr lang="en-US" sz="2200" dirty="0" smtClean="0"/>
              <a:t>”</a:t>
            </a: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1869890285"/>
              </p:ext>
            </p:extLst>
          </p:nvPr>
        </p:nvGraphicFramePr>
        <p:xfrm>
          <a:off x="2438400" y="1489710"/>
          <a:ext cx="4114800" cy="2225040"/>
        </p:xfrm>
        <a:graphic>
          <a:graphicData uri="http://schemas.openxmlformats.org/drawingml/2006/table">
            <a:tbl>
              <a:tblPr firstRow="1" bandRow="1">
                <a:tableStyleId>{5C22544A-7EE6-4342-B048-85BDC9FD1C3A}</a:tableStyleId>
              </a:tblPr>
              <a:tblGrid>
                <a:gridCol w="1981200"/>
                <a:gridCol w="990600"/>
                <a:gridCol w="1143000"/>
              </a:tblGrid>
              <a:tr h="370840">
                <a:tc>
                  <a:txBody>
                    <a:bodyPr/>
                    <a:lstStyle/>
                    <a:p>
                      <a:r>
                        <a:rPr lang="en-US" dirty="0" smtClean="0"/>
                        <a:t>Object of “drink”</a:t>
                      </a:r>
                      <a:endParaRPr lang="en-US" dirty="0"/>
                    </a:p>
                  </a:txBody>
                  <a:tcPr/>
                </a:tc>
                <a:tc>
                  <a:txBody>
                    <a:bodyPr/>
                    <a:lstStyle/>
                    <a:p>
                      <a:r>
                        <a:rPr lang="en-US" dirty="0" smtClean="0"/>
                        <a:t>Count</a:t>
                      </a:r>
                      <a:endParaRPr lang="en-US" dirty="0"/>
                    </a:p>
                  </a:txBody>
                  <a:tcPr/>
                </a:tc>
                <a:tc>
                  <a:txBody>
                    <a:bodyPr/>
                    <a:lstStyle/>
                    <a:p>
                      <a:r>
                        <a:rPr lang="en-US" dirty="0" smtClean="0"/>
                        <a:t>PMI</a:t>
                      </a:r>
                      <a:endParaRPr lang="en-US" dirty="0"/>
                    </a:p>
                  </a:txBody>
                  <a:tcPr/>
                </a:tc>
              </a:tr>
              <a:tr h="370840">
                <a:tc>
                  <a:txBody>
                    <a:bodyPr/>
                    <a:lstStyle/>
                    <a:p>
                      <a:r>
                        <a:rPr lang="en-US" dirty="0" smtClean="0"/>
                        <a:t>it</a:t>
                      </a:r>
                      <a:endParaRPr lang="en-US" dirty="0"/>
                    </a:p>
                  </a:txBody>
                  <a:tcPr/>
                </a:tc>
                <a:tc>
                  <a:txBody>
                    <a:bodyPr/>
                    <a:lstStyle/>
                    <a:p>
                      <a:r>
                        <a:rPr lang="en-US" dirty="0" smtClean="0"/>
                        <a:t>3</a:t>
                      </a:r>
                      <a:endParaRPr lang="en-US" dirty="0"/>
                    </a:p>
                  </a:txBody>
                  <a:tcPr/>
                </a:tc>
                <a:tc>
                  <a:txBody>
                    <a:bodyPr/>
                    <a:lstStyle/>
                    <a:p>
                      <a:r>
                        <a:rPr lang="en-US" dirty="0" smtClean="0"/>
                        <a:t>1.3</a:t>
                      </a:r>
                      <a:endParaRPr lang="en-US" dirty="0"/>
                    </a:p>
                  </a:txBody>
                  <a:tcPr/>
                </a:tc>
              </a:tr>
              <a:tr h="370840">
                <a:tc>
                  <a:txBody>
                    <a:bodyPr/>
                    <a:lstStyle/>
                    <a:p>
                      <a:r>
                        <a:rPr lang="en-US" dirty="0" smtClean="0"/>
                        <a:t>anything</a:t>
                      </a:r>
                      <a:endParaRPr lang="en-US" dirty="0"/>
                    </a:p>
                  </a:txBody>
                  <a:tcPr/>
                </a:tc>
                <a:tc>
                  <a:txBody>
                    <a:bodyPr/>
                    <a:lstStyle/>
                    <a:p>
                      <a:r>
                        <a:rPr lang="en-US" dirty="0" smtClean="0"/>
                        <a:t>3</a:t>
                      </a:r>
                      <a:endParaRPr lang="en-US" dirty="0"/>
                    </a:p>
                  </a:txBody>
                  <a:tcPr/>
                </a:tc>
                <a:tc>
                  <a:txBody>
                    <a:bodyPr/>
                    <a:lstStyle/>
                    <a:p>
                      <a:r>
                        <a:rPr lang="en-US" dirty="0" smtClean="0"/>
                        <a:t>5.2</a:t>
                      </a:r>
                      <a:endParaRPr lang="en-US" dirty="0"/>
                    </a:p>
                  </a:txBody>
                  <a:tcPr/>
                </a:tc>
              </a:tr>
              <a:tr h="370840">
                <a:tc>
                  <a:txBody>
                    <a:bodyPr/>
                    <a:lstStyle/>
                    <a:p>
                      <a:r>
                        <a:rPr lang="en-US" dirty="0" smtClean="0"/>
                        <a:t>wine</a:t>
                      </a:r>
                      <a:endParaRPr lang="en-US" dirty="0"/>
                    </a:p>
                  </a:txBody>
                  <a:tcPr/>
                </a:tc>
                <a:tc>
                  <a:txBody>
                    <a:bodyPr/>
                    <a:lstStyle/>
                    <a:p>
                      <a:r>
                        <a:rPr lang="en-US" dirty="0" smtClean="0"/>
                        <a:t>2</a:t>
                      </a:r>
                      <a:endParaRPr lang="en-US" dirty="0"/>
                    </a:p>
                  </a:txBody>
                  <a:tcPr/>
                </a:tc>
                <a:tc>
                  <a:txBody>
                    <a:bodyPr/>
                    <a:lstStyle/>
                    <a:p>
                      <a:r>
                        <a:rPr lang="en-US" dirty="0" smtClean="0"/>
                        <a:t>9.3</a:t>
                      </a:r>
                      <a:endParaRPr lang="en-US" dirty="0"/>
                    </a:p>
                  </a:txBody>
                  <a:tcPr/>
                </a:tc>
              </a:tr>
              <a:tr h="370840">
                <a:tc>
                  <a:txBody>
                    <a:bodyPr/>
                    <a:lstStyle/>
                    <a:p>
                      <a:r>
                        <a:rPr lang="en-US" dirty="0" smtClean="0"/>
                        <a:t>tea</a:t>
                      </a:r>
                      <a:endParaRPr lang="en-US" dirty="0"/>
                    </a:p>
                  </a:txBody>
                  <a:tcPr/>
                </a:tc>
                <a:tc>
                  <a:txBody>
                    <a:bodyPr/>
                    <a:lstStyle/>
                    <a:p>
                      <a:r>
                        <a:rPr lang="en-US" dirty="0" smtClean="0"/>
                        <a:t>2</a:t>
                      </a:r>
                      <a:endParaRPr lang="en-US" dirty="0"/>
                    </a:p>
                  </a:txBody>
                  <a:tcPr/>
                </a:tc>
                <a:tc>
                  <a:txBody>
                    <a:bodyPr/>
                    <a:lstStyle/>
                    <a:p>
                      <a:r>
                        <a:rPr lang="en-US" dirty="0" smtClean="0"/>
                        <a:t>11.8</a:t>
                      </a:r>
                      <a:endParaRPr lang="en-US" dirty="0"/>
                    </a:p>
                  </a:txBody>
                  <a:tcPr/>
                </a:tc>
              </a:tr>
              <a:tr h="370840">
                <a:tc>
                  <a:txBody>
                    <a:bodyPr/>
                    <a:lstStyle/>
                    <a:p>
                      <a:r>
                        <a:rPr lang="en-US" dirty="0" smtClean="0"/>
                        <a:t>liquid</a:t>
                      </a:r>
                      <a:endParaRPr lang="en-US" dirty="0"/>
                    </a:p>
                  </a:txBody>
                  <a:tcPr/>
                </a:tc>
                <a:tc>
                  <a:txBody>
                    <a:bodyPr/>
                    <a:lstStyle/>
                    <a:p>
                      <a:r>
                        <a:rPr lang="en-US" dirty="0" smtClean="0"/>
                        <a:t>2</a:t>
                      </a:r>
                      <a:endParaRPr lang="en-US" dirty="0"/>
                    </a:p>
                  </a:txBody>
                  <a:tcPr/>
                </a:tc>
                <a:tc>
                  <a:txBody>
                    <a:bodyPr/>
                    <a:lstStyle/>
                    <a:p>
                      <a:r>
                        <a:rPr lang="en-US" dirty="0" smtClean="0"/>
                        <a:t>10.5</a:t>
                      </a:r>
                      <a:endParaRPr lang="en-US" dirty="0"/>
                    </a:p>
                  </a:txBody>
                  <a:tcPr/>
                </a:tc>
              </a:tr>
            </a:tbl>
          </a:graphicData>
        </a:graphic>
      </p:graphicFrame>
      <p:sp>
        <p:nvSpPr>
          <p:cNvPr id="3" name="TextBox 2"/>
          <p:cNvSpPr txBox="1"/>
          <p:nvPr/>
        </p:nvSpPr>
        <p:spPr>
          <a:xfrm>
            <a:off x="1905000" y="895351"/>
            <a:ext cx="7086599" cy="307777"/>
          </a:xfrm>
          <a:prstGeom prst="rect">
            <a:avLst/>
          </a:prstGeom>
          <a:noFill/>
        </p:spPr>
        <p:txBody>
          <a:bodyPr wrap="square" rtlCol="0">
            <a:spAutoFit/>
          </a:bodyPr>
          <a:lstStyle/>
          <a:p>
            <a:r>
              <a:rPr lang="en-US" sz="1400" dirty="0" err="1" smtClean="0"/>
              <a:t>Hindle</a:t>
            </a:r>
            <a:r>
              <a:rPr lang="en-US" sz="1400" dirty="0" smtClean="0"/>
              <a:t>, Don. 1990. Noun Classification from Predicate-Argument Structure. ACL</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277992351"/>
              </p:ext>
            </p:extLst>
          </p:nvPr>
        </p:nvGraphicFramePr>
        <p:xfrm>
          <a:off x="2438400" y="1504950"/>
          <a:ext cx="4114800" cy="2219960"/>
        </p:xfrm>
        <a:graphic>
          <a:graphicData uri="http://schemas.openxmlformats.org/drawingml/2006/table">
            <a:tbl>
              <a:tblPr firstRow="1" bandRow="1">
                <a:tableStyleId>{5C22544A-7EE6-4342-B048-85BDC9FD1C3A}</a:tableStyleId>
              </a:tblPr>
              <a:tblGrid>
                <a:gridCol w="1981200"/>
                <a:gridCol w="990600"/>
                <a:gridCol w="1143000"/>
              </a:tblGrid>
              <a:tr h="218440">
                <a:tc>
                  <a:txBody>
                    <a:bodyPr/>
                    <a:lstStyle/>
                    <a:p>
                      <a:r>
                        <a:rPr lang="en-US" dirty="0" smtClean="0"/>
                        <a:t>Object of “drink”</a:t>
                      </a:r>
                      <a:endParaRPr lang="en-US" dirty="0"/>
                    </a:p>
                  </a:txBody>
                  <a:tcPr/>
                </a:tc>
                <a:tc>
                  <a:txBody>
                    <a:bodyPr/>
                    <a:lstStyle/>
                    <a:p>
                      <a:r>
                        <a:rPr lang="en-US" dirty="0" smtClean="0"/>
                        <a:t>Count</a:t>
                      </a:r>
                      <a:endParaRPr lang="en-US" dirty="0"/>
                    </a:p>
                  </a:txBody>
                  <a:tcPr/>
                </a:tc>
                <a:tc>
                  <a:txBody>
                    <a:bodyPr/>
                    <a:lstStyle/>
                    <a:p>
                      <a:r>
                        <a:rPr lang="en-US" dirty="0" smtClean="0"/>
                        <a:t>PMI</a:t>
                      </a:r>
                      <a:endParaRPr lang="en-US" dirty="0"/>
                    </a:p>
                  </a:txBody>
                  <a:tcPr/>
                </a:tc>
              </a:tr>
              <a:tr h="370840">
                <a:tc>
                  <a:txBody>
                    <a:bodyPr/>
                    <a:lstStyle/>
                    <a:p>
                      <a:r>
                        <a:rPr lang="en-US" dirty="0" smtClean="0"/>
                        <a:t>tea</a:t>
                      </a:r>
                      <a:endParaRPr lang="en-US" dirty="0"/>
                    </a:p>
                  </a:txBody>
                  <a:tcPr/>
                </a:tc>
                <a:tc>
                  <a:txBody>
                    <a:bodyPr/>
                    <a:lstStyle/>
                    <a:p>
                      <a:r>
                        <a:rPr lang="en-US" dirty="0" smtClean="0"/>
                        <a:t>2</a:t>
                      </a:r>
                      <a:endParaRPr lang="en-US" dirty="0"/>
                    </a:p>
                  </a:txBody>
                  <a:tcPr/>
                </a:tc>
                <a:tc>
                  <a:txBody>
                    <a:bodyPr/>
                    <a:lstStyle/>
                    <a:p>
                      <a:r>
                        <a:rPr lang="en-US" dirty="0" smtClean="0"/>
                        <a:t>11.8</a:t>
                      </a:r>
                      <a:endParaRPr lang="en-US" dirty="0"/>
                    </a:p>
                  </a:txBody>
                  <a:tcPr/>
                </a:tc>
              </a:tr>
              <a:tr h="370840">
                <a:tc>
                  <a:txBody>
                    <a:bodyPr/>
                    <a:lstStyle/>
                    <a:p>
                      <a:r>
                        <a:rPr lang="en-US" dirty="0" smtClean="0"/>
                        <a:t>liquid</a:t>
                      </a:r>
                      <a:endParaRPr lang="en-US" dirty="0"/>
                    </a:p>
                  </a:txBody>
                  <a:tcPr/>
                </a:tc>
                <a:tc>
                  <a:txBody>
                    <a:bodyPr/>
                    <a:lstStyle/>
                    <a:p>
                      <a:r>
                        <a:rPr lang="en-US" dirty="0" smtClean="0"/>
                        <a:t>2</a:t>
                      </a:r>
                      <a:endParaRPr lang="en-US" dirty="0"/>
                    </a:p>
                  </a:txBody>
                  <a:tcPr/>
                </a:tc>
                <a:tc>
                  <a:txBody>
                    <a:bodyPr/>
                    <a:lstStyle/>
                    <a:p>
                      <a:r>
                        <a:rPr lang="en-US" dirty="0" smtClean="0"/>
                        <a:t>10.5</a:t>
                      </a:r>
                      <a:endParaRPr lang="en-US" dirty="0"/>
                    </a:p>
                  </a:txBody>
                  <a:tcPr/>
                </a:tc>
              </a:tr>
              <a:tr h="370840">
                <a:tc>
                  <a:txBody>
                    <a:bodyPr/>
                    <a:lstStyle/>
                    <a:p>
                      <a:r>
                        <a:rPr lang="en-US" dirty="0" smtClean="0"/>
                        <a:t>wine</a:t>
                      </a:r>
                      <a:endParaRPr lang="en-US" dirty="0"/>
                    </a:p>
                  </a:txBody>
                  <a:tcPr/>
                </a:tc>
                <a:tc>
                  <a:txBody>
                    <a:bodyPr/>
                    <a:lstStyle/>
                    <a:p>
                      <a:r>
                        <a:rPr lang="en-US" dirty="0" smtClean="0"/>
                        <a:t>2</a:t>
                      </a:r>
                      <a:endParaRPr lang="en-US" dirty="0"/>
                    </a:p>
                  </a:txBody>
                  <a:tcPr/>
                </a:tc>
                <a:tc>
                  <a:txBody>
                    <a:bodyPr/>
                    <a:lstStyle/>
                    <a:p>
                      <a:r>
                        <a:rPr lang="en-US" dirty="0" smtClean="0"/>
                        <a:t>9.3</a:t>
                      </a:r>
                      <a:endParaRPr lang="en-US" dirty="0"/>
                    </a:p>
                  </a:txBody>
                  <a:tcPr/>
                </a:tc>
              </a:tr>
              <a:tr h="370840">
                <a:tc>
                  <a:txBody>
                    <a:bodyPr/>
                    <a:lstStyle/>
                    <a:p>
                      <a:r>
                        <a:rPr lang="en-US" dirty="0" smtClean="0"/>
                        <a:t>anything</a:t>
                      </a:r>
                      <a:endParaRPr lang="en-US" dirty="0"/>
                    </a:p>
                  </a:txBody>
                  <a:tcPr/>
                </a:tc>
                <a:tc>
                  <a:txBody>
                    <a:bodyPr/>
                    <a:lstStyle/>
                    <a:p>
                      <a:r>
                        <a:rPr lang="en-US" dirty="0" smtClean="0"/>
                        <a:t>3</a:t>
                      </a:r>
                      <a:endParaRPr lang="en-US" dirty="0"/>
                    </a:p>
                  </a:txBody>
                  <a:tcPr/>
                </a:tc>
                <a:tc>
                  <a:txBody>
                    <a:bodyPr/>
                    <a:lstStyle/>
                    <a:p>
                      <a:r>
                        <a:rPr lang="en-US" dirty="0" smtClean="0"/>
                        <a:t>5.2</a:t>
                      </a:r>
                      <a:endParaRPr lang="en-US" dirty="0"/>
                    </a:p>
                  </a:txBody>
                  <a:tcPr/>
                </a:tc>
              </a:tr>
              <a:tr h="370840">
                <a:tc>
                  <a:txBody>
                    <a:bodyPr/>
                    <a:lstStyle/>
                    <a:p>
                      <a:r>
                        <a:rPr lang="en-US" dirty="0" smtClean="0"/>
                        <a:t>it</a:t>
                      </a:r>
                      <a:endParaRPr lang="en-US" dirty="0"/>
                    </a:p>
                  </a:txBody>
                  <a:tcPr/>
                </a:tc>
                <a:tc>
                  <a:txBody>
                    <a:bodyPr/>
                    <a:lstStyle/>
                    <a:p>
                      <a:r>
                        <a:rPr lang="en-US" dirty="0" smtClean="0"/>
                        <a:t>3</a:t>
                      </a:r>
                      <a:endParaRPr lang="en-US" dirty="0"/>
                    </a:p>
                  </a:txBody>
                  <a:tcPr/>
                </a:tc>
                <a:tc>
                  <a:txBody>
                    <a:bodyPr/>
                    <a:lstStyle/>
                    <a:p>
                      <a:r>
                        <a:rPr lang="en-US" dirty="0" smtClean="0"/>
                        <a:t>1.3</a:t>
                      </a:r>
                      <a:endParaRPr lang="en-US" dirty="0"/>
                    </a:p>
                  </a:txBody>
                  <a:tcPr/>
                </a:tc>
              </a:tr>
            </a:tbl>
          </a:graphicData>
        </a:graphic>
      </p:graphicFrame>
    </p:spTree>
    <p:extLst>
      <p:ext uri="{BB962C8B-B14F-4D97-AF65-F5344CB8AC3E}">
        <p14:creationId xmlns:p14="http://schemas.microsoft.com/office/powerpoint/2010/main" val="476937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1371600" y="0"/>
            <a:ext cx="7467600" cy="742950"/>
          </a:xfrm>
        </p:spPr>
        <p:txBody>
          <a:bodyPr/>
          <a:lstStyle/>
          <a:p>
            <a:pPr eaLnBrk="1" hangingPunct="1"/>
            <a:r>
              <a:rPr lang="en-US" dirty="0" smtClean="0">
                <a:ea typeface="ＭＳ Ｐゴシック" charset="-128"/>
                <a:cs typeface="ＭＳ Ｐゴシック" charset="-128"/>
              </a:rPr>
              <a:t>Reminder: cosine for computing similarity</a:t>
            </a:r>
            <a:endParaRPr lang="en-US" dirty="0">
              <a:ea typeface="ＭＳ Ｐゴシック" charset="-128"/>
              <a:cs typeface="ＭＳ Ｐゴシック" charset="-128"/>
            </a:endParaRPr>
          </a:p>
        </p:txBody>
      </p:sp>
      <p:graphicFrame>
        <p:nvGraphicFramePr>
          <p:cNvPr id="54274" name="Content Placeholder 3"/>
          <p:cNvGraphicFramePr>
            <a:graphicFrameLocks noGrp="1" noChangeAspect="1"/>
          </p:cNvGraphicFramePr>
          <p:nvPr>
            <p:ph idx="1"/>
            <p:extLst>
              <p:ext uri="{D42A27DB-BD31-4B8C-83A1-F6EECF244321}">
                <p14:modId xmlns:p14="http://schemas.microsoft.com/office/powerpoint/2010/main" val="789279785"/>
              </p:ext>
            </p:extLst>
          </p:nvPr>
        </p:nvGraphicFramePr>
        <p:xfrm>
          <a:off x="1498600" y="1839913"/>
          <a:ext cx="5395913" cy="1243012"/>
        </p:xfrm>
        <a:graphic>
          <a:graphicData uri="http://schemas.openxmlformats.org/presentationml/2006/ole">
            <mc:AlternateContent xmlns:mc="http://schemas.openxmlformats.org/markup-compatibility/2006">
              <mc:Choice xmlns:v="urn:schemas-microsoft-com:vml" Requires="v">
                <p:oleObj spid="_x0000_s12377" name="Equation" r:id="rId4" imgW="2921000" imgH="673100" progId="Equation.3">
                  <p:embed/>
                </p:oleObj>
              </mc:Choice>
              <mc:Fallback>
                <p:oleObj name="Equation" r:id="rId4" imgW="2921000" imgH="673100" progId="Equation.3">
                  <p:embed/>
                  <p:pic>
                    <p:nvPicPr>
                      <p:cNvPr id="0" name=""/>
                      <p:cNvPicPr>
                        <a:picLocks noChangeAspect="1" noChangeArrowheads="1"/>
                      </p:cNvPicPr>
                      <p:nvPr/>
                    </p:nvPicPr>
                    <p:blipFill>
                      <a:blip r:embed="rId5"/>
                      <a:srcRect/>
                      <a:stretch>
                        <a:fillRect/>
                      </a:stretch>
                    </p:blipFill>
                    <p:spPr bwMode="auto">
                      <a:xfrm>
                        <a:off x="1498600" y="1839913"/>
                        <a:ext cx="5395913" cy="1243012"/>
                      </a:xfrm>
                      <a:prstGeom prst="rect">
                        <a:avLst/>
                      </a:prstGeom>
                      <a:noFill/>
                    </p:spPr>
                  </p:pic>
                </p:oleObj>
              </mc:Fallback>
            </mc:AlternateContent>
          </a:graphicData>
        </a:graphic>
      </p:graphicFrame>
      <p:sp>
        <p:nvSpPr>
          <p:cNvPr id="5" name="Line Callout 1 4"/>
          <p:cNvSpPr>
            <a:spLocks/>
          </p:cNvSpPr>
          <p:nvPr/>
        </p:nvSpPr>
        <p:spPr bwMode="auto">
          <a:xfrm>
            <a:off x="1821977" y="1230481"/>
            <a:ext cx="1683223" cy="400110"/>
          </a:xfrm>
          <a:prstGeom prst="borderCallout1">
            <a:avLst>
              <a:gd name="adj1" fmla="val 104463"/>
              <a:gd name="adj2" fmla="val 51190"/>
              <a:gd name="adj3" fmla="val 204176"/>
              <a:gd name="adj4" fmla="val 74931"/>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Dot product</a:t>
            </a:r>
          </a:p>
        </p:txBody>
      </p:sp>
      <p:sp>
        <p:nvSpPr>
          <p:cNvPr id="54286" name="Line Callout 2 5"/>
          <p:cNvSpPr>
            <a:spLocks/>
          </p:cNvSpPr>
          <p:nvPr/>
        </p:nvSpPr>
        <p:spPr bwMode="auto">
          <a:xfrm>
            <a:off x="4114801" y="1228696"/>
            <a:ext cx="1668946" cy="400110"/>
          </a:xfrm>
          <a:prstGeom prst="borderCallout2">
            <a:avLst>
              <a:gd name="adj1" fmla="val 97319"/>
              <a:gd name="adj2" fmla="val 8153"/>
              <a:gd name="adj3" fmla="val 159227"/>
              <a:gd name="adj4" fmla="val 7509"/>
              <a:gd name="adj5" fmla="val 192211"/>
              <a:gd name="adj6" fmla="val -6785"/>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Unit vectors</a:t>
            </a:r>
          </a:p>
        </p:txBody>
      </p:sp>
      <p:cxnSp>
        <p:nvCxnSpPr>
          <p:cNvPr id="54287" name="Straight Connector 7"/>
          <p:cNvCxnSpPr>
            <a:cxnSpLocks noChangeShapeType="1"/>
          </p:cNvCxnSpPr>
          <p:nvPr/>
        </p:nvCxnSpPr>
        <p:spPr bwMode="auto">
          <a:xfrm flipH="1">
            <a:off x="4419600" y="1600796"/>
            <a:ext cx="305596" cy="437554"/>
          </a:xfrm>
          <a:prstGeom prst="line">
            <a:avLst/>
          </a:prstGeom>
          <a:noFill/>
          <a:ln w="9525">
            <a:solidFill>
              <a:schemeClr val="tx1"/>
            </a:solidFill>
            <a:miter lim="800000"/>
            <a:headEnd/>
            <a:tailEnd/>
          </a:ln>
        </p:spPr>
      </p:cxnSp>
      <p:sp>
        <p:nvSpPr>
          <p:cNvPr id="54278" name="TextBox 10"/>
          <p:cNvSpPr txBox="1">
            <a:spLocks noChangeArrowheads="1"/>
          </p:cNvSpPr>
          <p:nvPr/>
        </p:nvSpPr>
        <p:spPr bwMode="auto">
          <a:xfrm>
            <a:off x="304800" y="3364290"/>
            <a:ext cx="8610600" cy="1569660"/>
          </a:xfrm>
          <a:prstGeom prst="rect">
            <a:avLst/>
          </a:prstGeom>
          <a:noFill/>
          <a:ln w="9525">
            <a:noFill/>
            <a:miter lim="800000"/>
            <a:headEnd/>
            <a:tailEnd/>
          </a:ln>
        </p:spPr>
        <p:txBody>
          <a:bodyPr>
            <a:prstTxWarp prst="textNoShape">
              <a:avLst/>
            </a:prstTxWarp>
            <a:spAutoFit/>
          </a:bodyPr>
          <a:lstStyle/>
          <a:p>
            <a:r>
              <a:rPr lang="en-US" i="1" dirty="0" smtClean="0">
                <a:solidFill>
                  <a:srgbClr val="0000FF"/>
                </a:solidFill>
                <a:latin typeface="Calibri (Body)"/>
                <a:cs typeface="Calibri (Body)"/>
              </a:rPr>
              <a:t>v</a:t>
            </a:r>
            <a:r>
              <a:rPr lang="en-US" i="1" baseline="-25000" dirty="0" smtClean="0">
                <a:solidFill>
                  <a:srgbClr val="0000FF"/>
                </a:solidFill>
                <a:latin typeface="Calibri (Body)"/>
                <a:cs typeface="Calibri (Body)"/>
              </a:rPr>
              <a:t>i</a:t>
            </a:r>
            <a:r>
              <a:rPr lang="en-US" dirty="0" smtClean="0">
                <a:solidFill>
                  <a:srgbClr val="0000FF"/>
                </a:solidFill>
                <a:latin typeface="Calibri (Body)"/>
                <a:cs typeface="Calibri (Body)"/>
              </a:rPr>
              <a:t> is the PPMI value for word </a:t>
            </a:r>
            <a:r>
              <a:rPr lang="en-US" i="1" dirty="0">
                <a:solidFill>
                  <a:srgbClr val="0000FF"/>
                </a:solidFill>
                <a:latin typeface="Calibri (Body)"/>
                <a:cs typeface="Calibri (Body)"/>
              </a:rPr>
              <a:t>v</a:t>
            </a:r>
            <a:r>
              <a:rPr lang="en-US" dirty="0" smtClean="0">
                <a:solidFill>
                  <a:srgbClr val="0000FF"/>
                </a:solidFill>
                <a:latin typeface="Calibri (Body)"/>
                <a:cs typeface="Calibri (Body)"/>
              </a:rPr>
              <a:t> in context </a:t>
            </a:r>
            <a:r>
              <a:rPr lang="en-US" i="1" dirty="0" err="1" smtClean="0">
                <a:solidFill>
                  <a:srgbClr val="0000FF"/>
                </a:solidFill>
                <a:latin typeface="Calibri (Body)"/>
                <a:cs typeface="Calibri (Body)"/>
              </a:rPr>
              <a:t>i</a:t>
            </a:r>
            <a:r>
              <a:rPr lang="en-US" dirty="0" smtClean="0">
                <a:solidFill>
                  <a:srgbClr val="0000FF"/>
                </a:solidFill>
                <a:latin typeface="Calibri (Body)"/>
                <a:cs typeface="Calibri (Body)"/>
              </a:rPr>
              <a:t> </a:t>
            </a:r>
          </a:p>
          <a:p>
            <a:r>
              <a:rPr lang="en-US" i="1" dirty="0" err="1">
                <a:solidFill>
                  <a:srgbClr val="0000FF"/>
                </a:solidFill>
                <a:latin typeface="Calibri (Body)"/>
                <a:cs typeface="Calibri (Body)"/>
              </a:rPr>
              <a:t>w</a:t>
            </a:r>
            <a:r>
              <a:rPr lang="en-US" i="1" baseline="-25000" dirty="0" err="1" smtClean="0">
                <a:solidFill>
                  <a:srgbClr val="0000FF"/>
                </a:solidFill>
                <a:latin typeface="Calibri (Body)"/>
                <a:cs typeface="Calibri (Body)"/>
              </a:rPr>
              <a:t>i</a:t>
            </a:r>
            <a:r>
              <a:rPr lang="en-US" dirty="0" smtClean="0">
                <a:solidFill>
                  <a:srgbClr val="0000FF"/>
                </a:solidFill>
                <a:latin typeface="Calibri (Body)"/>
                <a:cs typeface="Calibri (Body)"/>
              </a:rPr>
              <a:t> </a:t>
            </a:r>
            <a:r>
              <a:rPr lang="en-US" dirty="0">
                <a:solidFill>
                  <a:srgbClr val="0000FF"/>
                </a:solidFill>
                <a:latin typeface="Calibri (Body)"/>
                <a:cs typeface="Calibri (Body)"/>
              </a:rPr>
              <a:t>is the PPMI value for word </a:t>
            </a:r>
            <a:r>
              <a:rPr lang="en-US" i="1" dirty="0">
                <a:solidFill>
                  <a:srgbClr val="0000FF"/>
                </a:solidFill>
                <a:latin typeface="Calibri (Body)"/>
                <a:cs typeface="Calibri (Body)"/>
              </a:rPr>
              <a:t>w</a:t>
            </a:r>
            <a:r>
              <a:rPr lang="en-US" dirty="0" smtClean="0">
                <a:solidFill>
                  <a:srgbClr val="0000FF"/>
                </a:solidFill>
                <a:latin typeface="Calibri (Body)"/>
                <a:cs typeface="Calibri (Body)"/>
              </a:rPr>
              <a:t> </a:t>
            </a:r>
            <a:r>
              <a:rPr lang="en-US" dirty="0">
                <a:solidFill>
                  <a:srgbClr val="0000FF"/>
                </a:solidFill>
                <a:latin typeface="Calibri (Body)"/>
                <a:cs typeface="Calibri (Body)"/>
              </a:rPr>
              <a:t>in context </a:t>
            </a:r>
            <a:r>
              <a:rPr lang="en-US" i="1" dirty="0" err="1" smtClean="0">
                <a:solidFill>
                  <a:srgbClr val="0000FF"/>
                </a:solidFill>
                <a:latin typeface="Calibri (Body)"/>
                <a:cs typeface="Calibri (Body)"/>
              </a:rPr>
              <a:t>i</a:t>
            </a:r>
            <a:r>
              <a:rPr lang="en-US" i="1" dirty="0" smtClean="0">
                <a:solidFill>
                  <a:srgbClr val="0000FF"/>
                </a:solidFill>
                <a:latin typeface="Calibri (Body)"/>
                <a:cs typeface="Calibri (Body)"/>
              </a:rPr>
              <a:t>.</a:t>
            </a:r>
            <a:r>
              <a:rPr lang="en-US" dirty="0" smtClean="0">
                <a:solidFill>
                  <a:srgbClr val="0000FF"/>
                </a:solidFill>
                <a:latin typeface="Calibri (Body)"/>
                <a:cs typeface="Calibri (Body)"/>
              </a:rPr>
              <a:t> </a:t>
            </a:r>
            <a:endParaRPr lang="en-US" dirty="0">
              <a:solidFill>
                <a:srgbClr val="0000FF"/>
              </a:solidFill>
              <a:latin typeface="Calibri (Body)"/>
              <a:cs typeface="Calibri (Body)"/>
            </a:endParaRPr>
          </a:p>
          <a:p>
            <a:endParaRPr lang="en-US" dirty="0">
              <a:solidFill>
                <a:srgbClr val="0000FF"/>
              </a:solidFill>
              <a:latin typeface="Calibri (Body)"/>
              <a:cs typeface="Calibri (Body)"/>
            </a:endParaRPr>
          </a:p>
          <a:p>
            <a:r>
              <a:rPr lang="en-US" dirty="0" smtClean="0">
                <a:latin typeface="Calibri (Body)"/>
                <a:cs typeface="Calibri (Body)"/>
              </a:rPr>
              <a:t>Cos(</a:t>
            </a:r>
            <a:r>
              <a:rPr lang="en-US" i="1" dirty="0" err="1">
                <a:latin typeface="Calibri (Body)"/>
                <a:cs typeface="Calibri (Body)"/>
              </a:rPr>
              <a:t>v</a:t>
            </a:r>
            <a:r>
              <a:rPr lang="en-US" i="1" dirty="0" err="1" smtClean="0">
                <a:latin typeface="Calibri (Body)"/>
                <a:cs typeface="Calibri (Body)"/>
              </a:rPr>
              <a:t>,</a:t>
            </a:r>
            <a:r>
              <a:rPr lang="en-US" i="1" dirty="0" err="1">
                <a:latin typeface="Calibri (Body)"/>
                <a:cs typeface="Calibri (Body)"/>
              </a:rPr>
              <a:t>w</a:t>
            </a:r>
            <a:r>
              <a:rPr lang="en-US" dirty="0" smtClean="0">
                <a:latin typeface="Calibri (Body)"/>
                <a:cs typeface="Calibri (Body)"/>
              </a:rPr>
              <a:t>) </a:t>
            </a:r>
            <a:r>
              <a:rPr lang="en-US" dirty="0">
                <a:latin typeface="Calibri (Body)"/>
                <a:cs typeface="Calibri (Body)"/>
              </a:rPr>
              <a:t>is the cosine similarity of </a:t>
            </a:r>
            <a:r>
              <a:rPr lang="en-US" i="1" dirty="0">
                <a:latin typeface="Calibri (Body)"/>
                <a:cs typeface="Calibri (Body)"/>
              </a:rPr>
              <a:t>v</a:t>
            </a:r>
            <a:r>
              <a:rPr lang="en-US" dirty="0" smtClean="0">
                <a:latin typeface="Calibri (Body)"/>
                <a:cs typeface="Calibri (Body)"/>
              </a:rPr>
              <a:t> </a:t>
            </a:r>
            <a:r>
              <a:rPr lang="en-US" dirty="0">
                <a:latin typeface="Calibri (Body)"/>
                <a:cs typeface="Calibri (Body)"/>
              </a:rPr>
              <a:t>and </a:t>
            </a:r>
            <a:r>
              <a:rPr lang="en-US" i="1" dirty="0" smtClean="0">
                <a:latin typeface="Calibri (Body)"/>
                <a:cs typeface="Calibri (Body)"/>
              </a:rPr>
              <a:t>w</a:t>
            </a:r>
            <a:endParaRPr lang="en-US" sz="2000" dirty="0">
              <a:latin typeface="Calibri (Body)"/>
              <a:cs typeface="Calibri (Body)"/>
            </a:endParaRPr>
          </a:p>
        </p:txBody>
      </p:sp>
      <p:cxnSp>
        <p:nvCxnSpPr>
          <p:cNvPr id="54280" name="Straight Arrow Connector 12"/>
          <p:cNvCxnSpPr>
            <a:cxnSpLocks noChangeShapeType="1"/>
          </p:cNvCxnSpPr>
          <p:nvPr/>
        </p:nvCxnSpPr>
        <p:spPr bwMode="auto">
          <a:xfrm>
            <a:off x="5029200" y="4547772"/>
            <a:ext cx="228600" cy="1191"/>
          </a:xfrm>
          <a:prstGeom prst="straightConnector1">
            <a:avLst/>
          </a:prstGeom>
          <a:noFill/>
          <a:ln w="9525">
            <a:solidFill>
              <a:schemeClr val="tx1"/>
            </a:solidFill>
            <a:miter lim="800000"/>
            <a:headEnd/>
            <a:tailEnd type="arrow" w="med" len="med"/>
          </a:ln>
        </p:spPr>
      </p:cxnSp>
      <p:cxnSp>
        <p:nvCxnSpPr>
          <p:cNvPr id="54281" name="Straight Arrow Connector 13"/>
          <p:cNvCxnSpPr>
            <a:cxnSpLocks noChangeShapeType="1"/>
          </p:cNvCxnSpPr>
          <p:nvPr/>
        </p:nvCxnSpPr>
        <p:spPr bwMode="auto">
          <a:xfrm>
            <a:off x="5867400" y="4547772"/>
            <a:ext cx="228600" cy="1190"/>
          </a:xfrm>
          <a:prstGeom prst="straightConnector1">
            <a:avLst/>
          </a:prstGeom>
          <a:noFill/>
          <a:ln w="9525">
            <a:solidFill>
              <a:schemeClr val="tx1"/>
            </a:solidFill>
            <a:miter lim="800000"/>
            <a:headEnd/>
            <a:tailEnd type="arrow" w="med" len="med"/>
          </a:ln>
        </p:spPr>
      </p:cxnSp>
      <p:cxnSp>
        <p:nvCxnSpPr>
          <p:cNvPr id="54283" name="Straight Arrow Connector 15"/>
          <p:cNvCxnSpPr>
            <a:cxnSpLocks noChangeShapeType="1"/>
          </p:cNvCxnSpPr>
          <p:nvPr/>
        </p:nvCxnSpPr>
        <p:spPr bwMode="auto">
          <a:xfrm>
            <a:off x="1336644" y="4545390"/>
            <a:ext cx="228600" cy="1191"/>
          </a:xfrm>
          <a:prstGeom prst="straightConnector1">
            <a:avLst/>
          </a:prstGeom>
          <a:noFill/>
          <a:ln w="9525">
            <a:solidFill>
              <a:schemeClr val="tx1"/>
            </a:solidFill>
            <a:miter lim="800000"/>
            <a:headEnd/>
            <a:tailEnd type="arrow" w="med" len="med"/>
          </a:ln>
        </p:spPr>
      </p:cxnSp>
      <p:cxnSp>
        <p:nvCxnSpPr>
          <p:cNvPr id="54284" name="Straight Arrow Connector 16"/>
          <p:cNvCxnSpPr>
            <a:cxnSpLocks noChangeShapeType="1"/>
          </p:cNvCxnSpPr>
          <p:nvPr/>
        </p:nvCxnSpPr>
        <p:spPr bwMode="auto">
          <a:xfrm>
            <a:off x="1055148" y="4546581"/>
            <a:ext cx="228600" cy="1191"/>
          </a:xfrm>
          <a:prstGeom prst="straightConnector1">
            <a:avLst/>
          </a:prstGeom>
          <a:noFill/>
          <a:ln w="9525">
            <a:solidFill>
              <a:schemeClr val="tx1"/>
            </a:solidFill>
            <a:miter lim="800000"/>
            <a:headEnd/>
            <a:tailEnd type="arrow" w="med" len="med"/>
          </a:ln>
        </p:spPr>
      </p:cxnSp>
      <p:sp>
        <p:nvSpPr>
          <p:cNvPr id="54285" name="TextBox 14"/>
          <p:cNvSpPr txBox="1">
            <a:spLocks noChangeArrowheads="1"/>
          </p:cNvSpPr>
          <p:nvPr/>
        </p:nvSpPr>
        <p:spPr bwMode="auto">
          <a:xfrm>
            <a:off x="7620001" y="-67479"/>
            <a:ext cx="968835" cy="338554"/>
          </a:xfrm>
          <a:prstGeom prst="rect">
            <a:avLst/>
          </a:prstGeom>
          <a:noFill/>
          <a:ln w="9525">
            <a:noFill/>
            <a:miter lim="800000"/>
            <a:headEnd/>
            <a:tailEnd/>
          </a:ln>
        </p:spPr>
        <p:txBody>
          <a:bodyPr wrap="none" anchor="ctr">
            <a:prstTxWarp prst="textNoShape">
              <a:avLst/>
            </a:prstTxWarp>
            <a:spAutoFit/>
          </a:bodyPr>
          <a:lstStyle/>
          <a:p>
            <a:r>
              <a:rPr lang="en-US" sz="1600">
                <a:solidFill>
                  <a:srgbClr val="FBFCFF"/>
                </a:solidFill>
              </a:rPr>
              <a:t>Sec. 6.3</a:t>
            </a:r>
          </a:p>
        </p:txBody>
      </p:sp>
    </p:spTree>
    <p:extLst>
      <p:ext uri="{BB962C8B-B14F-4D97-AF65-F5344CB8AC3E}">
        <p14:creationId xmlns:p14="http://schemas.microsoft.com/office/powerpoint/2010/main" val="12776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28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as a similarity metric</a:t>
            </a:r>
            <a:endParaRPr lang="en-US" dirty="0"/>
          </a:p>
        </p:txBody>
      </p:sp>
      <p:sp>
        <p:nvSpPr>
          <p:cNvPr id="3" name="Content Placeholder 2"/>
          <p:cNvSpPr>
            <a:spLocks noGrp="1"/>
          </p:cNvSpPr>
          <p:nvPr>
            <p:ph idx="1"/>
          </p:nvPr>
        </p:nvSpPr>
        <p:spPr>
          <a:xfrm>
            <a:off x="304800" y="1352550"/>
            <a:ext cx="5334000" cy="3333750"/>
          </a:xfrm>
        </p:spPr>
        <p:txBody>
          <a:bodyPr/>
          <a:lstStyle/>
          <a:p>
            <a:r>
              <a:rPr lang="en-US" dirty="0" smtClean="0"/>
              <a:t>-1: vectors point in opposite directions </a:t>
            </a:r>
          </a:p>
          <a:p>
            <a:r>
              <a:rPr lang="en-US" dirty="0" smtClean="0"/>
              <a:t>+1:  vectors </a:t>
            </a:r>
            <a:r>
              <a:rPr lang="en-US" dirty="0"/>
              <a:t>point in </a:t>
            </a:r>
            <a:r>
              <a:rPr lang="en-US" dirty="0" smtClean="0"/>
              <a:t>same directions</a:t>
            </a:r>
            <a:endParaRPr lang="en-US" dirty="0"/>
          </a:p>
          <a:p>
            <a:r>
              <a:rPr lang="en-US" dirty="0" smtClean="0"/>
              <a:t>0: vectors are orthogonal</a:t>
            </a:r>
          </a:p>
          <a:p>
            <a:endParaRPr lang="en-US" dirty="0" smtClean="0"/>
          </a:p>
          <a:p>
            <a:endParaRPr lang="en-US" dirty="0"/>
          </a:p>
          <a:p>
            <a:r>
              <a:rPr lang="en-US" dirty="0" smtClean="0"/>
              <a:t>Raw frequency or PPMI are non-negative, so  cosine range 0-1</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a:p>
        </p:txBody>
      </p:sp>
      <p:pic>
        <p:nvPicPr>
          <p:cNvPr id="5" name="Picture 4"/>
          <p:cNvPicPr>
            <a:picLocks noChangeAspect="1"/>
          </p:cNvPicPr>
          <p:nvPr/>
        </p:nvPicPr>
        <p:blipFill>
          <a:blip r:embed="rId2"/>
          <a:srcRect t="16666" b="16666"/>
          <a:stretch>
            <a:fillRect/>
          </a:stretch>
        </p:blipFill>
        <p:spPr bwMode="auto">
          <a:xfrm>
            <a:off x="5600699" y="1047750"/>
            <a:ext cx="3543301" cy="2362200"/>
          </a:xfrm>
          <a:prstGeom prst="rect">
            <a:avLst/>
          </a:prstGeom>
          <a:noFill/>
          <a:ln w="9525">
            <a:noFill/>
            <a:miter lim="800000"/>
            <a:headEnd/>
            <a:tailEnd/>
          </a:ln>
        </p:spPr>
      </p:pic>
    </p:spTree>
    <p:extLst>
      <p:ext uri="{BB962C8B-B14F-4D97-AF65-F5344CB8AC3E}">
        <p14:creationId xmlns:p14="http://schemas.microsoft.com/office/powerpoint/2010/main" val="285917231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645369"/>
              </p:ext>
            </p:extLst>
          </p:nvPr>
        </p:nvGraphicFramePr>
        <p:xfrm>
          <a:off x="4648200" y="209550"/>
          <a:ext cx="4419600" cy="1600200"/>
        </p:xfrm>
        <a:graphic>
          <a:graphicData uri="http://schemas.openxmlformats.org/drawingml/2006/table">
            <a:tbl>
              <a:tblPr firstRow="1" bandRow="1">
                <a:tableStyleId>{5C22544A-7EE6-4342-B048-85BDC9FD1C3A}</a:tableStyleId>
              </a:tblPr>
              <a:tblGrid>
                <a:gridCol w="1447800"/>
                <a:gridCol w="838200"/>
                <a:gridCol w="838200"/>
                <a:gridCol w="1295400"/>
              </a:tblGrid>
              <a:tr h="400050">
                <a:tc>
                  <a:txBody>
                    <a:bodyPr/>
                    <a:lstStyle/>
                    <a:p>
                      <a:endParaRPr lang="en-US" sz="2000" dirty="0"/>
                    </a:p>
                  </a:txBody>
                  <a:tcPr/>
                </a:tc>
                <a:tc>
                  <a:txBody>
                    <a:bodyPr/>
                    <a:lstStyle/>
                    <a:p>
                      <a:r>
                        <a:rPr lang="en-US" sz="2000" dirty="0" smtClean="0"/>
                        <a:t>large</a:t>
                      </a:r>
                      <a:endParaRPr lang="en-US" sz="2000" dirty="0"/>
                    </a:p>
                  </a:txBody>
                  <a:tcPr/>
                </a:tc>
                <a:tc>
                  <a:txBody>
                    <a:bodyPr/>
                    <a:lstStyle/>
                    <a:p>
                      <a:r>
                        <a:rPr lang="en-US" sz="2000" dirty="0" smtClean="0"/>
                        <a:t>data</a:t>
                      </a:r>
                      <a:endParaRPr lang="en-US" sz="2000" dirty="0"/>
                    </a:p>
                  </a:txBody>
                  <a:tcPr/>
                </a:tc>
                <a:tc>
                  <a:txBody>
                    <a:bodyPr/>
                    <a:lstStyle/>
                    <a:p>
                      <a:r>
                        <a:rPr lang="en-US" sz="2000" dirty="0" smtClean="0"/>
                        <a:t>computer</a:t>
                      </a:r>
                      <a:endParaRPr lang="en-US" sz="2000" dirty="0"/>
                    </a:p>
                  </a:txBody>
                  <a:tcPr/>
                </a:tc>
              </a:tr>
              <a:tr h="400050">
                <a:tc>
                  <a:txBody>
                    <a:bodyPr/>
                    <a:lstStyle/>
                    <a:p>
                      <a:r>
                        <a:rPr lang="en-US" sz="2000" dirty="0" smtClean="0"/>
                        <a:t>apricot</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00050">
                <a:tc>
                  <a:txBody>
                    <a:bodyPr/>
                    <a:lstStyle/>
                    <a:p>
                      <a:r>
                        <a:rPr lang="en-US" sz="2000" dirty="0" smtClean="0"/>
                        <a:t>digital</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2</a:t>
                      </a:r>
                      <a:endParaRPr lang="en-US" sz="2000" dirty="0"/>
                    </a:p>
                  </a:txBody>
                  <a:tcPr/>
                </a:tc>
              </a:tr>
              <a:tr h="400050">
                <a:tc>
                  <a:txBody>
                    <a:bodyPr/>
                    <a:lstStyle/>
                    <a:p>
                      <a:r>
                        <a:rPr lang="en-US" sz="2000" dirty="0" smtClean="0"/>
                        <a:t>information</a:t>
                      </a:r>
                      <a:endParaRPr lang="en-US" sz="2000" dirty="0"/>
                    </a:p>
                  </a:txBody>
                  <a:tcPr/>
                </a:tc>
                <a:tc>
                  <a:txBody>
                    <a:bodyPr/>
                    <a:lstStyle/>
                    <a:p>
                      <a:r>
                        <a:rPr lang="en-US" sz="2000" dirty="0" smtClean="0"/>
                        <a:t>1</a:t>
                      </a:r>
                      <a:endParaRPr lang="en-US" sz="2000" dirty="0"/>
                    </a:p>
                  </a:txBody>
                  <a:tcPr/>
                </a:tc>
                <a:tc>
                  <a:txBody>
                    <a:bodyPr/>
                    <a:lstStyle/>
                    <a:p>
                      <a:r>
                        <a:rPr lang="en-US" sz="2000" dirty="0" smtClean="0"/>
                        <a:t>6</a:t>
                      </a:r>
                      <a:endParaRPr lang="en-US" sz="2000" dirty="0"/>
                    </a:p>
                  </a:txBody>
                  <a:tcPr/>
                </a:tc>
                <a:tc>
                  <a:txBody>
                    <a:bodyPr/>
                    <a:lstStyle/>
                    <a:p>
                      <a:r>
                        <a:rPr lang="en-US" sz="2000" dirty="0" smtClean="0"/>
                        <a:t>1</a:t>
                      </a:r>
                      <a:endParaRPr lang="en-US" sz="2000" dirty="0"/>
                    </a:p>
                  </a:txBody>
                  <a:tcPr/>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77</a:t>
            </a:fld>
            <a:endParaRPr lang="en-US"/>
          </a:p>
        </p:txBody>
      </p:sp>
      <p:sp>
        <p:nvSpPr>
          <p:cNvPr id="9" name="TextBox 8"/>
          <p:cNvSpPr txBox="1"/>
          <p:nvPr/>
        </p:nvSpPr>
        <p:spPr>
          <a:xfrm>
            <a:off x="228600" y="1809750"/>
            <a:ext cx="8915400" cy="3046988"/>
          </a:xfrm>
          <a:prstGeom prst="rect">
            <a:avLst/>
          </a:prstGeom>
          <a:noFill/>
        </p:spPr>
        <p:txBody>
          <a:bodyPr wrap="square" rtlCol="0">
            <a:spAutoFit/>
          </a:bodyPr>
          <a:lstStyle/>
          <a:p>
            <a:r>
              <a:rPr lang="en-US" dirty="0" smtClean="0">
                <a:latin typeface="+mn-lt"/>
              </a:rPr>
              <a:t>Which pair of words is more similar?</a:t>
            </a:r>
          </a:p>
          <a:p>
            <a:pPr>
              <a:lnSpc>
                <a:spcPct val="120000"/>
              </a:lnSpc>
            </a:pPr>
            <a:r>
              <a:rPr lang="en-US" dirty="0" smtClean="0">
                <a:latin typeface="+mn-lt"/>
              </a:rPr>
              <a:t>cosine(</a:t>
            </a:r>
            <a:r>
              <a:rPr lang="en-US" dirty="0" err="1" smtClean="0">
                <a:latin typeface="+mn-lt"/>
              </a:rPr>
              <a:t>apricot,information</a:t>
            </a:r>
            <a:r>
              <a:rPr lang="en-US" dirty="0" smtClean="0">
                <a:latin typeface="+mn-lt"/>
              </a:rPr>
              <a:t>) = </a:t>
            </a:r>
          </a:p>
          <a:p>
            <a:pPr>
              <a:lnSpc>
                <a:spcPct val="120000"/>
              </a:lnSpc>
            </a:pPr>
            <a:endParaRPr lang="en-US" dirty="0" smtClean="0">
              <a:latin typeface="+mn-lt"/>
            </a:endParaRPr>
          </a:p>
          <a:p>
            <a:pPr>
              <a:lnSpc>
                <a:spcPct val="120000"/>
              </a:lnSpc>
            </a:pPr>
            <a:r>
              <a:rPr lang="en-US" dirty="0" smtClean="0">
                <a:latin typeface="+mn-lt"/>
              </a:rPr>
              <a:t>cosine(</a:t>
            </a:r>
            <a:r>
              <a:rPr lang="en-US" dirty="0" err="1" smtClean="0">
                <a:latin typeface="+mn-lt"/>
              </a:rPr>
              <a:t>digital,information</a:t>
            </a:r>
            <a:r>
              <a:rPr lang="en-US" dirty="0" smtClean="0">
                <a:latin typeface="+mn-lt"/>
              </a:rPr>
              <a:t>) =</a:t>
            </a:r>
          </a:p>
          <a:p>
            <a:pPr>
              <a:lnSpc>
                <a:spcPct val="120000"/>
              </a:lnSpc>
            </a:pPr>
            <a:endParaRPr lang="en-US" dirty="0" smtClean="0">
              <a:latin typeface="+mn-lt"/>
            </a:endParaRPr>
          </a:p>
          <a:p>
            <a:pPr>
              <a:lnSpc>
                <a:spcPct val="120000"/>
              </a:lnSpc>
            </a:pPr>
            <a:r>
              <a:rPr lang="en-US" dirty="0" smtClean="0">
                <a:latin typeface="+mn-lt"/>
              </a:rPr>
              <a:t>cosine(</a:t>
            </a:r>
            <a:r>
              <a:rPr lang="en-US" dirty="0" err="1" smtClean="0">
                <a:latin typeface="+mn-lt"/>
              </a:rPr>
              <a:t>apricot,digital</a:t>
            </a:r>
            <a:r>
              <a:rPr lang="en-US" dirty="0" smtClean="0">
                <a:latin typeface="+mn-lt"/>
              </a:rPr>
              <a:t>) =</a:t>
            </a:r>
            <a:endParaRPr lang="en-US" dirty="0">
              <a:latin typeface="+mn-lt"/>
            </a:endParaRPr>
          </a:p>
          <a:p>
            <a:endParaRPr lang="en-US" dirty="0" smtClean="0">
              <a:latin typeface="+mn-lt"/>
            </a:endParaRPr>
          </a:p>
        </p:txBody>
      </p:sp>
      <p:graphicFrame>
        <p:nvGraphicFramePr>
          <p:cNvPr id="10" name="Content Placeholder 3"/>
          <p:cNvGraphicFramePr>
            <a:graphicFrameLocks noChangeAspect="1"/>
          </p:cNvGraphicFramePr>
          <p:nvPr>
            <p:extLst>
              <p:ext uri="{D42A27DB-BD31-4B8C-83A1-F6EECF244321}">
                <p14:modId xmlns:p14="http://schemas.microsoft.com/office/powerpoint/2010/main" val="2558797575"/>
              </p:ext>
            </p:extLst>
          </p:nvPr>
        </p:nvGraphicFramePr>
        <p:xfrm>
          <a:off x="304800" y="971550"/>
          <a:ext cx="4169255" cy="960437"/>
        </p:xfrm>
        <a:graphic>
          <a:graphicData uri="http://schemas.openxmlformats.org/presentationml/2006/ole">
            <mc:AlternateContent xmlns:mc="http://schemas.openxmlformats.org/markup-compatibility/2006">
              <mc:Choice xmlns:v="urn:schemas-microsoft-com:vml" Requires="v">
                <p:oleObj spid="_x0000_s28118" name="Equation" r:id="rId3" imgW="2921000" imgH="673100" progId="Equation.3">
                  <p:embed/>
                </p:oleObj>
              </mc:Choice>
              <mc:Fallback>
                <p:oleObj name="Equation" r:id="rId3" imgW="2921000" imgH="673100" progId="Equation.3">
                  <p:embed/>
                  <p:pic>
                    <p:nvPicPr>
                      <p:cNvPr id="0" name=""/>
                      <p:cNvPicPr>
                        <a:picLocks noChangeAspect="1" noChangeArrowheads="1"/>
                      </p:cNvPicPr>
                      <p:nvPr/>
                    </p:nvPicPr>
                    <p:blipFill>
                      <a:blip r:embed="rId4"/>
                      <a:srcRect/>
                      <a:stretch>
                        <a:fillRect/>
                      </a:stretch>
                    </p:blipFill>
                    <p:spPr bwMode="auto">
                      <a:xfrm>
                        <a:off x="304800" y="971550"/>
                        <a:ext cx="4169255" cy="9604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44699404"/>
              </p:ext>
            </p:extLst>
          </p:nvPr>
        </p:nvGraphicFramePr>
        <p:xfrm>
          <a:off x="4495800" y="2339426"/>
          <a:ext cx="980789" cy="340274"/>
        </p:xfrm>
        <a:graphic>
          <a:graphicData uri="http://schemas.openxmlformats.org/presentationml/2006/ole">
            <mc:AlternateContent xmlns:mc="http://schemas.openxmlformats.org/markup-compatibility/2006">
              <mc:Choice xmlns:v="urn:schemas-microsoft-com:vml" Requires="v">
                <p:oleObj spid="_x0000_s28119" name="Equation" r:id="rId5" imgW="622300" imgH="215900" progId="Equation.3">
                  <p:embed/>
                </p:oleObj>
              </mc:Choice>
              <mc:Fallback>
                <p:oleObj name="Equation" r:id="rId5" imgW="622300" imgH="215900" progId="Equation.3">
                  <p:embed/>
                  <p:pic>
                    <p:nvPicPr>
                      <p:cNvPr id="0" name=""/>
                      <p:cNvPicPr/>
                      <p:nvPr/>
                    </p:nvPicPr>
                    <p:blipFill>
                      <a:blip r:embed="rId6"/>
                      <a:stretch>
                        <a:fillRect/>
                      </a:stretch>
                    </p:blipFill>
                    <p:spPr>
                      <a:xfrm>
                        <a:off x="4495800" y="2339426"/>
                        <a:ext cx="980789" cy="34027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103768"/>
              </p:ext>
            </p:extLst>
          </p:nvPr>
        </p:nvGraphicFramePr>
        <p:xfrm>
          <a:off x="3515011" y="4338126"/>
          <a:ext cx="980789" cy="340274"/>
        </p:xfrm>
        <a:graphic>
          <a:graphicData uri="http://schemas.openxmlformats.org/presentationml/2006/ole">
            <mc:AlternateContent xmlns:mc="http://schemas.openxmlformats.org/markup-compatibility/2006">
              <mc:Choice xmlns:v="urn:schemas-microsoft-com:vml" Requires="v">
                <p:oleObj spid="_x0000_s28120" name="Equation" r:id="rId7" imgW="622300" imgH="215900" progId="Equation.3">
                  <p:embed/>
                </p:oleObj>
              </mc:Choice>
              <mc:Fallback>
                <p:oleObj name="Equation" r:id="rId7" imgW="622300" imgH="215900" progId="Equation.3">
                  <p:embed/>
                  <p:pic>
                    <p:nvPicPr>
                      <p:cNvPr id="0" name=""/>
                      <p:cNvPicPr/>
                      <p:nvPr/>
                    </p:nvPicPr>
                    <p:blipFill>
                      <a:blip r:embed="rId6"/>
                      <a:stretch>
                        <a:fillRect/>
                      </a:stretch>
                    </p:blipFill>
                    <p:spPr>
                      <a:xfrm>
                        <a:off x="3515011" y="4338126"/>
                        <a:ext cx="980789" cy="34027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04952587"/>
              </p:ext>
            </p:extLst>
          </p:nvPr>
        </p:nvGraphicFramePr>
        <p:xfrm>
          <a:off x="5410200" y="3212106"/>
          <a:ext cx="1060854" cy="340274"/>
        </p:xfrm>
        <a:graphic>
          <a:graphicData uri="http://schemas.openxmlformats.org/presentationml/2006/ole">
            <mc:AlternateContent xmlns:mc="http://schemas.openxmlformats.org/markup-compatibility/2006">
              <mc:Choice xmlns:v="urn:schemas-microsoft-com:vml" Requires="v">
                <p:oleObj spid="_x0000_s28121" name="Equation" r:id="rId8" imgW="673100" imgH="215900" progId="Equation.3">
                  <p:embed/>
                </p:oleObj>
              </mc:Choice>
              <mc:Fallback>
                <p:oleObj name="Equation" r:id="rId8" imgW="673100" imgH="215900" progId="Equation.3">
                  <p:embed/>
                  <p:pic>
                    <p:nvPicPr>
                      <p:cNvPr id="0" name=""/>
                      <p:cNvPicPr/>
                      <p:nvPr/>
                    </p:nvPicPr>
                    <p:blipFill>
                      <a:blip r:embed="rId9"/>
                      <a:stretch>
                        <a:fillRect/>
                      </a:stretch>
                    </p:blipFill>
                    <p:spPr>
                      <a:xfrm>
                        <a:off x="5410200" y="3212106"/>
                        <a:ext cx="1060854" cy="3402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4207930"/>
              </p:ext>
            </p:extLst>
          </p:nvPr>
        </p:nvGraphicFramePr>
        <p:xfrm>
          <a:off x="5486400" y="2339426"/>
          <a:ext cx="1060854" cy="340274"/>
        </p:xfrm>
        <a:graphic>
          <a:graphicData uri="http://schemas.openxmlformats.org/presentationml/2006/ole">
            <mc:AlternateContent xmlns:mc="http://schemas.openxmlformats.org/markup-compatibility/2006">
              <mc:Choice xmlns:v="urn:schemas-microsoft-com:vml" Requires="v">
                <p:oleObj spid="_x0000_s28122" name="Equation" r:id="rId10" imgW="673100" imgH="215900" progId="Equation.3">
                  <p:embed/>
                </p:oleObj>
              </mc:Choice>
              <mc:Fallback>
                <p:oleObj name="Equation" r:id="rId10" imgW="673100" imgH="215900" progId="Equation.3">
                  <p:embed/>
                  <p:pic>
                    <p:nvPicPr>
                      <p:cNvPr id="0" name=""/>
                      <p:cNvPicPr/>
                      <p:nvPr/>
                    </p:nvPicPr>
                    <p:blipFill>
                      <a:blip r:embed="rId9"/>
                      <a:stretch>
                        <a:fillRect/>
                      </a:stretch>
                    </p:blipFill>
                    <p:spPr>
                      <a:xfrm>
                        <a:off x="5486400" y="2339426"/>
                        <a:ext cx="1060854" cy="34027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03111971"/>
              </p:ext>
            </p:extLst>
          </p:nvPr>
        </p:nvGraphicFramePr>
        <p:xfrm>
          <a:off x="4572000" y="4357244"/>
          <a:ext cx="980789" cy="340274"/>
        </p:xfrm>
        <a:graphic>
          <a:graphicData uri="http://schemas.openxmlformats.org/presentationml/2006/ole">
            <mc:AlternateContent xmlns:mc="http://schemas.openxmlformats.org/markup-compatibility/2006">
              <mc:Choice xmlns:v="urn:schemas-microsoft-com:vml" Requires="v">
                <p:oleObj spid="_x0000_s28123" name="Equation" r:id="rId11" imgW="622300" imgH="215900" progId="Equation.3">
                  <p:embed/>
                </p:oleObj>
              </mc:Choice>
              <mc:Fallback>
                <p:oleObj name="Equation" r:id="rId11" imgW="622300" imgH="215900" progId="Equation.3">
                  <p:embed/>
                  <p:pic>
                    <p:nvPicPr>
                      <p:cNvPr id="0" name=""/>
                      <p:cNvPicPr/>
                      <p:nvPr/>
                    </p:nvPicPr>
                    <p:blipFill>
                      <a:blip r:embed="rId12"/>
                      <a:stretch>
                        <a:fillRect/>
                      </a:stretch>
                    </p:blipFill>
                    <p:spPr>
                      <a:xfrm>
                        <a:off x="4572000" y="4357244"/>
                        <a:ext cx="980789" cy="340274"/>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45999809"/>
              </p:ext>
            </p:extLst>
          </p:nvPr>
        </p:nvGraphicFramePr>
        <p:xfrm>
          <a:off x="4353211" y="3212106"/>
          <a:ext cx="980789" cy="340274"/>
        </p:xfrm>
        <a:graphic>
          <a:graphicData uri="http://schemas.openxmlformats.org/presentationml/2006/ole">
            <mc:AlternateContent xmlns:mc="http://schemas.openxmlformats.org/markup-compatibility/2006">
              <mc:Choice xmlns:v="urn:schemas-microsoft-com:vml" Requires="v">
                <p:oleObj spid="_x0000_s28124" name="Equation" r:id="rId13" imgW="622300" imgH="215900" progId="Equation.3">
                  <p:embed/>
                </p:oleObj>
              </mc:Choice>
              <mc:Fallback>
                <p:oleObj name="Equation" r:id="rId13" imgW="622300" imgH="215900" progId="Equation.3">
                  <p:embed/>
                  <p:pic>
                    <p:nvPicPr>
                      <p:cNvPr id="0" name=""/>
                      <p:cNvPicPr/>
                      <p:nvPr/>
                    </p:nvPicPr>
                    <p:blipFill>
                      <a:blip r:embed="rId12"/>
                      <a:stretch>
                        <a:fillRect/>
                      </a:stretch>
                    </p:blipFill>
                    <p:spPr>
                      <a:xfrm>
                        <a:off x="4353211" y="3212106"/>
                        <a:ext cx="980789" cy="34027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996881856"/>
              </p:ext>
            </p:extLst>
          </p:nvPr>
        </p:nvGraphicFramePr>
        <p:xfrm>
          <a:off x="4800600" y="2003870"/>
          <a:ext cx="1418544" cy="618680"/>
        </p:xfrm>
        <a:graphic>
          <a:graphicData uri="http://schemas.openxmlformats.org/presentationml/2006/ole">
            <mc:AlternateContent xmlns:mc="http://schemas.openxmlformats.org/markup-compatibility/2006">
              <mc:Choice xmlns:v="urn:schemas-microsoft-com:vml" Requires="v">
                <p:oleObj spid="_x0000_s28125" name="Equation" r:id="rId14" imgW="901700" imgH="393700" progId="Equation.3">
                  <p:embed/>
                </p:oleObj>
              </mc:Choice>
              <mc:Fallback>
                <p:oleObj name="Equation" r:id="rId14" imgW="901700" imgH="393700" progId="Equation.3">
                  <p:embed/>
                  <p:pic>
                    <p:nvPicPr>
                      <p:cNvPr id="0" name=""/>
                      <p:cNvPicPr/>
                      <p:nvPr/>
                    </p:nvPicPr>
                    <p:blipFill>
                      <a:blip r:embed="rId15"/>
                      <a:stretch>
                        <a:fillRect/>
                      </a:stretch>
                    </p:blipFill>
                    <p:spPr>
                      <a:xfrm>
                        <a:off x="4800600" y="2003870"/>
                        <a:ext cx="1418544" cy="61868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76108602"/>
              </p:ext>
            </p:extLst>
          </p:nvPr>
        </p:nvGraphicFramePr>
        <p:xfrm>
          <a:off x="4648200" y="2876550"/>
          <a:ext cx="1458316" cy="618680"/>
        </p:xfrm>
        <a:graphic>
          <a:graphicData uri="http://schemas.openxmlformats.org/presentationml/2006/ole">
            <mc:AlternateContent xmlns:mc="http://schemas.openxmlformats.org/markup-compatibility/2006">
              <mc:Choice xmlns:v="urn:schemas-microsoft-com:vml" Requires="v">
                <p:oleObj spid="_x0000_s28126" name="Equation" r:id="rId16" imgW="927100" imgH="393700" progId="Equation.3">
                  <p:embed/>
                </p:oleObj>
              </mc:Choice>
              <mc:Fallback>
                <p:oleObj name="Equation" r:id="rId16" imgW="927100" imgH="393700" progId="Equation.3">
                  <p:embed/>
                  <p:pic>
                    <p:nvPicPr>
                      <p:cNvPr id="0" name=""/>
                      <p:cNvPicPr/>
                      <p:nvPr/>
                    </p:nvPicPr>
                    <p:blipFill>
                      <a:blip r:embed="rId17"/>
                      <a:stretch>
                        <a:fillRect/>
                      </a:stretch>
                    </p:blipFill>
                    <p:spPr>
                      <a:xfrm>
                        <a:off x="4648200" y="2876550"/>
                        <a:ext cx="1458316" cy="61868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56290580"/>
              </p:ext>
            </p:extLst>
          </p:nvPr>
        </p:nvGraphicFramePr>
        <p:xfrm>
          <a:off x="3886200" y="3943350"/>
          <a:ext cx="1458316" cy="618680"/>
        </p:xfrm>
        <a:graphic>
          <a:graphicData uri="http://schemas.openxmlformats.org/presentationml/2006/ole">
            <mc:AlternateContent xmlns:mc="http://schemas.openxmlformats.org/markup-compatibility/2006">
              <mc:Choice xmlns:v="urn:schemas-microsoft-com:vml" Requires="v">
                <p:oleObj spid="_x0000_s28127" name="Equation" r:id="rId18" imgW="927100" imgH="393700" progId="Equation.3">
                  <p:embed/>
                </p:oleObj>
              </mc:Choice>
              <mc:Fallback>
                <p:oleObj name="Equation" r:id="rId18" imgW="927100" imgH="393700" progId="Equation.3">
                  <p:embed/>
                  <p:pic>
                    <p:nvPicPr>
                      <p:cNvPr id="0" name=""/>
                      <p:cNvPicPr/>
                      <p:nvPr/>
                    </p:nvPicPr>
                    <p:blipFill>
                      <a:blip r:embed="rId19"/>
                      <a:stretch>
                        <a:fillRect/>
                      </a:stretch>
                    </p:blipFill>
                    <p:spPr>
                      <a:xfrm>
                        <a:off x="3886200" y="3943350"/>
                        <a:ext cx="1458316" cy="61868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827905930"/>
              </p:ext>
            </p:extLst>
          </p:nvPr>
        </p:nvGraphicFramePr>
        <p:xfrm>
          <a:off x="6858000" y="2063489"/>
          <a:ext cx="1220787" cy="660661"/>
        </p:xfrm>
        <a:graphic>
          <a:graphicData uri="http://schemas.openxmlformats.org/presentationml/2006/ole">
            <mc:AlternateContent xmlns:mc="http://schemas.openxmlformats.org/markup-compatibility/2006">
              <mc:Choice xmlns:v="urn:schemas-microsoft-com:vml" Requires="v">
                <p:oleObj spid="_x0000_s28128" name="Equation" r:id="rId20" imgW="774700" imgH="419100" progId="Equation.3">
                  <p:embed/>
                </p:oleObj>
              </mc:Choice>
              <mc:Fallback>
                <p:oleObj name="Equation" r:id="rId20" imgW="774700" imgH="419100" progId="Equation.3">
                  <p:embed/>
                  <p:pic>
                    <p:nvPicPr>
                      <p:cNvPr id="0" name=""/>
                      <p:cNvPicPr/>
                      <p:nvPr/>
                    </p:nvPicPr>
                    <p:blipFill>
                      <a:blip r:embed="rId21"/>
                      <a:stretch>
                        <a:fillRect/>
                      </a:stretch>
                    </p:blipFill>
                    <p:spPr>
                      <a:xfrm>
                        <a:off x="6858000" y="2063489"/>
                        <a:ext cx="1220787" cy="660661"/>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829292369"/>
              </p:ext>
            </p:extLst>
          </p:nvPr>
        </p:nvGraphicFramePr>
        <p:xfrm>
          <a:off x="6629400" y="2952750"/>
          <a:ext cx="1500298" cy="660661"/>
        </p:xfrm>
        <a:graphic>
          <a:graphicData uri="http://schemas.openxmlformats.org/presentationml/2006/ole">
            <mc:AlternateContent xmlns:mc="http://schemas.openxmlformats.org/markup-compatibility/2006">
              <mc:Choice xmlns:v="urn:schemas-microsoft-com:vml" Requires="v">
                <p:oleObj spid="_x0000_s28129" name="Equation" r:id="rId22" imgW="952500" imgH="419100" progId="Equation.3">
                  <p:embed/>
                </p:oleObj>
              </mc:Choice>
              <mc:Fallback>
                <p:oleObj name="Equation" r:id="rId22" imgW="952500" imgH="419100" progId="Equation.3">
                  <p:embed/>
                  <p:pic>
                    <p:nvPicPr>
                      <p:cNvPr id="0" name=""/>
                      <p:cNvPicPr/>
                      <p:nvPr/>
                    </p:nvPicPr>
                    <p:blipFill>
                      <a:blip r:embed="rId23"/>
                      <a:stretch>
                        <a:fillRect/>
                      </a:stretch>
                    </p:blipFill>
                    <p:spPr>
                      <a:xfrm>
                        <a:off x="6629400" y="2952750"/>
                        <a:ext cx="1500298" cy="66066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348969590"/>
              </p:ext>
            </p:extLst>
          </p:nvPr>
        </p:nvGraphicFramePr>
        <p:xfrm>
          <a:off x="6096000" y="4095750"/>
          <a:ext cx="380046" cy="259624"/>
        </p:xfrm>
        <a:graphic>
          <a:graphicData uri="http://schemas.openxmlformats.org/presentationml/2006/ole">
            <mc:AlternateContent xmlns:mc="http://schemas.openxmlformats.org/markup-compatibility/2006">
              <mc:Choice xmlns:v="urn:schemas-microsoft-com:vml" Requires="v">
                <p:oleObj spid="_x0000_s28130" name="Equation" r:id="rId24" imgW="241300" imgH="165100" progId="Equation.3">
                  <p:embed/>
                </p:oleObj>
              </mc:Choice>
              <mc:Fallback>
                <p:oleObj name="Equation" r:id="rId24" imgW="241300" imgH="165100" progId="Equation.3">
                  <p:embed/>
                  <p:pic>
                    <p:nvPicPr>
                      <p:cNvPr id="0" name=""/>
                      <p:cNvPicPr/>
                      <p:nvPr/>
                    </p:nvPicPr>
                    <p:blipFill>
                      <a:blip r:embed="rId25"/>
                      <a:stretch>
                        <a:fillRect/>
                      </a:stretch>
                    </p:blipFill>
                    <p:spPr>
                      <a:xfrm>
                        <a:off x="6096000" y="4095750"/>
                        <a:ext cx="380046" cy="259624"/>
                      </a:xfrm>
                      <a:prstGeom prst="rect">
                        <a:avLst/>
                      </a:prstGeom>
                    </p:spPr>
                  </p:pic>
                </p:oleObj>
              </mc:Fallback>
            </mc:AlternateContent>
          </a:graphicData>
        </a:graphic>
      </p:graphicFrame>
    </p:spTree>
    <p:extLst>
      <p:ext uri="{BB962C8B-B14F-4D97-AF65-F5344CB8AC3E}">
        <p14:creationId xmlns:p14="http://schemas.microsoft.com/office/powerpoint/2010/main" val="3912056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smtClean="0"/>
              <a:t>Other possible similarity </a:t>
            </a:r>
            <a:r>
              <a:rPr lang="en-US" dirty="0"/>
              <a:t>measures</a:t>
            </a:r>
          </a:p>
        </p:txBody>
      </p:sp>
      <p:sp>
        <p:nvSpPr>
          <p:cNvPr id="121859" name="Rectangle 3"/>
          <p:cNvSpPr>
            <a:spLocks noGrp="1" noChangeArrowheads="1"/>
          </p:cNvSpPr>
          <p:nvPr>
            <p:ph sz="quarter" idx="1"/>
          </p:nvPr>
        </p:nvSpPr>
        <p:spPr/>
        <p:txBody>
          <a:bodyPr/>
          <a:lstStyle/>
          <a:p>
            <a:endParaRPr lang="en-US"/>
          </a:p>
        </p:txBody>
      </p:sp>
      <p:pic>
        <p:nvPicPr>
          <p:cNvPr id="121860" name="Picture 4" descr="sim"/>
          <p:cNvPicPr>
            <a:picLocks noChangeAspect="1" noChangeArrowheads="1"/>
          </p:cNvPicPr>
          <p:nvPr/>
        </p:nvPicPr>
        <p:blipFill>
          <a:blip r:embed="rId2"/>
          <a:srcRect/>
          <a:stretch>
            <a:fillRect/>
          </a:stretch>
        </p:blipFill>
        <p:spPr bwMode="auto">
          <a:xfrm>
            <a:off x="381000" y="1428750"/>
            <a:ext cx="6794500" cy="3380624"/>
          </a:xfrm>
          <a:prstGeom prst="rect">
            <a:avLst/>
          </a:prstGeom>
          <a:noFill/>
          <a:ln w="9525">
            <a:noFill/>
            <a:miter lim="800000"/>
            <a:headEnd/>
            <a:tailEnd/>
          </a:ln>
        </p:spPr>
      </p:pic>
    </p:spTree>
    <p:extLst>
      <p:ext uri="{BB962C8B-B14F-4D97-AF65-F5344CB8AC3E}">
        <p14:creationId xmlns:p14="http://schemas.microsoft.com/office/powerpoint/2010/main" val="307668457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Evaluating </a:t>
            </a:r>
            <a:r>
              <a:rPr lang="en-US" dirty="0" smtClean="0"/>
              <a:t>similarity </a:t>
            </a:r>
            <a:br>
              <a:rPr lang="en-US" dirty="0" smtClean="0"/>
            </a:br>
            <a:r>
              <a:rPr lang="en-US" dirty="0" smtClean="0"/>
              <a:t>(the same as for thesaurus-based)</a:t>
            </a:r>
            <a:endParaRPr lang="en-US" dirty="0"/>
          </a:p>
        </p:txBody>
      </p:sp>
      <p:sp>
        <p:nvSpPr>
          <p:cNvPr id="122883" name="Rectangle 3"/>
          <p:cNvSpPr>
            <a:spLocks noGrp="1" noChangeArrowheads="1"/>
          </p:cNvSpPr>
          <p:nvPr>
            <p:ph sz="quarter" idx="1"/>
          </p:nvPr>
        </p:nvSpPr>
        <p:spPr>
          <a:xfrm>
            <a:off x="304800" y="1352550"/>
            <a:ext cx="7239000" cy="3581400"/>
          </a:xfrm>
        </p:spPr>
        <p:txBody>
          <a:bodyPr/>
          <a:lstStyle/>
          <a:p>
            <a:r>
              <a:rPr lang="en-US" dirty="0"/>
              <a:t>Intrinsic Evaluation:</a:t>
            </a:r>
          </a:p>
          <a:p>
            <a:pPr lvl="1"/>
            <a:r>
              <a:rPr lang="en-US" dirty="0" smtClean="0"/>
              <a:t>Correlation between algorithm</a:t>
            </a:r>
            <a:r>
              <a:rPr lang="en-US" dirty="0"/>
              <a:t> </a:t>
            </a:r>
            <a:r>
              <a:rPr lang="en-US" dirty="0" smtClean="0"/>
              <a:t>and human word </a:t>
            </a:r>
            <a:r>
              <a:rPr lang="en-US" dirty="0"/>
              <a:t>similarity </a:t>
            </a:r>
            <a:r>
              <a:rPr lang="en-US" dirty="0" smtClean="0"/>
              <a:t>ratings</a:t>
            </a:r>
          </a:p>
          <a:p>
            <a:r>
              <a:rPr lang="en-US" dirty="0" smtClean="0"/>
              <a:t>Extrinsic </a:t>
            </a:r>
            <a:r>
              <a:rPr lang="en-US" dirty="0"/>
              <a:t>(task-based, end-to-end) Evaluation:</a:t>
            </a:r>
          </a:p>
          <a:p>
            <a:pPr lvl="1"/>
            <a:r>
              <a:rPr lang="en-US" dirty="0" smtClean="0"/>
              <a:t>Spelling error detection, WSD, essay grading</a:t>
            </a:r>
            <a:endParaRPr lang="en-US" dirty="0"/>
          </a:p>
          <a:p>
            <a:pPr lvl="1"/>
            <a:r>
              <a:rPr lang="en-US" dirty="0" smtClean="0"/>
              <a:t>Taking </a:t>
            </a:r>
            <a:r>
              <a:rPr lang="en-US" dirty="0"/>
              <a:t>TOEFL multiple-choice vocabulary </a:t>
            </a:r>
            <a:r>
              <a:rPr lang="en-US" dirty="0" smtClean="0"/>
              <a:t>tests</a:t>
            </a:r>
          </a:p>
          <a:p>
            <a:pPr lvl="1"/>
            <a:endParaRPr lang="en-US" sz="1400" dirty="0" smtClean="0"/>
          </a:p>
          <a:p>
            <a:pPr marL="114300" indent="0">
              <a:buNone/>
            </a:pPr>
            <a:r>
              <a:rPr lang="en-US" sz="1800" dirty="0">
                <a:solidFill>
                  <a:srgbClr val="0000FF"/>
                </a:solidFill>
              </a:rPr>
              <a:t> </a:t>
            </a:r>
            <a:r>
              <a:rPr lang="en-US" sz="1800" u="sng" dirty="0" smtClean="0">
                <a:solidFill>
                  <a:srgbClr val="0000FF"/>
                </a:solidFill>
                <a:latin typeface="Courier"/>
                <a:cs typeface="Courier"/>
              </a:rPr>
              <a:t>Levied</a:t>
            </a:r>
            <a:r>
              <a:rPr lang="en-US" sz="1800" dirty="0" smtClean="0">
                <a:solidFill>
                  <a:srgbClr val="0000FF"/>
                </a:solidFill>
                <a:latin typeface="Courier"/>
                <a:cs typeface="Courier"/>
              </a:rPr>
              <a:t> is closest in meaning to which of these:</a:t>
            </a:r>
          </a:p>
          <a:p>
            <a:pPr marL="457200" lvl="1" indent="0">
              <a:buNone/>
            </a:pPr>
            <a:r>
              <a:rPr lang="en-US" sz="1600" dirty="0" smtClean="0">
                <a:solidFill>
                  <a:srgbClr val="0000FF"/>
                </a:solidFill>
                <a:latin typeface="Courier"/>
                <a:cs typeface="Courier"/>
              </a:rPr>
              <a:t> imposed</a:t>
            </a:r>
            <a:r>
              <a:rPr lang="en-US" sz="1600" dirty="0">
                <a:solidFill>
                  <a:srgbClr val="0000FF"/>
                </a:solidFill>
                <a:latin typeface="Courier"/>
                <a:cs typeface="Courier"/>
              </a:rPr>
              <a:t>, believed, requested, correlated</a:t>
            </a:r>
          </a:p>
          <a:p>
            <a:pPr lvl="1"/>
            <a:endParaRPr lang="en-US" dirty="0"/>
          </a:p>
        </p:txBody>
      </p:sp>
    </p:spTree>
    <p:extLst>
      <p:ext uri="{BB962C8B-B14F-4D97-AF65-F5344CB8AC3E}">
        <p14:creationId xmlns:p14="http://schemas.microsoft.com/office/powerpoint/2010/main" val="26283790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How do we know when a word has more than one sense?</a:t>
            </a:r>
          </a:p>
        </p:txBody>
      </p:sp>
      <p:sp>
        <p:nvSpPr>
          <p:cNvPr id="1210371" name="Rectangle 3"/>
          <p:cNvSpPr>
            <a:spLocks noGrp="1" noChangeArrowheads="1"/>
          </p:cNvSpPr>
          <p:nvPr>
            <p:ph sz="quarter" idx="1"/>
          </p:nvPr>
        </p:nvSpPr>
        <p:spPr/>
        <p:txBody>
          <a:bodyPr/>
          <a:lstStyle/>
          <a:p>
            <a:r>
              <a:rPr lang="en-US" dirty="0"/>
              <a:t>The “zeugma” </a:t>
            </a:r>
            <a:r>
              <a:rPr lang="en-US" dirty="0" smtClean="0"/>
              <a:t>test: Two senses of </a:t>
            </a:r>
            <a:r>
              <a:rPr lang="en-US" dirty="0" smtClean="0">
                <a:latin typeface="Courier"/>
                <a:cs typeface="Courier"/>
              </a:rPr>
              <a:t>serve</a:t>
            </a:r>
            <a:r>
              <a:rPr lang="en-US" dirty="0" smtClean="0"/>
              <a:t>?</a:t>
            </a:r>
          </a:p>
          <a:p>
            <a:pPr lvl="1"/>
            <a:r>
              <a:rPr lang="en-US" dirty="0" smtClean="0">
                <a:latin typeface="Courier"/>
                <a:cs typeface="Courier"/>
              </a:rPr>
              <a:t>Which </a:t>
            </a:r>
            <a:r>
              <a:rPr lang="en-US" dirty="0">
                <a:latin typeface="Courier"/>
                <a:cs typeface="Courier"/>
              </a:rPr>
              <a:t>flights </a:t>
            </a:r>
            <a:r>
              <a:rPr lang="en-US" b="1" dirty="0">
                <a:latin typeface="Courier"/>
                <a:cs typeface="Courier"/>
              </a:rPr>
              <a:t>serve</a:t>
            </a:r>
            <a:r>
              <a:rPr lang="en-US" dirty="0">
                <a:latin typeface="Courier"/>
                <a:cs typeface="Courier"/>
              </a:rPr>
              <a:t> breakfast?</a:t>
            </a:r>
          </a:p>
          <a:p>
            <a:pPr lvl="1"/>
            <a:r>
              <a:rPr lang="en-US" dirty="0">
                <a:latin typeface="Courier"/>
                <a:cs typeface="Courier"/>
              </a:rPr>
              <a:t>Does </a:t>
            </a:r>
            <a:r>
              <a:rPr lang="en-US" dirty="0" smtClean="0">
                <a:latin typeface="Courier"/>
                <a:cs typeface="Courier"/>
              </a:rPr>
              <a:t>Lufthansa </a:t>
            </a:r>
            <a:r>
              <a:rPr lang="en-US" b="1" dirty="0" smtClean="0">
                <a:latin typeface="Courier"/>
                <a:cs typeface="Courier"/>
              </a:rPr>
              <a:t>serve</a:t>
            </a:r>
            <a:r>
              <a:rPr lang="en-US" dirty="0" smtClean="0">
                <a:latin typeface="Courier"/>
                <a:cs typeface="Courier"/>
              </a:rPr>
              <a:t> </a:t>
            </a:r>
            <a:r>
              <a:rPr lang="en-US" dirty="0">
                <a:latin typeface="Courier"/>
                <a:cs typeface="Courier"/>
              </a:rPr>
              <a:t>Philadelphia</a:t>
            </a:r>
            <a:r>
              <a:rPr lang="en-US" dirty="0" smtClean="0">
                <a:latin typeface="Courier"/>
                <a:cs typeface="Courier"/>
              </a:rPr>
              <a:t>?</a:t>
            </a:r>
            <a:endParaRPr lang="en-US" dirty="0">
              <a:latin typeface="Courier"/>
              <a:cs typeface="Courier"/>
            </a:endParaRPr>
          </a:p>
          <a:p>
            <a:pPr lvl="1"/>
            <a:r>
              <a:rPr lang="en-US" dirty="0">
                <a:solidFill>
                  <a:srgbClr val="A50021"/>
                </a:solidFill>
                <a:latin typeface="Calibri"/>
                <a:cs typeface="Calibri"/>
              </a:rPr>
              <a:t>?Does </a:t>
            </a:r>
            <a:r>
              <a:rPr lang="en-US" dirty="0" smtClean="0">
                <a:solidFill>
                  <a:srgbClr val="A50021"/>
                </a:solidFill>
                <a:latin typeface="Calibri"/>
                <a:cs typeface="Calibri"/>
              </a:rPr>
              <a:t>Lufthansa serve </a:t>
            </a:r>
            <a:r>
              <a:rPr lang="en-US" dirty="0">
                <a:solidFill>
                  <a:srgbClr val="A50021"/>
                </a:solidFill>
                <a:latin typeface="Calibri"/>
                <a:cs typeface="Calibri"/>
              </a:rPr>
              <a:t>breakfast and San Jose?</a:t>
            </a:r>
          </a:p>
          <a:p>
            <a:r>
              <a:rPr lang="en-US" dirty="0">
                <a:solidFill>
                  <a:srgbClr val="0000FF"/>
                </a:solidFill>
              </a:rPr>
              <a:t>Since this </a:t>
            </a:r>
            <a:r>
              <a:rPr lang="en-US" dirty="0" smtClean="0">
                <a:solidFill>
                  <a:srgbClr val="0000FF"/>
                </a:solidFill>
              </a:rPr>
              <a:t>conjunction sounds </a:t>
            </a:r>
            <a:r>
              <a:rPr lang="en-US" dirty="0">
                <a:solidFill>
                  <a:srgbClr val="0000FF"/>
                </a:solidFill>
              </a:rPr>
              <a:t>weird, </a:t>
            </a:r>
            <a:endParaRPr lang="en-US" dirty="0" smtClean="0">
              <a:solidFill>
                <a:srgbClr val="0000FF"/>
              </a:solidFill>
            </a:endParaRPr>
          </a:p>
          <a:p>
            <a:pPr lvl="1"/>
            <a:r>
              <a:rPr lang="en-US" dirty="0" smtClean="0">
                <a:solidFill>
                  <a:srgbClr val="0000FF"/>
                </a:solidFill>
              </a:rPr>
              <a:t>we </a:t>
            </a:r>
            <a:r>
              <a:rPr lang="en-US" dirty="0">
                <a:solidFill>
                  <a:srgbClr val="0000FF"/>
                </a:solidFill>
              </a:rPr>
              <a:t>say that these are </a:t>
            </a:r>
            <a:r>
              <a:rPr lang="en-US" b="1" dirty="0">
                <a:solidFill>
                  <a:srgbClr val="0000FF"/>
                </a:solidFill>
              </a:rPr>
              <a:t>two different senses of “serve”</a:t>
            </a:r>
            <a:endParaRPr lang="en-US" dirty="0">
              <a:solidFill>
                <a:srgbClr val="0000FF"/>
              </a:solidFill>
            </a:endParaRPr>
          </a:p>
        </p:txBody>
      </p:sp>
    </p:spTree>
    <p:extLst>
      <p:ext uri="{BB962C8B-B14F-4D97-AF65-F5344CB8AC3E}">
        <p14:creationId xmlns:p14="http://schemas.microsoft.com/office/powerpoint/2010/main" val="2501212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0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0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smtClean="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smtClean="0">
                <a:solidFill>
                  <a:srgbClr val="A4001D"/>
                </a:solidFill>
                <a:ea typeface="ＭＳ Ｐゴシック" charset="0"/>
                <a:cs typeface="Calibri"/>
              </a:rPr>
              <a:t>Word </a:t>
            </a:r>
            <a:r>
              <a:rPr lang="en-US" sz="3600" dirty="0">
                <a:solidFill>
                  <a:srgbClr val="A4001D"/>
                </a:solidFill>
                <a:ea typeface="ＭＳ Ｐゴシック" charset="0"/>
                <a:cs typeface="Calibri"/>
              </a:rPr>
              <a:t>Similarity: </a:t>
            </a:r>
            <a:r>
              <a:rPr lang="en-US" sz="3600" dirty="0" smtClean="0">
                <a:solidFill>
                  <a:srgbClr val="A4001D"/>
                </a:solidFill>
                <a:ea typeface="ＭＳ Ｐゴシック" charset="0"/>
                <a:cs typeface="Calibri"/>
              </a:rPr>
              <a:t>Distributional Similarity (II)</a:t>
            </a:r>
            <a:endParaRPr lang="en-US" sz="3600" dirty="0">
              <a:solidFill>
                <a:srgbClr val="A4001D"/>
              </a:solidFill>
              <a:ea typeface="ＭＳ Ｐゴシック" charset="0"/>
              <a:cs typeface="Calibri"/>
            </a:endParaRPr>
          </a:p>
        </p:txBody>
      </p:sp>
    </p:spTree>
    <p:extLst>
      <p:ext uri="{BB962C8B-B14F-4D97-AF65-F5344CB8AC3E}">
        <p14:creationId xmlns:p14="http://schemas.microsoft.com/office/powerpoint/2010/main" val="3979279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285750"/>
            <a:ext cx="7467600" cy="742950"/>
          </a:xfrm>
        </p:spPr>
        <p:txBody>
          <a:bodyPr/>
          <a:lstStyle/>
          <a:p>
            <a:r>
              <a:rPr lang="en-US" dirty="0"/>
              <a:t>Synonyms</a:t>
            </a:r>
          </a:p>
        </p:txBody>
      </p:sp>
      <p:sp>
        <p:nvSpPr>
          <p:cNvPr id="41987" name="Rectangle 3"/>
          <p:cNvSpPr>
            <a:spLocks noGrp="1" noChangeArrowheads="1"/>
          </p:cNvSpPr>
          <p:nvPr>
            <p:ph sz="quarter" idx="1"/>
          </p:nvPr>
        </p:nvSpPr>
        <p:spPr>
          <a:xfrm>
            <a:off x="304800" y="1200150"/>
            <a:ext cx="8534400" cy="3333750"/>
          </a:xfrm>
        </p:spPr>
        <p:txBody>
          <a:bodyPr/>
          <a:lstStyle/>
          <a:p>
            <a:r>
              <a:rPr lang="en-US" dirty="0"/>
              <a:t>Word that have the same meaning in some or all contexts.</a:t>
            </a:r>
          </a:p>
          <a:p>
            <a:pPr lvl="1">
              <a:lnSpc>
                <a:spcPct val="90000"/>
              </a:lnSpc>
            </a:pPr>
            <a:r>
              <a:rPr lang="en-US" dirty="0"/>
              <a:t>filbert / hazelnut</a:t>
            </a:r>
          </a:p>
          <a:p>
            <a:pPr lvl="1">
              <a:lnSpc>
                <a:spcPct val="90000"/>
              </a:lnSpc>
            </a:pPr>
            <a:r>
              <a:rPr lang="en-US" dirty="0"/>
              <a:t>couch / sofa</a:t>
            </a:r>
          </a:p>
          <a:p>
            <a:pPr lvl="1">
              <a:lnSpc>
                <a:spcPct val="90000"/>
              </a:lnSpc>
            </a:pPr>
            <a:r>
              <a:rPr lang="en-US" dirty="0"/>
              <a:t>big / large</a:t>
            </a:r>
          </a:p>
          <a:p>
            <a:pPr lvl="1">
              <a:lnSpc>
                <a:spcPct val="90000"/>
              </a:lnSpc>
            </a:pPr>
            <a:r>
              <a:rPr lang="en-US" dirty="0"/>
              <a:t>automobile / car</a:t>
            </a:r>
          </a:p>
          <a:p>
            <a:pPr lvl="1">
              <a:lnSpc>
                <a:spcPct val="90000"/>
              </a:lnSpc>
            </a:pPr>
            <a:r>
              <a:rPr lang="en-US" dirty="0"/>
              <a:t>vomit / throw up</a:t>
            </a:r>
          </a:p>
          <a:p>
            <a:pPr lvl="1">
              <a:lnSpc>
                <a:spcPct val="90000"/>
              </a:lnSpc>
            </a:pPr>
            <a:r>
              <a:rPr lang="en-US" dirty="0"/>
              <a:t>Water / H</a:t>
            </a:r>
            <a:r>
              <a:rPr lang="en-US" baseline="-25000" dirty="0"/>
              <a:t>2</a:t>
            </a:r>
            <a:r>
              <a:rPr lang="en-US" dirty="0"/>
              <a:t>0</a:t>
            </a:r>
          </a:p>
          <a:p>
            <a:r>
              <a:rPr lang="en-US" dirty="0"/>
              <a:t>Two lexemes are </a:t>
            </a:r>
            <a:r>
              <a:rPr lang="en-US" dirty="0" smtClean="0"/>
              <a:t>synonyms </a:t>
            </a:r>
          </a:p>
          <a:p>
            <a:pPr lvl="1"/>
            <a:r>
              <a:rPr lang="en-US" dirty="0" smtClean="0"/>
              <a:t>if they can be substituted </a:t>
            </a:r>
            <a:r>
              <a:rPr lang="en-US" dirty="0"/>
              <a:t>for each other in all situations</a:t>
            </a:r>
          </a:p>
          <a:p>
            <a:pPr lvl="1"/>
            <a:r>
              <a:rPr lang="en-US" dirty="0"/>
              <a:t>If so they have the same </a:t>
            </a:r>
            <a:r>
              <a:rPr lang="en-US" b="1" dirty="0"/>
              <a:t>propositional </a:t>
            </a:r>
            <a:r>
              <a:rPr lang="en-US" b="1" dirty="0" smtClean="0"/>
              <a:t>meaning</a:t>
            </a:r>
            <a:endParaRPr lang="en-US" dirty="0"/>
          </a:p>
        </p:txBody>
      </p:sp>
    </p:spTree>
    <p:extLst>
      <p:ext uri="{BB962C8B-B14F-4D97-AF65-F5344CB8AC3E}">
        <p14:creationId xmlns:p14="http://schemas.microsoft.com/office/powerpoint/2010/main" val="3659848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22017</TotalTime>
  <Words>3671</Words>
  <Application>Microsoft Macintosh PowerPoint</Application>
  <PresentationFormat>On-screen Show (16:9)</PresentationFormat>
  <Paragraphs>608</Paragraphs>
  <Slides>80</Slides>
  <Notes>35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80</vt:i4>
      </vt:variant>
    </vt:vector>
  </HeadingPairs>
  <TitlesOfParts>
    <vt:vector size="84" baseType="lpstr">
      <vt:lpstr>NLP-jurafsky</vt:lpstr>
      <vt:lpstr>Equation</vt:lpstr>
      <vt:lpstr>Worksheet</vt:lpstr>
      <vt:lpstr>Microsoft Excel Sheet</vt:lpstr>
      <vt:lpstr>Word Meaning and Similarity</vt:lpstr>
      <vt:lpstr>Reminder: lemma and wordform</vt:lpstr>
      <vt:lpstr>Lemmas have senses</vt:lpstr>
      <vt:lpstr>Homonymy</vt:lpstr>
      <vt:lpstr>Homonymy causes problems for NLP applications</vt:lpstr>
      <vt:lpstr>Polysemy</vt:lpstr>
      <vt:lpstr>Metonymy or Systematic Polysemy:  A systematic relationship between senses</vt:lpstr>
      <vt:lpstr>How do we know when a word has more than one sense?</vt:lpstr>
      <vt:lpstr>Synonyms</vt:lpstr>
      <vt:lpstr>Synonyms</vt:lpstr>
      <vt:lpstr>Synonymy is a relation  between senses rather than words</vt:lpstr>
      <vt:lpstr>Antonyms</vt:lpstr>
      <vt:lpstr>Hyponymy and Hypernymy</vt:lpstr>
      <vt:lpstr>Hyponymy more formally</vt:lpstr>
      <vt:lpstr>Hyponyms and Instances</vt:lpstr>
      <vt:lpstr>Word Meaning and Similarity</vt:lpstr>
      <vt:lpstr>Word Meaning and Similarity</vt:lpstr>
      <vt:lpstr>Applications of Thesauri and Ontologies</vt:lpstr>
      <vt:lpstr>WordNet 3.0</vt:lpstr>
      <vt:lpstr>Senses of “bass” in Wordnet</vt:lpstr>
      <vt:lpstr>How is “sense” defined in WordNet?</vt:lpstr>
      <vt:lpstr>WordNet Hypernym Hierarchy for “bass”</vt:lpstr>
      <vt:lpstr>WordNet Noun Relations</vt:lpstr>
      <vt:lpstr>WordNet 3.0</vt:lpstr>
      <vt:lpstr>MeSH: Medical Subject Headings thesaurus from the National Library of Medicine</vt:lpstr>
      <vt:lpstr>The MeSH Hierarchy</vt:lpstr>
      <vt:lpstr>Uses of the MeSH Ontology</vt:lpstr>
      <vt:lpstr>Word Meaning and Similarity</vt:lpstr>
      <vt:lpstr>Word Meaning and Similarity</vt:lpstr>
      <vt:lpstr>Word Similarity</vt:lpstr>
      <vt:lpstr>Why word similarity</vt:lpstr>
      <vt:lpstr>Word similarity and word relatedness</vt:lpstr>
      <vt:lpstr>Two classes of similarity algorithms</vt:lpstr>
      <vt:lpstr>Path based similarity</vt:lpstr>
      <vt:lpstr>Refinements to path-based similarity</vt:lpstr>
      <vt:lpstr>Example: path-based similarity simpath(c1,c2) = 1/pathlen(c1,c2)</vt:lpstr>
      <vt:lpstr>Problem with basic path-based similarity</vt:lpstr>
      <vt:lpstr>Information content similarity metrics</vt:lpstr>
      <vt:lpstr>Information content similarity</vt:lpstr>
      <vt:lpstr>Information content similarity</vt:lpstr>
      <vt:lpstr>Information content: definitions</vt:lpstr>
      <vt:lpstr>Using information content for similarity:  the Resnik method</vt:lpstr>
      <vt:lpstr>Dekang Lin method</vt:lpstr>
      <vt:lpstr>Dekang Lin similarity theorem</vt:lpstr>
      <vt:lpstr>Lin similarity function</vt:lpstr>
      <vt:lpstr>The (extended) Lesk Algorithm </vt:lpstr>
      <vt:lpstr>Summary: thesaurus-based similarity</vt:lpstr>
      <vt:lpstr>Libraries for computing thesaurus-based similarity</vt:lpstr>
      <vt:lpstr>Evaluating similarity</vt:lpstr>
      <vt:lpstr>Word Meaning and Similarity</vt:lpstr>
      <vt:lpstr>Word Meaning and Similarity</vt:lpstr>
      <vt:lpstr>Problems with thesaurus-based meaning</vt:lpstr>
      <vt:lpstr>Distributional models of meaning</vt:lpstr>
      <vt:lpstr>Intuition of distributional word similarity</vt:lpstr>
      <vt:lpstr>Reminder: Term-document matrix</vt:lpstr>
      <vt:lpstr>Reminder: Term-document matrix</vt:lpstr>
      <vt:lpstr>The words in a term-document matrix</vt:lpstr>
      <vt:lpstr>The words in a term-document matrix</vt:lpstr>
      <vt:lpstr>The Term-Context matrix</vt:lpstr>
      <vt:lpstr>Sample contexts: 20 words (Brown corpus)  </vt:lpstr>
      <vt:lpstr>Term-context matrix for word similarity</vt:lpstr>
      <vt:lpstr>Should we use raw counts?</vt:lpstr>
      <vt:lpstr>Pointwise Mutual Information</vt:lpstr>
      <vt:lpstr>Computing PPMI on a term-context matrix</vt:lpstr>
      <vt:lpstr>PowerPoint Presentation</vt:lpstr>
      <vt:lpstr>PowerPoint Presentation</vt:lpstr>
      <vt:lpstr>Weighing PMI</vt:lpstr>
      <vt:lpstr>PowerPoint Presentation</vt:lpstr>
      <vt:lpstr>PowerPoint Presentation</vt:lpstr>
      <vt:lpstr>Word Meaning and Similarity</vt:lpstr>
      <vt:lpstr>Word Meaning and Similarity</vt:lpstr>
      <vt:lpstr>Using syntax to define a word’s context</vt:lpstr>
      <vt:lpstr>Co-occurrence vectors based on syntactic dependencies</vt:lpstr>
      <vt:lpstr>PMI applied to dependency relations</vt:lpstr>
      <vt:lpstr>Reminder: cosine for computing similarity</vt:lpstr>
      <vt:lpstr>Cosine as a similarity metric</vt:lpstr>
      <vt:lpstr>PowerPoint Presentation</vt:lpstr>
      <vt:lpstr>Other possible similarity measures</vt:lpstr>
      <vt:lpstr>Evaluating similarity  (the same as for thesaurus-based)</vt:lpstr>
      <vt:lpstr>Word Meaning and Similarity</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477</cp:revision>
  <cp:lastPrinted>2012-05-22T05:13:27Z</cp:lastPrinted>
  <dcterms:created xsi:type="dcterms:W3CDTF">2010-04-19T15:31:24Z</dcterms:created>
  <dcterms:modified xsi:type="dcterms:W3CDTF">2012-06-28T16:44:35Z</dcterms:modified>
</cp:coreProperties>
</file>