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52"/>
  </p:notesMasterIdLst>
  <p:handoutMasterIdLst>
    <p:handoutMasterId r:id="rId53"/>
  </p:handoutMasterIdLst>
  <p:sldIdLst>
    <p:sldId id="384" r:id="rId2"/>
    <p:sldId id="385" r:id="rId3"/>
    <p:sldId id="386" r:id="rId4"/>
    <p:sldId id="512" r:id="rId5"/>
    <p:sldId id="387" r:id="rId6"/>
    <p:sldId id="521" r:id="rId7"/>
    <p:sldId id="388" r:id="rId8"/>
    <p:sldId id="513" r:id="rId9"/>
    <p:sldId id="499" r:id="rId10"/>
    <p:sldId id="500" r:id="rId11"/>
    <p:sldId id="658" r:id="rId12"/>
    <p:sldId id="501" r:id="rId13"/>
    <p:sldId id="659" r:id="rId14"/>
    <p:sldId id="519" r:id="rId15"/>
    <p:sldId id="502" r:id="rId16"/>
    <p:sldId id="660" r:id="rId17"/>
    <p:sldId id="503" r:id="rId18"/>
    <p:sldId id="392" r:id="rId19"/>
    <p:sldId id="394" r:id="rId20"/>
    <p:sldId id="689" r:id="rId21"/>
    <p:sldId id="688" r:id="rId22"/>
    <p:sldId id="505" r:id="rId23"/>
    <p:sldId id="661" r:id="rId24"/>
    <p:sldId id="506" r:id="rId25"/>
    <p:sldId id="507" r:id="rId26"/>
    <p:sldId id="508" r:id="rId27"/>
    <p:sldId id="520" r:id="rId28"/>
    <p:sldId id="509" r:id="rId29"/>
    <p:sldId id="690" r:id="rId30"/>
    <p:sldId id="691" r:id="rId31"/>
    <p:sldId id="652" r:id="rId32"/>
    <p:sldId id="537" r:id="rId33"/>
    <p:sldId id="692" r:id="rId34"/>
    <p:sldId id="822" r:id="rId35"/>
    <p:sldId id="842" r:id="rId36"/>
    <p:sldId id="841" r:id="rId37"/>
    <p:sldId id="843" r:id="rId38"/>
    <p:sldId id="825" r:id="rId39"/>
    <p:sldId id="823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821" r:id="rId49"/>
    <p:sldId id="820" r:id="rId50"/>
    <p:sldId id="657" r:id="rId5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 xmlns="">
        <p14:section name="Maximum Entropy Models and Discriminative Estimation" id="{4F138930-6F7F-B44E-AF40-93E18FA63609}">
          <p14:sldIdLst>
            <p14:sldId id="384"/>
            <p14:sldId id="385"/>
            <p14:sldId id="386"/>
            <p14:sldId id="512"/>
            <p14:sldId id="387"/>
            <p14:sldId id="521"/>
            <p14:sldId id="388"/>
            <p14:sldId id="513"/>
            <p14:sldId id="499"/>
            <p14:sldId id="500"/>
            <p14:sldId id="658"/>
            <p14:sldId id="501"/>
            <p14:sldId id="659"/>
            <p14:sldId id="519"/>
            <p14:sldId id="502"/>
            <p14:sldId id="660"/>
            <p14:sldId id="503"/>
            <p14:sldId id="392"/>
            <p14:sldId id="394"/>
            <p14:sldId id="689"/>
            <p14:sldId id="688"/>
            <p14:sldId id="505"/>
            <p14:sldId id="661"/>
            <p14:sldId id="506"/>
            <p14:sldId id="507"/>
            <p14:sldId id="508"/>
            <p14:sldId id="520"/>
            <p14:sldId id="509"/>
            <p14:sldId id="690"/>
            <p14:sldId id="691"/>
            <p14:sldId id="652"/>
            <p14:sldId id="537"/>
            <p14:sldId id="692"/>
            <p14:sldId id="822"/>
            <p14:sldId id="842"/>
            <p14:sldId id="841"/>
            <p14:sldId id="843"/>
            <p14:sldId id="825"/>
            <p14:sldId id="823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821"/>
            <p14:sldId id="820"/>
            <p14:sldId id="657"/>
          </p14:sldIdLst>
        </p14:section>
        <p14:section name="IE and NER" id="{EDEAD107-956F-654B-AB3F-4F3C1E6D4CB1}">
          <p14:sldIdLst>
            <p14:sldId id="662"/>
            <p14:sldId id="717"/>
            <p14:sldId id="718"/>
            <p14:sldId id="713"/>
            <p14:sldId id="719"/>
            <p14:sldId id="700"/>
            <p14:sldId id="709"/>
            <p14:sldId id="710"/>
            <p14:sldId id="701"/>
            <p14:sldId id="698"/>
            <p14:sldId id="844"/>
            <p14:sldId id="721"/>
            <p14:sldId id="725"/>
            <p14:sldId id="846"/>
            <p14:sldId id="761"/>
            <p14:sldId id="812"/>
            <p14:sldId id="813"/>
            <p14:sldId id="814"/>
            <p14:sldId id="764"/>
            <p14:sldId id="765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10"/>
            <p14:sldId id="876"/>
          </p14:sldIdLst>
        </p14:section>
        <p14:section name="Relation Extraction" id="{96F6A97B-7C86-FC4C-B9EA-AD149EB2B49D}">
          <p14:sldIdLst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907"/>
            <p14:sldId id="908"/>
            <p14:sldId id="909"/>
            <p14:sldId id="910"/>
            <p14:sldId id="911"/>
            <p14:sldId id="912"/>
            <p14:sldId id="913"/>
            <p14:sldId id="914"/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  <p14:sldId id="9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6468" autoAdjust="0"/>
    <p:restoredTop sz="74766" autoAdjust="0"/>
  </p:normalViewPr>
  <p:slideViewPr>
    <p:cSldViewPr>
      <p:cViewPr varScale="1">
        <p:scale>
          <a:sx n="112" d="100"/>
          <a:sy n="112" d="100"/>
        </p:scale>
        <p:origin x="-86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59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5000"/>
              </a:lnSpc>
            </a:pPr>
            <a:r>
              <a:rPr lang="en-US" i="1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baseline="-250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-1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ja-JP" alt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in</a:t>
            </a:r>
            <a:r>
              <a:rPr lang="ja-JP" alt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isCapitalized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Purple</a:t>
            </a:r>
          </a:p>
          <a:p>
            <a:pPr lvl="1">
              <a:lnSpc>
                <a:spcPct val="95000"/>
              </a:lnSpc>
            </a:pPr>
            <a:r>
              <a:rPr lang="en-US" i="1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hasAccentedLatinChar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 Orange</a:t>
            </a:r>
          </a:p>
          <a:p>
            <a:pPr lvl="1">
              <a:lnSpc>
                <a:spcPct val="95000"/>
              </a:lnSpc>
            </a:pP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DRUG </a:t>
            </a:r>
            <a:r>
              <a:rPr lang="en-US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ends(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, </a:t>
            </a:r>
            <a:r>
              <a:rPr lang="ja-JP" alt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ja-JP" alt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  Green</a:t>
            </a:r>
          </a:p>
          <a:p>
            <a:r>
              <a:rPr lang="en-US" dirty="0" smtClean="0"/>
              <a:t>Purple and orange match</a:t>
            </a:r>
            <a:r>
              <a:rPr lang="en-US" baseline="0" dirty="0" smtClean="0"/>
              <a:t> left, green </a:t>
            </a:r>
            <a:r>
              <a:rPr lang="en-US" baseline="0" smtClean="0"/>
              <a:t>matches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763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sz="1800" dirty="0" smtClean="0">
              <a:latin typeface="Lucida Sans" charset="0"/>
              <a:ea typeface="ＭＳ Ｐゴシック" charset="0"/>
            </a:endParaRPr>
          </a:p>
          <a:p>
            <a:pPr lvl="2"/>
            <a:r>
              <a:rPr lang="en-US" sz="1800" dirty="0" smtClean="0">
                <a:latin typeface="Lucida Sans" charset="0"/>
                <a:ea typeface="ＭＳ Ｐゴシック" charset="0"/>
              </a:rPr>
              <a:t>P(</a:t>
            </a:r>
            <a:r>
              <a:rPr lang="en-US" sz="1800" dirty="0" err="1" smtClean="0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LOCATION</a:t>
            </a:r>
            <a:r>
              <a:rPr lang="en-US" sz="1800" dirty="0" err="1" smtClean="0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 smtClean="0">
                <a:solidFill>
                  <a:srgbClr val="CC0000"/>
                </a:solidFill>
              </a:rPr>
              <a:t>in</a:t>
            </a:r>
            <a:r>
              <a:rPr lang="en-US" sz="1800" i="1" dirty="0" smtClean="0">
                <a:solidFill>
                  <a:srgbClr val="CC0000"/>
                </a:solidFill>
              </a:rPr>
              <a:t> Québec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) = 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baseline="30000" dirty="0" smtClean="0">
                <a:latin typeface="Lucida Sans" charset="0"/>
                <a:ea typeface="ＭＳ Ｐゴシック" charset="0"/>
              </a:rPr>
              <a:t>–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0.6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/(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baseline="30000" dirty="0" smtClean="0">
                <a:latin typeface="Lucida Sans" charset="0"/>
                <a:ea typeface="ＭＳ Ｐゴシック" charset="0"/>
              </a:rPr>
              <a:t>–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0.6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0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) = 0.586</a:t>
            </a:r>
          </a:p>
          <a:p>
            <a:pPr lvl="2"/>
            <a:r>
              <a:rPr lang="en-US" sz="1800" dirty="0" smtClean="0">
                <a:latin typeface="Lucida Sans" charset="0"/>
                <a:ea typeface="ＭＳ Ｐゴシック" charset="0"/>
              </a:rPr>
              <a:t>P(</a:t>
            </a:r>
            <a:r>
              <a:rPr lang="en-US" sz="1800" dirty="0" err="1" smtClean="0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DRUG</a:t>
            </a:r>
            <a:r>
              <a:rPr lang="en-US" sz="1800" dirty="0" err="1" smtClean="0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 smtClean="0">
                <a:solidFill>
                  <a:srgbClr val="CC0000"/>
                </a:solidFill>
              </a:rPr>
              <a:t>in</a:t>
            </a:r>
            <a:r>
              <a:rPr lang="en-US" sz="1800" i="1" dirty="0" smtClean="0">
                <a:solidFill>
                  <a:srgbClr val="CC0000"/>
                </a:solidFill>
              </a:rPr>
              <a:t> Québec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) = 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0.3 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/(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–0.6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0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) = 0.238</a:t>
            </a:r>
          </a:p>
          <a:p>
            <a:pPr lvl="2"/>
            <a:r>
              <a:rPr lang="en-US" sz="1800" dirty="0" smtClean="0">
                <a:latin typeface="Lucida Sans" charset="0"/>
                <a:ea typeface="ＭＳ Ｐゴシック" charset="0"/>
              </a:rPr>
              <a:t>P(</a:t>
            </a:r>
            <a:r>
              <a:rPr lang="en-US" sz="1800" dirty="0" err="1" smtClean="0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PERSON</a:t>
            </a:r>
            <a:r>
              <a:rPr lang="en-US" sz="1800" dirty="0" err="1" smtClean="0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 smtClean="0">
                <a:solidFill>
                  <a:srgbClr val="CC0000"/>
                </a:solidFill>
              </a:rPr>
              <a:t>in</a:t>
            </a:r>
            <a:r>
              <a:rPr lang="en-US" sz="1800" i="1" dirty="0" smtClean="0">
                <a:solidFill>
                  <a:srgbClr val="CC0000"/>
                </a:solidFill>
              </a:rPr>
              <a:t> Québec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) = 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0 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/(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–0.6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0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) = 0.176</a:t>
            </a:r>
          </a:p>
          <a:p>
            <a:pPr lvl="1" eaLnBrk="1" hangingPunct="1"/>
            <a:r>
              <a:rPr lang="en-US" sz="2200" dirty="0" smtClean="0">
                <a:latin typeface="Lucida Sans" charset="0"/>
                <a:ea typeface="ＭＳ Ｐゴシック" charset="0"/>
                <a:sym typeface="Symbol" charset="0"/>
              </a:rPr>
              <a:t>The </a:t>
            </a:r>
            <a:r>
              <a:rPr lang="en-US" sz="2200" dirty="0" smtClean="0">
                <a:solidFill>
                  <a:srgbClr val="008000"/>
                </a:solidFill>
                <a:latin typeface="Lucida Sans" charset="0"/>
                <a:ea typeface="ＭＳ Ｐゴシック" charset="0"/>
                <a:sym typeface="Symbol" charset="0"/>
              </a:rPr>
              <a:t>weights</a:t>
            </a:r>
            <a:r>
              <a:rPr lang="en-US" sz="2200" dirty="0" smtClean="0">
                <a:latin typeface="Lucida Sans" charset="0"/>
                <a:ea typeface="ＭＳ Ｐゴシック" charset="0"/>
                <a:sym typeface="Symbol" charset="0"/>
              </a:rPr>
              <a:t> are the </a:t>
            </a:r>
            <a:r>
              <a:rPr lang="en-US" sz="2200" dirty="0" smtClean="0">
                <a:solidFill>
                  <a:srgbClr val="008000"/>
                </a:solidFill>
                <a:latin typeface="Lucida Sans" charset="0"/>
                <a:ea typeface="ＭＳ Ｐゴシック" charset="0"/>
                <a:sym typeface="Symbol" charset="0"/>
              </a:rPr>
              <a:t>parameters</a:t>
            </a:r>
            <a:r>
              <a:rPr lang="en-US" sz="2200" dirty="0" smtClean="0">
                <a:latin typeface="Lucida Sans" charset="0"/>
                <a:ea typeface="ＭＳ Ｐゴシック" charset="0"/>
                <a:sym typeface="Symbol" charset="0"/>
              </a:rPr>
              <a:t> of the probability model, combined via a </a:t>
            </a:r>
            <a:r>
              <a:rPr lang="ja-JP" altLang="en-US" sz="2200" dirty="0" smtClean="0">
                <a:latin typeface="Lucida Sans" charset="0"/>
                <a:ea typeface="ＭＳ Ｐゴシック" charset="0"/>
                <a:sym typeface="Symbol" charset="0"/>
              </a:rPr>
              <a:t>“</a:t>
            </a:r>
            <a:r>
              <a:rPr lang="en-US" sz="2200" dirty="0" smtClean="0">
                <a:latin typeface="Lucida Sans" charset="0"/>
                <a:ea typeface="ＭＳ Ｐゴシック" charset="0"/>
                <a:sym typeface="Symbol" charset="0"/>
              </a:rPr>
              <a:t>soft max</a:t>
            </a:r>
            <a:r>
              <a:rPr lang="ja-JP" altLang="en-US" sz="2200" dirty="0" smtClean="0">
                <a:latin typeface="Lucida Sans" charset="0"/>
                <a:ea typeface="ＭＳ Ｐゴシック" charset="0"/>
                <a:sym typeface="Symbol" charset="0"/>
              </a:rPr>
              <a:t>”</a:t>
            </a:r>
            <a:r>
              <a:rPr lang="en-US" sz="2200" dirty="0" smtClean="0">
                <a:latin typeface="Lucida Sans" charset="0"/>
                <a:ea typeface="ＭＳ Ｐゴシック" charset="0"/>
                <a:sym typeface="Symbol" charset="0"/>
              </a:rPr>
              <a:t>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9876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 more structured</a:t>
            </a:r>
            <a:r>
              <a:rPr lang="en-US" baseline="0" dirty="0" smtClean="0"/>
              <a:t> representation could be used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3704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 conditional likelihood </a:t>
            </a:r>
            <a:r>
              <a:rPr lang="en-US" dirty="0" smtClean="0">
                <a:solidFill>
                  <a:schemeClr val="accent1"/>
                </a:solidFill>
              </a:rPr>
              <a:t>[we did this just now]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0388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½</a:t>
            </a:r>
          </a:p>
          <a:p>
            <a:r>
              <a:rPr lang="en-US" dirty="0" smtClean="0"/>
              <a:t>¼</a:t>
            </a:r>
          </a:p>
          <a:p>
            <a:r>
              <a:rPr lang="en-US" dirty="0" smtClean="0"/>
              <a:t>¾</a:t>
            </a:r>
          </a:p>
          <a:p>
            <a:r>
              <a:rPr lang="en-US" dirty="0" smtClean="0"/>
              <a:t>½*3/4</a:t>
            </a:r>
          </a:p>
          <a:p>
            <a:r>
              <a:rPr lang="en-US" dirty="0" smtClean="0"/>
              <a:t>½*1/4</a:t>
            </a:r>
          </a:p>
          <a:p>
            <a:r>
              <a:rPr lang="en-US" dirty="0" smtClean="0"/>
              <a:t>¾</a:t>
            </a:r>
          </a:p>
          <a:p>
            <a:r>
              <a:rPr lang="en-US" dirty="0" smtClean="0"/>
              <a:t>¼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Document icons from free icon set: http://</a:t>
            </a:r>
            <a:r>
              <a:rPr lang="en-US" dirty="0" err="1" smtClean="0"/>
              <a:t>www.icojoy.com</a:t>
            </a:r>
            <a:r>
              <a:rPr lang="en-US" dirty="0" smtClean="0"/>
              <a:t>/articles/44/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605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½</a:t>
            </a:r>
          </a:p>
          <a:p>
            <a:r>
              <a:rPr lang="en-US" dirty="0" smtClean="0"/>
              <a:t>3/8</a:t>
            </a:r>
          </a:p>
          <a:p>
            <a:r>
              <a:rPr lang="en-US" dirty="0" smtClean="0"/>
              <a:t>1/8</a:t>
            </a:r>
          </a:p>
          <a:p>
            <a:r>
              <a:rPr lang="en-US" dirty="0" smtClean="0"/>
              <a:t>½*3/8*3/8</a:t>
            </a:r>
          </a:p>
          <a:p>
            <a:r>
              <a:rPr lang="en-US" dirty="0" smtClean="0"/>
              <a:t>½*1/8*1/8</a:t>
            </a:r>
          </a:p>
          <a:p>
            <a:r>
              <a:rPr lang="en-US" dirty="0" smtClean="0"/>
              <a:t>9/10</a:t>
            </a:r>
          </a:p>
          <a:p>
            <a:r>
              <a:rPr lang="en-US" dirty="0" smtClean="0"/>
              <a:t>1/10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Document icons from free icon set: http://</a:t>
            </a:r>
            <a:r>
              <a:rPr lang="en-US" dirty="0" err="1" smtClean="0"/>
              <a:t>www.icojoy.com</a:t>
            </a:r>
            <a:r>
              <a:rPr lang="en-US" dirty="0" smtClean="0"/>
              <a:t>/articles/44/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605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½</a:t>
            </a:r>
          </a:p>
          <a:p>
            <a:r>
              <a:rPr lang="en-US" dirty="0" smtClean="0"/>
              <a:t>¼</a:t>
            </a:r>
          </a:p>
          <a:p>
            <a:r>
              <a:rPr lang="en-US" dirty="0" smtClean="0"/>
              <a:t>¾</a:t>
            </a:r>
          </a:p>
          <a:p>
            <a:r>
              <a:rPr lang="en-US" dirty="0" smtClean="0"/>
              <a:t>3/8</a:t>
            </a:r>
          </a:p>
          <a:p>
            <a:r>
              <a:rPr lang="en-US" dirty="0" smtClean="0"/>
              <a:t>1/8</a:t>
            </a:r>
          </a:p>
          <a:p>
            <a:r>
              <a:rPr lang="en-US" dirty="0" smtClean="0"/>
              <a:t>½*3/8*3/8*1/4</a:t>
            </a:r>
          </a:p>
          <a:p>
            <a:r>
              <a:rPr lang="en-US" dirty="0" smtClean="0"/>
              <a:t>½*1/8*1/8*3/4</a:t>
            </a:r>
          </a:p>
          <a:p>
            <a:r>
              <a:rPr lang="en-US" dirty="0" smtClean="0"/>
              <a:t>3/4</a:t>
            </a:r>
          </a:p>
          <a:p>
            <a:r>
              <a:rPr lang="en-US" dirty="0" smtClean="0"/>
              <a:t>1/4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Document icons from free icon set: http://</a:t>
            </a:r>
            <a:r>
              <a:rPr lang="en-US" dirty="0" err="1" smtClean="0"/>
              <a:t>www.icojoy.com</a:t>
            </a:r>
            <a:r>
              <a:rPr lang="en-US" dirty="0" smtClean="0"/>
              <a:t>/articles/44/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605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Lucida Sans" charset="0"/>
                <a:ea typeface="ＭＳ Ｐゴシック" charset="0"/>
                <a:cs typeface="ＭＳ Ｐゴシック" charset="0"/>
              </a:rPr>
              <a:t>NLP relevance: we often have overlapping features….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Lucida Sans" charset="0"/>
                <a:ea typeface="ＭＳ Ｐゴシック" charset="0"/>
                <a:cs typeface="ＭＳ Ｐゴシック" charset="0"/>
              </a:rPr>
              <a:t>What’s an example?</a:t>
            </a:r>
          </a:p>
          <a:p>
            <a:r>
              <a:rPr lang="en-US" dirty="0" smtClean="0"/>
              <a:t>Xanax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8344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0386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nd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line: Bring sigma outside partial derivative, then chain rule: derivative of outside log is 1/x times inside times derivative of inside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rd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line: Chain rule again: derivative of exp is exp times derivative of inside.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4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th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line: Move sigma_c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out and regroup.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5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th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line: partial derivative of RHS term and rewrite as definition.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D099CDFD-5638-784A-B4F8-C446B07002CC}" type="slidenum">
              <a:rPr lang="en-US" sz="1200"/>
              <a:pPr eaLnBrk="1" hangingPunct="1"/>
              <a:t>45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loglikelihood</a:t>
            </a:r>
            <a:r>
              <a:rPr lang="en-US" baseline="0" dirty="0" smtClean="0"/>
              <a:t> function is convex and has a maximum</a:t>
            </a:r>
          </a:p>
          <a:p>
            <a:r>
              <a:rPr lang="en-US" baseline="0" dirty="0" smtClean="0"/>
              <a:t>But hard if hundreds of thousands or millions of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8236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Good large scale techniques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practice, people have found that good general purpose numeric optimization packages/methods work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7234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Write:</a:t>
            </a:r>
            <a:r>
              <a:rPr lang="en-US" baseline="0" dirty="0" smtClean="0"/>
              <a:t> </a:t>
            </a:r>
            <a:r>
              <a:rPr lang="en-US" sz="1200" dirty="0" smtClean="0">
                <a:ea typeface="ＭＳ Ｐゴシック" charset="0"/>
                <a:cs typeface="ＭＳ Ｐゴシック" charset="0"/>
              </a:rPr>
              <a:t>: 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f: C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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 D 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Times New Roman" charset="0"/>
              </a:rPr>
              <a:t>→ </a:t>
            </a:r>
            <a:r>
              <a:rPr lang="en-US" b="1" dirty="0" err="1" smtClean="0">
                <a:solidFill>
                  <a:srgbClr val="008000"/>
                </a:solidFill>
                <a:latin typeface="Cambria Math"/>
                <a:ea typeface="ＭＳ Ｐゴシック" charset="0"/>
                <a:cs typeface="Cambria Math"/>
              </a:rPr>
              <a:t>ℝ</a:t>
            </a:r>
            <a:r>
              <a:rPr lang="en-US" b="1" dirty="0" smtClean="0">
                <a:solidFill>
                  <a:srgbClr val="008000"/>
                </a:solidFill>
                <a:ea typeface="ＭＳ Ｐゴシック" charset="0"/>
                <a:cs typeface="Times New Roman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72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Purple is left 2</a:t>
            </a:r>
          </a:p>
          <a:p>
            <a:r>
              <a:rPr lang="en-US" dirty="0" smtClean="0"/>
              <a:t>Orange/red is second</a:t>
            </a:r>
          </a:p>
          <a:p>
            <a:r>
              <a:rPr lang="en-US" dirty="0" smtClean="0"/>
              <a:t>Green is 3rd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8454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“every feature we present in this class</a:t>
            </a:r>
            <a:r>
              <a:rPr lang="en-US" baseline="0" dirty="0" smtClean="0"/>
              <a:t> is like this.”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4937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“every feature we present in this class</a:t>
            </a:r>
            <a:r>
              <a:rPr lang="en-US" baseline="0" dirty="0" smtClean="0"/>
              <a:t> is like this.”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ea typeface="ＭＳ Ｐゴシック" charset="0"/>
                <a:cs typeface="ＭＳ Ｐゴシック" charset="0"/>
              </a:rPr>
              <a:t>We will say that </a:t>
            </a:r>
            <a:r>
              <a:rPr lang="en-US" sz="1200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sz="12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12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200" dirty="0" smtClean="0">
                <a:ea typeface="ＭＳ Ｐゴシック" charset="0"/>
                <a:cs typeface="ＭＳ Ｐゴシック" charset="0"/>
              </a:rPr>
              <a:t>is a feature of the data 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1200" dirty="0" smtClean="0">
                <a:ea typeface="ＭＳ Ｐゴシック" charset="0"/>
                <a:cs typeface="ＭＳ Ｐゴシック" charset="0"/>
              </a:rPr>
              <a:t>, when, for each </a:t>
            </a:r>
            <a:r>
              <a:rPr lang="en-US" sz="1200" i="1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1200" i="1" baseline="-25000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1200" dirty="0" smtClean="0">
                <a:ea typeface="ＭＳ Ｐゴシック" charset="0"/>
                <a:cs typeface="ＭＳ Ｐゴシック" charset="0"/>
              </a:rPr>
              <a:t>, the conjunction </a:t>
            </a:r>
            <a:r>
              <a:rPr lang="en-US" sz="1200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sz="12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d) </a:t>
            </a:r>
            <a:r>
              <a:rPr lang="en-US" sz="1200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</a:t>
            </a:r>
            <a:r>
              <a:rPr lang="en-US" sz="12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12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12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i="1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1200" i="1" baseline="-25000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1200" smtClean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smtClean="0">
                <a:ea typeface="ＭＳ Ｐゴシック" charset="0"/>
                <a:cs typeface="ＭＳ Ｐゴシック" charset="0"/>
              </a:rPr>
              <a:t>is a feature of the data-class pair </a:t>
            </a:r>
            <a:r>
              <a:rPr lang="en-US" sz="120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i="1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c, d</a:t>
            </a:r>
            <a:r>
              <a:rPr lang="en-US" sz="120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lang="en-US" sz="1200" smtClean="0">
              <a:latin typeface="Lucida Sans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4937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5000"/>
              </a:lnSpc>
            </a:pPr>
            <a:r>
              <a:rPr lang="en-US" i="1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1.8    f</a:t>
            </a:r>
            <a:r>
              <a:rPr lang="en-US" baseline="-25000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baseline="-250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-1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ja-JP" alt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in</a:t>
            </a:r>
            <a:r>
              <a:rPr lang="ja-JP" alt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isCapitalized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Purple</a:t>
            </a:r>
          </a:p>
          <a:p>
            <a:pPr lvl="1">
              <a:lnSpc>
                <a:spcPct val="95000"/>
              </a:lnSpc>
            </a:pPr>
            <a:r>
              <a:rPr lang="en-US" i="1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-0.6   f</a:t>
            </a:r>
            <a:r>
              <a:rPr lang="en-US" baseline="-25000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hasAccentedLatinChar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 Orange</a:t>
            </a:r>
          </a:p>
          <a:p>
            <a:pPr lvl="1">
              <a:lnSpc>
                <a:spcPct val="95000"/>
              </a:lnSpc>
            </a:pP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0.3   f</a:t>
            </a:r>
            <a:r>
              <a:rPr lang="en-US" baseline="-250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DRUG </a:t>
            </a:r>
            <a:r>
              <a:rPr lang="en-US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ends(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, </a:t>
            </a:r>
            <a:r>
              <a:rPr lang="ja-JP" alt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ja-JP" alt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  Green</a:t>
            </a:r>
          </a:p>
          <a:p>
            <a:r>
              <a:rPr lang="en-US" dirty="0" smtClean="0"/>
              <a:t>Purple and orange match</a:t>
            </a:r>
            <a:r>
              <a:rPr lang="en-US" baseline="0" dirty="0" smtClean="0"/>
              <a:t> LOCATION, green matches DRUG, nothing matches PERSON</a:t>
            </a:r>
          </a:p>
          <a:p>
            <a:r>
              <a:rPr lang="en-US" dirty="0" err="1" smtClean="0"/>
              <a:t>Maximizer</a:t>
            </a:r>
            <a:r>
              <a:rPr lang="en-US" baseline="0" dirty="0" smtClean="0"/>
              <a:t> =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76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7724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1445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1445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EA77B-D364-7B4F-A0F5-8D8ECAB006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197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  <p:sldLayoutId id="214748371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 Models and Discriminative Estimation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Generative vs. Discriminative models</a:t>
            </a:r>
          </a:p>
          <a:p>
            <a:endParaRPr lang="en-US" dirty="0"/>
          </a:p>
          <a:p>
            <a:r>
              <a:rPr lang="en-US" dirty="0" smtClean="0"/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xmlns="" val="29205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In these slides and most </a:t>
            </a:r>
            <a:r>
              <a:rPr lang="en-US" sz="2400" dirty="0" err="1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maxent</a:t>
            </a:r>
            <a:r>
              <a:rPr lang="en-US" sz="24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 work: </a:t>
            </a:r>
            <a:r>
              <a:rPr lang="en-US" sz="2400" i="1" dirty="0" smtClean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features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are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elementary pieces of evidence that link aspects of what we observe </a:t>
            </a:r>
            <a:r>
              <a:rPr lang="en-US" sz="2400" i="1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with a category </a:t>
            </a:r>
            <a:r>
              <a:rPr lang="en-US" sz="2400" i="1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that we want to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predict</a:t>
            </a:r>
            <a:endParaRPr lang="en-US" sz="2400" i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 feature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is a function with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bounded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real value: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f: 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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 D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Times New Roman" charset="0"/>
              </a:rPr>
              <a:t>→ </a:t>
            </a:r>
            <a:r>
              <a:rPr lang="en-US" b="1" dirty="0" err="1" smtClean="0">
                <a:solidFill>
                  <a:srgbClr val="008000"/>
                </a:solidFill>
                <a:latin typeface="Cambria Math"/>
                <a:ea typeface="ＭＳ Ｐゴシック" charset="0"/>
                <a:cs typeface="Cambria Math"/>
              </a:rPr>
              <a:t>ℝ</a:t>
            </a:r>
            <a:r>
              <a:rPr lang="en-US" b="1" dirty="0" smtClean="0">
                <a:solidFill>
                  <a:srgbClr val="008000"/>
                </a:solidFill>
                <a:ea typeface="ＭＳ Ｐゴシック" charset="0"/>
                <a:cs typeface="Times New Roman" charset="0"/>
              </a:rPr>
              <a:t> </a:t>
            </a:r>
            <a:endParaRPr lang="en-US" b="1" dirty="0">
              <a:solidFill>
                <a:srgbClr val="008000"/>
              </a:solidFill>
              <a:ea typeface="ＭＳ Ｐゴシック" charset="0"/>
              <a:cs typeface="Times New Roman" charset="0"/>
            </a:endParaRPr>
          </a:p>
          <a:p>
            <a:pPr marL="0" indent="0" eaLnBrk="1" hangingPunct="1">
              <a:buNone/>
            </a:pPr>
            <a:endParaRPr lang="en-US" sz="2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37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In these slides and most </a:t>
            </a:r>
            <a:r>
              <a:rPr lang="en-US" sz="2400" dirty="0" err="1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maxent</a:t>
            </a:r>
            <a:r>
              <a:rPr lang="en-US" sz="24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 work: </a:t>
            </a:r>
            <a:r>
              <a:rPr lang="en-US" sz="2400" i="1" dirty="0" smtClean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features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are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elementary pieces of evidence that link aspects of what we observe </a:t>
            </a:r>
            <a:r>
              <a:rPr lang="en-US" sz="2400" i="1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with a category </a:t>
            </a:r>
            <a:r>
              <a:rPr lang="en-US" sz="2400" i="1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that we want to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predict</a:t>
            </a:r>
            <a:endParaRPr lang="en-US" sz="2400" i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 feature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is a function with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bounded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real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value</a:t>
            </a:r>
            <a:r>
              <a:rPr lang="en-US" b="1" dirty="0" smtClean="0">
                <a:solidFill>
                  <a:srgbClr val="008000"/>
                </a:solidFill>
                <a:ea typeface="ＭＳ Ｐゴシック" charset="0"/>
                <a:cs typeface="Times New Roman" charset="0"/>
              </a:rPr>
              <a:t> </a:t>
            </a:r>
            <a:endParaRPr lang="en-US" b="1" dirty="0">
              <a:solidFill>
                <a:srgbClr val="008000"/>
              </a:solidFill>
              <a:ea typeface="ＭＳ Ｐゴシック" charset="0"/>
              <a:cs typeface="Times New Roman" charset="0"/>
            </a:endParaRPr>
          </a:p>
          <a:p>
            <a:pPr marL="0" indent="0" eaLnBrk="1" hangingPunct="1">
              <a:buNone/>
            </a:pPr>
            <a:endParaRPr lang="en-US" sz="2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953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Example features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355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5000"/>
              </a:lnSpc>
            </a:pPr>
            <a:r>
              <a:rPr lang="en-US" i="1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-1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ja-JP" alt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in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isCapitalized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]</a:t>
            </a:r>
          </a:p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hasAccentedLatinChar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DRUG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ends(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, 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]</a:t>
            </a:r>
          </a:p>
          <a:p>
            <a:pPr lvl="1">
              <a:lnSpc>
                <a:spcPct val="95000"/>
              </a:lnSpc>
            </a:pPr>
            <a:endParaRPr lang="en-US" dirty="0" smtClean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marL="457200" lvl="1" indent="0" eaLnBrk="1" hangingPunct="1">
              <a:buNone/>
            </a:pPr>
            <a:endParaRPr lang="en-US" dirty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lvl="1" eaLnBrk="1" hangingPunct="1"/>
            <a:endParaRPr lang="en-US" dirty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Models will assign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to each </a:t>
            </a:r>
            <a:r>
              <a:rPr lang="en-US" dirty="0">
                <a:ea typeface="ＭＳ Ｐゴシック" charset="0"/>
                <a:cs typeface="ＭＳ Ｐゴシック" charset="0"/>
              </a:rPr>
              <a:t>feature a </a:t>
            </a:r>
            <a:r>
              <a:rPr lang="en-US" i="1" dirty="0" smtClean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weight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A positive weight votes that this configuration is likely correct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A negative weight votes that this configuration is likely incorrect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3558" name="Text Box 1028"/>
          <p:cNvSpPr txBox="1">
            <a:spLocks noChangeArrowheads="1"/>
          </p:cNvSpPr>
          <p:nvPr/>
        </p:nvSpPr>
        <p:spPr bwMode="auto">
          <a:xfrm>
            <a:off x="3048000" y="2687419"/>
            <a:ext cx="14516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chemeClr val="accent6"/>
                </a:solidFill>
              </a:rPr>
              <a:t> LOCATION</a:t>
            </a:r>
            <a:endParaRPr lang="en-US" sz="1800" dirty="0">
              <a:solidFill>
                <a:schemeClr val="accent6"/>
              </a:solidFill>
            </a:endParaRP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</a:t>
            </a:r>
            <a:r>
              <a:rPr lang="en-US" sz="1800" i="1" dirty="0" smtClean="0">
                <a:solidFill>
                  <a:srgbClr val="CC0000"/>
                </a:solidFill>
              </a:rPr>
              <a:t>Québec</a:t>
            </a:r>
            <a:endParaRPr lang="en-US" sz="1800" i="1" dirty="0">
              <a:solidFill>
                <a:srgbClr val="CC0000"/>
              </a:solidFill>
            </a:endParaRPr>
          </a:p>
        </p:txBody>
      </p:sp>
      <p:sp>
        <p:nvSpPr>
          <p:cNvPr id="23559" name="Text Box 1029"/>
          <p:cNvSpPr txBox="1">
            <a:spLocks noChangeArrowheads="1"/>
          </p:cNvSpPr>
          <p:nvPr/>
        </p:nvSpPr>
        <p:spPr bwMode="auto">
          <a:xfrm>
            <a:off x="7162800" y="2668369"/>
            <a:ext cx="1138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 smtClean="0">
                <a:solidFill>
                  <a:srgbClr val="FF8700"/>
                </a:solidFill>
              </a:rPr>
              <a:t>PERSON</a:t>
            </a:r>
            <a:endParaRPr lang="en-US" sz="1800" dirty="0">
              <a:solidFill>
                <a:srgbClr val="FF8700"/>
              </a:solidFill>
            </a:endParaRPr>
          </a:p>
          <a:p>
            <a:pPr eaLnBrk="1" hangingPunct="1"/>
            <a:r>
              <a:rPr lang="en-US" sz="1800" i="1" dirty="0" smtClean="0">
                <a:solidFill>
                  <a:srgbClr val="CC0000"/>
                </a:solidFill>
              </a:rPr>
              <a:t>saw Sue</a:t>
            </a:r>
            <a:endParaRPr lang="en-US" sz="1800" i="1" dirty="0">
              <a:solidFill>
                <a:srgbClr val="CC0000"/>
              </a:solidFill>
            </a:endParaRPr>
          </a:p>
        </p:txBody>
      </p:sp>
      <p:sp>
        <p:nvSpPr>
          <p:cNvPr id="23560" name="Text Box 1030"/>
          <p:cNvSpPr txBox="1">
            <a:spLocks noChangeArrowheads="1"/>
          </p:cNvSpPr>
          <p:nvPr/>
        </p:nvSpPr>
        <p:spPr bwMode="auto">
          <a:xfrm>
            <a:off x="5181600" y="2668369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 smtClean="0">
                <a:solidFill>
                  <a:srgbClr val="FF8700"/>
                </a:solidFill>
              </a:rPr>
              <a:t>DRUG</a:t>
            </a:r>
            <a:endParaRPr lang="en-US" sz="1800" dirty="0">
              <a:solidFill>
                <a:srgbClr val="FF8700"/>
              </a:solidFill>
            </a:endParaRPr>
          </a:p>
          <a:p>
            <a:pPr eaLnBrk="1" hangingPunct="1"/>
            <a:r>
              <a:rPr lang="en-US" sz="1800" i="1" dirty="0" smtClean="0">
                <a:solidFill>
                  <a:srgbClr val="CC0000"/>
                </a:solidFill>
              </a:rPr>
              <a:t>taking Zantac</a:t>
            </a:r>
            <a:endParaRPr lang="en-US" sz="1800" i="1" dirty="0">
              <a:solidFill>
                <a:srgbClr val="CC0000"/>
              </a:solidFill>
            </a:endParaRPr>
          </a:p>
        </p:txBody>
      </p:sp>
      <p:sp>
        <p:nvSpPr>
          <p:cNvPr id="23561" name="Text Box 1031"/>
          <p:cNvSpPr txBox="1">
            <a:spLocks noChangeArrowheads="1"/>
          </p:cNvSpPr>
          <p:nvPr/>
        </p:nvSpPr>
        <p:spPr bwMode="auto">
          <a:xfrm>
            <a:off x="1219200" y="2687419"/>
            <a:ext cx="13944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chemeClr val="accent6"/>
                </a:solidFill>
              </a:rPr>
              <a:t>LOCATION</a:t>
            </a:r>
            <a:endParaRPr lang="en-US" sz="1800" dirty="0">
              <a:solidFill>
                <a:schemeClr val="accent6"/>
              </a:solidFill>
            </a:endParaRPr>
          </a:p>
          <a:p>
            <a:pPr eaLnBrk="1" hangingPunct="1"/>
            <a:r>
              <a:rPr lang="en-US" sz="1800" i="1" dirty="0" smtClean="0">
                <a:solidFill>
                  <a:srgbClr val="CC0000"/>
                </a:solidFill>
              </a:rPr>
              <a:t>in Arcadia</a:t>
            </a:r>
            <a:endParaRPr lang="en-US" sz="1800" i="1" dirty="0">
              <a:solidFill>
                <a:srgbClr val="CC0000"/>
              </a:solidFill>
            </a:endParaRPr>
          </a:p>
        </p:txBody>
      </p:sp>
      <p:sp>
        <p:nvSpPr>
          <p:cNvPr id="23562" name="Oval 1032"/>
          <p:cNvSpPr>
            <a:spLocks noChangeArrowheads="1"/>
          </p:cNvSpPr>
          <p:nvPr/>
        </p:nvSpPr>
        <p:spPr bwMode="auto">
          <a:xfrm>
            <a:off x="838200" y="2628900"/>
            <a:ext cx="3810000" cy="781050"/>
          </a:xfrm>
          <a:prstGeom prst="ellipse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Oval 1033"/>
          <p:cNvSpPr>
            <a:spLocks noChangeArrowheads="1"/>
          </p:cNvSpPr>
          <p:nvPr/>
        </p:nvSpPr>
        <p:spPr bwMode="auto">
          <a:xfrm>
            <a:off x="2895600" y="2667000"/>
            <a:ext cx="1905000" cy="74295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034"/>
          <p:cNvSpPr>
            <a:spLocks noChangeArrowheads="1"/>
          </p:cNvSpPr>
          <p:nvPr/>
        </p:nvSpPr>
        <p:spPr bwMode="auto">
          <a:xfrm>
            <a:off x="5024070" y="2571750"/>
            <a:ext cx="1986330" cy="8382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2908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Example features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355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5000"/>
              </a:lnSpc>
            </a:pPr>
            <a:r>
              <a:rPr lang="en-US" i="1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-1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ja-JP" alt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in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isCapitalized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]</a:t>
            </a:r>
          </a:p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hasAccentedLatinChar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DRUG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ends(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, 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]</a:t>
            </a:r>
          </a:p>
          <a:p>
            <a:pPr lvl="1">
              <a:lnSpc>
                <a:spcPct val="95000"/>
              </a:lnSpc>
            </a:pPr>
            <a:endParaRPr lang="en-US" dirty="0" smtClean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marL="457200" lvl="1" indent="0" eaLnBrk="1" hangingPunct="1">
              <a:buNone/>
            </a:pPr>
            <a:endParaRPr lang="en-US" dirty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lvl="1" eaLnBrk="1" hangingPunct="1"/>
            <a:endParaRPr lang="en-US" dirty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Models will assign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to each </a:t>
            </a:r>
            <a:r>
              <a:rPr lang="en-US" dirty="0">
                <a:ea typeface="ＭＳ Ｐゴシック" charset="0"/>
                <a:cs typeface="ＭＳ Ｐゴシック" charset="0"/>
              </a:rPr>
              <a:t>feature a </a:t>
            </a:r>
            <a:r>
              <a:rPr lang="en-US" i="1" dirty="0" smtClean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weight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A positive weight votes that this configuration is likely correct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A negative weight votes that this configuration is likely incorrect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19200" y="2668369"/>
            <a:ext cx="7081900" cy="665381"/>
            <a:chOff x="1219200" y="2668369"/>
            <a:chExt cx="7081900" cy="665381"/>
          </a:xfrm>
        </p:grpSpPr>
        <p:sp>
          <p:nvSpPr>
            <p:cNvPr id="23558" name="Text Box 1028"/>
            <p:cNvSpPr txBox="1">
              <a:spLocks noChangeArrowheads="1"/>
            </p:cNvSpPr>
            <p:nvPr/>
          </p:nvSpPr>
          <p:spPr bwMode="auto">
            <a:xfrm>
              <a:off x="3048000" y="2687419"/>
              <a:ext cx="14516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>
                  <a:solidFill>
                    <a:schemeClr val="accent6"/>
                  </a:solidFill>
                </a:rPr>
                <a:t> LOCATION</a:t>
              </a:r>
              <a:endParaRPr lang="en-US" sz="1800" dirty="0">
                <a:solidFill>
                  <a:schemeClr val="accent6"/>
                </a:solidFill>
              </a:endParaRPr>
            </a:p>
            <a:p>
              <a:pPr eaLnBrk="1" hangingPunct="1"/>
              <a:r>
                <a:rPr lang="en-US" sz="1800" i="1" dirty="0">
                  <a:solidFill>
                    <a:srgbClr val="CC0000"/>
                  </a:solidFill>
                </a:rPr>
                <a:t>in </a:t>
              </a:r>
              <a:r>
                <a:rPr lang="en-US" sz="1800" i="1" dirty="0" smtClean="0">
                  <a:solidFill>
                    <a:srgbClr val="CC0000"/>
                  </a:solidFill>
                </a:rPr>
                <a:t>Québec</a:t>
              </a:r>
              <a:endParaRPr lang="en-US" sz="1800" i="1" dirty="0">
                <a:solidFill>
                  <a:srgbClr val="CC0000"/>
                </a:solidFill>
              </a:endParaRPr>
            </a:p>
          </p:txBody>
        </p:sp>
        <p:sp>
          <p:nvSpPr>
            <p:cNvPr id="23559" name="Text Box 1029"/>
            <p:cNvSpPr txBox="1">
              <a:spLocks noChangeArrowheads="1"/>
            </p:cNvSpPr>
            <p:nvPr/>
          </p:nvSpPr>
          <p:spPr bwMode="auto">
            <a:xfrm>
              <a:off x="7162800" y="2668369"/>
              <a:ext cx="11383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dirty="0" smtClean="0">
                  <a:solidFill>
                    <a:srgbClr val="FF8700"/>
                  </a:solidFill>
                </a:rPr>
                <a:t>PERSON</a:t>
              </a:r>
              <a:endParaRPr lang="en-US" sz="1800" dirty="0">
                <a:solidFill>
                  <a:srgbClr val="FF8700"/>
                </a:solidFill>
              </a:endParaRPr>
            </a:p>
            <a:p>
              <a:pPr eaLnBrk="1" hangingPunct="1"/>
              <a:r>
                <a:rPr lang="en-US" sz="1800" i="1" dirty="0" smtClean="0">
                  <a:solidFill>
                    <a:srgbClr val="CC0000"/>
                  </a:solidFill>
                </a:rPr>
                <a:t>saw Sue</a:t>
              </a:r>
              <a:endParaRPr lang="en-US" sz="1800" i="1" dirty="0">
                <a:solidFill>
                  <a:srgbClr val="CC0000"/>
                </a:solidFill>
              </a:endParaRPr>
            </a:p>
          </p:txBody>
        </p:sp>
        <p:sp>
          <p:nvSpPr>
            <p:cNvPr id="23560" name="Text Box 1030"/>
            <p:cNvSpPr txBox="1">
              <a:spLocks noChangeArrowheads="1"/>
            </p:cNvSpPr>
            <p:nvPr/>
          </p:nvSpPr>
          <p:spPr bwMode="auto">
            <a:xfrm>
              <a:off x="5181600" y="2668369"/>
              <a:ext cx="1752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dirty="0" smtClean="0">
                  <a:solidFill>
                    <a:srgbClr val="FF8700"/>
                  </a:solidFill>
                </a:rPr>
                <a:t>DRUG</a:t>
              </a:r>
              <a:endParaRPr lang="en-US" sz="1800" dirty="0">
                <a:solidFill>
                  <a:srgbClr val="FF8700"/>
                </a:solidFill>
              </a:endParaRPr>
            </a:p>
            <a:p>
              <a:pPr eaLnBrk="1" hangingPunct="1"/>
              <a:r>
                <a:rPr lang="en-US" sz="1800" i="1" dirty="0" smtClean="0">
                  <a:solidFill>
                    <a:srgbClr val="CC0000"/>
                  </a:solidFill>
                </a:rPr>
                <a:t>taking Zantac</a:t>
              </a:r>
              <a:endParaRPr lang="en-US" sz="1800" i="1" dirty="0">
                <a:solidFill>
                  <a:srgbClr val="CC0000"/>
                </a:solidFill>
              </a:endParaRPr>
            </a:p>
          </p:txBody>
        </p:sp>
        <p:sp>
          <p:nvSpPr>
            <p:cNvPr id="23561" name="Text Box 1031"/>
            <p:cNvSpPr txBox="1">
              <a:spLocks noChangeArrowheads="1"/>
            </p:cNvSpPr>
            <p:nvPr/>
          </p:nvSpPr>
          <p:spPr bwMode="auto">
            <a:xfrm>
              <a:off x="1219200" y="2687419"/>
              <a:ext cx="139449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>
                  <a:solidFill>
                    <a:schemeClr val="accent6"/>
                  </a:solidFill>
                </a:rPr>
                <a:t>LOCATION</a:t>
              </a:r>
              <a:endParaRPr lang="en-US" sz="1800" dirty="0">
                <a:solidFill>
                  <a:schemeClr val="accent6"/>
                </a:solidFill>
              </a:endParaRPr>
            </a:p>
            <a:p>
              <a:pPr eaLnBrk="1" hangingPunct="1"/>
              <a:r>
                <a:rPr lang="en-US" sz="1800" i="1" dirty="0" smtClean="0">
                  <a:solidFill>
                    <a:srgbClr val="CC0000"/>
                  </a:solidFill>
                </a:rPr>
                <a:t>in Arcadia</a:t>
              </a:r>
              <a:endParaRPr lang="en-US" sz="1800" i="1" dirty="0">
                <a:solidFill>
                  <a:srgbClr val="C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926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Expectations</a:t>
            </a:r>
            <a:endParaRPr lang="en-US" dirty="0"/>
          </a:p>
        </p:txBody>
      </p:sp>
      <p:sp>
        <p:nvSpPr>
          <p:cNvPr id="2355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crucially make use of two </a:t>
            </a:r>
            <a:r>
              <a:rPr lang="en-US" i="1" dirty="0" smtClean="0">
                <a:solidFill>
                  <a:schemeClr val="accent3"/>
                </a:solidFill>
              </a:rPr>
              <a:t>expectations</a:t>
            </a:r>
            <a:r>
              <a:rPr lang="en-US" i="1" dirty="0" smtClean="0"/>
              <a:t> </a:t>
            </a:r>
          </a:p>
          <a:p>
            <a:pPr lvl="2"/>
            <a:r>
              <a:rPr lang="en-US" dirty="0" smtClean="0"/>
              <a:t>actual or predicted counts of a feature firing: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Empirical count (expectation) of a feature: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Model expectation of a feature:</a:t>
            </a:r>
            <a:endParaRPr 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2624885"/>
              </p:ext>
            </p:extLst>
          </p:nvPr>
        </p:nvGraphicFramePr>
        <p:xfrm>
          <a:off x="1600200" y="2952750"/>
          <a:ext cx="4915597" cy="533400"/>
        </p:xfrm>
        <a:graphic>
          <a:graphicData uri="http://schemas.openxmlformats.org/presentationml/2006/ole">
            <p:oleObj spid="_x0000_s46230" name="Equation" r:id="rId3" imgW="2568960" imgH="26496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4223302"/>
              </p:ext>
            </p:extLst>
          </p:nvPr>
        </p:nvGraphicFramePr>
        <p:xfrm>
          <a:off x="1600200" y="4171950"/>
          <a:ext cx="3971366" cy="533400"/>
        </p:xfrm>
        <a:graphic>
          <a:graphicData uri="http://schemas.openxmlformats.org/presentationml/2006/ole">
            <p:oleObj spid="_x0000_s46231" name="Equation" r:id="rId4" imgW="2075400" imgH="2649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004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Features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charset="0"/>
                <a:cs typeface="ＭＳ Ｐゴシック" charset="0"/>
              </a:rPr>
              <a:t>In NLP uses, usually a feature specifies </a:t>
            </a:r>
            <a:r>
              <a:rPr lang="en-US" sz="2400" dirty="0" smtClean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(1)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 an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indicator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function – a yes/no </a:t>
            </a:r>
            <a:r>
              <a:rPr lang="en-US" sz="2400" dirty="0" err="1" smtClean="0">
                <a:ea typeface="ＭＳ Ｐゴシック" charset="0"/>
                <a:cs typeface="ＭＳ Ｐゴシック" charset="0"/>
              </a:rPr>
              <a:t>boolean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 matching function –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of properties of the input and </a:t>
            </a:r>
            <a:r>
              <a:rPr lang="en-US" sz="2400" dirty="0" smtClean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(2)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 a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particular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class</a:t>
            </a:r>
          </a:p>
          <a:p>
            <a:pPr lvl="1"/>
            <a:r>
              <a:rPr lang="en-US" sz="28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sz="2800" i="1" baseline="-250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28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sz="2800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sz="2800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Φ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28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d) </a:t>
            </a:r>
            <a:r>
              <a:rPr lang="en-US" sz="2800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i="1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2800" i="1" baseline="-25000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j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]</a:t>
            </a:r>
            <a:r>
              <a:rPr lang="en-US" i="1" baseline="-25000" dirty="0" smtClean="0">
                <a:solidFill>
                  <a:srgbClr val="008000"/>
                </a:solidFill>
                <a:latin typeface="Lucida Sans" charset="0"/>
                <a:ea typeface="ＭＳ Ｐゴシック" charset="0"/>
              </a:rPr>
              <a:t>            </a:t>
            </a:r>
            <a:r>
              <a:rPr lang="en-US" dirty="0" smtClean="0">
                <a:solidFill>
                  <a:schemeClr val="accent6"/>
                </a:solidFill>
                <a:ea typeface="ＭＳ Ｐゴシック" charset="0"/>
              </a:rPr>
              <a:t>[Value is 0 or 1]</a:t>
            </a:r>
            <a:endParaRPr lang="en-US" i="1" baseline="-25000" dirty="0" smtClean="0">
              <a:solidFill>
                <a:schemeClr val="accent6"/>
              </a:solidFill>
              <a:ea typeface="ＭＳ Ｐゴシック" charset="0"/>
            </a:endParaRPr>
          </a:p>
          <a:p>
            <a:pPr lvl="1"/>
            <a:r>
              <a:rPr lang="en-US" sz="2400" dirty="0" smtClean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They </a:t>
            </a:r>
            <a:r>
              <a:rPr lang="en-US" sz="24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pick out a </a:t>
            </a:r>
            <a:r>
              <a:rPr lang="en-US" sz="2400" dirty="0" smtClean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data subset and suggest a label for it.</a:t>
            </a:r>
          </a:p>
          <a:p>
            <a:pPr eaLnBrk="1" hangingPunct="1"/>
            <a:r>
              <a:rPr lang="en-US" sz="2400" dirty="0" smtClean="0">
                <a:ea typeface="ＭＳ Ｐゴシック" charset="0"/>
                <a:cs typeface="ＭＳ Ｐゴシック" charset="0"/>
              </a:rPr>
              <a:t>We will say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that </a:t>
            </a:r>
            <a:r>
              <a:rPr lang="en-US" sz="24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is a feature of the data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when, for each </a:t>
            </a:r>
            <a:r>
              <a:rPr lang="en-US" sz="2400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400" i="1" baseline="-250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the conjunction </a:t>
            </a:r>
            <a:r>
              <a:rPr lang="en-US" sz="24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d) </a:t>
            </a:r>
            <a:r>
              <a:rPr lang="en-US" sz="24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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400" i="1" baseline="-25000" dirty="0" err="1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2400" dirty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is a feature of the data-class pair 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i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c, d</a:t>
            </a:r>
            <a:r>
              <a:rPr lang="en-US" sz="24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8352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Features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610600" cy="3333750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charset="0"/>
                <a:cs typeface="ＭＳ Ｐゴシック" charset="0"/>
              </a:rPr>
              <a:t>In NLP uses, usually a feature specifies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an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indicator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function – a yes/no </a:t>
            </a:r>
            <a:r>
              <a:rPr lang="en-US" sz="2000" dirty="0" err="1" smtClean="0">
                <a:ea typeface="ＭＳ Ｐゴシック" charset="0"/>
                <a:cs typeface="ＭＳ Ｐゴシック" charset="0"/>
              </a:rPr>
              <a:t>boolean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matching function –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of properties of the input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particular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class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r>
              <a:rPr lang="en-US" sz="28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        f</a:t>
            </a:r>
            <a:r>
              <a:rPr lang="en-US" sz="2800" i="1" baseline="-250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28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sz="2800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sz="2800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Φ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28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d) </a:t>
            </a:r>
            <a:r>
              <a:rPr lang="en-US" sz="2800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i="1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2800" i="1" baseline="-25000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j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]</a:t>
            </a:r>
            <a:r>
              <a:rPr lang="en-US" i="1" baseline="-25000" dirty="0" smtClean="0">
                <a:solidFill>
                  <a:srgbClr val="008000"/>
                </a:solidFill>
                <a:latin typeface="Lucida Sans" charset="0"/>
                <a:ea typeface="ＭＳ Ｐゴシック" charset="0"/>
              </a:rPr>
              <a:t>            </a:t>
            </a:r>
            <a:r>
              <a:rPr lang="en-US" dirty="0" smtClean="0">
                <a:solidFill>
                  <a:schemeClr val="accent6"/>
                </a:solidFill>
                <a:ea typeface="ＭＳ Ｐゴシック" charset="0"/>
              </a:rPr>
              <a:t>[Value is 0 or 1]</a:t>
            </a:r>
          </a:p>
          <a:p>
            <a:pPr lvl="1"/>
            <a:endParaRPr lang="en-US" i="1" baseline="-25000" dirty="0" smtClean="0">
              <a:solidFill>
                <a:schemeClr val="accent6"/>
              </a:solidFill>
              <a:ea typeface="ＭＳ Ｐゴシック" charset="0"/>
            </a:endParaRPr>
          </a:p>
          <a:p>
            <a:pPr lvl="1"/>
            <a:r>
              <a:rPr lang="en-US" sz="2400" dirty="0" smtClean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Each feature picks </a:t>
            </a:r>
            <a:r>
              <a:rPr lang="en-US" sz="24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out a </a:t>
            </a:r>
            <a:r>
              <a:rPr lang="en-US" sz="2400" dirty="0" smtClean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data subset and suggests a label for it</a:t>
            </a:r>
          </a:p>
        </p:txBody>
      </p:sp>
    </p:spTree>
    <p:extLst>
      <p:ext uri="{BB962C8B-B14F-4D97-AF65-F5344CB8AC3E}">
        <p14:creationId xmlns:p14="http://schemas.microsoft.com/office/powerpoint/2010/main" xmlns="" val="273644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Models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47775"/>
            <a:ext cx="7772400" cy="372427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decision about a data point is based only on the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features</a:t>
            </a:r>
            <a:r>
              <a:rPr lang="en-US" dirty="0">
                <a:ea typeface="ＭＳ Ｐゴシック" charset="0"/>
                <a:cs typeface="ＭＳ Ｐゴシック" charset="0"/>
              </a:rPr>
              <a:t> active at that point.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5450" y="1990726"/>
            <a:ext cx="2630487" cy="3140332"/>
            <a:chOff x="425450" y="1990726"/>
            <a:chExt cx="2630487" cy="3140332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425450" y="2038350"/>
              <a:ext cx="2622550" cy="2411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434975" y="2241948"/>
              <a:ext cx="255428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chemeClr val="tx2"/>
                  </a:solidFill>
                </a:rPr>
                <a:t>BUSINESS: </a:t>
              </a:r>
              <a:r>
                <a:rPr lang="en-US" sz="2000" dirty="0">
                  <a:solidFill>
                    <a:srgbClr val="A4001D"/>
                  </a:solidFill>
                </a:rPr>
                <a:t>Stocks hit a yearly low …</a:t>
              </a:r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714375" y="1990726"/>
              <a:ext cx="2084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Data</a:t>
              </a: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768350" y="3418285"/>
              <a:ext cx="2084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Features</a:t>
              </a:r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587375" y="3693319"/>
              <a:ext cx="243205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A4001D"/>
                  </a:solidFill>
                </a:rPr>
                <a:t>{…, stocks, hit, a, yearly, low, …}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582613" y="3105150"/>
              <a:ext cx="24320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/>
                <a:t>Label: </a:t>
              </a:r>
              <a:r>
                <a:rPr lang="en-US" sz="2000" dirty="0" smtClean="0">
                  <a:solidFill>
                    <a:schemeClr val="tx2"/>
                  </a:solidFill>
                </a:rPr>
                <a:t>BUSINESS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434975" y="3101578"/>
              <a:ext cx="2620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512764" y="4423172"/>
              <a:ext cx="25304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Text Categorization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41688" y="1996679"/>
            <a:ext cx="2678112" cy="3111757"/>
            <a:chOff x="3341688" y="1996679"/>
            <a:chExt cx="2678112" cy="3111757"/>
          </a:xfrm>
        </p:grpSpPr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3352800" y="2044303"/>
              <a:ext cx="2667000" cy="2411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3397251" y="2247901"/>
              <a:ext cx="253206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A4001D"/>
                  </a:solidFill>
                </a:rPr>
                <a:t>… to restructure </a:t>
              </a:r>
              <a:r>
                <a:rPr lang="en-US" sz="2000" dirty="0" err="1">
                  <a:solidFill>
                    <a:srgbClr val="A4001D"/>
                  </a:solidFill>
                </a:rPr>
                <a:t>bank</a:t>
              </a:r>
              <a:r>
                <a:rPr lang="en-US" sz="2000" dirty="0" err="1">
                  <a:solidFill>
                    <a:schemeClr val="tx2"/>
                  </a:solidFill>
                </a:rPr>
                <a:t>:MONEY</a:t>
              </a:r>
              <a:r>
                <a:rPr lang="en-US" sz="2000" dirty="0">
                  <a:solidFill>
                    <a:srgbClr val="CC0000"/>
                  </a:solidFill>
                </a:rPr>
                <a:t> </a:t>
              </a:r>
              <a:r>
                <a:rPr lang="en-US" sz="2000" dirty="0">
                  <a:solidFill>
                    <a:srgbClr val="A4001D"/>
                  </a:solidFill>
                </a:rPr>
                <a:t>debt.</a:t>
              </a:r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3621089" y="1996679"/>
              <a:ext cx="2084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Data</a:t>
              </a: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3675064" y="3424238"/>
              <a:ext cx="2084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Features</a:t>
              </a:r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3416300" y="3699273"/>
              <a:ext cx="250983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>
                  <a:solidFill>
                    <a:srgbClr val="A4001D"/>
                  </a:solidFill>
                </a:rPr>
                <a:t>{…, </a:t>
              </a:r>
              <a:r>
                <a:rPr lang="en-US" sz="1800" i="1" dirty="0">
                  <a:solidFill>
                    <a:srgbClr val="A4001D"/>
                  </a:solidFill>
                  <a:latin typeface="Times New Roman" charset="0"/>
                </a:rPr>
                <a:t>w</a:t>
              </a:r>
              <a:r>
                <a:rPr lang="en-US" sz="1800" baseline="-25000" dirty="0">
                  <a:solidFill>
                    <a:srgbClr val="A4001D"/>
                  </a:solidFill>
                  <a:latin typeface="Times New Roman" charset="0"/>
                </a:rPr>
                <a:t>-1</a:t>
              </a:r>
              <a:r>
                <a:rPr lang="en-US" sz="1800" dirty="0" smtClean="0">
                  <a:solidFill>
                    <a:srgbClr val="A4001D"/>
                  </a:solidFill>
                </a:rPr>
                <a:t>=</a:t>
              </a:r>
              <a:r>
                <a:rPr lang="en-US" sz="1800" dirty="0">
                  <a:solidFill>
                    <a:srgbClr val="A4001D"/>
                  </a:solidFill>
                </a:rPr>
                <a:t>restructure, </a:t>
              </a:r>
              <a:r>
                <a:rPr lang="en-US" sz="1800" i="1" dirty="0" smtClean="0">
                  <a:solidFill>
                    <a:srgbClr val="A4001D"/>
                  </a:solidFill>
                  <a:latin typeface="Times New Roman" charset="0"/>
                </a:rPr>
                <a:t>w</a:t>
              </a:r>
              <a:r>
                <a:rPr lang="en-US" sz="1800" baseline="-25000" dirty="0" smtClean="0">
                  <a:solidFill>
                    <a:srgbClr val="A4001D"/>
                  </a:solidFill>
                  <a:latin typeface="Times New Roman" charset="0"/>
                </a:rPr>
                <a:t>+1</a:t>
              </a:r>
              <a:r>
                <a:rPr lang="en-US" sz="1800" dirty="0" smtClean="0">
                  <a:solidFill>
                    <a:srgbClr val="A4001D"/>
                  </a:solidFill>
                </a:rPr>
                <a:t>=</a:t>
              </a:r>
              <a:r>
                <a:rPr lang="en-US" sz="1800" dirty="0">
                  <a:solidFill>
                    <a:srgbClr val="A4001D"/>
                  </a:solidFill>
                </a:rPr>
                <a:t>debt, </a:t>
              </a:r>
              <a:r>
                <a:rPr lang="en-US" sz="1800" dirty="0" smtClean="0">
                  <a:solidFill>
                    <a:srgbClr val="A4001D"/>
                  </a:solidFill>
                </a:rPr>
                <a:t>L=</a:t>
              </a:r>
              <a:r>
                <a:rPr lang="en-US" sz="1800" dirty="0">
                  <a:solidFill>
                    <a:srgbClr val="A4001D"/>
                  </a:solidFill>
                </a:rPr>
                <a:t>12, …}</a:t>
              </a:r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3489325" y="3111104"/>
              <a:ext cx="24320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Label: </a:t>
              </a:r>
              <a:r>
                <a:rPr lang="en-US" sz="2000" dirty="0" smtClean="0">
                  <a:solidFill>
                    <a:schemeClr val="tx2"/>
                  </a:solidFill>
                </a:rPr>
                <a:t>MONEY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>
              <a:off x="3341688" y="3107532"/>
              <a:ext cx="2620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3419476" y="4400550"/>
              <a:ext cx="25304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Word-Sense Disambiguation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72200" y="2002632"/>
            <a:ext cx="2743200" cy="2820650"/>
            <a:chOff x="6172200" y="2002632"/>
            <a:chExt cx="2743200" cy="2820650"/>
          </a:xfrm>
        </p:grpSpPr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6292850" y="2032397"/>
              <a:ext cx="2622550" cy="2411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6172200" y="2253854"/>
              <a:ext cx="264318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CC0000"/>
                  </a:solidFill>
                </a:rPr>
                <a:t> </a:t>
              </a:r>
              <a:r>
                <a:rPr lang="en-US" sz="2000" dirty="0">
                  <a:solidFill>
                    <a:srgbClr val="A4001D"/>
                  </a:solidFill>
                </a:rPr>
                <a:t>DT      JJ       </a:t>
              </a:r>
              <a:r>
                <a:rPr lang="en-US" sz="2000" dirty="0">
                  <a:solidFill>
                    <a:schemeClr val="tx2"/>
                  </a:solidFill>
                </a:rPr>
                <a:t>NN …</a:t>
              </a:r>
            </a:p>
            <a:p>
              <a:pPr eaLnBrk="1" hangingPunct="1"/>
              <a:r>
                <a:rPr lang="en-US" sz="2000" dirty="0">
                  <a:solidFill>
                    <a:srgbClr val="A4001D"/>
                  </a:solidFill>
                </a:rPr>
                <a:t>The previous fall …</a:t>
              </a: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6505575" y="2002632"/>
              <a:ext cx="2084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Data</a:t>
              </a:r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6559550" y="3430191"/>
              <a:ext cx="2084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Features</a:t>
              </a:r>
            </a:p>
          </p:txBody>
        </p:sp>
        <p:sp>
          <p:nvSpPr>
            <p:cNvPr id="24602" name="Text Box 26"/>
            <p:cNvSpPr txBox="1">
              <a:spLocks noChangeArrowheads="1"/>
            </p:cNvSpPr>
            <p:nvPr/>
          </p:nvSpPr>
          <p:spPr bwMode="auto">
            <a:xfrm>
              <a:off x="6289676" y="3705225"/>
              <a:ext cx="260032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A4001D"/>
                  </a:solidFill>
                </a:rPr>
                <a:t>{</a:t>
              </a:r>
              <a:r>
                <a:rPr lang="en-US" sz="2000" i="1" dirty="0" smtClean="0">
                  <a:solidFill>
                    <a:srgbClr val="A4001D"/>
                  </a:solidFill>
                  <a:latin typeface="Times New Roman" charset="0"/>
                </a:rPr>
                <a:t>w</a:t>
              </a:r>
              <a:r>
                <a:rPr lang="en-US" sz="2000" dirty="0" smtClean="0">
                  <a:solidFill>
                    <a:srgbClr val="A4001D"/>
                  </a:solidFill>
                </a:rPr>
                <a:t>=</a:t>
              </a:r>
              <a:r>
                <a:rPr lang="en-US" sz="2000" dirty="0">
                  <a:solidFill>
                    <a:srgbClr val="A4001D"/>
                  </a:solidFill>
                </a:rPr>
                <a:t>fall, </a:t>
              </a:r>
              <a:r>
                <a:rPr lang="en-US" sz="2000" i="1" dirty="0" smtClean="0">
                  <a:solidFill>
                    <a:srgbClr val="A4001D"/>
                  </a:solidFill>
                  <a:latin typeface="Times New Roman" charset="0"/>
                </a:rPr>
                <a:t>t</a:t>
              </a:r>
              <a:r>
                <a:rPr lang="en-US" sz="2000" baseline="-25000" dirty="0" smtClean="0">
                  <a:solidFill>
                    <a:srgbClr val="A4001D"/>
                  </a:solidFill>
                  <a:latin typeface="Times New Roman" charset="0"/>
                </a:rPr>
                <a:t>-</a:t>
              </a:r>
              <a:r>
                <a:rPr lang="en-US" sz="2000" baseline="-25000" dirty="0">
                  <a:solidFill>
                    <a:srgbClr val="A4001D"/>
                  </a:solidFill>
                  <a:latin typeface="Times New Roman" charset="0"/>
                </a:rPr>
                <a:t>1</a:t>
              </a:r>
              <a:r>
                <a:rPr lang="en-US" sz="2000" dirty="0" smtClean="0">
                  <a:solidFill>
                    <a:srgbClr val="A4001D"/>
                  </a:solidFill>
                </a:rPr>
                <a:t>=</a:t>
              </a:r>
              <a:r>
                <a:rPr lang="en-US" sz="2000" dirty="0">
                  <a:solidFill>
                    <a:srgbClr val="A4001D"/>
                  </a:solidFill>
                </a:rPr>
                <a:t>JJ </a:t>
              </a:r>
              <a:r>
                <a:rPr lang="en-US" sz="2000" i="1" dirty="0">
                  <a:solidFill>
                    <a:srgbClr val="A4001D"/>
                  </a:solidFill>
                  <a:latin typeface="Times New Roman" charset="0"/>
                </a:rPr>
                <a:t>w</a:t>
              </a:r>
              <a:r>
                <a:rPr lang="en-US" sz="2000" baseline="-25000" dirty="0">
                  <a:solidFill>
                    <a:srgbClr val="A4001D"/>
                  </a:solidFill>
                  <a:latin typeface="Times New Roman" charset="0"/>
                </a:rPr>
                <a:t>-1</a:t>
              </a:r>
              <a:r>
                <a:rPr lang="en-US" sz="2000" dirty="0" smtClean="0">
                  <a:solidFill>
                    <a:srgbClr val="A4001D"/>
                  </a:solidFill>
                </a:rPr>
                <a:t>=</a:t>
              </a:r>
              <a:r>
                <a:rPr lang="en-US" sz="2000" dirty="0">
                  <a:solidFill>
                    <a:srgbClr val="A4001D"/>
                  </a:solidFill>
                </a:rPr>
                <a:t>previous}</a:t>
              </a:r>
            </a:p>
          </p:txBody>
        </p:sp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6373813" y="3117057"/>
              <a:ext cx="24320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Label: </a:t>
              </a:r>
              <a:r>
                <a:rPr lang="en-US" sz="2000" dirty="0" smtClean="0">
                  <a:solidFill>
                    <a:schemeClr val="tx2"/>
                  </a:solidFill>
                </a:rPr>
                <a:t>NN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>
              <a:off x="6248400" y="3105150"/>
              <a:ext cx="2620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606" name="Text Box 30"/>
            <p:cNvSpPr txBox="1">
              <a:spLocks noChangeArrowheads="1"/>
            </p:cNvSpPr>
            <p:nvPr/>
          </p:nvSpPr>
          <p:spPr bwMode="auto">
            <a:xfrm>
              <a:off x="6315076" y="4423172"/>
              <a:ext cx="25304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POS Tagging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65892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Text Categorization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10600" cy="33337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(Zhang and </a:t>
            </a:r>
            <a:r>
              <a:rPr lang="en-US" sz="2000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Oles</a:t>
            </a:r>
            <a:r>
              <a:rPr lang="en-US" sz="20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2001)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Features are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presence of each </a:t>
            </a:r>
            <a:r>
              <a:rPr lang="en-US" sz="20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word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in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a document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the document </a:t>
            </a:r>
            <a:r>
              <a:rPr lang="en-US" sz="2000" dirty="0" smtClean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class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(they do feature selection to use reliable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indicator words)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Tests on classic Reuters data set (and others)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Naïve Bayes: 77.0% F</a:t>
            </a:r>
            <a:r>
              <a:rPr lang="en-US" baseline="-25000" dirty="0">
                <a:ea typeface="ＭＳ Ｐゴシック" charset="0"/>
              </a:rPr>
              <a:t>1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Linear regression: 86.0%</a:t>
            </a:r>
          </a:p>
          <a:p>
            <a:pPr lvl="1" eaLnBrk="1" hangingPunct="1"/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Logistic regression: 86.4%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Support vector machine: 86.5%</a:t>
            </a:r>
          </a:p>
          <a:p>
            <a:pPr eaLnBrk="1" hangingPunct="1"/>
            <a:r>
              <a:rPr lang="en-US" sz="2000" dirty="0" smtClean="0">
                <a:ea typeface="ＭＳ Ｐゴシック" charset="0"/>
                <a:cs typeface="ＭＳ Ｐゴシック" charset="0"/>
              </a:rPr>
              <a:t>Paper emphasizes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the importance of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regularization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(smoothing) for successful use of discriminative methods (not used in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much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early NLP/IR work)</a:t>
            </a:r>
          </a:p>
        </p:txBody>
      </p:sp>
    </p:spTree>
    <p:extLst>
      <p:ext uri="{BB962C8B-B14F-4D97-AF65-F5344CB8AC3E}">
        <p14:creationId xmlns:p14="http://schemas.microsoft.com/office/powerpoint/2010/main" xmlns="" val="297232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Other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Classifier Examples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ea typeface="ＭＳ Ｐゴシック" charset="0"/>
                <a:cs typeface="ＭＳ Ｐゴシック" charset="0"/>
              </a:rPr>
              <a:t>You can use a </a:t>
            </a:r>
            <a:r>
              <a:rPr lang="en-US" sz="2000" dirty="0" err="1" smtClean="0">
                <a:ea typeface="ＭＳ Ｐゴシック" charset="0"/>
                <a:cs typeface="ＭＳ Ｐゴシック" charset="0"/>
              </a:rPr>
              <a:t>maxent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classifier whenever you want to assign data points to one of a number of classes: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Sentence </a:t>
            </a:r>
            <a:r>
              <a:rPr lang="en-US" dirty="0">
                <a:ea typeface="ＭＳ Ｐゴシック" charset="0"/>
                <a:cs typeface="ＭＳ Ｐゴシック" charset="0"/>
              </a:rPr>
              <a:t>boundary detection 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400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Mikheev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2000)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lvl="2"/>
            <a:r>
              <a:rPr lang="en-US" dirty="0">
                <a:ea typeface="ＭＳ Ｐゴシック" charset="0"/>
              </a:rPr>
              <a:t>Is </a:t>
            </a:r>
            <a:r>
              <a:rPr lang="en-US" dirty="0" smtClean="0">
                <a:ea typeface="ＭＳ Ｐゴシック" charset="0"/>
              </a:rPr>
              <a:t>a period </a:t>
            </a:r>
            <a:r>
              <a:rPr lang="en-US" dirty="0">
                <a:ea typeface="ＭＳ Ｐゴシック" charset="0"/>
              </a:rPr>
              <a:t>end of sentence or abbreviation</a:t>
            </a:r>
            <a:r>
              <a:rPr lang="en-US" dirty="0" smtClean="0">
                <a:ea typeface="ＭＳ Ｐゴシック" charset="0"/>
              </a:rPr>
              <a:t>?</a:t>
            </a:r>
          </a:p>
          <a:p>
            <a:pPr lvl="1"/>
            <a:r>
              <a:rPr lang="en-US" dirty="0" smtClean="0">
                <a:ea typeface="ＭＳ Ｐゴシック" charset="0"/>
              </a:rPr>
              <a:t>Sentiment analysis </a:t>
            </a:r>
            <a:r>
              <a:rPr lang="en-US" sz="1400" dirty="0" smtClean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(Pang and Lee 2002)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lvl="2"/>
            <a:r>
              <a:rPr lang="en-US" dirty="0" smtClean="0">
                <a:ea typeface="ＭＳ Ｐゴシック" charset="0"/>
              </a:rPr>
              <a:t>Word unigrams, bigrams, POS counts, …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PP attachment 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400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Ratnaparkhi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1998)</a:t>
            </a:r>
          </a:p>
          <a:p>
            <a:pPr lvl="2"/>
            <a:r>
              <a:rPr lang="en-US" dirty="0" smtClean="0">
                <a:ea typeface="ＭＳ Ｐゴシック" charset="0"/>
              </a:rPr>
              <a:t>Attach to verb or noun? Features </a:t>
            </a:r>
            <a:r>
              <a:rPr lang="en-US" dirty="0">
                <a:ea typeface="ＭＳ Ｐゴシック" charset="0"/>
              </a:rPr>
              <a:t>of head noun, preposition, etc.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Parsing decisions in  general 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400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Ratnaparkhi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1997; Johnson et al. 1999, etc.</a:t>
            </a:r>
            <a:r>
              <a:rPr lang="en-US" sz="1400" dirty="0" smtClean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)</a:t>
            </a:r>
            <a:endParaRPr lang="en-US" sz="14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03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far we’ve looked at “generative models”</a:t>
            </a:r>
          </a:p>
          <a:p>
            <a:pPr lvl="1"/>
            <a:r>
              <a:rPr lang="en-US" dirty="0" smtClean="0"/>
              <a:t>Language models, Naive Bayes</a:t>
            </a:r>
          </a:p>
          <a:p>
            <a:r>
              <a:rPr lang="en-US" dirty="0" smtClean="0"/>
              <a:t>But there is now much use of conditional or discriminative probabilistic models in NLP, Speech, IR (and ML generally)</a:t>
            </a:r>
          </a:p>
          <a:p>
            <a:r>
              <a:rPr lang="en-US" dirty="0" smtClean="0"/>
              <a:t>Because:</a:t>
            </a:r>
          </a:p>
          <a:p>
            <a:pPr lvl="1"/>
            <a:r>
              <a:rPr lang="en-US" dirty="0" smtClean="0"/>
              <a:t>They give high accuracy performance</a:t>
            </a:r>
          </a:p>
          <a:p>
            <a:pPr lvl="1"/>
            <a:r>
              <a:rPr lang="en-US" dirty="0" smtClean="0"/>
              <a:t>They make it easy to incorporate lots of linguistically important features</a:t>
            </a:r>
          </a:p>
          <a:p>
            <a:pPr lvl="1"/>
            <a:r>
              <a:rPr lang="en-US" dirty="0" smtClean="0"/>
              <a:t>They allow automatic building of language independent, retargetable NLP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04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Discriminative Model Features</a:t>
            </a:r>
            <a:endParaRPr lang="en-US" dirty="0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features from text for discriminative NLP models</a:t>
            </a:r>
          </a:p>
          <a:p>
            <a:endParaRPr lang="en-US" dirty="0"/>
          </a:p>
          <a:p>
            <a:r>
              <a:rPr lang="en-US" dirty="0" smtClean="0"/>
              <a:t>Christopher Manning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7381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Feature-based Linear Classifiers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put features into a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90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Linear Classifiers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charset="0"/>
                <a:cs typeface="ＭＳ Ｐゴシック" charset="0"/>
              </a:rPr>
              <a:t>Linear classifiers at classification time: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smtClean="0">
                <a:latin typeface="Lucida Sans" charset="0"/>
                <a:ea typeface="ＭＳ Ｐゴシック" charset="0"/>
              </a:rPr>
              <a:t>Linear function </a:t>
            </a:r>
            <a:r>
              <a:rPr lang="en-US" dirty="0">
                <a:latin typeface="Lucida Sans" charset="0"/>
                <a:ea typeface="ＭＳ Ｐゴシック" charset="0"/>
              </a:rPr>
              <a:t>from feature sets </a:t>
            </a:r>
            <a:r>
              <a:rPr lang="en-US" dirty="0">
                <a:latin typeface="Times New Roman" charset="0"/>
                <a:ea typeface="ＭＳ Ｐゴシック" charset="0"/>
              </a:rPr>
              <a:t>{</a:t>
            </a:r>
            <a:r>
              <a:rPr lang="en-US" i="1" dirty="0"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</a:rPr>
              <a:t>}</a:t>
            </a:r>
            <a:r>
              <a:rPr lang="en-US" dirty="0">
                <a:latin typeface="Lucida Sans" charset="0"/>
                <a:ea typeface="ＭＳ Ｐゴシック" charset="0"/>
              </a:rPr>
              <a:t> to classes </a:t>
            </a:r>
            <a:r>
              <a:rPr lang="en-US" dirty="0">
                <a:latin typeface="Times New Roman" charset="0"/>
                <a:ea typeface="ＭＳ Ｐゴシック" charset="0"/>
              </a:rPr>
              <a:t>{</a:t>
            </a:r>
            <a:r>
              <a:rPr lang="en-US" i="1" dirty="0">
                <a:latin typeface="Times New Roman" charset="0"/>
                <a:ea typeface="ＭＳ Ｐゴシック" charset="0"/>
              </a:rPr>
              <a:t>c</a:t>
            </a:r>
            <a:r>
              <a:rPr lang="en-US" dirty="0">
                <a:latin typeface="Times New Roman" charset="0"/>
                <a:ea typeface="ＭＳ Ｐゴシック" charset="0"/>
              </a:rPr>
              <a:t>}.</a:t>
            </a:r>
            <a:r>
              <a:rPr lang="en-US" dirty="0">
                <a:latin typeface="Lucida Sans" charset="0"/>
                <a:ea typeface="ＭＳ Ｐゴシック" charset="0"/>
              </a:rPr>
              <a:t> </a:t>
            </a: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Assign a weight </a:t>
            </a:r>
            <a:r>
              <a:rPr lang="en-US" i="1" dirty="0">
                <a:latin typeface="Lucida Sans" charset="0"/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Lucida Sans" charset="0"/>
                <a:ea typeface="ＭＳ Ｐゴシック" charset="0"/>
                <a:sym typeface="Symbol" charset="0"/>
              </a:rPr>
              <a:t> to each feature </a:t>
            </a:r>
            <a:r>
              <a:rPr lang="en-US" i="1" dirty="0"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latin typeface="Times New Roman" charset="0"/>
                <a:ea typeface="ＭＳ Ｐゴシック" charset="0"/>
              </a:rPr>
              <a:t>i</a:t>
            </a:r>
            <a:r>
              <a:rPr lang="en-US" dirty="0" smtClean="0">
                <a:latin typeface="Lucida Sans" charset="0"/>
                <a:ea typeface="ＭＳ Ｐゴシック" charset="0"/>
                <a:sym typeface="Symbol" charset="0"/>
              </a:rPr>
              <a:t>.</a:t>
            </a:r>
          </a:p>
          <a:p>
            <a:pPr lvl="1"/>
            <a:r>
              <a:rPr lang="en-US" dirty="0" smtClean="0">
                <a:latin typeface="Lucida Sans" charset="0"/>
                <a:ea typeface="ＭＳ Ｐゴシック" charset="0"/>
                <a:sym typeface="Symbol" charset="0"/>
              </a:rPr>
              <a:t>We consider each class for an observed datum </a:t>
            </a:r>
            <a:r>
              <a:rPr lang="en-US" i="1" dirty="0">
                <a:latin typeface="Times New Roman" charset="0"/>
                <a:ea typeface="ＭＳ Ｐゴシック" charset="0"/>
              </a:rPr>
              <a:t>d</a:t>
            </a:r>
            <a:endParaRPr lang="en-US" dirty="0">
              <a:latin typeface="Lucida Sans" charset="0"/>
              <a:ea typeface="ＭＳ Ｐゴシック" charset="0"/>
              <a:sym typeface="Symbol" charset="0"/>
            </a:endParaRP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For a pair (</a:t>
            </a:r>
            <a:r>
              <a:rPr lang="en-US" i="1" dirty="0" err="1">
                <a:latin typeface="Times New Roman" charset="0"/>
                <a:ea typeface="ＭＳ Ｐゴシック" charset="0"/>
              </a:rPr>
              <a:t>c,d</a:t>
            </a:r>
            <a:r>
              <a:rPr lang="en-US" dirty="0">
                <a:latin typeface="Lucida Sans" charset="0"/>
                <a:ea typeface="ＭＳ Ｐゴシック" charset="0"/>
              </a:rPr>
              <a:t>), features vote with their weights: </a:t>
            </a:r>
          </a:p>
          <a:p>
            <a:pPr lvl="2" eaLnBrk="1" hangingPunct="1"/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</a:rPr>
              <a:t>vote(c) = 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</a:t>
            </a:r>
            <a:r>
              <a:rPr lang="en-US" sz="2200" i="1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</a:t>
            </a:r>
            <a:r>
              <a:rPr lang="en-US" sz="2200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sz="2200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f</a:t>
            </a:r>
            <a:r>
              <a:rPr lang="en-US" sz="2200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(</a:t>
            </a:r>
            <a:r>
              <a:rPr lang="en-US" sz="2200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c,d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)</a:t>
            </a:r>
          </a:p>
          <a:p>
            <a:pPr lvl="2" eaLnBrk="1" hangingPunct="1"/>
            <a:endParaRPr lang="en-US" sz="2200" dirty="0" smtClean="0">
              <a:solidFill>
                <a:srgbClr val="CC0000"/>
              </a:solidFill>
              <a:latin typeface="Times New Roman" charset="0"/>
              <a:ea typeface="ＭＳ Ｐゴシック" charset="0"/>
              <a:sym typeface="Symbol" charset="0"/>
            </a:endParaRPr>
          </a:p>
          <a:p>
            <a:pPr marL="800100" lvl="2" indent="0" eaLnBrk="1" hangingPunct="1">
              <a:buNone/>
            </a:pPr>
            <a:endParaRPr lang="en-US" sz="4400" baseline="-25000" dirty="0">
              <a:solidFill>
                <a:srgbClr val="CC0000"/>
              </a:solidFill>
              <a:latin typeface="Times New Roman" charset="0"/>
              <a:ea typeface="ＭＳ Ｐゴシック" charset="0"/>
            </a:endParaRPr>
          </a:p>
          <a:p>
            <a:pPr lvl="1" eaLnBrk="1" hangingPunct="1"/>
            <a:r>
              <a:rPr lang="en-US" dirty="0" smtClean="0">
                <a:latin typeface="Lucida Sans" charset="0"/>
                <a:ea typeface="ＭＳ Ｐゴシック" charset="0"/>
              </a:rPr>
              <a:t>Choose the class </a:t>
            </a:r>
            <a:r>
              <a:rPr lang="en-US" i="1" dirty="0" smtClean="0">
                <a:solidFill>
                  <a:srgbClr val="CC0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dirty="0" smtClean="0">
                <a:latin typeface="Lucida Sans" charset="0"/>
                <a:ea typeface="ＭＳ Ｐゴシック" charset="0"/>
              </a:rPr>
              <a:t> which maximizes </a:t>
            </a:r>
            <a:r>
              <a:rPr lang="en-US" dirty="0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</a:t>
            </a:r>
            <a:r>
              <a:rPr lang="en-US" i="1" dirty="0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i="1" dirty="0" err="1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f</a:t>
            </a:r>
            <a:r>
              <a:rPr lang="en-US" i="1" baseline="-25000" dirty="0" err="1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dirty="0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(</a:t>
            </a:r>
            <a:r>
              <a:rPr lang="en-US" i="1" dirty="0" err="1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c,d</a:t>
            </a:r>
            <a:r>
              <a:rPr lang="en-US" dirty="0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)</a:t>
            </a:r>
            <a:endParaRPr lang="en-US" dirty="0">
              <a:solidFill>
                <a:schemeClr val="accent6"/>
              </a:solidFill>
              <a:ea typeface="ＭＳ Ｐゴシック" charset="0"/>
            </a:endParaRPr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4191000" y="3754219"/>
            <a:ext cx="14516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chemeClr val="accent6"/>
                </a:solidFill>
              </a:rPr>
              <a:t> LOCATION</a:t>
            </a:r>
            <a:endParaRPr lang="en-US" sz="1800" dirty="0">
              <a:solidFill>
                <a:schemeClr val="accent6"/>
              </a:solidFill>
            </a:endParaRP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</a:t>
            </a:r>
            <a:r>
              <a:rPr lang="en-US" sz="1800" i="1" dirty="0" smtClean="0">
                <a:solidFill>
                  <a:srgbClr val="CC0000"/>
                </a:solidFill>
              </a:rPr>
              <a:t>Québec</a:t>
            </a:r>
            <a:endParaRPr lang="en-US" sz="1800" i="1" dirty="0">
              <a:solidFill>
                <a:srgbClr val="CC0000"/>
              </a:solidFill>
            </a:endParaRPr>
          </a:p>
        </p:txBody>
      </p:sp>
      <p:sp>
        <p:nvSpPr>
          <p:cNvPr id="12" name="Text Box 1030"/>
          <p:cNvSpPr txBox="1">
            <a:spLocks noChangeArrowheads="1"/>
          </p:cNvSpPr>
          <p:nvPr/>
        </p:nvSpPr>
        <p:spPr bwMode="auto">
          <a:xfrm>
            <a:off x="7239000" y="3735169"/>
            <a:ext cx="129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 smtClean="0">
                <a:solidFill>
                  <a:srgbClr val="FF8700"/>
                </a:solidFill>
              </a:rPr>
              <a:t>DRUG</a:t>
            </a:r>
            <a:endParaRPr lang="en-US" sz="1800" dirty="0">
              <a:solidFill>
                <a:srgbClr val="FF8700"/>
              </a:solidFill>
            </a:endParaRP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  <p:sp>
        <p:nvSpPr>
          <p:cNvPr id="13" name="Text Box 1031"/>
          <p:cNvSpPr txBox="1">
            <a:spLocks noChangeArrowheads="1"/>
          </p:cNvSpPr>
          <p:nvPr/>
        </p:nvSpPr>
        <p:spPr bwMode="auto">
          <a:xfrm>
            <a:off x="1752600" y="3754219"/>
            <a:ext cx="13944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 smtClean="0">
                <a:solidFill>
                  <a:schemeClr val="accent6"/>
                </a:solidFill>
              </a:rPr>
              <a:t>PERSON</a:t>
            </a:r>
            <a:endParaRPr lang="en-US" sz="1800" dirty="0">
              <a:solidFill>
                <a:schemeClr val="accent6"/>
              </a:solidFill>
            </a:endParaRP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</p:spTree>
    <p:extLst>
      <p:ext uri="{BB962C8B-B14F-4D97-AF65-F5344CB8AC3E}">
        <p14:creationId xmlns:p14="http://schemas.microsoft.com/office/powerpoint/2010/main" xmlns="" val="294150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Linear Classifiers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charset="0"/>
                <a:cs typeface="ＭＳ Ｐゴシック" charset="0"/>
              </a:rPr>
              <a:t>Linear classifiers at classification time: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smtClean="0">
                <a:latin typeface="Lucida Sans" charset="0"/>
                <a:ea typeface="ＭＳ Ｐゴシック" charset="0"/>
              </a:rPr>
              <a:t>Linear function </a:t>
            </a:r>
            <a:r>
              <a:rPr lang="en-US" dirty="0">
                <a:latin typeface="Lucida Sans" charset="0"/>
                <a:ea typeface="ＭＳ Ｐゴシック" charset="0"/>
              </a:rPr>
              <a:t>from feature sets </a:t>
            </a:r>
            <a:r>
              <a:rPr lang="en-US" dirty="0">
                <a:latin typeface="Times New Roman" charset="0"/>
                <a:ea typeface="ＭＳ Ｐゴシック" charset="0"/>
              </a:rPr>
              <a:t>{</a:t>
            </a:r>
            <a:r>
              <a:rPr lang="en-US" i="1" dirty="0"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</a:rPr>
              <a:t>}</a:t>
            </a:r>
            <a:r>
              <a:rPr lang="en-US" dirty="0">
                <a:latin typeface="Lucida Sans" charset="0"/>
                <a:ea typeface="ＭＳ Ｐゴシック" charset="0"/>
              </a:rPr>
              <a:t> to classes </a:t>
            </a:r>
            <a:r>
              <a:rPr lang="en-US" dirty="0">
                <a:latin typeface="Times New Roman" charset="0"/>
                <a:ea typeface="ＭＳ Ｐゴシック" charset="0"/>
              </a:rPr>
              <a:t>{</a:t>
            </a:r>
            <a:r>
              <a:rPr lang="en-US" i="1" dirty="0">
                <a:latin typeface="Times New Roman" charset="0"/>
                <a:ea typeface="ＭＳ Ｐゴシック" charset="0"/>
              </a:rPr>
              <a:t>c</a:t>
            </a:r>
            <a:r>
              <a:rPr lang="en-US" dirty="0">
                <a:latin typeface="Times New Roman" charset="0"/>
                <a:ea typeface="ＭＳ Ｐゴシック" charset="0"/>
              </a:rPr>
              <a:t>}.</a:t>
            </a:r>
            <a:r>
              <a:rPr lang="en-US" dirty="0">
                <a:latin typeface="Lucida Sans" charset="0"/>
                <a:ea typeface="ＭＳ Ｐゴシック" charset="0"/>
              </a:rPr>
              <a:t> </a:t>
            </a: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Assign a weight </a:t>
            </a:r>
            <a:r>
              <a:rPr lang="en-US" i="1" dirty="0">
                <a:latin typeface="Lucida Sans" charset="0"/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Lucida Sans" charset="0"/>
                <a:ea typeface="ＭＳ Ｐゴシック" charset="0"/>
                <a:sym typeface="Symbol" charset="0"/>
              </a:rPr>
              <a:t> to each feature </a:t>
            </a:r>
            <a:r>
              <a:rPr lang="en-US" i="1" dirty="0"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latin typeface="Times New Roman" charset="0"/>
                <a:ea typeface="ＭＳ Ｐゴシック" charset="0"/>
              </a:rPr>
              <a:t>i</a:t>
            </a:r>
            <a:r>
              <a:rPr lang="en-US" dirty="0" smtClean="0">
                <a:latin typeface="Lucida Sans" charset="0"/>
                <a:ea typeface="ＭＳ Ｐゴシック" charset="0"/>
                <a:sym typeface="Symbol" charset="0"/>
              </a:rPr>
              <a:t>.</a:t>
            </a:r>
          </a:p>
          <a:p>
            <a:pPr lvl="1"/>
            <a:r>
              <a:rPr lang="en-US" dirty="0" smtClean="0">
                <a:latin typeface="Lucida Sans" charset="0"/>
                <a:ea typeface="ＭＳ Ｐゴシック" charset="0"/>
                <a:sym typeface="Symbol" charset="0"/>
              </a:rPr>
              <a:t>We consider each class for an observed datum </a:t>
            </a:r>
            <a:r>
              <a:rPr lang="en-US" i="1" dirty="0">
                <a:latin typeface="Times New Roman" charset="0"/>
                <a:ea typeface="ＭＳ Ｐゴシック" charset="0"/>
              </a:rPr>
              <a:t>d</a:t>
            </a:r>
            <a:endParaRPr lang="en-US" dirty="0">
              <a:latin typeface="Lucida Sans" charset="0"/>
              <a:ea typeface="ＭＳ Ｐゴシック" charset="0"/>
              <a:sym typeface="Symbol" charset="0"/>
            </a:endParaRP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For a pair (</a:t>
            </a:r>
            <a:r>
              <a:rPr lang="en-US" i="1" dirty="0" err="1">
                <a:latin typeface="Times New Roman" charset="0"/>
                <a:ea typeface="ＭＳ Ｐゴシック" charset="0"/>
              </a:rPr>
              <a:t>c,d</a:t>
            </a:r>
            <a:r>
              <a:rPr lang="en-US" dirty="0">
                <a:latin typeface="Lucida Sans" charset="0"/>
                <a:ea typeface="ＭＳ Ｐゴシック" charset="0"/>
              </a:rPr>
              <a:t>), features vote with their weights: </a:t>
            </a:r>
          </a:p>
          <a:p>
            <a:pPr lvl="2" eaLnBrk="1" hangingPunct="1"/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</a:rPr>
              <a:t>vote(c) = 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</a:t>
            </a:r>
            <a:r>
              <a:rPr lang="en-US" sz="2200" i="1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</a:t>
            </a:r>
            <a:r>
              <a:rPr lang="en-US" sz="2200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sz="2200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f</a:t>
            </a:r>
            <a:r>
              <a:rPr lang="en-US" sz="2200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(</a:t>
            </a:r>
            <a:r>
              <a:rPr lang="en-US" sz="2200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c,d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)</a:t>
            </a:r>
          </a:p>
          <a:p>
            <a:pPr lvl="2" eaLnBrk="1" hangingPunct="1"/>
            <a:endParaRPr lang="en-US" sz="2200" dirty="0" smtClean="0">
              <a:solidFill>
                <a:srgbClr val="CC0000"/>
              </a:solidFill>
              <a:latin typeface="Times New Roman" charset="0"/>
              <a:ea typeface="ＭＳ Ｐゴシック" charset="0"/>
              <a:sym typeface="Symbol" charset="0"/>
            </a:endParaRPr>
          </a:p>
          <a:p>
            <a:pPr marL="800100" lvl="2" indent="0" eaLnBrk="1" hangingPunct="1">
              <a:buNone/>
            </a:pPr>
            <a:endParaRPr lang="en-US" sz="4400" baseline="-25000" dirty="0">
              <a:solidFill>
                <a:srgbClr val="CC0000"/>
              </a:solidFill>
              <a:latin typeface="Times New Roman" charset="0"/>
              <a:ea typeface="ＭＳ Ｐゴシック" charset="0"/>
            </a:endParaRPr>
          </a:p>
          <a:p>
            <a:pPr lvl="1" eaLnBrk="1" hangingPunct="1"/>
            <a:r>
              <a:rPr lang="en-US" dirty="0" smtClean="0">
                <a:latin typeface="Lucida Sans" charset="0"/>
                <a:ea typeface="ＭＳ Ｐゴシック" charset="0"/>
              </a:rPr>
              <a:t>Choose the class </a:t>
            </a:r>
            <a:r>
              <a:rPr lang="en-US" i="1" dirty="0" smtClean="0">
                <a:solidFill>
                  <a:srgbClr val="CC0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dirty="0" smtClean="0">
                <a:latin typeface="Lucida Sans" charset="0"/>
                <a:ea typeface="ＭＳ Ｐゴシック" charset="0"/>
              </a:rPr>
              <a:t> which maximizes </a:t>
            </a:r>
            <a:r>
              <a:rPr lang="en-US" dirty="0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</a:t>
            </a:r>
            <a:r>
              <a:rPr lang="en-US" i="1" dirty="0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i="1" dirty="0" err="1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f</a:t>
            </a:r>
            <a:r>
              <a:rPr lang="en-US" i="1" baseline="-25000" dirty="0" err="1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dirty="0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(</a:t>
            </a:r>
            <a:r>
              <a:rPr lang="en-US" i="1" dirty="0" err="1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c,d</a:t>
            </a:r>
            <a:r>
              <a:rPr lang="en-US" dirty="0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)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= </a:t>
            </a:r>
            <a:r>
              <a:rPr lang="en-US" dirty="0" smtClean="0">
                <a:solidFill>
                  <a:schemeClr val="accent6"/>
                </a:solidFill>
                <a:ea typeface="ＭＳ Ｐゴシック" charset="0"/>
                <a:sym typeface="Symbol" charset="0"/>
              </a:rPr>
              <a:t>LOCATION</a:t>
            </a:r>
            <a:endParaRPr lang="en-US" dirty="0">
              <a:solidFill>
                <a:schemeClr val="accent6"/>
              </a:solidFill>
              <a:ea typeface="ＭＳ Ｐゴシック" charset="0"/>
            </a:endParaRPr>
          </a:p>
        </p:txBody>
      </p:sp>
      <p:sp>
        <p:nvSpPr>
          <p:cNvPr id="29705" name="Text Box 19"/>
          <p:cNvSpPr txBox="1">
            <a:spLocks noChangeArrowheads="1"/>
          </p:cNvSpPr>
          <p:nvPr/>
        </p:nvSpPr>
        <p:spPr bwMode="auto">
          <a:xfrm>
            <a:off x="3505200" y="3867150"/>
            <a:ext cx="289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9900CC"/>
                </a:solidFill>
              </a:rPr>
              <a:t>1.8                      </a:t>
            </a:r>
            <a:r>
              <a:rPr lang="en-US" sz="2000" dirty="0" smtClean="0">
                <a:solidFill>
                  <a:srgbClr val="FF6600"/>
                </a:solidFill>
              </a:rPr>
              <a:t>–0.6</a:t>
            </a:r>
            <a:r>
              <a:rPr lang="en-US" sz="2000" dirty="0" smtClean="0">
                <a:solidFill>
                  <a:srgbClr val="9900CC"/>
                </a:solidFill>
              </a:rPr>
              <a:t> </a:t>
            </a:r>
            <a:endParaRPr lang="en-US" sz="2000" dirty="0">
              <a:solidFill>
                <a:srgbClr val="9900CC"/>
              </a:solidFill>
            </a:endParaRPr>
          </a:p>
        </p:txBody>
      </p:sp>
      <p:sp>
        <p:nvSpPr>
          <p:cNvPr id="29706" name="Text Box 20"/>
          <p:cNvSpPr txBox="1">
            <a:spLocks noChangeArrowheads="1"/>
          </p:cNvSpPr>
          <p:nvPr/>
        </p:nvSpPr>
        <p:spPr bwMode="auto">
          <a:xfrm>
            <a:off x="7010400" y="3638550"/>
            <a:ext cx="5901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8000"/>
                </a:solidFill>
              </a:rPr>
              <a:t>0.3</a:t>
            </a:r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4191000" y="3754219"/>
            <a:ext cx="14516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chemeClr val="accent6"/>
                </a:solidFill>
              </a:rPr>
              <a:t> LOCATION</a:t>
            </a:r>
            <a:endParaRPr lang="en-US" sz="1800" dirty="0">
              <a:solidFill>
                <a:schemeClr val="accent6"/>
              </a:solidFill>
            </a:endParaRP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</a:t>
            </a:r>
            <a:r>
              <a:rPr lang="en-US" sz="1800" i="1" dirty="0" smtClean="0">
                <a:solidFill>
                  <a:srgbClr val="CC0000"/>
                </a:solidFill>
              </a:rPr>
              <a:t>Québec</a:t>
            </a:r>
            <a:endParaRPr lang="en-US" sz="1800" i="1" dirty="0">
              <a:solidFill>
                <a:srgbClr val="CC0000"/>
              </a:solidFill>
            </a:endParaRPr>
          </a:p>
        </p:txBody>
      </p:sp>
      <p:sp>
        <p:nvSpPr>
          <p:cNvPr id="12" name="Text Box 1030"/>
          <p:cNvSpPr txBox="1">
            <a:spLocks noChangeArrowheads="1"/>
          </p:cNvSpPr>
          <p:nvPr/>
        </p:nvSpPr>
        <p:spPr bwMode="auto">
          <a:xfrm>
            <a:off x="7239000" y="3735169"/>
            <a:ext cx="129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 smtClean="0">
                <a:solidFill>
                  <a:srgbClr val="FF8700"/>
                </a:solidFill>
              </a:rPr>
              <a:t>DRUG</a:t>
            </a:r>
            <a:endParaRPr lang="en-US" sz="1800" dirty="0">
              <a:solidFill>
                <a:srgbClr val="FF8700"/>
              </a:solidFill>
            </a:endParaRP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  <p:sp>
        <p:nvSpPr>
          <p:cNvPr id="13" name="Text Box 1031"/>
          <p:cNvSpPr txBox="1">
            <a:spLocks noChangeArrowheads="1"/>
          </p:cNvSpPr>
          <p:nvPr/>
        </p:nvSpPr>
        <p:spPr bwMode="auto">
          <a:xfrm>
            <a:off x="1752600" y="3754219"/>
            <a:ext cx="13944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 smtClean="0">
                <a:solidFill>
                  <a:schemeClr val="accent6"/>
                </a:solidFill>
              </a:rPr>
              <a:t>PERSON</a:t>
            </a:r>
            <a:endParaRPr lang="en-US" sz="1800" dirty="0">
              <a:solidFill>
                <a:schemeClr val="accent6"/>
              </a:solidFill>
            </a:endParaRP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  <p:sp>
        <p:nvSpPr>
          <p:cNvPr id="14" name="Oval 1032"/>
          <p:cNvSpPr>
            <a:spLocks noChangeArrowheads="1"/>
          </p:cNvSpPr>
          <p:nvPr/>
        </p:nvSpPr>
        <p:spPr bwMode="auto">
          <a:xfrm>
            <a:off x="3429000" y="3695700"/>
            <a:ext cx="2209800" cy="781050"/>
          </a:xfrm>
          <a:prstGeom prst="ellipse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033"/>
          <p:cNvSpPr>
            <a:spLocks noChangeArrowheads="1"/>
          </p:cNvSpPr>
          <p:nvPr/>
        </p:nvSpPr>
        <p:spPr bwMode="auto">
          <a:xfrm>
            <a:off x="4114800" y="3733800"/>
            <a:ext cx="2286000" cy="74295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034"/>
          <p:cNvSpPr>
            <a:spLocks noChangeArrowheads="1"/>
          </p:cNvSpPr>
          <p:nvPr/>
        </p:nvSpPr>
        <p:spPr bwMode="auto">
          <a:xfrm>
            <a:off x="6624270" y="3638550"/>
            <a:ext cx="1986330" cy="8382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873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Linear Classifiers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There </a:t>
            </a:r>
            <a:r>
              <a:rPr lang="en-US" dirty="0">
                <a:ea typeface="ＭＳ Ｐゴシック" charset="0"/>
              </a:rPr>
              <a:t>are many ways to chose </a:t>
            </a:r>
            <a:r>
              <a:rPr lang="en-US" dirty="0" smtClean="0">
                <a:ea typeface="ＭＳ Ｐゴシック" charset="0"/>
              </a:rPr>
              <a:t>weights for features</a:t>
            </a:r>
          </a:p>
          <a:p>
            <a:pPr marL="0" indent="0">
              <a:buNone/>
            </a:pP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Perceptron: find a currently misclassified example, and nudge weights in the direction of </a:t>
            </a:r>
            <a:r>
              <a:rPr lang="en-US" dirty="0" smtClean="0">
                <a:ea typeface="ＭＳ Ｐゴシック" charset="0"/>
              </a:rPr>
              <a:t>its </a:t>
            </a:r>
            <a:r>
              <a:rPr lang="en-US" dirty="0">
                <a:ea typeface="ＭＳ Ｐゴシック" charset="0"/>
              </a:rPr>
              <a:t>correct </a:t>
            </a:r>
            <a:r>
              <a:rPr lang="en-US" dirty="0" smtClean="0">
                <a:ea typeface="ＭＳ Ｐゴシック" charset="0"/>
              </a:rPr>
              <a:t>classification</a:t>
            </a:r>
          </a:p>
          <a:p>
            <a:pPr lvl="1"/>
            <a:endParaRPr lang="en-US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Margin-based methods (Support Vector Machines)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271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Linear Classifiers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57300"/>
            <a:ext cx="8229600" cy="3771900"/>
          </a:xfrm>
        </p:spPr>
        <p:txBody>
          <a:bodyPr/>
          <a:lstStyle/>
          <a:p>
            <a:pPr eaLnBrk="1" hangingPunct="1"/>
            <a:r>
              <a:rPr lang="en-US" sz="2200" dirty="0">
                <a:ea typeface="ＭＳ Ｐゴシック" charset="0"/>
                <a:cs typeface="ＭＳ Ｐゴシック" charset="0"/>
              </a:rPr>
              <a:t>Exponential (log-linear, </a:t>
            </a:r>
            <a:r>
              <a:rPr lang="en-US" sz="2200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, logistic, Gibbs) models:</a:t>
            </a:r>
          </a:p>
          <a:p>
            <a:pPr lvl="1"/>
            <a:r>
              <a:rPr lang="en-US" dirty="0" smtClean="0">
                <a:ea typeface="ＭＳ Ｐゴシック" charset="0"/>
              </a:rPr>
              <a:t>Make </a:t>
            </a:r>
            <a:r>
              <a:rPr lang="en-US" dirty="0">
                <a:ea typeface="ＭＳ Ｐゴシック" charset="0"/>
              </a:rPr>
              <a:t>a probabilistic </a:t>
            </a:r>
            <a:r>
              <a:rPr lang="en-US" dirty="0" smtClean="0">
                <a:ea typeface="ＭＳ Ｐゴシック" charset="0"/>
              </a:rPr>
              <a:t>model from the </a:t>
            </a:r>
            <a:r>
              <a:rPr lang="en-US" dirty="0">
                <a:ea typeface="ＭＳ Ｐゴシック" charset="0"/>
              </a:rPr>
              <a:t>linear combination </a:t>
            </a:r>
            <a:r>
              <a:rPr lang="en-US" dirty="0">
                <a:latin typeface="Times New Roman" charset="0"/>
                <a:ea typeface="ＭＳ Ｐゴシック" charset="0"/>
                <a:sym typeface="Symbol" charset="0"/>
              </a:rPr>
              <a:t></a:t>
            </a:r>
            <a:r>
              <a:rPr lang="en-US" i="1" dirty="0">
                <a:latin typeface="Times New Roman" charset="0"/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i="1" dirty="0" err="1">
                <a:latin typeface="Times New Roman" charset="0"/>
                <a:ea typeface="ＭＳ Ｐゴシック" charset="0"/>
                <a:sym typeface="Symbol" charset="0"/>
              </a:rPr>
              <a:t>f</a:t>
            </a:r>
            <a:r>
              <a:rPr lang="en-US" i="1" baseline="-25000" dirty="0" err="1"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sym typeface="Symbol" charset="0"/>
              </a:rPr>
              <a:t>(</a:t>
            </a:r>
            <a:r>
              <a:rPr lang="en-US" i="1" dirty="0" err="1">
                <a:latin typeface="Times New Roman" charset="0"/>
                <a:ea typeface="ＭＳ Ｐゴシック" charset="0"/>
                <a:sym typeface="Symbol" charset="0"/>
              </a:rPr>
              <a:t>c,d</a:t>
            </a:r>
            <a:r>
              <a:rPr lang="en-US" dirty="0" smtClean="0">
                <a:latin typeface="Times New Roman" charset="0"/>
                <a:ea typeface="ＭＳ Ｐゴシック" charset="0"/>
                <a:sym typeface="Symbol" charset="0"/>
              </a:rPr>
              <a:t>)</a:t>
            </a:r>
            <a:r>
              <a:rPr lang="en-US" dirty="0" smtClean="0">
                <a:latin typeface="Lucida Sans" charset="0"/>
                <a:ea typeface="ＭＳ Ｐゴシック" charset="0"/>
              </a:rPr>
              <a:t> </a:t>
            </a:r>
            <a:endParaRPr lang="en-US" dirty="0">
              <a:latin typeface="Lucida Sans" charset="0"/>
              <a:ea typeface="ＭＳ Ｐゴシック" charset="0"/>
            </a:endParaRPr>
          </a:p>
          <a:p>
            <a:pPr lvl="1" eaLnBrk="1" hangingPunct="1"/>
            <a:endParaRPr lang="en-US" sz="4000" dirty="0">
              <a:latin typeface="Lucida Sans" charset="0"/>
              <a:ea typeface="ＭＳ Ｐゴシック" charset="0"/>
            </a:endParaRPr>
          </a:p>
          <a:p>
            <a:pPr marL="457200" lvl="1" indent="0" eaLnBrk="1" hangingPunct="1">
              <a:buNone/>
            </a:pPr>
            <a:endParaRPr lang="en-US" sz="2000" dirty="0">
              <a:latin typeface="Lucida Sans" charset="0"/>
              <a:ea typeface="ＭＳ Ｐゴシック" charset="0"/>
            </a:endParaRPr>
          </a:p>
          <a:p>
            <a:pPr lvl="2"/>
            <a:r>
              <a:rPr lang="en-US" sz="1800" dirty="0">
                <a:latin typeface="Lucida Sans" charset="0"/>
                <a:ea typeface="ＭＳ Ｐゴシック" charset="0"/>
              </a:rPr>
              <a:t>P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(</a:t>
            </a:r>
            <a:r>
              <a:rPr lang="en-US" sz="1800" dirty="0" err="1" smtClean="0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LOCATION</a:t>
            </a:r>
            <a:r>
              <a:rPr lang="en-US" sz="1800" dirty="0" err="1" smtClean="0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>
                <a:solidFill>
                  <a:srgbClr val="CC0000"/>
                </a:solidFill>
              </a:rPr>
              <a:t>in</a:t>
            </a:r>
            <a:r>
              <a:rPr lang="en-US" sz="1800" i="1" dirty="0">
                <a:solidFill>
                  <a:srgbClr val="CC0000"/>
                </a:solidFill>
              </a:rPr>
              <a:t> </a:t>
            </a:r>
            <a:r>
              <a:rPr lang="en-US" sz="1800" i="1" dirty="0" smtClean="0">
                <a:solidFill>
                  <a:srgbClr val="CC0000"/>
                </a:solidFill>
              </a:rPr>
              <a:t>Québec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) </a:t>
            </a:r>
            <a:r>
              <a:rPr lang="en-US" sz="1800" dirty="0">
                <a:latin typeface="Lucida Sans" charset="0"/>
                <a:ea typeface="ＭＳ Ｐゴシック" charset="0"/>
              </a:rPr>
              <a:t>= 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baseline="30000" dirty="0" smtClean="0">
                <a:latin typeface="Lucida Sans" charset="0"/>
                <a:ea typeface="ＭＳ Ｐゴシック" charset="0"/>
              </a:rPr>
              <a:t>–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0.6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/</a:t>
            </a:r>
            <a:r>
              <a:rPr lang="en-US" sz="1800" dirty="0">
                <a:latin typeface="Lucida Sans" charset="0"/>
                <a:ea typeface="ＭＳ Ｐゴシック" charset="0"/>
              </a:rPr>
              <a:t>(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baseline="30000" dirty="0" smtClean="0">
                <a:latin typeface="Lucida Sans" charset="0"/>
                <a:ea typeface="ＭＳ Ｐゴシック" charset="0"/>
              </a:rPr>
              <a:t>–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0.6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 </a:t>
            </a:r>
            <a:r>
              <a:rPr lang="en-US" sz="1800" dirty="0">
                <a:latin typeface="Lucida Sans" charset="0"/>
                <a:ea typeface="ＭＳ Ｐゴシック" charset="0"/>
              </a:rPr>
              <a:t>+ 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>
                <a:latin typeface="Lucida Sans" charset="0"/>
                <a:ea typeface="ＭＳ Ｐゴシック" charset="0"/>
              </a:rPr>
              <a:t> 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+ 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) </a:t>
            </a:r>
            <a:r>
              <a:rPr lang="en-US" sz="1800" dirty="0">
                <a:latin typeface="Lucida Sans" charset="0"/>
                <a:ea typeface="ＭＳ Ｐゴシック" charset="0"/>
              </a:rPr>
              <a:t>= 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0.586</a:t>
            </a:r>
            <a:endParaRPr lang="en-US" sz="1800" dirty="0">
              <a:latin typeface="Lucida Sans" charset="0"/>
              <a:ea typeface="ＭＳ Ｐゴシック" charset="0"/>
            </a:endParaRPr>
          </a:p>
          <a:p>
            <a:pPr lvl="2"/>
            <a:r>
              <a:rPr lang="en-US" sz="1800" dirty="0">
                <a:latin typeface="Lucida Sans" charset="0"/>
                <a:ea typeface="ＭＳ Ｐゴシック" charset="0"/>
              </a:rPr>
              <a:t>P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(</a:t>
            </a:r>
            <a:r>
              <a:rPr lang="en-US" sz="1800" dirty="0" err="1" smtClean="0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DRUG</a:t>
            </a:r>
            <a:r>
              <a:rPr lang="en-US" sz="1800" dirty="0" err="1" smtClean="0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>
                <a:solidFill>
                  <a:srgbClr val="CC0000"/>
                </a:solidFill>
              </a:rPr>
              <a:t>in</a:t>
            </a:r>
            <a:r>
              <a:rPr lang="en-US" sz="1800" i="1" dirty="0">
                <a:solidFill>
                  <a:srgbClr val="CC0000"/>
                </a:solidFill>
              </a:rPr>
              <a:t> Québec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) </a:t>
            </a:r>
            <a:r>
              <a:rPr lang="en-US" sz="1800" dirty="0">
                <a:latin typeface="Lucida Sans" charset="0"/>
                <a:ea typeface="ＭＳ Ｐゴシック" charset="0"/>
              </a:rPr>
              <a:t>=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 </a:t>
            </a:r>
            <a:r>
              <a:rPr lang="en-US" sz="1800" dirty="0">
                <a:latin typeface="Lucida Sans" charset="0"/>
                <a:ea typeface="ＭＳ Ｐゴシック" charset="0"/>
              </a:rPr>
              <a:t>/(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–0.6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) = 0.238</a:t>
            </a:r>
          </a:p>
          <a:p>
            <a:pPr lvl="2"/>
            <a:r>
              <a:rPr lang="en-US" sz="1800" dirty="0">
                <a:latin typeface="Lucida Sans" charset="0"/>
                <a:ea typeface="ＭＳ Ｐゴシック" charset="0"/>
              </a:rPr>
              <a:t>P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(</a:t>
            </a:r>
            <a:r>
              <a:rPr lang="en-US" sz="1800" dirty="0" err="1" smtClean="0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PERSON</a:t>
            </a:r>
            <a:r>
              <a:rPr lang="en-US" sz="1800" dirty="0" err="1" smtClean="0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>
                <a:solidFill>
                  <a:srgbClr val="CC0000"/>
                </a:solidFill>
              </a:rPr>
              <a:t>in</a:t>
            </a:r>
            <a:r>
              <a:rPr lang="en-US" sz="1800" i="1" dirty="0">
                <a:solidFill>
                  <a:srgbClr val="CC0000"/>
                </a:solidFill>
              </a:rPr>
              <a:t> Québec</a:t>
            </a:r>
            <a:r>
              <a:rPr lang="en-US" sz="1800" dirty="0">
                <a:latin typeface="Lucida Sans" charset="0"/>
                <a:ea typeface="ＭＳ Ｐゴシック" charset="0"/>
              </a:rPr>
              <a:t>) = 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0 </a:t>
            </a:r>
            <a:r>
              <a:rPr lang="en-US" sz="1800" dirty="0">
                <a:latin typeface="Lucida Sans" charset="0"/>
                <a:ea typeface="ＭＳ Ｐゴシック" charset="0"/>
              </a:rPr>
              <a:t>/(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–0.6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</a:t>
            </a:r>
            <a:r>
              <a:rPr lang="en-US" sz="1800" dirty="0">
                <a:latin typeface="Lucida Sans" charset="0"/>
                <a:ea typeface="ＭＳ Ｐゴシック" charset="0"/>
              </a:rPr>
              <a:t>) = 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0.176</a:t>
            </a:r>
            <a:endParaRPr lang="en-US" sz="1800" dirty="0">
              <a:latin typeface="Lucida Sans" charset="0"/>
              <a:ea typeface="ＭＳ Ｐゴシック" charset="0"/>
            </a:endParaRPr>
          </a:p>
          <a:p>
            <a:pPr lvl="1" eaLnBrk="1" hangingPunct="1"/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The </a:t>
            </a:r>
            <a:r>
              <a:rPr lang="en-US" sz="2200" dirty="0">
                <a:solidFill>
                  <a:srgbClr val="008000"/>
                </a:solidFill>
                <a:latin typeface="Lucida Sans" charset="0"/>
                <a:ea typeface="ＭＳ Ｐゴシック" charset="0"/>
                <a:sym typeface="Symbol" charset="0"/>
              </a:rPr>
              <a:t>weights</a:t>
            </a:r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 are the </a:t>
            </a:r>
            <a:r>
              <a:rPr lang="en-US" sz="2200" dirty="0">
                <a:solidFill>
                  <a:srgbClr val="008000"/>
                </a:solidFill>
                <a:latin typeface="Lucida Sans" charset="0"/>
                <a:ea typeface="ＭＳ Ｐゴシック" charset="0"/>
                <a:sym typeface="Symbol" charset="0"/>
              </a:rPr>
              <a:t>parameters</a:t>
            </a:r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 of the probability model, combined via a </a:t>
            </a:r>
            <a:r>
              <a:rPr lang="en-US" sz="2200" dirty="0" smtClean="0">
                <a:latin typeface="Lucida Sans" charset="0"/>
                <a:ea typeface="ＭＳ Ｐゴシック" charset="0"/>
                <a:sym typeface="Symbol" charset="0"/>
              </a:rPr>
              <a:t>“soft max” function</a:t>
            </a:r>
            <a:endParaRPr lang="en-US" sz="2200" dirty="0">
              <a:latin typeface="Lucida Sans" charset="0"/>
              <a:ea typeface="ＭＳ Ｐゴシック" charset="0"/>
              <a:sym typeface="Symbol" charset="0"/>
            </a:endParaRPr>
          </a:p>
        </p:txBody>
      </p:sp>
      <p:grpSp>
        <p:nvGrpSpPr>
          <p:cNvPr id="30727" name="Group 4"/>
          <p:cNvGrpSpPr>
            <a:grpSpLocks/>
          </p:cNvGrpSpPr>
          <p:nvPr/>
        </p:nvGrpSpPr>
        <p:grpSpPr bwMode="auto">
          <a:xfrm>
            <a:off x="1143000" y="2038350"/>
            <a:ext cx="4114800" cy="1066800"/>
            <a:chOff x="1453" y="3024"/>
            <a:chExt cx="2227" cy="659"/>
          </a:xfrm>
        </p:grpSpPr>
        <p:graphicFrame>
          <p:nvGraphicFramePr>
            <p:cNvPr id="30722" name="Object 2"/>
            <p:cNvGraphicFramePr>
              <a:graphicFrameLocks noChangeAspect="1"/>
            </p:cNvGraphicFramePr>
            <p:nvPr/>
          </p:nvGraphicFramePr>
          <p:xfrm>
            <a:off x="2303" y="3312"/>
            <a:ext cx="1347" cy="371"/>
          </p:xfrm>
          <a:graphic>
            <a:graphicData uri="http://schemas.openxmlformats.org/presentationml/2006/ole">
              <p:oleObj spid="_x0000_s38165" name="Equation" r:id="rId4" imgW="1234080" imgH="329040" progId="Equation.3">
                <p:embed/>
              </p:oleObj>
            </a:graphicData>
          </a:graphic>
        </p:graphicFrame>
        <p:graphicFrame>
          <p:nvGraphicFramePr>
            <p:cNvPr id="3072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898081204"/>
                </p:ext>
              </p:extLst>
            </p:nvPr>
          </p:nvGraphicFramePr>
          <p:xfrm>
            <a:off x="1453" y="3072"/>
            <a:ext cx="2227" cy="534"/>
          </p:xfrm>
          <a:graphic>
            <a:graphicData uri="http://schemas.openxmlformats.org/presentationml/2006/ole">
              <p:oleObj spid="_x0000_s38166" name="Equation" r:id="rId5" imgW="2047680" imgH="420480" progId="Equation.3">
                <p:embed/>
              </p:oleObj>
            </a:graphicData>
          </a:graphic>
        </p:graphicFrame>
        <p:graphicFrame>
          <p:nvGraphicFramePr>
            <p:cNvPr id="30724" name="Object 4"/>
            <p:cNvGraphicFramePr>
              <a:graphicFrameLocks noChangeAspect="1"/>
            </p:cNvGraphicFramePr>
            <p:nvPr/>
          </p:nvGraphicFramePr>
          <p:xfrm>
            <a:off x="2516" y="3024"/>
            <a:ext cx="1099" cy="371"/>
          </p:xfrm>
          <a:graphic>
            <a:graphicData uri="http://schemas.openxmlformats.org/presentationml/2006/ole">
              <p:oleObj spid="_x0000_s38167" name="Equation" r:id="rId6" imgW="1005480" imgH="329040" progId="Equation.3">
                <p:embed/>
              </p:oleObj>
            </a:graphicData>
          </a:graphic>
        </p:graphicFrame>
      </p:grp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5638800" y="2114550"/>
            <a:ext cx="2667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CC0000"/>
                </a:solidFill>
              </a:rPr>
              <a:t>Makes votes </a:t>
            </a:r>
            <a:r>
              <a:rPr lang="en-US" sz="1800" dirty="0" smtClean="0">
                <a:solidFill>
                  <a:srgbClr val="CC0000"/>
                </a:solidFill>
              </a:rPr>
              <a:t>positive</a:t>
            </a:r>
            <a:endParaRPr lang="en-US" sz="1800" dirty="0">
              <a:solidFill>
                <a:srgbClr val="CC0000"/>
              </a:solidFill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638800" y="2583418"/>
            <a:ext cx="2667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2584BB"/>
                </a:solidFill>
              </a:rPr>
              <a:t>Normalizes </a:t>
            </a:r>
            <a:r>
              <a:rPr lang="en-US" sz="1800" dirty="0" smtClean="0">
                <a:solidFill>
                  <a:srgbClr val="2584BB"/>
                </a:solidFill>
              </a:rPr>
              <a:t>votes</a:t>
            </a:r>
            <a:endParaRPr lang="en-US" sz="1800" dirty="0">
              <a:solidFill>
                <a:srgbClr val="2584BB"/>
              </a:solidFill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>
            <a:off x="5257800" y="2286000"/>
            <a:ext cx="381000" cy="11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H="1">
            <a:off x="5257800" y="2722960"/>
            <a:ext cx="381000" cy="11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26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uiExpand="1" build="p"/>
      <p:bldP spid="30728" grpId="0" animBg="1"/>
      <p:bldP spid="30729" grpId="0" animBg="1"/>
      <p:bldP spid="30730" grpId="0" animBg="1"/>
      <p:bldP spid="307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Linear Classifiers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>
                <a:ea typeface="ＭＳ Ｐゴシック" charset="0"/>
                <a:cs typeface="ＭＳ Ｐゴシック" charset="0"/>
              </a:rPr>
              <a:t>Exponential (log-linear, </a:t>
            </a:r>
            <a:r>
              <a:rPr lang="en-US" sz="2200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, logistic, Gibbs) models: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Given </a:t>
            </a:r>
            <a:r>
              <a:rPr lang="en-US" dirty="0">
                <a:ea typeface="ＭＳ Ｐゴシック" charset="0"/>
              </a:rPr>
              <a:t>this model form, we will choose parameters {</a:t>
            </a:r>
            <a:r>
              <a:rPr lang="en-US" i="1" dirty="0"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>
                <a:ea typeface="ＭＳ Ｐゴシック" charset="0"/>
              </a:rPr>
              <a:t>i</a:t>
            </a:r>
            <a:r>
              <a:rPr lang="en-US" dirty="0">
                <a:ea typeface="ＭＳ Ｐゴシック" charset="0"/>
                <a:sym typeface="Symbol" charset="0"/>
              </a:rPr>
              <a:t>} that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sym typeface="Symbol" charset="0"/>
              </a:rPr>
              <a:t>maximize the conditional likelihood</a:t>
            </a:r>
            <a:r>
              <a:rPr lang="en-US" dirty="0">
                <a:ea typeface="ＭＳ Ｐゴシック" charset="0"/>
                <a:sym typeface="Symbol" charset="0"/>
              </a:rPr>
              <a:t> of the data according to this model</a:t>
            </a:r>
            <a:r>
              <a:rPr lang="en-US" dirty="0" smtClean="0">
                <a:ea typeface="ＭＳ Ｐゴシック" charset="0"/>
                <a:sym typeface="Symbol" charset="0"/>
              </a:rPr>
              <a:t>.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We construct </a:t>
            </a:r>
            <a:r>
              <a:rPr lang="en-US" dirty="0">
                <a:ea typeface="ＭＳ Ｐゴシック" charset="0"/>
                <a:cs typeface="ＭＳ Ｐゴシック" charset="0"/>
              </a:rPr>
              <a:t>not only classifications, but probability distributions over classifications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 lvl="2"/>
            <a:r>
              <a:rPr lang="en-US" sz="1800" dirty="0" smtClean="0">
                <a:ea typeface="ＭＳ Ｐゴシック" charset="0"/>
                <a:cs typeface="ＭＳ Ｐゴシック" charset="0"/>
              </a:rPr>
              <a:t>There 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are other (good!) ways of discriminating 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classes – 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SVMs, boosting, even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perceptrons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– 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but 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these methods are not as trivial to interpret as distributions over classes.</a:t>
            </a:r>
          </a:p>
          <a:p>
            <a:pPr lvl="1" eaLnBrk="1" hangingPunct="1"/>
            <a:endParaRPr lang="en-US" sz="2200" dirty="0">
              <a:latin typeface="Lucida Sans" charset="0"/>
              <a:ea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507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Aside: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 models in NLP are essentially the same as multiclass logistic regression models in statistics (or machine learning)</a:t>
            </a:r>
          </a:p>
          <a:p>
            <a:pPr lvl="1"/>
            <a:r>
              <a:rPr lang="en-US" dirty="0" smtClean="0"/>
              <a:t>If you haven’t seen these before, don’t worry, this presentation is self-contained!</a:t>
            </a:r>
          </a:p>
          <a:p>
            <a:pPr lvl="1"/>
            <a:r>
              <a:rPr lang="en-US" dirty="0" smtClean="0"/>
              <a:t>If you have seen these before you might think about:</a:t>
            </a:r>
          </a:p>
          <a:p>
            <a:pPr lvl="2"/>
            <a:r>
              <a:rPr lang="en-US" dirty="0" smtClean="0"/>
              <a:t>The parameterization is slightly different in a way that is advantageous for NLP-style models with tons of sparse features </a:t>
            </a:r>
            <a:r>
              <a:rPr lang="en-US" sz="1600" dirty="0" smtClean="0">
                <a:solidFill>
                  <a:schemeClr val="accent3"/>
                </a:solidFill>
              </a:rPr>
              <a:t>(but statistically inelegant)</a:t>
            </a:r>
            <a:endParaRPr lang="en-US" dirty="0" smtClean="0">
              <a:solidFill>
                <a:schemeClr val="accent3"/>
              </a:solidFill>
            </a:endParaRPr>
          </a:p>
          <a:p>
            <a:pPr lvl="2"/>
            <a:r>
              <a:rPr lang="en-US" dirty="0" smtClean="0"/>
              <a:t>The key role of feature functions in NLP and in this presentation</a:t>
            </a:r>
          </a:p>
          <a:p>
            <a:pPr lvl="3"/>
            <a:r>
              <a:rPr lang="en-US" dirty="0" smtClean="0"/>
              <a:t>The features are more general, with </a:t>
            </a:r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dirty="0" smtClean="0"/>
              <a:t> also being a function of the class – when might this be useful?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07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Quiz Question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Lucida Sans" charset="0"/>
                <a:ea typeface="ＭＳ Ｐゴシック" charset="0"/>
                <a:cs typeface="ＭＳ Ｐゴシック" charset="0"/>
              </a:rPr>
              <a:t>Assuming exactly the same set up </a:t>
            </a:r>
            <a:r>
              <a:rPr lang="en-US" sz="2000" dirty="0" smtClean="0">
                <a:latin typeface="Lucida Sans" charset="0"/>
                <a:ea typeface="ＭＳ Ｐゴシック" charset="0"/>
                <a:cs typeface="ＭＳ Ｐゴシック" charset="0"/>
              </a:rPr>
              <a:t>(3 </a:t>
            </a:r>
            <a:r>
              <a:rPr lang="en-US" sz="2000" dirty="0">
                <a:latin typeface="Lucida Sans" charset="0"/>
                <a:ea typeface="ＭＳ Ｐゴシック" charset="0"/>
                <a:cs typeface="ＭＳ Ｐゴシック" charset="0"/>
              </a:rPr>
              <a:t>class decision: </a:t>
            </a:r>
            <a:r>
              <a:rPr lang="en-US" sz="2000" dirty="0" smtClean="0">
                <a:latin typeface="Lucida Sans" charset="0"/>
                <a:ea typeface="ＭＳ Ｐゴシック" charset="0"/>
                <a:cs typeface="ＭＳ Ｐゴシック" charset="0"/>
              </a:rPr>
              <a:t>LOCATION, PERSON, or DRUG; </a:t>
            </a:r>
            <a:r>
              <a:rPr lang="en-US" sz="2000" dirty="0">
                <a:latin typeface="Lucida San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000" dirty="0" smtClean="0">
                <a:latin typeface="Lucida Sans" charset="0"/>
                <a:ea typeface="ＭＳ Ｐゴシック" charset="0"/>
                <a:cs typeface="ＭＳ Ｐゴシック" charset="0"/>
              </a:rPr>
              <a:t>features </a:t>
            </a:r>
            <a:r>
              <a:rPr lang="en-US" sz="2000" dirty="0">
                <a:latin typeface="Lucida Sans" charset="0"/>
                <a:ea typeface="ＭＳ Ｐゴシック" charset="0"/>
                <a:cs typeface="ＭＳ Ｐゴシック" charset="0"/>
              </a:rPr>
              <a:t>as before, </a:t>
            </a:r>
            <a:r>
              <a:rPr lang="en-US" sz="2000" dirty="0" err="1" smtClean="0">
                <a:latin typeface="Lucida Sans" charset="0"/>
                <a:ea typeface="ＭＳ Ｐゴシック" charset="0"/>
                <a:cs typeface="ＭＳ Ｐゴシック" charset="0"/>
              </a:rPr>
              <a:t>maxent</a:t>
            </a:r>
            <a:r>
              <a:rPr lang="en-US" sz="2000" dirty="0" smtClean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dirty="0">
                <a:latin typeface="Lucida Sans" charset="0"/>
                <a:ea typeface="ＭＳ Ｐゴシック" charset="0"/>
                <a:cs typeface="ＭＳ Ｐゴシック" charset="0"/>
              </a:rPr>
              <a:t>, what are: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</a:rPr>
              <a:t>P(</a:t>
            </a:r>
            <a:r>
              <a:rPr lang="en-US" dirty="0">
                <a:solidFill>
                  <a:srgbClr val="FF8700"/>
                </a:solidFill>
              </a:rPr>
              <a:t>PERSON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| </a:t>
            </a:r>
            <a:r>
              <a:rPr lang="en-US" i="1" dirty="0">
                <a:solidFill>
                  <a:srgbClr val="CC0000"/>
                </a:solidFill>
              </a:rPr>
              <a:t>by </a:t>
            </a:r>
            <a:r>
              <a:rPr lang="en-US" i="1" dirty="0" err="1">
                <a:solidFill>
                  <a:srgbClr val="CC0000"/>
                </a:solidFill>
              </a:rPr>
              <a:t>Goéric</a:t>
            </a:r>
            <a:r>
              <a:rPr lang="en-US" dirty="0">
                <a:latin typeface="Lucida Sans" charset="0"/>
                <a:ea typeface="ＭＳ Ｐゴシック" charset="0"/>
              </a:rPr>
              <a:t>) </a:t>
            </a:r>
            <a:r>
              <a:rPr lang="en-US" dirty="0" smtClean="0">
                <a:latin typeface="Lucida Sans" charset="0"/>
                <a:ea typeface="ＭＳ Ｐゴシック" charset="0"/>
              </a:rPr>
              <a:t>   = 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</a:rPr>
              <a:t>P</a:t>
            </a:r>
            <a:r>
              <a:rPr lang="en-US" dirty="0" smtClean="0">
                <a:latin typeface="Lucida Sans" charset="0"/>
                <a:ea typeface="ＭＳ Ｐゴシック" charset="0"/>
              </a:rPr>
              <a:t>(</a:t>
            </a:r>
            <a:r>
              <a:rPr lang="en-US" dirty="0" smtClean="0">
                <a:solidFill>
                  <a:srgbClr val="FF8700"/>
                </a:solidFill>
              </a:rPr>
              <a:t>LOCATION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| </a:t>
            </a:r>
            <a:r>
              <a:rPr lang="en-US" i="1" dirty="0">
                <a:solidFill>
                  <a:srgbClr val="CC0000"/>
                </a:solidFill>
              </a:rPr>
              <a:t>by </a:t>
            </a:r>
            <a:r>
              <a:rPr lang="en-US" i="1" dirty="0" err="1">
                <a:solidFill>
                  <a:srgbClr val="CC0000"/>
                </a:solidFill>
              </a:rPr>
              <a:t>Goéric</a:t>
            </a:r>
            <a:r>
              <a:rPr lang="en-US" dirty="0">
                <a:latin typeface="Lucida Sans" charset="0"/>
                <a:ea typeface="ＭＳ Ｐゴシック" charset="0"/>
              </a:rPr>
              <a:t>) </a:t>
            </a:r>
            <a:r>
              <a:rPr lang="en-US" dirty="0" smtClean="0">
                <a:latin typeface="Lucida Sans" charset="0"/>
                <a:ea typeface="ＭＳ Ｐゴシック" charset="0"/>
              </a:rPr>
              <a:t>= </a:t>
            </a:r>
            <a:endParaRPr lang="en-US" dirty="0">
              <a:latin typeface="Lucida Sans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Lucida Sans" charset="0"/>
                <a:ea typeface="ＭＳ Ｐゴシック" charset="0"/>
              </a:rPr>
              <a:t>P(</a:t>
            </a:r>
            <a:r>
              <a:rPr lang="en-US" dirty="0" smtClean="0">
                <a:solidFill>
                  <a:srgbClr val="FF8700"/>
                </a:solidFill>
              </a:rPr>
              <a:t>DRUG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| </a:t>
            </a:r>
            <a:r>
              <a:rPr lang="en-US" i="1" dirty="0">
                <a:solidFill>
                  <a:srgbClr val="CC0000"/>
                </a:solidFill>
              </a:rPr>
              <a:t>by </a:t>
            </a:r>
            <a:r>
              <a:rPr lang="en-US" i="1" dirty="0" err="1" smtClean="0">
                <a:solidFill>
                  <a:srgbClr val="CC0000"/>
                </a:solidFill>
              </a:rPr>
              <a:t>Goéric</a:t>
            </a:r>
            <a:r>
              <a:rPr lang="en-US" dirty="0" smtClean="0">
                <a:latin typeface="Lucida Sans" charset="0"/>
                <a:ea typeface="ＭＳ Ｐゴシック" charset="0"/>
              </a:rPr>
              <a:t>)       = </a:t>
            </a:r>
            <a:endParaRPr lang="en-US" dirty="0">
              <a:latin typeface="Lucida Sans" charset="0"/>
              <a:ea typeface="ＭＳ Ｐゴシック" charset="0"/>
            </a:endParaRPr>
          </a:p>
          <a:p>
            <a:pPr lvl="1"/>
            <a:endParaRPr lang="en-US" sz="800" dirty="0">
              <a:latin typeface="Lucida Sans" charset="0"/>
              <a:ea typeface="ＭＳ Ｐゴシック" charset="0"/>
            </a:endParaRPr>
          </a:p>
          <a:p>
            <a:pPr lvl="1">
              <a:lnSpc>
                <a:spcPct val="95000"/>
              </a:lnSpc>
            </a:pPr>
            <a:r>
              <a:rPr lang="en-US" sz="1800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 1.8    </a:t>
            </a:r>
            <a:r>
              <a:rPr lang="en-US" sz="1800" i="1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sz="1800" baseline="-25000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18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sz="18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sz="1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sz="1800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-1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ja-JP" alt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in</a:t>
            </a:r>
            <a:r>
              <a:rPr lang="ja-JP" alt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isCapitalized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r>
              <a:rPr lang="en-US" sz="1800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-0.6   </a:t>
            </a:r>
            <a:r>
              <a:rPr lang="en-US" sz="1800" i="1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sz="1800" baseline="-25000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18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sz="18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sz="1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hasAccentedLatinChar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r>
              <a:rPr lang="en-US" sz="1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0.3    </a:t>
            </a:r>
            <a:r>
              <a:rPr lang="en-US" sz="18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sz="1800" baseline="-250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DRUG </a:t>
            </a:r>
            <a:r>
              <a:rPr lang="en-US" sz="1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ends(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, </a:t>
            </a:r>
            <a:r>
              <a:rPr lang="ja-JP" alt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ja-JP" alt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/>
            <a:endParaRPr lang="en-US" dirty="0">
              <a:latin typeface="Lucida Sans" charset="0"/>
              <a:ea typeface="ＭＳ Ｐゴシック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25880695"/>
              </p:ext>
            </p:extLst>
          </p:nvPr>
        </p:nvGraphicFramePr>
        <p:xfrm>
          <a:off x="6965357" y="4488656"/>
          <a:ext cx="1867496" cy="514946"/>
        </p:xfrm>
        <a:graphic>
          <a:graphicData uri="http://schemas.openxmlformats.org/presentationml/2006/ole">
            <p:oleObj spid="_x0000_s39165" name="Equation" r:id="rId3" imgW="1234080" imgH="329040" progId="Equation.3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6668128"/>
              </p:ext>
            </p:extLst>
          </p:nvPr>
        </p:nvGraphicFramePr>
        <p:xfrm>
          <a:off x="5791200" y="4171950"/>
          <a:ext cx="3086694" cy="648296"/>
        </p:xfrm>
        <a:graphic>
          <a:graphicData uri="http://schemas.openxmlformats.org/presentationml/2006/ole">
            <p:oleObj spid="_x0000_s39166" name="Equation" r:id="rId4" imgW="2047680" imgH="42048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6591822"/>
              </p:ext>
            </p:extLst>
          </p:nvPr>
        </p:nvGraphicFramePr>
        <p:xfrm>
          <a:off x="7117161" y="4088606"/>
          <a:ext cx="1524596" cy="514946"/>
        </p:xfrm>
        <a:graphic>
          <a:graphicData uri="http://schemas.openxmlformats.org/presentationml/2006/ole">
            <p:oleObj spid="_x0000_s39167" name="Equation" r:id="rId5" imgW="1005480" imgH="329040" progId="Equation.3">
              <p:embed/>
            </p:oleObj>
          </a:graphicData>
        </a:graphic>
      </p:graphicFrame>
      <p:sp>
        <p:nvSpPr>
          <p:cNvPr id="31751" name="Text Box 1028"/>
          <p:cNvSpPr txBox="1">
            <a:spLocks noChangeArrowheads="1"/>
          </p:cNvSpPr>
          <p:nvPr/>
        </p:nvSpPr>
        <p:spPr bwMode="auto">
          <a:xfrm>
            <a:off x="609600" y="4258866"/>
            <a:ext cx="12870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 smtClean="0">
                <a:solidFill>
                  <a:srgbClr val="FF8700"/>
                </a:solidFill>
              </a:rPr>
              <a:t>PERSON</a:t>
            </a:r>
            <a:endParaRPr lang="en-US" sz="1800" dirty="0">
              <a:solidFill>
                <a:srgbClr val="FF8700"/>
              </a:solidFill>
            </a:endParaRPr>
          </a:p>
          <a:p>
            <a:pPr eaLnBrk="1" hangingPunct="1"/>
            <a:r>
              <a:rPr lang="en-US" sz="1800" i="1" dirty="0" smtClean="0">
                <a:solidFill>
                  <a:srgbClr val="CC0000"/>
                </a:solidFill>
              </a:rPr>
              <a:t>by </a:t>
            </a:r>
            <a:r>
              <a:rPr lang="en-US" sz="1800" i="1" dirty="0" err="1" smtClean="0">
                <a:solidFill>
                  <a:srgbClr val="CC0000"/>
                </a:solidFill>
              </a:rPr>
              <a:t>Goéric</a:t>
            </a:r>
            <a:endParaRPr lang="en-US" sz="1800" i="1" dirty="0">
              <a:solidFill>
                <a:srgbClr val="CC0000"/>
              </a:solidFill>
            </a:endParaRPr>
          </a:p>
        </p:txBody>
      </p:sp>
      <p:sp>
        <p:nvSpPr>
          <p:cNvPr id="31753" name="Oval 1033"/>
          <p:cNvSpPr>
            <a:spLocks noChangeArrowheads="1"/>
          </p:cNvSpPr>
          <p:nvPr/>
        </p:nvSpPr>
        <p:spPr bwMode="auto">
          <a:xfrm>
            <a:off x="533400" y="4248150"/>
            <a:ext cx="1447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2204721" y="4258866"/>
            <a:ext cx="13683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 smtClean="0">
                <a:solidFill>
                  <a:srgbClr val="FF8700"/>
                </a:solidFill>
              </a:rPr>
              <a:t>LOCATION</a:t>
            </a:r>
            <a:endParaRPr lang="en-US" sz="1800" dirty="0">
              <a:solidFill>
                <a:srgbClr val="FF8700"/>
              </a:solidFill>
            </a:endParaRPr>
          </a:p>
          <a:p>
            <a:pPr eaLnBrk="1" hangingPunct="1"/>
            <a:r>
              <a:rPr lang="en-US" sz="1800" i="1" dirty="0" smtClean="0">
                <a:solidFill>
                  <a:srgbClr val="CC0000"/>
                </a:solidFill>
              </a:rPr>
              <a:t>by </a:t>
            </a:r>
            <a:r>
              <a:rPr lang="en-US" sz="1800" i="1" dirty="0" err="1" smtClean="0">
                <a:solidFill>
                  <a:srgbClr val="CC0000"/>
                </a:solidFill>
              </a:rPr>
              <a:t>Goéric</a:t>
            </a:r>
            <a:endParaRPr lang="en-US" sz="1800" i="1" dirty="0">
              <a:solidFill>
                <a:srgbClr val="CC0000"/>
              </a:solidFill>
            </a:endParaRPr>
          </a:p>
        </p:txBody>
      </p:sp>
      <p:sp>
        <p:nvSpPr>
          <p:cNvPr id="12" name="Oval 1033"/>
          <p:cNvSpPr>
            <a:spLocks noChangeArrowheads="1"/>
          </p:cNvSpPr>
          <p:nvPr/>
        </p:nvSpPr>
        <p:spPr bwMode="auto">
          <a:xfrm>
            <a:off x="2209800" y="4248150"/>
            <a:ext cx="1447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28"/>
          <p:cNvSpPr txBox="1">
            <a:spLocks noChangeArrowheads="1"/>
          </p:cNvSpPr>
          <p:nvPr/>
        </p:nvSpPr>
        <p:spPr bwMode="auto">
          <a:xfrm>
            <a:off x="3947380" y="4258866"/>
            <a:ext cx="13020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 smtClean="0">
                <a:solidFill>
                  <a:srgbClr val="FF8700"/>
                </a:solidFill>
              </a:rPr>
              <a:t>DRUG</a:t>
            </a:r>
            <a:endParaRPr lang="en-US" sz="1800" dirty="0">
              <a:solidFill>
                <a:srgbClr val="FF8700"/>
              </a:solidFill>
            </a:endParaRPr>
          </a:p>
          <a:p>
            <a:pPr eaLnBrk="1" hangingPunct="1"/>
            <a:r>
              <a:rPr lang="en-US" sz="1800" i="1" dirty="0" smtClean="0">
                <a:solidFill>
                  <a:srgbClr val="CC0000"/>
                </a:solidFill>
              </a:rPr>
              <a:t>by </a:t>
            </a:r>
            <a:r>
              <a:rPr lang="en-US" sz="1800" i="1" dirty="0" err="1" smtClean="0">
                <a:solidFill>
                  <a:srgbClr val="CC0000"/>
                </a:solidFill>
              </a:rPr>
              <a:t>Goéric</a:t>
            </a:r>
            <a:endParaRPr lang="en-US" sz="1800" i="1" dirty="0">
              <a:solidFill>
                <a:srgbClr val="CC0000"/>
              </a:solidFill>
            </a:endParaRPr>
          </a:p>
        </p:txBody>
      </p:sp>
      <p:sp>
        <p:nvSpPr>
          <p:cNvPr id="14" name="Oval 1033"/>
          <p:cNvSpPr>
            <a:spLocks noChangeArrowheads="1"/>
          </p:cNvSpPr>
          <p:nvPr/>
        </p:nvSpPr>
        <p:spPr bwMode="auto">
          <a:xfrm>
            <a:off x="3886200" y="4248150"/>
            <a:ext cx="1447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82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Feature-based Linear Classifiers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put features into a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00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vs. Conditional Models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some data {(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)} of paired observations </a:t>
            </a:r>
            <a:r>
              <a:rPr lang="en-US" i="1" dirty="0" smtClean="0"/>
              <a:t>d</a:t>
            </a:r>
            <a:r>
              <a:rPr lang="en-US" dirty="0" smtClean="0"/>
              <a:t> and hidden classes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Joint (generative) mode</a:t>
            </a:r>
            <a:r>
              <a:rPr lang="en-US" dirty="0" smtClean="0">
                <a:solidFill>
                  <a:schemeClr val="accent4"/>
                </a:solidFill>
              </a:rPr>
              <a:t>ls </a:t>
            </a:r>
            <a:r>
              <a:rPr lang="en-US" dirty="0" smtClean="0"/>
              <a:t>place probabilities over both observed data and the hidden stuff (gene-rate the observed data from hidden stuff): </a:t>
            </a:r>
          </a:p>
          <a:p>
            <a:pPr lvl="1"/>
            <a:r>
              <a:rPr lang="en-US" dirty="0" smtClean="0"/>
              <a:t>All the classic </a:t>
            </a:r>
            <a:r>
              <a:rPr lang="en-US" dirty="0" err="1" smtClean="0"/>
              <a:t>StatNLP</a:t>
            </a:r>
            <a:r>
              <a:rPr lang="en-US" dirty="0" smtClean="0"/>
              <a:t> models:</a:t>
            </a:r>
          </a:p>
          <a:p>
            <a:pPr lvl="2"/>
            <a:r>
              <a:rPr lang="en-US" i="1" dirty="0" smtClean="0"/>
              <a:t>n</a:t>
            </a:r>
            <a:r>
              <a:rPr lang="en-US" dirty="0" smtClean="0"/>
              <a:t>-gram models, Naive Bayes classifiers, hidden Markov models, probabilistic context-free grammars, IBM machine translation alignment models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239000" y="2266950"/>
            <a:ext cx="1219200" cy="40005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lIns="68589" tIns="34295" rIns="68589" bIns="34295" anchor="ctr"/>
          <a:lstStyle/>
          <a:p>
            <a:pPr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i="1" dirty="0">
                <a:solidFill>
                  <a:srgbClr val="2584BB"/>
                </a:solidFill>
              </a:rPr>
              <a:t>P</a:t>
            </a:r>
            <a:r>
              <a:rPr lang="en-US" dirty="0">
                <a:solidFill>
                  <a:srgbClr val="2584BB"/>
                </a:solidFill>
              </a:rPr>
              <a:t>(</a:t>
            </a:r>
            <a:r>
              <a:rPr lang="en-US" i="1" dirty="0" err="1">
                <a:solidFill>
                  <a:srgbClr val="2584BB"/>
                </a:solidFill>
              </a:rPr>
              <a:t>c</a:t>
            </a:r>
            <a:r>
              <a:rPr lang="en-US" dirty="0" err="1">
                <a:solidFill>
                  <a:srgbClr val="2584BB"/>
                </a:solidFill>
              </a:rPr>
              <a:t>,</a:t>
            </a:r>
            <a:r>
              <a:rPr lang="en-US" i="1" dirty="0" err="1">
                <a:solidFill>
                  <a:srgbClr val="2584BB"/>
                </a:solidFill>
              </a:rPr>
              <a:t>d</a:t>
            </a:r>
            <a:r>
              <a:rPr lang="en-US" dirty="0">
                <a:solidFill>
                  <a:srgbClr val="2584BB"/>
                </a:solidFill>
              </a:rPr>
              <a:t>)</a:t>
            </a:r>
            <a:endParaRPr lang="en-US" b="1" dirty="0">
              <a:solidFill>
                <a:srgbClr val="2584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65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Maxent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nuts and bolts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60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Maxent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52550"/>
            <a:ext cx="8534400" cy="3333750"/>
          </a:xfrm>
        </p:spPr>
        <p:txBody>
          <a:bodyPr>
            <a:noAutofit/>
          </a:bodyPr>
          <a:lstStyle/>
          <a:p>
            <a:r>
              <a:rPr lang="en-US" dirty="0" smtClean="0"/>
              <a:t>We define features (indicator functions) over data points</a:t>
            </a:r>
          </a:p>
          <a:p>
            <a:pPr lvl="1"/>
            <a:r>
              <a:rPr lang="en-US" dirty="0" smtClean="0"/>
              <a:t>Features represent sets of data points which are distinctive enough to deserve model parameters.</a:t>
            </a:r>
          </a:p>
          <a:p>
            <a:pPr lvl="2"/>
            <a:r>
              <a:rPr lang="en-US" dirty="0" smtClean="0"/>
              <a:t>Words, but also “word contains number”, “word ends with </a:t>
            </a:r>
            <a:r>
              <a:rPr lang="en-US" i="1" dirty="0" err="1" smtClean="0"/>
              <a:t>ing</a:t>
            </a:r>
            <a:r>
              <a:rPr lang="en-US" dirty="0" smtClean="0"/>
              <a:t>”</a:t>
            </a:r>
            <a:r>
              <a:rPr lang="en-US" altLang="ja-JP" dirty="0" smtClean="0"/>
              <a:t>, etc.</a:t>
            </a:r>
          </a:p>
          <a:p>
            <a:pPr lvl="2"/>
            <a:endParaRPr lang="en-US" sz="1000" dirty="0"/>
          </a:p>
          <a:p>
            <a:r>
              <a:rPr lang="en-US" dirty="0" smtClean="0"/>
              <a:t>We will simply encode each </a:t>
            </a:r>
            <a:r>
              <a:rPr lang="en-US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/>
              <a:t>feature as a unique String</a:t>
            </a:r>
          </a:p>
          <a:p>
            <a:pPr lvl="1"/>
            <a:r>
              <a:rPr lang="en-US" dirty="0" smtClean="0"/>
              <a:t>A datum will give rise to a set of Strings: the active </a:t>
            </a:r>
            <a:r>
              <a:rPr lang="en-US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Each feature 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Φ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d)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i="1" baseline="-250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j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]</a:t>
            </a:r>
            <a:r>
              <a:rPr lang="en-US" i="1" baseline="-25000" dirty="0">
                <a:solidFill>
                  <a:srgbClr val="008000"/>
                </a:solidFill>
                <a:latin typeface="Lucida Sans" charset="0"/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gets a real number weight</a:t>
            </a:r>
          </a:p>
          <a:p>
            <a:pPr lvl="1"/>
            <a:endParaRPr lang="en-US" sz="1000" dirty="0">
              <a:ea typeface="ＭＳ Ｐゴシック" charset="0"/>
            </a:endParaRPr>
          </a:p>
          <a:p>
            <a:r>
              <a:rPr lang="en-US" dirty="0" smtClean="0"/>
              <a:t>We concentrate on </a:t>
            </a:r>
            <a:r>
              <a:rPr lang="en-US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features but the math uses </a:t>
            </a:r>
            <a:r>
              <a:rPr lang="en-US" i="1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</a:t>
            </a:r>
            <a:r>
              <a:rPr lang="en-US" i="1" baseline="-250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ＭＳ Ｐゴシック" charset="0"/>
              </a:rPr>
              <a:t>indices of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798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Maxent Model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</a:t>
            </a:r>
            <a:r>
              <a:rPr lang="en-US" dirty="0" smtClean="0"/>
              <a:t>eatures are often added during model development to target errors</a:t>
            </a:r>
          </a:p>
          <a:p>
            <a:pPr lvl="1"/>
            <a:r>
              <a:rPr lang="en-US" dirty="0" smtClean="0"/>
              <a:t>Often, the easiest thing to think of are features that mark bad combinations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Then, for any given feature weights, we want to be able to calculate:</a:t>
            </a:r>
          </a:p>
          <a:p>
            <a:pPr lvl="1"/>
            <a:r>
              <a:rPr lang="en-US" dirty="0" smtClean="0"/>
              <a:t>Data conditional likelihood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Derivative of the likelihood </a:t>
            </a:r>
            <a:r>
              <a:rPr lang="en-US" dirty="0" err="1" smtClean="0"/>
              <a:t>wrt</a:t>
            </a:r>
            <a:r>
              <a:rPr lang="en-US" dirty="0" smtClean="0"/>
              <a:t> each feature weight</a:t>
            </a:r>
          </a:p>
          <a:p>
            <a:pPr lvl="2"/>
            <a:r>
              <a:rPr lang="en-US" dirty="0" smtClean="0"/>
              <a:t>Uses expectations of each feature according to the model</a:t>
            </a:r>
          </a:p>
          <a:p>
            <a:endParaRPr lang="en-US" dirty="0" smtClean="0"/>
          </a:p>
          <a:p>
            <a:r>
              <a:rPr lang="en-US" dirty="0" smtClean="0"/>
              <a:t>We can then find the optimum feature weights (discussed later).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293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Maxent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nuts and bolts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21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Bayes vs. </a:t>
            </a:r>
            <a:r>
              <a:rPr lang="en-US" dirty="0" err="1" smtClean="0"/>
              <a:t>Maxent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Generative vs. Discriminative models: The problem of </a:t>
            </a:r>
            <a:r>
              <a:rPr lang="en-US" dirty="0" err="1" smtClean="0"/>
              <a:t>overcounting</a:t>
            </a:r>
            <a:r>
              <a:rPr lang="en-US" dirty="0" smtClean="0"/>
              <a:t> evidence</a:t>
            </a:r>
          </a:p>
          <a:p>
            <a:r>
              <a:rPr lang="en-US" dirty="0" smtClean="0"/>
              <a:t>Christopher Manning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3833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Text classification: Asia or Europe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3105150"/>
            <a:ext cx="2819400" cy="17716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NB FACTORS:</a:t>
            </a: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(A)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=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P(E) = 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(M|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A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) =  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(M|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E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) = 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accent5"/>
                </a:solidFill>
                <a:latin typeface="+mn-lt"/>
              </a:rPr>
              <a:t>Europe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620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FF6600"/>
                </a:solidFill>
                <a:latin typeface="+mn-lt"/>
              </a:rPr>
              <a:t>Asia</a:t>
            </a:r>
            <a:endParaRPr lang="en-US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52400" y="1200150"/>
            <a:ext cx="8763000" cy="18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457200" y="3714750"/>
            <a:ext cx="1524000" cy="5143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Class</a:t>
            </a:r>
            <a:endParaRPr lang="en-US" dirty="0">
              <a:latin typeface="+mn-lt"/>
            </a:endParaRPr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762000" y="4476750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=M</a:t>
            </a:r>
            <a:endParaRPr lang="en-US" dirty="0">
              <a:latin typeface="+mn-lt"/>
            </a:endParaRPr>
          </a:p>
        </p:txBody>
      </p:sp>
      <p:cxnSp>
        <p:nvCxnSpPr>
          <p:cNvPr id="35864" name="AutoShape 24"/>
          <p:cNvCxnSpPr>
            <a:cxnSpLocks noChangeShapeType="1"/>
            <a:stCxn id="35860" idx="4"/>
            <a:endCxn id="35861" idx="0"/>
          </p:cNvCxnSpPr>
          <p:nvPr/>
        </p:nvCxnSpPr>
        <p:spPr bwMode="auto">
          <a:xfrm>
            <a:off x="1219200" y="4229100"/>
            <a:ext cx="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04800" y="3257550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n-lt"/>
              </a:rPr>
              <a:t>NB Model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228600" y="3257550"/>
            <a:ext cx="19812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5334000" y="3105150"/>
            <a:ext cx="3657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b="1" dirty="0">
                <a:latin typeface="+mn-lt"/>
              </a:rPr>
              <a:t>PREDICTIONS: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(A,M) </a:t>
            </a:r>
            <a:r>
              <a:rPr lang="en-US" sz="2000" dirty="0">
                <a:latin typeface="+mn-lt"/>
              </a:rPr>
              <a:t>= </a:t>
            </a:r>
            <a:endParaRPr lang="en-US" sz="2000" dirty="0" smtClean="0">
              <a:latin typeface="+mn-lt"/>
            </a:endParaRP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 smtClean="0">
                <a:latin typeface="+mn-lt"/>
              </a:rPr>
              <a:t>P(E,M) 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 smtClean="0">
                <a:latin typeface="+mn-lt"/>
              </a:rPr>
              <a:t>P(A|M) </a:t>
            </a:r>
            <a:r>
              <a:rPr lang="en-US" sz="2000" dirty="0">
                <a:latin typeface="+mn-lt"/>
              </a:rPr>
              <a:t>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(E|M) </a:t>
            </a:r>
            <a:r>
              <a:rPr lang="en-US" sz="2000" dirty="0">
                <a:latin typeface="+mn-lt"/>
              </a:rPr>
              <a:t>= </a:t>
            </a:r>
            <a:endParaRPr lang="en-US" sz="2600" dirty="0">
              <a:latin typeface="+mn-lt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 flipH="1">
            <a:off x="4572000" y="1657351"/>
            <a:ext cx="76200" cy="13715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3581400" y="1200150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 dirty="0" smtClean="0">
                <a:latin typeface="+mn-lt"/>
              </a:rPr>
              <a:t>Training Data</a:t>
            </a:r>
            <a:endParaRPr lang="en-US" b="1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000" y="1657350"/>
            <a:ext cx="762000" cy="990600"/>
            <a:chOff x="381000" y="1657350"/>
            <a:chExt cx="762000" cy="99060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57200" y="179212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 Monaco</a:t>
              </a:r>
              <a:endParaRPr lang="en-US" sz="10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95400" y="1657350"/>
            <a:ext cx="762000" cy="990600"/>
            <a:chOff x="381000" y="1657350"/>
            <a:chExt cx="762000" cy="99060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</a:t>
              </a:r>
              <a:endParaRPr lang="en-US" sz="1000" dirty="0"/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57350"/>
            <a:ext cx="762000" cy="990600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048000" y="1657350"/>
            <a:ext cx="762000" cy="990600"/>
            <a:chOff x="381000" y="1657350"/>
            <a:chExt cx="762000" cy="99060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 Hong Kong</a:t>
              </a:r>
              <a:endParaRPr lang="en-US" sz="10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181600" y="1733550"/>
            <a:ext cx="762000" cy="990600"/>
            <a:chOff x="381000" y="1657350"/>
            <a:chExt cx="762000" cy="990600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Hong Kong Monaco</a:t>
              </a:r>
              <a:endParaRPr lang="en-US" sz="10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096000" y="1733550"/>
            <a:ext cx="762000" cy="990600"/>
            <a:chOff x="381000" y="1657350"/>
            <a:chExt cx="762000" cy="9906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</a:t>
              </a:r>
              <a:endParaRPr lang="en-US" sz="1000" dirty="0"/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733550"/>
            <a:ext cx="762000" cy="9906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733550"/>
            <a:ext cx="762000" cy="9906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924800" y="186832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Hong Kong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7086600" y="18668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Hong Kong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0" y="17906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Monaco Monaco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5256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Text classification: Asia or Europe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3105150"/>
            <a:ext cx="2819400" cy="17716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NB FACTORS:</a:t>
            </a: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(A) = P(E) =</a:t>
            </a:r>
          </a:p>
          <a:p>
            <a:pPr eaLnBrk="1" hangingPunct="1">
              <a:buSzPct val="100000"/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P(H|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A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)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=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P(K|A) = 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(H|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E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)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=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PK|E) = 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accent5"/>
                </a:solidFill>
                <a:latin typeface="+mn-lt"/>
              </a:rPr>
              <a:t>Europe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620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FF6600"/>
                </a:solidFill>
                <a:latin typeface="+mn-lt"/>
              </a:rPr>
              <a:t>Asia</a:t>
            </a:r>
            <a:endParaRPr lang="en-US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52400" y="1200150"/>
            <a:ext cx="8763000" cy="18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457200" y="3714750"/>
            <a:ext cx="1524000" cy="5143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Class</a:t>
            </a:r>
            <a:endParaRPr lang="en-US" dirty="0">
              <a:latin typeface="+mn-lt"/>
            </a:endParaRPr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304800" y="44577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=H</a:t>
            </a:r>
            <a:endParaRPr lang="en-US" dirty="0">
              <a:latin typeface="+mn-lt"/>
            </a:endParaRPr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1371600" y="44577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=K</a:t>
            </a:r>
            <a:endParaRPr lang="en-US" dirty="0">
              <a:latin typeface="+mn-lt"/>
            </a:endParaRPr>
          </a:p>
        </p:txBody>
      </p:sp>
      <p:cxnSp>
        <p:nvCxnSpPr>
          <p:cNvPr id="35863" name="AutoShape 23"/>
          <p:cNvCxnSpPr>
            <a:cxnSpLocks noChangeShapeType="1"/>
            <a:stCxn id="35860" idx="4"/>
            <a:endCxn id="35862" idx="0"/>
          </p:cNvCxnSpPr>
          <p:nvPr/>
        </p:nvCxnSpPr>
        <p:spPr bwMode="auto">
          <a:xfrm>
            <a:off x="1219200" y="4229100"/>
            <a:ext cx="4953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4" name="AutoShape 24"/>
          <p:cNvCxnSpPr>
            <a:cxnSpLocks noChangeShapeType="1"/>
            <a:stCxn id="35860" idx="4"/>
            <a:endCxn id="35861" idx="0"/>
          </p:cNvCxnSpPr>
          <p:nvPr/>
        </p:nvCxnSpPr>
        <p:spPr bwMode="auto">
          <a:xfrm flipH="1">
            <a:off x="685800" y="4229100"/>
            <a:ext cx="533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04800" y="3257550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n-lt"/>
              </a:rPr>
              <a:t>NB Model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228600" y="3257550"/>
            <a:ext cx="19812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5334000" y="3105150"/>
            <a:ext cx="3657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b="1" dirty="0">
                <a:latin typeface="+mn-lt"/>
              </a:rPr>
              <a:t>PREDICTIONS: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(A,H,K) </a:t>
            </a:r>
            <a:r>
              <a:rPr lang="en-US" sz="2000" dirty="0">
                <a:latin typeface="+mn-lt"/>
              </a:rPr>
              <a:t>= </a:t>
            </a:r>
            <a:endParaRPr lang="en-US" sz="2000" dirty="0" smtClean="0">
              <a:latin typeface="+mn-lt"/>
            </a:endParaRP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 smtClean="0">
                <a:latin typeface="+mn-lt"/>
              </a:rPr>
              <a:t>P(E,H,K) 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 smtClean="0">
                <a:latin typeface="+mn-lt"/>
              </a:rPr>
              <a:t>P(A|H,K) </a:t>
            </a:r>
            <a:r>
              <a:rPr lang="en-US" sz="2000" dirty="0">
                <a:latin typeface="+mn-lt"/>
              </a:rPr>
              <a:t>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(E|H,K) </a:t>
            </a:r>
            <a:r>
              <a:rPr lang="en-US" sz="2000" dirty="0">
                <a:latin typeface="+mn-lt"/>
              </a:rPr>
              <a:t>= </a:t>
            </a:r>
            <a:endParaRPr lang="en-US" sz="2600" dirty="0">
              <a:latin typeface="+mn-lt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 flipH="1">
            <a:off x="4572000" y="1657351"/>
            <a:ext cx="76200" cy="13715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3581400" y="1200150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 dirty="0" smtClean="0">
                <a:latin typeface="+mn-lt"/>
              </a:rPr>
              <a:t>Training Data</a:t>
            </a:r>
            <a:endParaRPr lang="en-US" b="1" dirty="0">
              <a:latin typeface="+mn-lt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81000" y="1657350"/>
            <a:ext cx="762000" cy="990600"/>
            <a:chOff x="381000" y="1657350"/>
            <a:chExt cx="762000" cy="99060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57200" y="179212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 Monaco</a:t>
              </a:r>
              <a:endParaRPr lang="en-US" sz="10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95400" y="1657350"/>
            <a:ext cx="762000" cy="990600"/>
            <a:chOff x="381000" y="1657350"/>
            <a:chExt cx="762000" cy="99060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</a:t>
              </a:r>
              <a:endParaRPr lang="en-US" sz="1000" dirty="0"/>
            </a:p>
          </p:txBody>
        </p:sp>
      </p:grpSp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57350"/>
            <a:ext cx="762000" cy="990600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3048000" y="1657350"/>
            <a:ext cx="762000" cy="990600"/>
            <a:chOff x="381000" y="1657350"/>
            <a:chExt cx="762000" cy="9906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 Hong Kong</a:t>
              </a:r>
              <a:endParaRPr lang="en-US" sz="10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81600" y="1733550"/>
            <a:ext cx="762000" cy="990600"/>
            <a:chOff x="381000" y="1657350"/>
            <a:chExt cx="762000" cy="990600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Hong Kong Monaco</a:t>
              </a:r>
              <a:endParaRPr lang="en-US" sz="10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096000" y="1733550"/>
            <a:ext cx="762000" cy="990600"/>
            <a:chOff x="381000" y="1657350"/>
            <a:chExt cx="762000" cy="99060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</a:t>
              </a:r>
              <a:endParaRPr lang="en-US" sz="1000" dirty="0"/>
            </a:p>
          </p:txBody>
        </p: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733550"/>
            <a:ext cx="762000" cy="9906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733550"/>
            <a:ext cx="762000" cy="9906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924800" y="186832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Hong Kong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7086600" y="18668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Hong Kong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2286000" y="17906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Monaco Monaco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7724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Text classification: Asia or Europe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3105150"/>
            <a:ext cx="2667000" cy="19050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NB FACTORS:</a:t>
            </a:r>
          </a:p>
          <a:p>
            <a:pPr eaLnBrk="1" hangingPunct="1"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(A) = P(E) =</a:t>
            </a:r>
          </a:p>
          <a:p>
            <a:pPr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P(M|A) = </a:t>
            </a:r>
          </a:p>
          <a:p>
            <a:pPr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P(M|E) 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=</a:t>
            </a:r>
            <a:endParaRPr lang="en-US" sz="16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(H|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A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= 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P(K|A) =  </a:t>
            </a:r>
            <a:endParaRPr lang="en-US" sz="16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(H|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E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= 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PK|E) = </a:t>
            </a:r>
            <a:endParaRPr lang="en-US" sz="1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accent5"/>
                </a:solidFill>
                <a:latin typeface="+mn-lt"/>
              </a:rPr>
              <a:t>Europe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620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FF6600"/>
                </a:solidFill>
                <a:latin typeface="+mn-lt"/>
              </a:rPr>
              <a:t>Asia</a:t>
            </a:r>
            <a:endParaRPr lang="en-US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52400" y="1200150"/>
            <a:ext cx="8763000" cy="18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457200" y="3714750"/>
            <a:ext cx="1524000" cy="5143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Class</a:t>
            </a:r>
            <a:endParaRPr lang="en-US" dirty="0">
              <a:latin typeface="+mn-lt"/>
            </a:endParaRPr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304800" y="44577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H</a:t>
            </a:r>
            <a:endParaRPr lang="en-US" dirty="0">
              <a:latin typeface="+mn-lt"/>
            </a:endParaRPr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914400" y="447675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K</a:t>
            </a:r>
            <a:endParaRPr lang="en-US" dirty="0">
              <a:latin typeface="+mn-lt"/>
            </a:endParaRPr>
          </a:p>
        </p:txBody>
      </p:sp>
      <p:cxnSp>
        <p:nvCxnSpPr>
          <p:cNvPr id="35863" name="AutoShape 23"/>
          <p:cNvCxnSpPr>
            <a:cxnSpLocks noChangeShapeType="1"/>
            <a:stCxn id="35860" idx="4"/>
            <a:endCxn id="35862" idx="0"/>
          </p:cNvCxnSpPr>
          <p:nvPr/>
        </p:nvCxnSpPr>
        <p:spPr bwMode="auto">
          <a:xfrm flipH="1">
            <a:off x="1181100" y="4229100"/>
            <a:ext cx="3810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4" name="AutoShape 24"/>
          <p:cNvCxnSpPr>
            <a:cxnSpLocks noChangeShapeType="1"/>
            <a:stCxn id="35860" idx="4"/>
            <a:endCxn id="35861" idx="0"/>
          </p:cNvCxnSpPr>
          <p:nvPr/>
        </p:nvCxnSpPr>
        <p:spPr bwMode="auto">
          <a:xfrm flipH="1">
            <a:off x="571500" y="4229100"/>
            <a:ext cx="6477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04800" y="3257550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n-lt"/>
              </a:rPr>
              <a:t>NB Model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228600" y="3257550"/>
            <a:ext cx="19812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5181600" y="3105150"/>
            <a:ext cx="3657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b="1" dirty="0">
                <a:latin typeface="+mn-lt"/>
              </a:rPr>
              <a:t>PREDICTIONS: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(A,H,K,M) </a:t>
            </a:r>
            <a:r>
              <a:rPr lang="en-US" sz="2000" dirty="0">
                <a:latin typeface="+mn-lt"/>
              </a:rPr>
              <a:t>= </a:t>
            </a:r>
            <a:endParaRPr lang="en-US" sz="2000" dirty="0" smtClean="0">
              <a:latin typeface="+mn-lt"/>
            </a:endParaRP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 smtClean="0">
                <a:latin typeface="+mn-lt"/>
              </a:rPr>
              <a:t>P(E,H,K,M) 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 smtClean="0">
                <a:latin typeface="+mn-lt"/>
              </a:rPr>
              <a:t>P(A|H,K,M) </a:t>
            </a:r>
            <a:r>
              <a:rPr lang="en-US" sz="2000" dirty="0">
                <a:latin typeface="+mn-lt"/>
              </a:rPr>
              <a:t>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(E|H,K,M) </a:t>
            </a:r>
            <a:r>
              <a:rPr lang="en-US" sz="2000" dirty="0">
                <a:latin typeface="+mn-lt"/>
              </a:rPr>
              <a:t>= </a:t>
            </a:r>
            <a:endParaRPr lang="en-US" sz="2600" dirty="0">
              <a:latin typeface="+mn-lt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 flipH="1">
            <a:off x="4572000" y="1657351"/>
            <a:ext cx="76200" cy="13715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3581400" y="1200150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 dirty="0" smtClean="0">
                <a:latin typeface="+mn-lt"/>
              </a:rPr>
              <a:t>Training Data</a:t>
            </a:r>
            <a:endParaRPr lang="en-US" b="1" dirty="0">
              <a:latin typeface="+mn-lt"/>
            </a:endParaRPr>
          </a:p>
        </p:txBody>
      </p:sp>
      <p:sp>
        <p:nvSpPr>
          <p:cNvPr id="45" name="Oval 22"/>
          <p:cNvSpPr>
            <a:spLocks noChangeArrowheads="1"/>
          </p:cNvSpPr>
          <p:nvPr/>
        </p:nvSpPr>
        <p:spPr bwMode="auto">
          <a:xfrm>
            <a:off x="1524000" y="447675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M</a:t>
            </a:r>
            <a:endParaRPr lang="en-US" dirty="0">
              <a:latin typeface="+mn-lt"/>
            </a:endParaRPr>
          </a:p>
        </p:txBody>
      </p:sp>
      <p:cxnSp>
        <p:nvCxnSpPr>
          <p:cNvPr id="46" name="AutoShape 24"/>
          <p:cNvCxnSpPr>
            <a:cxnSpLocks noChangeShapeType="1"/>
            <a:stCxn id="35860" idx="4"/>
            <a:endCxn id="45" idx="0"/>
          </p:cNvCxnSpPr>
          <p:nvPr/>
        </p:nvCxnSpPr>
        <p:spPr bwMode="auto">
          <a:xfrm>
            <a:off x="1219200" y="4229100"/>
            <a:ext cx="57150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0" name="Group 49"/>
          <p:cNvGrpSpPr/>
          <p:nvPr/>
        </p:nvGrpSpPr>
        <p:grpSpPr>
          <a:xfrm>
            <a:off x="381000" y="1657350"/>
            <a:ext cx="762000" cy="990600"/>
            <a:chOff x="381000" y="1657350"/>
            <a:chExt cx="762000" cy="990600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57200" y="179212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 Monaco</a:t>
              </a:r>
              <a:endParaRPr lang="en-US" sz="10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295400" y="1657350"/>
            <a:ext cx="762000" cy="990600"/>
            <a:chOff x="381000" y="1657350"/>
            <a:chExt cx="762000" cy="990600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</a:t>
              </a:r>
              <a:endParaRPr lang="en-US" sz="1000" dirty="0"/>
            </a:p>
          </p:txBody>
        </p:sp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57350"/>
            <a:ext cx="762000" cy="99060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3048000" y="1657350"/>
            <a:ext cx="762000" cy="990600"/>
            <a:chOff x="381000" y="1657350"/>
            <a:chExt cx="762000" cy="99060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 Hong Kong</a:t>
              </a:r>
              <a:endParaRPr lang="en-US" sz="10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181600" y="1733550"/>
            <a:ext cx="762000" cy="990600"/>
            <a:chOff x="381000" y="1657350"/>
            <a:chExt cx="762000" cy="990600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Hong Kong Monaco</a:t>
              </a:r>
              <a:endParaRPr lang="en-US" sz="1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096000" y="1733550"/>
            <a:ext cx="762000" cy="990600"/>
            <a:chOff x="381000" y="1657350"/>
            <a:chExt cx="762000" cy="99060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</a:t>
              </a:r>
              <a:endParaRPr lang="en-US" sz="1000" dirty="0"/>
            </a:p>
          </p:txBody>
        </p:sp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733550"/>
            <a:ext cx="762000" cy="9906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733550"/>
            <a:ext cx="762000" cy="9906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7924800" y="186832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Hong Kong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086600" y="18668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Hong Kong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2286000" y="17906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Monaco Monaco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0759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Naive Bayes vs.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Maxent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Models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Naive Bayes models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multi-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count correlated evidence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Each feature is multiplied in, even when you have multiple features telling you the same thing</a:t>
            </a:r>
          </a:p>
          <a:p>
            <a:pPr lvl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Maximum Entropy models (pretty much) solve this problem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As we will see, this is done by weighting features so that model expectations match the observed (empirical) expectations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00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Bayes vs. </a:t>
            </a:r>
            <a:r>
              <a:rPr lang="en-US" dirty="0" err="1" smtClean="0"/>
              <a:t>Maxent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Generative vs. Discriminative models: The problem of </a:t>
            </a:r>
            <a:r>
              <a:rPr lang="en-US" dirty="0" err="1" smtClean="0"/>
              <a:t>overcounting</a:t>
            </a:r>
            <a:r>
              <a:rPr lang="en-US" dirty="0" smtClean="0"/>
              <a:t> evidence</a:t>
            </a:r>
          </a:p>
          <a:p>
            <a:r>
              <a:rPr lang="en-US" dirty="0" smtClean="0"/>
              <a:t>Christopher Manning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2066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vs. Conditional Models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Discriminative (conditional) models </a:t>
            </a:r>
            <a:r>
              <a:rPr lang="en-US" dirty="0" smtClean="0"/>
              <a:t>take the data as given, and put a probability over hidden structure given the data:</a:t>
            </a:r>
          </a:p>
          <a:p>
            <a:pPr lvl="2"/>
            <a:r>
              <a:rPr lang="en-US" dirty="0" smtClean="0"/>
              <a:t>Logistic regression, conditional </a:t>
            </a:r>
            <a:r>
              <a:rPr lang="en-US" dirty="0" err="1" smtClean="0"/>
              <a:t>loglinear</a:t>
            </a:r>
            <a:r>
              <a:rPr lang="en-US" dirty="0" smtClean="0"/>
              <a:t> or maximum entropy models, conditional random fields</a:t>
            </a:r>
          </a:p>
          <a:p>
            <a:pPr lvl="2"/>
            <a:r>
              <a:rPr lang="en-US" dirty="0" smtClean="0"/>
              <a:t>Also, SVMs, (averaged) perceptron, etc. are discriminative classifiers (but not directly probabilistic)</a:t>
            </a:r>
            <a:endParaRPr lang="en-US" dirty="0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7239000" y="1504950"/>
            <a:ext cx="1219200" cy="400050"/>
          </a:xfrm>
          <a:prstGeom prst="rect">
            <a:avLst/>
          </a:prstGeom>
          <a:solidFill>
            <a:srgbClr val="E7D19A"/>
          </a:solidFill>
          <a:ln>
            <a:noFill/>
          </a:ln>
          <a:extLst/>
        </p:spPr>
        <p:txBody>
          <a:bodyPr wrap="none" lIns="68589" tIns="34295" rIns="68589" bIns="34295" anchor="ctr"/>
          <a:lstStyle/>
          <a:p>
            <a:pPr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i="1" dirty="0">
                <a:solidFill>
                  <a:srgbClr val="A4001D"/>
                </a:solidFill>
              </a:rPr>
              <a:t>P</a:t>
            </a:r>
            <a:r>
              <a:rPr lang="en-US" dirty="0">
                <a:solidFill>
                  <a:srgbClr val="A4001D"/>
                </a:solidFill>
              </a:rPr>
              <a:t>(</a:t>
            </a:r>
            <a:r>
              <a:rPr lang="en-US" i="1" dirty="0" err="1">
                <a:solidFill>
                  <a:srgbClr val="A4001D"/>
                </a:solidFill>
              </a:rPr>
              <a:t>c</a:t>
            </a:r>
            <a:r>
              <a:rPr lang="en-US" dirty="0" err="1">
                <a:solidFill>
                  <a:srgbClr val="A4001D"/>
                </a:solidFill>
              </a:rPr>
              <a:t>|</a:t>
            </a:r>
            <a:r>
              <a:rPr lang="en-US" i="1" dirty="0" err="1">
                <a:solidFill>
                  <a:srgbClr val="A4001D"/>
                </a:solidFill>
              </a:rPr>
              <a:t>d</a:t>
            </a:r>
            <a:r>
              <a:rPr lang="en-US" dirty="0">
                <a:solidFill>
                  <a:srgbClr val="A4001D"/>
                </a:solidFill>
              </a:rPr>
              <a:t>)</a:t>
            </a:r>
            <a:endParaRPr lang="en-US" b="1" dirty="0">
              <a:solidFill>
                <a:srgbClr val="A400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37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 Models and Discriminative Estimation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Maximizing the likelihood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445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Model Likelihood</a:t>
            </a:r>
            <a:endParaRPr lang="en-US" dirty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Maximum (Conditional) Likelihood Models :</a:t>
            </a:r>
          </a:p>
          <a:p>
            <a:pPr lvl="1"/>
            <a:r>
              <a:rPr lang="en-US" smtClean="0"/>
              <a:t>Given a model form, choose values of parameters to maximize the (conditional) likelihood of the data.</a:t>
            </a:r>
          </a:p>
          <a:p>
            <a:endParaRPr lang="en-US" dirty="0"/>
          </a:p>
        </p:txBody>
      </p:sp>
      <p:pic>
        <p:nvPicPr>
          <p:cNvPr id="6224" name="Picture 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200" y="3670300"/>
            <a:ext cx="7514336" cy="74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6225" name="Picture 8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39362"/>
            <a:ext cx="2140712" cy="58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6226" name="Picture 8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3480" y="3409950"/>
            <a:ext cx="1747520" cy="58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35586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Likelihood Value</a:t>
            </a:r>
            <a:endParaRPr lang="en-US" dirty="0"/>
          </a:p>
        </p:txBody>
      </p:sp>
      <p:sp>
        <p:nvSpPr>
          <p:cNvPr id="419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(log) conditional likelihood of </a:t>
            </a:r>
            <a:r>
              <a:rPr lang="en-US" dirty="0" err="1" smtClean="0"/>
              <a:t>iid</a:t>
            </a:r>
            <a:r>
              <a:rPr lang="en-US" dirty="0" smtClean="0"/>
              <a:t> data 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,</a:t>
            </a:r>
            <a:r>
              <a:rPr lang="en-US" i="1" dirty="0"/>
              <a:t>D</a:t>
            </a:r>
            <a:r>
              <a:rPr lang="en-US" dirty="0"/>
              <a:t>) </a:t>
            </a:r>
            <a:r>
              <a:rPr lang="en-US" dirty="0" smtClean="0"/>
              <a:t>according to </a:t>
            </a:r>
            <a:r>
              <a:rPr lang="en-US" dirty="0" err="1" smtClean="0"/>
              <a:t>maxent</a:t>
            </a:r>
            <a:r>
              <a:rPr lang="en-US" dirty="0" smtClean="0"/>
              <a:t> model is a function of the data and the parameters </a:t>
            </a:r>
            <a:r>
              <a:rPr lang="en-US" dirty="0" smtClean="0">
                <a:sym typeface="Symbol" charset="0"/>
              </a:rPr>
              <a:t>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dirty="0" smtClean="0"/>
              <a:t>If there aren’t many values of </a:t>
            </a:r>
            <a:r>
              <a:rPr lang="en-US" i="1" dirty="0" smtClean="0"/>
              <a:t>c</a:t>
            </a:r>
            <a:r>
              <a:rPr lang="en-US" dirty="0" smtClean="0"/>
              <a:t>, it’s easy to calculate: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2296620"/>
              </p:ext>
            </p:extLst>
          </p:nvPr>
        </p:nvGraphicFramePr>
        <p:xfrm>
          <a:off x="762000" y="2516248"/>
          <a:ext cx="6477000" cy="665102"/>
        </p:xfrm>
        <a:graphic>
          <a:graphicData uri="http://schemas.openxmlformats.org/presentationml/2006/ole">
            <p:oleObj spid="_x0000_s64704" name="Equation" r:id="rId3" imgW="3583800" imgH="356400" progId="Equation.3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8096733"/>
              </p:ext>
            </p:extLst>
          </p:nvPr>
        </p:nvGraphicFramePr>
        <p:xfrm>
          <a:off x="1600200" y="3811587"/>
          <a:ext cx="5235575" cy="742950"/>
        </p:xfrm>
        <a:graphic>
          <a:graphicData uri="http://schemas.openxmlformats.org/presentationml/2006/ole">
            <p:oleObj spid="_x0000_s64705" name="Equation" r:id="rId4" imgW="3035160" imgH="420480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0490053"/>
              </p:ext>
            </p:extLst>
          </p:nvPr>
        </p:nvGraphicFramePr>
        <p:xfrm>
          <a:off x="4616450" y="4192587"/>
          <a:ext cx="2136775" cy="588963"/>
        </p:xfrm>
        <a:graphic>
          <a:graphicData uri="http://schemas.openxmlformats.org/presentationml/2006/ole">
            <p:oleObj spid="_x0000_s64706" name="Equation" r:id="rId5" imgW="1234080" imgH="329040" progId="Equation.3">
              <p:embed/>
            </p:oleObj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5256540"/>
              </p:ext>
            </p:extLst>
          </p:nvPr>
        </p:nvGraphicFramePr>
        <p:xfrm>
          <a:off x="4800600" y="3659187"/>
          <a:ext cx="1744663" cy="588963"/>
        </p:xfrm>
        <a:graphic>
          <a:graphicData uri="http://schemas.openxmlformats.org/presentationml/2006/ole">
            <p:oleObj spid="_x0000_s64707" name="Equation" r:id="rId6" imgW="1005480" imgH="329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630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Likelihood Value</a:t>
            </a:r>
            <a:endParaRPr lang="en-US" dirty="0"/>
          </a:p>
        </p:txBody>
      </p:sp>
      <p:sp>
        <p:nvSpPr>
          <p:cNvPr id="419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separate this into two components: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derivative is the difference between the derivatives of each component</a:t>
            </a:r>
            <a:endParaRPr lang="en-US" dirty="0"/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2344896"/>
              </p:ext>
            </p:extLst>
          </p:nvPr>
        </p:nvGraphicFramePr>
        <p:xfrm>
          <a:off x="5410200" y="2190750"/>
          <a:ext cx="3359150" cy="611188"/>
        </p:xfrm>
        <a:graphic>
          <a:graphicData uri="http://schemas.openxmlformats.org/presentationml/2006/ole">
            <p:oleObj spid="_x0000_s65900" name="Equation" r:id="rId3" imgW="1947240" imgH="347400" progId="Equation.3">
              <p:embed/>
            </p:oleObj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734050"/>
              </p:ext>
            </p:extLst>
          </p:nvPr>
        </p:nvGraphicFramePr>
        <p:xfrm>
          <a:off x="2286000" y="2190750"/>
          <a:ext cx="2967038" cy="611188"/>
        </p:xfrm>
        <a:graphic>
          <a:graphicData uri="http://schemas.openxmlformats.org/presentationml/2006/ole">
            <p:oleObj spid="_x0000_s65901" name="Equation" r:id="rId4" imgW="1718640" imgH="347400" progId="Equation.3">
              <p:embed/>
            </p:oleObj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7022324"/>
              </p:ext>
            </p:extLst>
          </p:nvPr>
        </p:nvGraphicFramePr>
        <p:xfrm>
          <a:off x="5334000" y="2343150"/>
          <a:ext cx="239713" cy="131763"/>
        </p:xfrm>
        <a:graphic>
          <a:graphicData uri="http://schemas.openxmlformats.org/presentationml/2006/ole">
            <p:oleObj spid="_x0000_s65902" name="Equation" r:id="rId5" imgW="127800" imgH="63720" progId="Equation.3">
              <p:embed/>
            </p:oleObj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74051224"/>
              </p:ext>
            </p:extLst>
          </p:nvPr>
        </p:nvGraphicFramePr>
        <p:xfrm>
          <a:off x="685800" y="2266950"/>
          <a:ext cx="1789113" cy="349250"/>
        </p:xfrm>
        <a:graphic>
          <a:graphicData uri="http://schemas.openxmlformats.org/presentationml/2006/ole">
            <p:oleObj spid="_x0000_s65903" name="Equation" r:id="rId6" imgW="1032840" imgH="191880" progId="Equation.3">
              <p:embed/>
            </p:oleObj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6335781"/>
              </p:ext>
            </p:extLst>
          </p:nvPr>
        </p:nvGraphicFramePr>
        <p:xfrm>
          <a:off x="4419600" y="2952750"/>
          <a:ext cx="825500" cy="441325"/>
        </p:xfrm>
        <a:graphic>
          <a:graphicData uri="http://schemas.openxmlformats.org/presentationml/2006/ole">
            <p:oleObj spid="_x0000_s65904" name="Equation" r:id="rId7" imgW="365400" imgH="191880" progId="Equation.3">
              <p:embed/>
            </p:oleObj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90547868"/>
              </p:ext>
            </p:extLst>
          </p:nvPr>
        </p:nvGraphicFramePr>
        <p:xfrm>
          <a:off x="5562600" y="2952750"/>
          <a:ext cx="881063" cy="441325"/>
        </p:xfrm>
        <a:graphic>
          <a:graphicData uri="http://schemas.openxmlformats.org/presentationml/2006/ole">
            <p:oleObj spid="_x0000_s65905" name="Equation" r:id="rId8" imgW="393120" imgH="191880" progId="Equation.3">
              <p:embed/>
            </p:oleObj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0104424"/>
              </p:ext>
            </p:extLst>
          </p:nvPr>
        </p:nvGraphicFramePr>
        <p:xfrm>
          <a:off x="2209800" y="2952750"/>
          <a:ext cx="2255838" cy="441325"/>
        </p:xfrm>
        <a:graphic>
          <a:graphicData uri="http://schemas.openxmlformats.org/presentationml/2006/ole">
            <p:oleObj spid="_x0000_s65906" name="Equation" r:id="rId9" imgW="1032840" imgH="191880" progId="Equation.3">
              <p:embed/>
            </p:oleObj>
          </a:graphicData>
        </a:graphic>
      </p:graphicFrame>
      <p:graphicFrame>
        <p:nvGraphicFramePr>
          <p:cNvPr id="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7726215"/>
              </p:ext>
            </p:extLst>
          </p:nvPr>
        </p:nvGraphicFramePr>
        <p:xfrm>
          <a:off x="5257800" y="3105150"/>
          <a:ext cx="303213" cy="165100"/>
        </p:xfrm>
        <a:graphic>
          <a:graphicData uri="http://schemas.openxmlformats.org/presentationml/2006/ole">
            <p:oleObj spid="_x0000_s65907" name="Equation" r:id="rId10" imgW="127800" imgH="637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340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Derivative I: Numerator</a:t>
            </a:r>
            <a:endParaRPr lang="en-US" dirty="0"/>
          </a:p>
        </p:txBody>
      </p:sp>
      <p:sp>
        <p:nvSpPr>
          <p:cNvPr id="43016" name="Text Box 21"/>
          <p:cNvSpPr txBox="1">
            <a:spLocks noChangeArrowheads="1"/>
          </p:cNvSpPr>
          <p:nvPr/>
        </p:nvSpPr>
        <p:spPr bwMode="auto">
          <a:xfrm>
            <a:off x="409575" y="4419158"/>
            <a:ext cx="7062188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1"/>
                </a:solidFill>
                <a:latin typeface="+mn-lt"/>
              </a:rPr>
              <a:t>Derivative of the numerator is: the empirical count(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f</a:t>
            </a:r>
            <a:r>
              <a:rPr lang="en-US" i="1" baseline="-25000" dirty="0">
                <a:solidFill>
                  <a:schemeClr val="accent1"/>
                </a:solidFill>
                <a:latin typeface="+mn-lt"/>
              </a:rPr>
              <a:t>i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, c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)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6996878"/>
              </p:ext>
            </p:extLst>
          </p:nvPr>
        </p:nvGraphicFramePr>
        <p:xfrm>
          <a:off x="5761038" y="1343025"/>
          <a:ext cx="2697162" cy="1011238"/>
        </p:xfrm>
        <a:graphic>
          <a:graphicData uri="http://schemas.openxmlformats.org/presentationml/2006/ole">
            <p:oleObj spid="_x0000_s66748" name="Equation" r:id="rId3" imgW="1508400" imgH="557640" progId="Equation.3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9906571"/>
              </p:ext>
            </p:extLst>
          </p:nvPr>
        </p:nvGraphicFramePr>
        <p:xfrm>
          <a:off x="1447800" y="2486025"/>
          <a:ext cx="2971800" cy="1089025"/>
        </p:xfrm>
        <a:graphic>
          <a:graphicData uri="http://schemas.openxmlformats.org/presentationml/2006/ole">
            <p:oleObj spid="_x0000_s66749" name="Equation" r:id="rId4" imgW="1508400" imgH="54828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432876"/>
              </p:ext>
            </p:extLst>
          </p:nvPr>
        </p:nvGraphicFramePr>
        <p:xfrm>
          <a:off x="1447800" y="3705225"/>
          <a:ext cx="1938338" cy="695325"/>
        </p:xfrm>
        <a:graphic>
          <a:graphicData uri="http://schemas.openxmlformats.org/presentationml/2006/ole">
            <p:oleObj spid="_x0000_s66750" name="Equation" r:id="rId5" imgW="978120" imgH="347400" progId="Equation.3">
              <p:embed/>
            </p:oleObj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0986303"/>
              </p:ext>
            </p:extLst>
          </p:nvPr>
        </p:nvGraphicFramePr>
        <p:xfrm>
          <a:off x="593725" y="1268413"/>
          <a:ext cx="4968875" cy="1154112"/>
        </p:xfrm>
        <a:graphic>
          <a:graphicData uri="http://schemas.openxmlformats.org/presentationml/2006/ole">
            <p:oleObj spid="_x0000_s66751" name="Equation" r:id="rId6" imgW="2450160" imgH="557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714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Derivative II: Denominator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33400" y="1276350"/>
            <a:ext cx="7151677" cy="3733800"/>
            <a:chOff x="533400" y="1276350"/>
            <a:chExt cx="8061321" cy="5005387"/>
          </a:xfrm>
        </p:grpSpPr>
        <p:graphicFrame>
          <p:nvGraphicFramePr>
            <p:cNvPr id="9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625375944"/>
                </p:ext>
              </p:extLst>
            </p:nvPr>
          </p:nvGraphicFramePr>
          <p:xfrm>
            <a:off x="533400" y="1276350"/>
            <a:ext cx="4876800" cy="1041400"/>
          </p:xfrm>
          <a:graphic>
            <a:graphicData uri="http://schemas.openxmlformats.org/presentationml/2006/ole">
              <p:oleObj spid="_x0000_s67816" name="Equation" r:id="rId4" imgW="2669400" imgH="557640" progId="Equation.3">
                <p:embed/>
              </p:oleObj>
            </a:graphicData>
          </a:graphic>
        </p:graphicFrame>
        <p:graphicFrame>
          <p:nvGraphicFramePr>
            <p:cNvPr id="1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39118166"/>
                </p:ext>
              </p:extLst>
            </p:nvPr>
          </p:nvGraphicFramePr>
          <p:xfrm>
            <a:off x="1366838" y="2295525"/>
            <a:ext cx="5140325" cy="1038225"/>
          </p:xfrm>
          <a:graphic>
            <a:graphicData uri="http://schemas.openxmlformats.org/presentationml/2006/ole">
              <p:oleObj spid="_x0000_s67817" name="Equation" r:id="rId5" imgW="3254760" imgH="649080" progId="Equation.3">
                <p:embed/>
              </p:oleObj>
            </a:graphicData>
          </a:graphic>
        </p:graphicFrame>
        <p:graphicFrame>
          <p:nvGraphicFramePr>
            <p:cNvPr id="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261463353"/>
                </p:ext>
              </p:extLst>
            </p:nvPr>
          </p:nvGraphicFramePr>
          <p:xfrm>
            <a:off x="1341438" y="3257550"/>
            <a:ext cx="6691312" cy="1079500"/>
          </p:xfrm>
          <a:graphic>
            <a:graphicData uri="http://schemas.openxmlformats.org/presentationml/2006/ole">
              <p:oleObj spid="_x0000_s67818" name="Equation" r:id="rId6" imgW="4077360" imgH="649080" progId="Equation.3">
                <p:embed/>
              </p:oleObj>
            </a:graphicData>
          </a:graphic>
        </p:graphicFrame>
        <p:graphicFrame>
          <p:nvGraphicFramePr>
            <p:cNvPr id="1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027395853"/>
                </p:ext>
              </p:extLst>
            </p:nvPr>
          </p:nvGraphicFramePr>
          <p:xfrm>
            <a:off x="1411288" y="4351337"/>
            <a:ext cx="5175250" cy="1116013"/>
          </p:xfrm>
          <a:graphic>
            <a:graphicData uri="http://schemas.openxmlformats.org/presentationml/2006/ole">
              <p:oleObj spid="_x0000_s67819" name="Equation" r:id="rId7" imgW="3053520" imgH="649080" progId="Equation.3">
                <p:embed/>
              </p:oleObj>
            </a:graphicData>
          </a:graphic>
        </p:graphicFrame>
        <p:graphicFrame>
          <p:nvGraphicFramePr>
            <p:cNvPr id="1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93151286"/>
                </p:ext>
              </p:extLst>
            </p:nvPr>
          </p:nvGraphicFramePr>
          <p:xfrm>
            <a:off x="1447800" y="5543550"/>
            <a:ext cx="4076700" cy="738187"/>
          </p:xfrm>
          <a:graphic>
            <a:graphicData uri="http://schemas.openxmlformats.org/presentationml/2006/ole">
              <p:oleObj spid="_x0000_s67820" name="Equation" r:id="rId8" imgW="1956240" imgH="347400" progId="Equation.3">
                <p:embed/>
              </p:oleObj>
            </a:graphicData>
          </a:graphic>
        </p:graphicFrame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5715000" y="5616575"/>
              <a:ext cx="2879721" cy="536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+mn-lt"/>
                </a:rPr>
                <a:t>= predicted count(</a:t>
              </a:r>
              <a:r>
                <a:rPr lang="en-US" sz="2000" i="1" dirty="0">
                  <a:solidFill>
                    <a:schemeClr val="accent2"/>
                  </a:solidFill>
                  <a:latin typeface="+mn-lt"/>
                </a:rPr>
                <a:t>f</a:t>
              </a:r>
              <a:r>
                <a:rPr lang="en-US" sz="2000" i="1" baseline="-25000" dirty="0">
                  <a:solidFill>
                    <a:schemeClr val="accent2"/>
                  </a:solidFill>
                  <a:latin typeface="+mn-lt"/>
                </a:rPr>
                <a:t>i</a:t>
              </a:r>
              <a:r>
                <a:rPr lang="en-US" sz="2000" i="1" dirty="0">
                  <a:solidFill>
                    <a:schemeClr val="accent2"/>
                  </a:solidFill>
                  <a:latin typeface="+mn-lt"/>
                </a:rPr>
                <a:t>, </a:t>
              </a:r>
              <a:r>
                <a:rPr lang="en-US" sz="2000" i="1" dirty="0">
                  <a:solidFill>
                    <a:schemeClr val="accent2"/>
                  </a:solidFill>
                  <a:latin typeface="+mn-lt"/>
                  <a:sym typeface="Symbol" charset="0"/>
                </a:rPr>
                <a:t></a:t>
              </a:r>
              <a:r>
                <a:rPr lang="en-US" sz="2000" dirty="0">
                  <a:solidFill>
                    <a:schemeClr val="accent2"/>
                  </a:solidFill>
                  <a:latin typeface="+mn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4189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Derivative III</a:t>
            </a:r>
          </a:p>
        </p:txBody>
      </p:sp>
      <p:sp>
        <p:nvSpPr>
          <p:cNvPr id="460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14549"/>
            <a:ext cx="7772400" cy="2911079"/>
          </a:xfrm>
        </p:spPr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The optimum parameters are the ones for which each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feature’s </a:t>
            </a:r>
            <a:r>
              <a:rPr lang="en-US" sz="2000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predicted expectation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equals its </a:t>
            </a:r>
            <a:r>
              <a:rPr lang="en-US" sz="2000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empirical expectation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.  The optimum distribution is: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Always unique (but parameters may not be unique)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Always exists (if feature counts are from actual data).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These models are also called maximum entropy models because we find the model having maximum entropy and satisfying the constraints: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3706338"/>
              </p:ext>
            </p:extLst>
          </p:nvPr>
        </p:nvGraphicFramePr>
        <p:xfrm>
          <a:off x="457200" y="1276350"/>
          <a:ext cx="2535238" cy="938213"/>
        </p:xfrm>
        <a:graphic>
          <a:graphicData uri="http://schemas.openxmlformats.org/presentationml/2006/ole">
            <p:oleObj spid="_x0000_s68845" name="Equation" r:id="rId3" imgW="1152000" imgH="420480" progId="Equation.3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7885916"/>
              </p:ext>
            </p:extLst>
          </p:nvPr>
        </p:nvGraphicFramePr>
        <p:xfrm>
          <a:off x="3103563" y="1497013"/>
          <a:ext cx="2562225" cy="496887"/>
        </p:xfrm>
        <a:graphic>
          <a:graphicData uri="http://schemas.openxmlformats.org/presentationml/2006/ole">
            <p:oleObj spid="_x0000_s68846" name="Equation" r:id="rId4" imgW="1170000" imgH="21924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5898896"/>
              </p:ext>
            </p:extLst>
          </p:nvPr>
        </p:nvGraphicFramePr>
        <p:xfrm>
          <a:off x="5846763" y="1497013"/>
          <a:ext cx="2976562" cy="496887"/>
        </p:xfrm>
        <a:graphic>
          <a:graphicData uri="http://schemas.openxmlformats.org/presentationml/2006/ole">
            <p:oleObj spid="_x0000_s68847" name="Equation" r:id="rId5" imgW="1362240" imgH="219240" progId="Equation.3">
              <p:embed/>
            </p:oleObj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5916061"/>
              </p:ext>
            </p:extLst>
          </p:nvPr>
        </p:nvGraphicFramePr>
        <p:xfrm>
          <a:off x="5618163" y="1649413"/>
          <a:ext cx="303212" cy="166687"/>
        </p:xfrm>
        <a:graphic>
          <a:graphicData uri="http://schemas.openxmlformats.org/presentationml/2006/ole">
            <p:oleObj spid="_x0000_s68848" name="Equation" r:id="rId6" imgW="127800" imgH="63720" progId="Equation.3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3891989"/>
              </p:ext>
            </p:extLst>
          </p:nvPr>
        </p:nvGraphicFramePr>
        <p:xfrm>
          <a:off x="2590800" y="4322764"/>
          <a:ext cx="3505200" cy="672762"/>
        </p:xfrm>
        <a:graphic>
          <a:graphicData uri="http://schemas.openxmlformats.org/presentationml/2006/ole">
            <p:oleObj spid="_x0000_s68849" name="Equation" r:id="rId7" imgW="1243080" imgH="2282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427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Finding the optimal parameters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We want to choose parameters </a:t>
            </a:r>
            <a:r>
              <a:rPr lang="en-US" dirty="0" smtClean="0">
                <a:ea typeface="Lucida Grande"/>
                <a:cs typeface="Lucida Grande"/>
              </a:rPr>
              <a:t>λ</a:t>
            </a:r>
            <a:r>
              <a:rPr lang="en-US" baseline="-25000" dirty="0" smtClean="0">
                <a:ea typeface="Lucida Grande"/>
                <a:cs typeface="Lucida Grande"/>
              </a:rPr>
              <a:t>1</a:t>
            </a:r>
            <a:r>
              <a:rPr lang="en-US" dirty="0" smtClean="0">
                <a:ea typeface="Lucida Grande"/>
                <a:cs typeface="Lucida Grande"/>
              </a:rPr>
              <a:t>, λ</a:t>
            </a:r>
            <a:r>
              <a:rPr lang="en-US" baseline="-25000" dirty="0" smtClean="0">
                <a:ea typeface="Lucida Grande"/>
                <a:cs typeface="Lucida Grande"/>
              </a:rPr>
              <a:t>2</a:t>
            </a:r>
            <a:r>
              <a:rPr lang="en-US" dirty="0" smtClean="0">
                <a:ea typeface="Lucida Grande"/>
                <a:cs typeface="Lucida Grande"/>
              </a:rPr>
              <a:t>, λ</a:t>
            </a:r>
            <a:r>
              <a:rPr lang="en-US" baseline="-25000" dirty="0" smtClean="0">
                <a:ea typeface="Lucida Grande"/>
                <a:cs typeface="Lucida Grande"/>
              </a:rPr>
              <a:t>3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 … that maximize the </a:t>
            </a:r>
            <a:r>
              <a:rPr lang="en-US" dirty="0">
                <a:ea typeface="ＭＳ Ｐゴシック" charset="0"/>
                <a:cs typeface="ＭＳ Ｐゴシック" charset="0"/>
              </a:rPr>
              <a:t>conditional log-likelihood of the training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data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To be able to do that, we’ve worked out how to calculate the function value and its partial derivatives (its gradient)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947394"/>
              </p:ext>
            </p:extLst>
          </p:nvPr>
        </p:nvGraphicFramePr>
        <p:xfrm>
          <a:off x="1143000" y="2038350"/>
          <a:ext cx="4735512" cy="1081087"/>
        </p:xfrm>
        <a:graphic>
          <a:graphicData uri="http://schemas.openxmlformats.org/presentationml/2006/ole">
            <p:oleObj spid="_x0000_s69690" name="Equation" r:id="rId3" imgW="1883160" imgH="420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026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likelihood surface</a:t>
            </a:r>
            <a:endParaRPr lang="en-US" dirty="0"/>
          </a:p>
        </p:txBody>
      </p:sp>
      <p:pic>
        <p:nvPicPr>
          <p:cNvPr id="5" name="Picture 4" descr="Likelihood.jp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215" r="3709" b="5099"/>
          <a:stretch/>
        </p:blipFill>
        <p:spPr>
          <a:xfrm>
            <a:off x="1371600" y="1481483"/>
            <a:ext cx="5819906" cy="35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98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Finding the optimal parameters</a:t>
            </a:r>
            <a:endParaRPr lang="en-US" dirty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Use </a:t>
            </a:r>
            <a:r>
              <a:rPr lang="en-US" dirty="0">
                <a:ea typeface="ＭＳ Ｐゴシック" charset="0"/>
                <a:cs typeface="ＭＳ Ｐゴシック" charset="0"/>
              </a:rPr>
              <a:t>your favorite numerical optimization package…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 lvl="2"/>
            <a:r>
              <a:rPr lang="en-US" dirty="0" smtClean="0">
                <a:ea typeface="ＭＳ Ｐゴシック" charset="0"/>
                <a:cs typeface="ＭＳ Ｐゴシック" charset="0"/>
              </a:rPr>
              <a:t>Commonly (and in our code), you </a:t>
            </a:r>
            <a:r>
              <a:rPr lang="en-US" b="1" dirty="0" smtClean="0">
                <a:ea typeface="ＭＳ Ｐゴシック" charset="0"/>
                <a:cs typeface="ＭＳ Ｐゴシック" charset="0"/>
              </a:rPr>
              <a:t>minimize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the negative of </a:t>
            </a:r>
            <a:r>
              <a:rPr lang="en-US" i="1" dirty="0" err="1" smtClean="0">
                <a:ea typeface="ＭＳ Ｐゴシック" charset="0"/>
                <a:cs typeface="ＭＳ Ｐゴシック" charset="0"/>
              </a:rPr>
              <a:t>CLogLik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Gradient descent (GD); Stochastic gradient descent (SGD)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Iterative proportional fitting methods: Generalized Iterative Scaling (GIS) and Improved Iterative Scaling (IIS)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Conjugate gradient (CG), perhaps with preconditioning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Quasi-Newton methods – limited memory variable metric (LMVM) methods, in particular, L-BFGS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614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Bayes Net/Graphical Models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Bayes net diagrams draw circles for random variables, and lines for direct dependencies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Some variables are observed; some are hidden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Each node is a little classifier (conditional probability table) based on incoming arcs</a:t>
            </a:r>
          </a:p>
        </p:txBody>
      </p:sp>
      <p:grpSp>
        <p:nvGrpSpPr>
          <p:cNvPr id="20484" name="Group 1041"/>
          <p:cNvGrpSpPr>
            <a:grpSpLocks/>
          </p:cNvGrpSpPr>
          <p:nvPr/>
        </p:nvGrpSpPr>
        <p:grpSpPr bwMode="auto">
          <a:xfrm>
            <a:off x="1981200" y="2800351"/>
            <a:ext cx="2133600" cy="1371600"/>
            <a:chOff x="3456" y="1104"/>
            <a:chExt cx="1824" cy="1104"/>
          </a:xfrm>
        </p:grpSpPr>
        <p:sp>
          <p:nvSpPr>
            <p:cNvPr id="20497" name="Oval 1042"/>
            <p:cNvSpPr>
              <a:spLocks noChangeArrowheads="1"/>
            </p:cNvSpPr>
            <p:nvPr/>
          </p:nvSpPr>
          <p:spPr bwMode="auto">
            <a:xfrm>
              <a:off x="4176" y="1104"/>
              <a:ext cx="384" cy="38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 i="1" dirty="0">
                  <a:solidFill>
                    <a:schemeClr val="accent3"/>
                  </a:solidFill>
                  <a:latin typeface="Times New Roman" charset="0"/>
                </a:rPr>
                <a:t>c</a:t>
              </a:r>
              <a:endParaRPr lang="en-US" sz="2000" i="1" baseline="-25000" dirty="0">
                <a:solidFill>
                  <a:schemeClr val="accent3"/>
                </a:solidFill>
                <a:latin typeface="Times New Roman" charset="0"/>
              </a:endParaRPr>
            </a:p>
          </p:txBody>
        </p:sp>
        <p:sp>
          <p:nvSpPr>
            <p:cNvPr id="20498" name="Oval 1043"/>
            <p:cNvSpPr>
              <a:spLocks noChangeArrowheads="1"/>
            </p:cNvSpPr>
            <p:nvPr/>
          </p:nvSpPr>
          <p:spPr bwMode="auto">
            <a:xfrm>
              <a:off x="3456" y="1824"/>
              <a:ext cx="384" cy="38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sz="2000" i="1" baseline="-25000" dirty="0">
                  <a:solidFill>
                    <a:srgbClr val="008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0499" name="Oval 1044"/>
            <p:cNvSpPr>
              <a:spLocks noChangeArrowheads="1"/>
            </p:cNvSpPr>
            <p:nvPr/>
          </p:nvSpPr>
          <p:spPr bwMode="auto">
            <a:xfrm>
              <a:off x="4176" y="1824"/>
              <a:ext cx="384" cy="38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sz="2000" i="1" baseline="-25000" dirty="0">
                  <a:solidFill>
                    <a:srgbClr val="008000"/>
                  </a:solidFill>
                  <a:latin typeface="Times New Roman" charset="0"/>
                </a:rPr>
                <a:t> 2</a:t>
              </a:r>
            </a:p>
          </p:txBody>
        </p:sp>
        <p:sp>
          <p:nvSpPr>
            <p:cNvPr id="20500" name="Oval 1045"/>
            <p:cNvSpPr>
              <a:spLocks noChangeArrowheads="1"/>
            </p:cNvSpPr>
            <p:nvPr/>
          </p:nvSpPr>
          <p:spPr bwMode="auto">
            <a:xfrm>
              <a:off x="4896" y="1824"/>
              <a:ext cx="384" cy="38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i="1" baseline="-25000" dirty="0">
                  <a:solidFill>
                    <a:srgbClr val="008000"/>
                  </a:solidFill>
                  <a:latin typeface="Times New Roman" charset="0"/>
                </a:rPr>
                <a:t> 3</a:t>
              </a:r>
            </a:p>
          </p:txBody>
        </p:sp>
        <p:cxnSp>
          <p:nvCxnSpPr>
            <p:cNvPr id="20501" name="AutoShape 1046"/>
            <p:cNvCxnSpPr>
              <a:cxnSpLocks noChangeShapeType="1"/>
            </p:cNvCxnSpPr>
            <p:nvPr/>
          </p:nvCxnSpPr>
          <p:spPr bwMode="auto">
            <a:xfrm flipH="1">
              <a:off x="3648" y="1440"/>
              <a:ext cx="584" cy="368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2" name="AutoShape 1047"/>
            <p:cNvCxnSpPr>
              <a:cxnSpLocks noChangeShapeType="1"/>
              <a:stCxn id="20497" idx="4"/>
              <a:endCxn id="20499" idx="0"/>
            </p:cNvCxnSpPr>
            <p:nvPr/>
          </p:nvCxnSpPr>
          <p:spPr bwMode="auto">
            <a:xfrm>
              <a:off x="4368" y="1500"/>
              <a:ext cx="0" cy="312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3" name="AutoShape 1048"/>
            <p:cNvCxnSpPr>
              <a:cxnSpLocks noChangeShapeType="1"/>
              <a:stCxn id="20497" idx="5"/>
              <a:endCxn id="20500" idx="0"/>
            </p:cNvCxnSpPr>
            <p:nvPr/>
          </p:nvCxnSpPr>
          <p:spPr bwMode="auto">
            <a:xfrm>
              <a:off x="4504" y="1444"/>
              <a:ext cx="584" cy="368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0485" name="Text Box 1049"/>
          <p:cNvSpPr txBox="1">
            <a:spLocks noChangeArrowheads="1"/>
          </p:cNvSpPr>
          <p:nvPr/>
        </p:nvSpPr>
        <p:spPr bwMode="auto">
          <a:xfrm>
            <a:off x="2514600" y="4229101"/>
            <a:ext cx="1981200" cy="3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dirty="0">
                <a:latin typeface="+mn-lt"/>
              </a:rPr>
              <a:t>Naive Bayes</a:t>
            </a:r>
          </a:p>
        </p:txBody>
      </p:sp>
      <p:grpSp>
        <p:nvGrpSpPr>
          <p:cNvPr id="20486" name="Group 1050"/>
          <p:cNvGrpSpPr>
            <a:grpSpLocks/>
          </p:cNvGrpSpPr>
          <p:nvPr/>
        </p:nvGrpSpPr>
        <p:grpSpPr bwMode="auto">
          <a:xfrm>
            <a:off x="5424488" y="2800350"/>
            <a:ext cx="1966912" cy="1314450"/>
            <a:chOff x="3264" y="2976"/>
            <a:chExt cx="1920" cy="1163"/>
          </a:xfrm>
        </p:grpSpPr>
        <p:sp>
          <p:nvSpPr>
            <p:cNvPr id="20490" name="Oval 1051"/>
            <p:cNvSpPr>
              <a:spLocks noChangeArrowheads="1"/>
            </p:cNvSpPr>
            <p:nvPr/>
          </p:nvSpPr>
          <p:spPr bwMode="auto">
            <a:xfrm>
              <a:off x="4022" y="2976"/>
              <a:ext cx="404" cy="4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100" i="1">
                  <a:solidFill>
                    <a:srgbClr val="CC0000"/>
                  </a:solidFill>
                  <a:latin typeface="Times New Roman" charset="0"/>
                </a:rPr>
                <a:t>c</a:t>
              </a:r>
              <a:endParaRPr lang="en-US" sz="2100" i="1" baseline="-25000">
                <a:solidFill>
                  <a:srgbClr val="CC0000"/>
                </a:solidFill>
                <a:latin typeface="Times New Roman" charset="0"/>
              </a:endParaRPr>
            </a:p>
          </p:txBody>
        </p:sp>
        <p:sp>
          <p:nvSpPr>
            <p:cNvPr id="20491" name="Oval 1052"/>
            <p:cNvSpPr>
              <a:spLocks noChangeArrowheads="1"/>
            </p:cNvSpPr>
            <p:nvPr/>
          </p:nvSpPr>
          <p:spPr bwMode="auto">
            <a:xfrm>
              <a:off x="3264" y="3734"/>
              <a:ext cx="404" cy="4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i="1" baseline="-25000" dirty="0">
                  <a:solidFill>
                    <a:srgbClr val="008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0492" name="Oval 1053"/>
            <p:cNvSpPr>
              <a:spLocks noChangeArrowheads="1"/>
            </p:cNvSpPr>
            <p:nvPr/>
          </p:nvSpPr>
          <p:spPr bwMode="auto">
            <a:xfrm>
              <a:off x="4022" y="3734"/>
              <a:ext cx="404" cy="4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i="1" baseline="-25000" dirty="0">
                  <a:solidFill>
                    <a:srgbClr val="008000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0493" name="Oval 1054"/>
            <p:cNvSpPr>
              <a:spLocks noChangeArrowheads="1"/>
            </p:cNvSpPr>
            <p:nvPr/>
          </p:nvSpPr>
          <p:spPr bwMode="auto">
            <a:xfrm>
              <a:off x="4780" y="3734"/>
              <a:ext cx="404" cy="4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i="1" baseline="-25000" dirty="0">
                  <a:solidFill>
                    <a:srgbClr val="008000"/>
                  </a:solidFill>
                  <a:latin typeface="Times New Roman" charset="0"/>
                </a:rPr>
                <a:t>3</a:t>
              </a:r>
            </a:p>
          </p:txBody>
        </p:sp>
        <p:cxnSp>
          <p:nvCxnSpPr>
            <p:cNvPr id="20494" name="AutoShape 1055"/>
            <p:cNvCxnSpPr>
              <a:cxnSpLocks noChangeShapeType="1"/>
            </p:cNvCxnSpPr>
            <p:nvPr/>
          </p:nvCxnSpPr>
          <p:spPr bwMode="auto">
            <a:xfrm flipH="1">
              <a:off x="3466" y="3330"/>
              <a:ext cx="615" cy="38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5" name="AutoShape 1056"/>
            <p:cNvCxnSpPr>
              <a:cxnSpLocks noChangeShapeType="1"/>
              <a:stCxn id="20490" idx="4"/>
              <a:endCxn id="20492" idx="0"/>
            </p:cNvCxnSpPr>
            <p:nvPr/>
          </p:nvCxnSpPr>
          <p:spPr bwMode="auto">
            <a:xfrm>
              <a:off x="4224" y="3393"/>
              <a:ext cx="0" cy="329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6" name="AutoShape 1057"/>
            <p:cNvCxnSpPr>
              <a:cxnSpLocks noChangeShapeType="1"/>
              <a:stCxn id="20490" idx="5"/>
              <a:endCxn id="20493" idx="0"/>
            </p:cNvCxnSpPr>
            <p:nvPr/>
          </p:nvCxnSpPr>
          <p:spPr bwMode="auto">
            <a:xfrm>
              <a:off x="4367" y="3334"/>
              <a:ext cx="615" cy="38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0487" name="Text Box 1058"/>
          <p:cNvSpPr txBox="1">
            <a:spLocks noChangeArrowheads="1"/>
          </p:cNvSpPr>
          <p:nvPr/>
        </p:nvSpPr>
        <p:spPr bwMode="auto">
          <a:xfrm>
            <a:off x="2282826" y="4629150"/>
            <a:ext cx="1509686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  <a:latin typeface="+mn-lt"/>
              </a:rPr>
              <a:t>Generative</a:t>
            </a:r>
          </a:p>
        </p:txBody>
      </p:sp>
      <p:sp>
        <p:nvSpPr>
          <p:cNvPr id="20488" name="Text Box 1059"/>
          <p:cNvSpPr txBox="1">
            <a:spLocks noChangeArrowheads="1"/>
          </p:cNvSpPr>
          <p:nvPr/>
        </p:nvSpPr>
        <p:spPr bwMode="auto">
          <a:xfrm>
            <a:off x="5410200" y="4229101"/>
            <a:ext cx="1901207" cy="3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Logistic Regression</a:t>
            </a:r>
          </a:p>
        </p:txBody>
      </p:sp>
      <p:sp>
        <p:nvSpPr>
          <p:cNvPr id="20489" name="Text Box 1060"/>
          <p:cNvSpPr txBox="1">
            <a:spLocks noChangeArrowheads="1"/>
          </p:cNvSpPr>
          <p:nvPr/>
        </p:nvSpPr>
        <p:spPr bwMode="auto">
          <a:xfrm>
            <a:off x="5348289" y="4629150"/>
            <a:ext cx="1913192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1"/>
                </a:solidFill>
                <a:latin typeface="+mn-lt"/>
              </a:rPr>
              <a:t>Discriminative</a:t>
            </a:r>
          </a:p>
        </p:txBody>
      </p:sp>
    </p:spTree>
    <p:extLst>
      <p:ext uri="{BB962C8B-B14F-4D97-AF65-F5344CB8AC3E}">
        <p14:creationId xmlns:p14="http://schemas.microsoft.com/office/powerpoint/2010/main" xmlns="" val="381190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 Models and Discriminative Estimation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Maximizing the likelihood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87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Conditional vs. Joint Likelihood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joint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model gives probabilities </a:t>
            </a:r>
            <a:r>
              <a:rPr lang="en-US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P(</a:t>
            </a:r>
            <a:r>
              <a:rPr lang="en-US" i="1" dirty="0" err="1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d,c</a:t>
            </a:r>
            <a:r>
              <a:rPr lang="en-US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ea typeface="ＭＳ Ｐゴシック" charset="0"/>
                <a:cs typeface="ＭＳ Ｐゴシック" charset="0"/>
              </a:rPr>
              <a:t>and tries to maximize this joint likelihood.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It turns out to be trivial to choose weights: just relative frequencies.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conditional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model gives probabilities 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P(</a:t>
            </a:r>
            <a:r>
              <a:rPr lang="en-US" i="1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|</a:t>
            </a:r>
            <a:r>
              <a:rPr lang="en-US" i="1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)</a:t>
            </a:r>
            <a:r>
              <a:rPr lang="en-US" dirty="0">
                <a:ea typeface="ＭＳ Ｐゴシック" charset="0"/>
                <a:cs typeface="ＭＳ Ｐゴシック" charset="0"/>
              </a:rPr>
              <a:t>. It takes the data as given and models only the conditional probability of the class.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We seek to maximize conditional likelihood.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Harder to do (as </a:t>
            </a:r>
            <a:r>
              <a:rPr lang="en-US" dirty="0" smtClean="0">
                <a:ea typeface="ＭＳ Ｐゴシック" charset="0"/>
              </a:rPr>
              <a:t>we’ll </a:t>
            </a:r>
            <a:r>
              <a:rPr lang="en-US" dirty="0">
                <a:ea typeface="ＭＳ Ｐゴシック" charset="0"/>
              </a:rPr>
              <a:t>see…)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More closely related to classification error.</a:t>
            </a:r>
          </a:p>
        </p:txBody>
      </p:sp>
    </p:spTree>
    <p:extLst>
      <p:ext uri="{BB962C8B-B14F-4D97-AF65-F5344CB8AC3E}">
        <p14:creationId xmlns:p14="http://schemas.microsoft.com/office/powerpoint/2010/main" xmlns="" val="5172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models work well: </a:t>
            </a:r>
            <a:br>
              <a:rPr lang="en-US" dirty="0" smtClean="0"/>
            </a:br>
            <a:r>
              <a:rPr lang="en-US" dirty="0" smtClean="0"/>
              <a:t>Word Sense Disambiguation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Even with exactly the same features, changing from joint to conditional estimation increases performance</a:t>
            </a:r>
          </a:p>
          <a:p>
            <a:endParaRPr lang="en-US" dirty="0" smtClean="0"/>
          </a:p>
          <a:p>
            <a:r>
              <a:rPr lang="en-US" dirty="0" smtClean="0"/>
              <a:t>That is, we use the same smoothing, and the same word-class features, we just change the numbers (parameters) </a:t>
            </a:r>
            <a:endParaRPr lang="en-US" dirty="0"/>
          </a:p>
        </p:txBody>
      </p:sp>
      <p:graphicFrame>
        <p:nvGraphicFramePr>
          <p:cNvPr id="2089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8165140"/>
              </p:ext>
            </p:extLst>
          </p:nvPr>
        </p:nvGraphicFramePr>
        <p:xfrm>
          <a:off x="533400" y="1314450"/>
          <a:ext cx="3276600" cy="1543050"/>
        </p:xfrm>
        <a:graphic>
          <a:graphicData uri="http://schemas.openxmlformats.org/drawingml/2006/table">
            <a:tbl>
              <a:tblPr/>
              <a:tblGrid>
                <a:gridCol w="1793875"/>
                <a:gridCol w="1482725"/>
              </a:tblGrid>
              <a:tr h="400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Training Set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Objective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Accuracy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</a:rPr>
                        <a:t>Joint Like.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86.8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charset="0"/>
                        </a:rPr>
                        <a:t>Cond. Like.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98.5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8918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5448959"/>
              </p:ext>
            </p:extLst>
          </p:nvPr>
        </p:nvGraphicFramePr>
        <p:xfrm>
          <a:off x="533400" y="3143250"/>
          <a:ext cx="3276600" cy="1543050"/>
        </p:xfrm>
        <a:graphic>
          <a:graphicData uri="http://schemas.openxmlformats.org/drawingml/2006/table">
            <a:tbl>
              <a:tblPr/>
              <a:tblGrid>
                <a:gridCol w="1838325"/>
                <a:gridCol w="1438275"/>
              </a:tblGrid>
              <a:tr h="400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Test Set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Objective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Accuracy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" charset="0"/>
                        </a:rPr>
                        <a:t>Joint Like.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73.6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charset="0"/>
                        </a:rPr>
                        <a:t>Cond. Like.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76.1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8" name="Text Box 40"/>
          <p:cNvSpPr txBox="1">
            <a:spLocks noChangeArrowheads="1"/>
          </p:cNvSpPr>
          <p:nvPr/>
        </p:nvSpPr>
        <p:spPr bwMode="auto">
          <a:xfrm>
            <a:off x="457200" y="4743451"/>
            <a:ext cx="4714860" cy="30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500" dirty="0">
                <a:solidFill>
                  <a:schemeClr val="accent1"/>
                </a:solidFill>
              </a:rPr>
              <a:t>(Klein and Manning 2002, using Senseval-1 Data)</a:t>
            </a:r>
          </a:p>
        </p:txBody>
      </p:sp>
    </p:spTree>
    <p:extLst>
      <p:ext uri="{BB962C8B-B14F-4D97-AF65-F5344CB8AC3E}">
        <p14:creationId xmlns:p14="http://schemas.microsoft.com/office/powerpoint/2010/main" xmlns="" val="2910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 Models and Discriminative Estimation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Generative vs. Discriminative models</a:t>
            </a:r>
          </a:p>
          <a:p>
            <a:endParaRPr lang="en-US" dirty="0"/>
          </a:p>
          <a:p>
            <a:r>
              <a:rPr lang="en-US" dirty="0" smtClean="0"/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xmlns="" val="34104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Discriminative Model Features</a:t>
            </a:r>
            <a:endParaRPr lang="en-US" dirty="0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features from text for discriminative NLP models</a:t>
            </a:r>
          </a:p>
          <a:p>
            <a:endParaRPr lang="en-US" dirty="0"/>
          </a:p>
          <a:p>
            <a:r>
              <a:rPr lang="en-US" dirty="0" smtClean="0"/>
              <a:t>Christopher Manning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9526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48378</TotalTime>
  <Words>3210</Words>
  <Application>Microsoft Macintosh PowerPoint</Application>
  <PresentationFormat>On-screen Show (16:9)</PresentationFormat>
  <Paragraphs>509</Paragraphs>
  <Slides>50</Slides>
  <Notes>25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NLP-class</vt:lpstr>
      <vt:lpstr>Equation</vt:lpstr>
      <vt:lpstr>Maxent Models and Discriminative Estimation</vt:lpstr>
      <vt:lpstr>Introduction</vt:lpstr>
      <vt:lpstr>Joint vs. Conditional Models</vt:lpstr>
      <vt:lpstr>Joint vs. Conditional Models</vt:lpstr>
      <vt:lpstr>Bayes Net/Graphical Models</vt:lpstr>
      <vt:lpstr>Conditional vs. Joint Likelihood</vt:lpstr>
      <vt:lpstr>Conditional models work well:  Word Sense Disambiguation</vt:lpstr>
      <vt:lpstr>Maxent Models and Discriminative Estimation</vt:lpstr>
      <vt:lpstr>Discriminative Model Features</vt:lpstr>
      <vt:lpstr>Features</vt:lpstr>
      <vt:lpstr>Features</vt:lpstr>
      <vt:lpstr>Example features</vt:lpstr>
      <vt:lpstr>Example features</vt:lpstr>
      <vt:lpstr>Feature Expectations</vt:lpstr>
      <vt:lpstr>Features</vt:lpstr>
      <vt:lpstr>Features</vt:lpstr>
      <vt:lpstr>Feature-Based Models</vt:lpstr>
      <vt:lpstr>Example: Text Categorization</vt:lpstr>
      <vt:lpstr>Other Maxent Classifier Examples</vt:lpstr>
      <vt:lpstr>Discriminative Model Features</vt:lpstr>
      <vt:lpstr>Feature-based Linear Classifiers</vt:lpstr>
      <vt:lpstr>Feature-Based Linear Classifiers</vt:lpstr>
      <vt:lpstr>Feature-Based Linear Classifiers</vt:lpstr>
      <vt:lpstr>Feature-Based Linear Classifiers</vt:lpstr>
      <vt:lpstr>Feature-Based Linear Classifiers</vt:lpstr>
      <vt:lpstr>Feature-Based Linear Classifiers</vt:lpstr>
      <vt:lpstr>Aside: logistic regression</vt:lpstr>
      <vt:lpstr>Quiz Question</vt:lpstr>
      <vt:lpstr>Feature-based Linear Classifiers</vt:lpstr>
      <vt:lpstr>Building a Maxent Model</vt:lpstr>
      <vt:lpstr>Building a Maxent Model</vt:lpstr>
      <vt:lpstr>Building a Maxent Model</vt:lpstr>
      <vt:lpstr>Building a Maxent Model</vt:lpstr>
      <vt:lpstr>Naive Bayes vs. Maxent models</vt:lpstr>
      <vt:lpstr>Text classification: Asia or Europe</vt:lpstr>
      <vt:lpstr>Text classification: Asia or Europe</vt:lpstr>
      <vt:lpstr>Text classification: Asia or Europe</vt:lpstr>
      <vt:lpstr>Naive Bayes vs. Maxent Models</vt:lpstr>
      <vt:lpstr>Naive Bayes vs. Maxent models</vt:lpstr>
      <vt:lpstr>Maxent Models and Discriminative Estimation</vt:lpstr>
      <vt:lpstr>Exponential Model Likelihood</vt:lpstr>
      <vt:lpstr>The Likelihood Value</vt:lpstr>
      <vt:lpstr>The Likelihood Value</vt:lpstr>
      <vt:lpstr>The Derivative I: Numerator</vt:lpstr>
      <vt:lpstr>The Derivative II: Denominator</vt:lpstr>
      <vt:lpstr>The Derivative III</vt:lpstr>
      <vt:lpstr>Finding the optimal parameters</vt:lpstr>
      <vt:lpstr>A likelihood surface</vt:lpstr>
      <vt:lpstr>Finding the optimal parameters</vt:lpstr>
      <vt:lpstr>Maxent Models and Discriminative Estimation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Steven</cp:lastModifiedBy>
  <cp:revision>236</cp:revision>
  <cp:lastPrinted>2012-03-06T20:53:56Z</cp:lastPrinted>
  <dcterms:created xsi:type="dcterms:W3CDTF">2010-04-19T15:31:24Z</dcterms:created>
  <dcterms:modified xsi:type="dcterms:W3CDTF">2012-03-15T18:15:47Z</dcterms:modified>
</cp:coreProperties>
</file>