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34"/>
  </p:notesMasterIdLst>
  <p:handoutMasterIdLst>
    <p:handoutMasterId r:id="rId35"/>
  </p:handoutMasterIdLst>
  <p:sldIdLst>
    <p:sldId id="662" r:id="rId2"/>
    <p:sldId id="717" r:id="rId3"/>
    <p:sldId id="718" r:id="rId4"/>
    <p:sldId id="713" r:id="rId5"/>
    <p:sldId id="719" r:id="rId6"/>
    <p:sldId id="700" r:id="rId7"/>
    <p:sldId id="709" r:id="rId8"/>
    <p:sldId id="710" r:id="rId9"/>
    <p:sldId id="701" r:id="rId10"/>
    <p:sldId id="698" r:id="rId11"/>
    <p:sldId id="844" r:id="rId12"/>
    <p:sldId id="721" r:id="rId13"/>
    <p:sldId id="725" r:id="rId14"/>
    <p:sldId id="846" r:id="rId15"/>
    <p:sldId id="761" r:id="rId16"/>
    <p:sldId id="812" r:id="rId17"/>
    <p:sldId id="813" r:id="rId18"/>
    <p:sldId id="814" r:id="rId19"/>
    <p:sldId id="764" r:id="rId20"/>
    <p:sldId id="765" r:id="rId21"/>
    <p:sldId id="798" r:id="rId22"/>
    <p:sldId id="799" r:id="rId23"/>
    <p:sldId id="800" r:id="rId24"/>
    <p:sldId id="801" r:id="rId25"/>
    <p:sldId id="802" r:id="rId26"/>
    <p:sldId id="803" r:id="rId27"/>
    <p:sldId id="804" r:id="rId28"/>
    <p:sldId id="805" r:id="rId29"/>
    <p:sldId id="806" r:id="rId30"/>
    <p:sldId id="807" r:id="rId31"/>
    <p:sldId id="810" r:id="rId32"/>
    <p:sldId id="876" r:id="rId33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 xmlns="">
        <p14:section name="Maximum Entropy Models and Discriminative Estimation" id="{4F138930-6F7F-B44E-AF40-93E18FA63609}">
          <p14:sldIdLst>
            <p14:sldId id="384"/>
            <p14:sldId id="385"/>
            <p14:sldId id="386"/>
            <p14:sldId id="512"/>
            <p14:sldId id="387"/>
            <p14:sldId id="521"/>
            <p14:sldId id="388"/>
            <p14:sldId id="513"/>
            <p14:sldId id="499"/>
            <p14:sldId id="500"/>
            <p14:sldId id="658"/>
            <p14:sldId id="501"/>
            <p14:sldId id="659"/>
            <p14:sldId id="519"/>
            <p14:sldId id="502"/>
            <p14:sldId id="660"/>
            <p14:sldId id="503"/>
            <p14:sldId id="392"/>
            <p14:sldId id="394"/>
            <p14:sldId id="689"/>
            <p14:sldId id="688"/>
            <p14:sldId id="505"/>
            <p14:sldId id="661"/>
            <p14:sldId id="506"/>
            <p14:sldId id="507"/>
            <p14:sldId id="508"/>
            <p14:sldId id="520"/>
            <p14:sldId id="509"/>
            <p14:sldId id="690"/>
            <p14:sldId id="691"/>
            <p14:sldId id="652"/>
            <p14:sldId id="537"/>
            <p14:sldId id="692"/>
            <p14:sldId id="822"/>
            <p14:sldId id="842"/>
            <p14:sldId id="841"/>
            <p14:sldId id="843"/>
            <p14:sldId id="825"/>
            <p14:sldId id="823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821"/>
            <p14:sldId id="820"/>
            <p14:sldId id="657"/>
          </p14:sldIdLst>
        </p14:section>
        <p14:section name="IE and NER" id="{EDEAD107-956F-654B-AB3F-4F3C1E6D4CB1}">
          <p14:sldIdLst>
            <p14:sldId id="662"/>
            <p14:sldId id="717"/>
            <p14:sldId id="718"/>
            <p14:sldId id="713"/>
            <p14:sldId id="719"/>
            <p14:sldId id="700"/>
            <p14:sldId id="709"/>
            <p14:sldId id="710"/>
            <p14:sldId id="701"/>
            <p14:sldId id="698"/>
            <p14:sldId id="844"/>
            <p14:sldId id="721"/>
            <p14:sldId id="725"/>
            <p14:sldId id="846"/>
            <p14:sldId id="761"/>
            <p14:sldId id="812"/>
            <p14:sldId id="813"/>
            <p14:sldId id="814"/>
            <p14:sldId id="764"/>
            <p14:sldId id="765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10"/>
            <p14:sldId id="876"/>
          </p14:sldIdLst>
        </p14:section>
        <p14:section name="Relation Extraction" id="{96F6A97B-7C86-FC4C-B9EA-AD149EB2B49D}">
          <p14:sldIdLst>
            <p14:sldId id="877"/>
            <p14:sldId id="878"/>
            <p14:sldId id="879"/>
            <p14:sldId id="880"/>
            <p14:sldId id="881"/>
            <p14:sldId id="882"/>
            <p14:sldId id="883"/>
            <p14:sldId id="884"/>
            <p14:sldId id="885"/>
            <p14:sldId id="886"/>
            <p14:sldId id="887"/>
            <p14:sldId id="888"/>
            <p14:sldId id="889"/>
            <p14:sldId id="890"/>
            <p14:sldId id="891"/>
            <p14:sldId id="892"/>
            <p14:sldId id="893"/>
            <p14:sldId id="894"/>
            <p14:sldId id="895"/>
            <p14:sldId id="896"/>
            <p14:sldId id="897"/>
            <p14:sldId id="898"/>
            <p14:sldId id="899"/>
            <p14:sldId id="900"/>
            <p14:sldId id="901"/>
            <p14:sldId id="902"/>
            <p14:sldId id="903"/>
            <p14:sldId id="904"/>
            <p14:sldId id="905"/>
            <p14:sldId id="906"/>
            <p14:sldId id="907"/>
            <p14:sldId id="908"/>
            <p14:sldId id="909"/>
            <p14:sldId id="910"/>
            <p14:sldId id="911"/>
            <p14:sldId id="912"/>
            <p14:sldId id="913"/>
            <p14:sldId id="914"/>
            <p14:sldId id="915"/>
            <p14:sldId id="916"/>
            <p14:sldId id="917"/>
            <p14:sldId id="918"/>
            <p14:sldId id="919"/>
            <p14:sldId id="920"/>
            <p14:sldId id="921"/>
            <p14:sldId id="922"/>
            <p14:sldId id="923"/>
            <p14:sldId id="924"/>
            <p14:sldId id="925"/>
            <p14:sldId id="92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6468" autoAdjust="0"/>
    <p:restoredTop sz="74766" autoAdjust="0"/>
  </p:normalViewPr>
  <p:slideViewPr>
    <p:cSldViewPr>
      <p:cViewPr varScale="1">
        <p:scale>
          <a:sx n="112" d="100"/>
          <a:sy n="112" d="100"/>
        </p:scale>
        <p:origin x="-864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594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0A22D606-CF3D-F04D-B2F8-D72DEE13B199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Now let's define information extraction!  a more general task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Goal: get semantic information out of documents, esp. web pages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Defined as a dumbing-down of more lofty goal of Natural Language Understanding -- more technologically manageable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we're often interested in learning about particular relations (in DB sense)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e.g. scouring financial news for movements of executives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e.g. [person] [assumes/loses] [role] at [company]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 want to scour through text, find relation instances, suck out, put in DB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you're allowed to do domain- and problem-specific customization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lots of potential applications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 business/financial context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 biomedical context, clinical medicine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there's all this unstructured text data about research and patients -- you'd like to be able to get structured information out of it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could lead to other automated information finding: trends, correlations, drug interactions, impact of some protein on expression of a gene, ...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F99C0CFA-50CC-6D4E-82A0-11165126AA9F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if you're familiar with P &amp; R from IR, it actually works differently &amp; weirdly for IE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 IR, there's only one unit of scale: documents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but here we're dealing with subsequences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 NER/IE, most common mistake is getting boundaries wrong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"First [Bank of Chicago] ..." -- this is an easy mistake to make, because "First" is also regular word, and many banks are "Bank of X"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but this mistake counts as BOTH FP and FN!  two demerits!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would have been better to guess nothing -- would have been just FN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there have been attempts to devise systems for partial credit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A88FD605-9B7E-1649-9A34-F26A8A2A45ED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 classes: c + 1 labels vs. 2c + 1 labels.</a:t>
            </a:r>
            <a:r>
              <a:rPr lang="en-US" baseline="0" dirty="0" smtClean="0">
                <a:latin typeface="Arial" charset="0"/>
                <a:ea typeface="ＭＳ Ｐゴシック" charset="0"/>
                <a:cs typeface="ＭＳ Ｐゴシック" charset="0"/>
              </a:rPr>
              <a:t> Stanford NER uses IO encoding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one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way to think of task: sequence labeling, label each token with ORG/PER/.../O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one way you could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eval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is per-token, but that's not satisfactory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any user wants complete entity names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also, it's possible (though rare) to have adjacent entities "showed Sue Bill 's book"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standard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eval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is, you have subsequences of tokens and assess whether those are right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also, usually most tokens are O (other) -- this example not typical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 it doesn't seem like you should get points for getting O right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 we use the same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eval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metrics that are typical in IR: precision and recall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334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C7F6B6-E150-074D-A81E-6809C746DE86}" type="slidenum">
              <a:rPr lang="en-US" sz="1200" b="0">
                <a:solidFill>
                  <a:schemeClr val="bg1"/>
                </a:solidFill>
                <a:latin typeface="Palatino" charset="0"/>
              </a:rPr>
              <a:pPr/>
              <a:t>19</a:t>
            </a:fld>
            <a:endParaRPr lang="en-US" sz="1200" b="0">
              <a:solidFill>
                <a:schemeClr val="bg1"/>
              </a:solidFill>
              <a:latin typeface="Palatino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0A22D606-CF3D-F04D-B2F8-D72DEE13B199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Now let's define information extraction!  a more general task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Goal: get semantic information out of documents, esp. web pages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Defined as a dumbing-down of more lofty goal of Natural Language Understanding -- more technologically manageable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we're often interested in learning about particular relations (in DB sense)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e.g. scouring financial news for movements of executives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e.g. [person] [assumes/loses] [role] at [company]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 want to scour through text, find relation instances, suck out, put in DB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you're allowed to do domain- and problem-specific customization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lots of potential applications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 business/financial context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 biomedical context, clinical medicine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there's all this unstructured text data about research and patients -- you'd like to be able to get structured information out of it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could lead to other automated information finding: trends, correlations, drug interactions, impact of some protein on expression of a gene, ...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low-level information extraction: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mail programs extracting times, dates, phone numbers, events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these are specialized kinds of relations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done using regular expressions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ABDFA6D4-36EC-8F4A-863E-C450DF321629}" type="slidenum">
              <a:rPr lang="en-US" sz="1200"/>
              <a:pPr eaLnBrk="1" hangingPunct="1"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low-level information extraction: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mail programs extracting times, dates, phone numbers, events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these are specialized kinds of relations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done using regular expressions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ABDFA6D4-36EC-8F4A-863E-C450DF321629}" type="slidenum">
              <a:rPr lang="en-US" sz="1200"/>
              <a:pPr eaLnBrk="1" hangingPunct="1"/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 let's talk a bit more about NER and how it's evaluated, and then we'll talk about two approaches for doing it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 I already defined NER.  you have a piece of text, and you want to: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1. find things that are names: European Commission, John Lloyd Jones, etc.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2. give them labels: ORG, PERS, etc.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note that in this particular example "Thursday" was not labeled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r>
              <a:rPr lang="en-US" dirty="0" smtClean="0">
                <a:latin typeface="Lucida Sans" charset="0"/>
                <a:ea typeface="ＭＳ Ｐゴシック" charset="0"/>
              </a:rPr>
              <a:t>An entity is a discrete thing like </a:t>
            </a:r>
            <a:r>
              <a:rPr lang="en-US" altLang="ja-JP" dirty="0" smtClean="0">
                <a:latin typeface="Lucida Sans" charset="0"/>
                <a:ea typeface="ＭＳ Ｐゴシック" charset="0"/>
              </a:rPr>
              <a:t>“IBM Corporation”</a:t>
            </a:r>
          </a:p>
          <a:p>
            <a:pPr lvl="3"/>
            <a:r>
              <a:rPr lang="en-US" dirty="0" smtClean="0">
                <a:latin typeface="Lucida Sans" charset="0"/>
                <a:ea typeface="ＭＳ Ｐゴシック" charset="0"/>
              </a:rPr>
              <a:t>But often extended in practice to things like dates, instances of products and chemical/biological substances that aren</a:t>
            </a:r>
            <a:r>
              <a:rPr lang="en-US" altLang="ja-JP" dirty="0" smtClean="0">
                <a:latin typeface="Lucida Sans" charset="0"/>
                <a:ea typeface="ＭＳ Ｐゴシック" charset="0"/>
              </a:rPr>
              <a:t>’t really entities…</a:t>
            </a:r>
          </a:p>
          <a:p>
            <a:pPr lvl="2"/>
            <a:r>
              <a:rPr lang="en-US" altLang="ja-JP" dirty="0" smtClean="0">
                <a:latin typeface="Lucida Sans" charset="0"/>
                <a:ea typeface="ＭＳ Ｐゴシック" charset="0"/>
              </a:rPr>
              <a:t>“Named” means called “IBM” or “Big Blue” not </a:t>
            </a:r>
            <a:r>
              <a:rPr lang="ja-JP" altLang="en-US" dirty="0" smtClean="0">
                <a:latin typeface="Lucida Sans" charset="0"/>
                <a:ea typeface="ＭＳ Ｐゴシック" charset="0"/>
              </a:rPr>
              <a:t>“</a:t>
            </a:r>
            <a:r>
              <a:rPr lang="en-US" altLang="ja-JP" dirty="0" smtClean="0">
                <a:latin typeface="Lucida Sans" charset="0"/>
                <a:ea typeface="ＭＳ Ｐゴシック" charset="0"/>
              </a:rPr>
              <a:t>it</a:t>
            </a:r>
            <a:r>
              <a:rPr lang="ja-JP" altLang="en-US" dirty="0" smtClean="0">
                <a:latin typeface="Lucida Sans" charset="0"/>
                <a:ea typeface="ＭＳ Ｐゴシック" charset="0"/>
              </a:rPr>
              <a:t>”</a:t>
            </a:r>
            <a:r>
              <a:rPr lang="en-US" altLang="ja-JP" dirty="0" smtClean="0">
                <a:latin typeface="Lucida Sans" charset="0"/>
                <a:ea typeface="ＭＳ Ｐゴシック" charset="0"/>
              </a:rPr>
              <a:t> or “the company”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But also used for times,</a:t>
            </a:r>
            <a:r>
              <a:rPr lang="en-US" baseline="0" dirty="0" smtClean="0">
                <a:latin typeface="Arial" charset="0"/>
                <a:ea typeface="ＭＳ Ｐゴシック" charset="0"/>
                <a:cs typeface="ＭＳ Ｐゴシック" charset="0"/>
              </a:rPr>
              <a:t> dates, proteins, etc., which aren’t entities – easy to recognize semantic classes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so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let's talk a bit more about NER and how it's evaluated, and then we'll talk about two approaches for doing it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 I already defined NER.  you have a piece of text, and you want to: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1. find things that are names: European Commission, John Lloyd Jones, etc.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2. give them labels: ORG, PERS, etc.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note that in this particular example "Thursday" was not labeled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Say how this is often a very large part of IE</a:t>
            </a:r>
            <a:r>
              <a:rPr lang="en-US" baseline="0" dirty="0" smtClean="0">
                <a:latin typeface="Arial" charset="0"/>
                <a:ea typeface="ＭＳ Ｐゴシック" charset="0"/>
                <a:cs typeface="ＭＳ Ｐゴシック" charset="0"/>
              </a:rPr>
              <a:t> – knowing entity types takes you a long way in IE.  Biomedical example. 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so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let's talk a bit more about NER and how it's evaluated, and then we'll talk about two approaches for doing it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 I already defined NER.  you have a piece of text, and you want to: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1. find things that are names: European Commission, John Lloyd Jones, etc.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2. give them labels: ORG, PERS, etc.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note that in this particular example "Thursday" was not labeled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A88FD605-9B7E-1649-9A34-F26A8A2A45ED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one way to think of task: sequence labeling, label each token with ORG/PER/.../O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one way you could eval is per-token, but that's not satisfactory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any user wants complete entity names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also, it's possible (though rare) to have adjacent entities "showed Sue Bill 's book"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standard eval is, you have subsequences of tokens and assess whether those are right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also, usually most tokens are O (other) -- this example not typical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 it doesn't seem like you should get points for getting O right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 we use the same eval metrics that are typical in IR: precision and recall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8768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7724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14450"/>
            <a:ext cx="38100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14450"/>
            <a:ext cx="38100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fld id="{C85ED7E3-8B3C-C24B-85CC-234A3A02AD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457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  <p:sldLayoutId id="2147483714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Microsoft_Office_Excel_Char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Office_Excel_Chart3.xls"/><Relationship Id="rId5" Type="http://schemas.openxmlformats.org/officeDocument/2006/relationships/oleObject" Target="../embeddings/Microsoft_Office_Excel_Chart2.xls"/><Relationship Id="rId4" Type="http://schemas.openxmlformats.org/officeDocument/2006/relationships/oleObject" Target="../embeddings/Microsoft_Office_Excel_Chart1.xls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95800" y="438150"/>
            <a:ext cx="3967164" cy="1371600"/>
          </a:xfrm>
        </p:spPr>
        <p:txBody>
          <a:bodyPr/>
          <a:lstStyle/>
          <a:p>
            <a:r>
              <a:rPr lang="en-US" dirty="0" smtClean="0"/>
              <a:t>Information Extraction and Named Entity Recognition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Introducing the tasks:</a:t>
            </a:r>
          </a:p>
          <a:p>
            <a:r>
              <a:rPr lang="en-US" dirty="0" smtClean="0"/>
              <a:t>Getting simple structured information out of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675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95800" y="438150"/>
            <a:ext cx="3967164" cy="1371600"/>
          </a:xfrm>
        </p:spPr>
        <p:txBody>
          <a:bodyPr/>
          <a:lstStyle/>
          <a:p>
            <a:r>
              <a:rPr lang="en-US" dirty="0" smtClean="0"/>
              <a:t>Information Extraction and Named Entity Recognition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Introducing the tasks:</a:t>
            </a:r>
          </a:p>
          <a:p>
            <a:r>
              <a:rPr lang="en-US" dirty="0" smtClean="0"/>
              <a:t>Getting simple structured information out of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59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 of Named Entity Recognition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extension of Precision, Recall, and the </a:t>
            </a:r>
            <a:r>
              <a:rPr lang="en-US" altLang="ja-JP" dirty="0" smtClean="0">
                <a:ea typeface="ＭＳ 明朝"/>
              </a:rPr>
              <a:t>F</a:t>
            </a:r>
            <a:r>
              <a:rPr lang="en-US" altLang="ja-JP" dirty="0">
                <a:ea typeface="ＭＳ 明朝"/>
              </a:rPr>
              <a:t> </a:t>
            </a:r>
            <a:r>
              <a:rPr lang="en-US" altLang="ja-JP" dirty="0" smtClean="0">
                <a:ea typeface="ＭＳ 明朝"/>
              </a:rPr>
              <a:t>measure </a:t>
            </a:r>
            <a:r>
              <a:rPr lang="en-US" dirty="0" smtClean="0">
                <a:ea typeface="ＭＳ 明朝"/>
              </a:rPr>
              <a:t>to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295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The </a:t>
            </a:r>
            <a:r>
              <a:rPr lang="en-US" sz="3200" dirty="0" smtClean="0">
                <a:ea typeface="ＭＳ Ｐゴシック" charset="0"/>
                <a:cs typeface="ＭＳ Ｐゴシック" charset="0"/>
              </a:rPr>
              <a:t>Named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Entity Recognition </a:t>
            </a:r>
            <a:r>
              <a:rPr lang="en-US" sz="3200" dirty="0" smtClean="0">
                <a:ea typeface="ＭＳ Ｐゴシック" charset="0"/>
                <a:cs typeface="ＭＳ Ｐゴシック" charset="0"/>
              </a:rPr>
              <a:t>Task</a:t>
            </a:r>
            <a:endParaRPr lang="en-US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2200" dirty="0">
                <a:ea typeface="ＭＳ Ｐゴシック" charset="0"/>
                <a:cs typeface="ＭＳ Ｐゴシック" charset="0"/>
              </a:rPr>
              <a:t>Task: </a:t>
            </a:r>
            <a:r>
              <a:rPr lang="en-US" sz="2200" dirty="0" smtClean="0">
                <a:ea typeface="ＭＳ Ｐゴシック" charset="0"/>
                <a:cs typeface="ＭＳ Ｐゴシック" charset="0"/>
              </a:rPr>
              <a:t>Predict entities in a text</a:t>
            </a:r>
            <a:endParaRPr lang="en-US" sz="22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endParaRPr lang="en-US" sz="10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Foreign 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ORG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Ministry 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ORG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spokesman 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Shen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	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PER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Guofang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PER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told 	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Reuters 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ORG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: 	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: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2895600" y="2927687"/>
            <a:ext cx="42661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 dirty="0">
                <a:solidFill>
                  <a:srgbClr val="00A000"/>
                </a:solidFill>
                <a:latin typeface="+mn-lt"/>
              </a:rPr>
              <a:t>}</a:t>
            </a:r>
          </a:p>
        </p:txBody>
      </p:sp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3352800" y="2800350"/>
            <a:ext cx="164941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A000"/>
                </a:solidFill>
                <a:latin typeface="+mn-lt"/>
              </a:rPr>
              <a:t>Standard</a:t>
            </a:r>
            <a:r>
              <a:rPr lang="en-US" sz="2000" dirty="0">
                <a:latin typeface="+mn-lt"/>
              </a:rPr>
              <a:t>  </a:t>
            </a:r>
            <a:r>
              <a:rPr lang="en-US" sz="2000" dirty="0">
                <a:solidFill>
                  <a:srgbClr val="00A000"/>
                </a:solidFill>
                <a:latin typeface="+mn-lt"/>
              </a:rPr>
              <a:t>evaluation</a:t>
            </a:r>
          </a:p>
          <a:p>
            <a:pPr eaLnBrk="1" hangingPunct="1"/>
            <a:r>
              <a:rPr lang="en-US" sz="2000" dirty="0">
                <a:solidFill>
                  <a:srgbClr val="00A000"/>
                </a:solidFill>
                <a:latin typeface="+mn-lt"/>
              </a:rPr>
              <a:t>is per entity, </a:t>
            </a:r>
            <a:r>
              <a:rPr lang="en-US" sz="2000" i="1" dirty="0">
                <a:solidFill>
                  <a:srgbClr val="00A000"/>
                </a:solidFill>
                <a:latin typeface="+mn-lt"/>
              </a:rPr>
              <a:t>not</a:t>
            </a:r>
            <a:r>
              <a:rPr lang="en-US" sz="2000" dirty="0">
                <a:solidFill>
                  <a:srgbClr val="00A000"/>
                </a:solidFill>
                <a:latin typeface="+mn-lt"/>
              </a:rPr>
              <a:t> per token</a:t>
            </a:r>
          </a:p>
        </p:txBody>
      </p:sp>
    </p:spTree>
    <p:extLst>
      <p:ext uri="{BB962C8B-B14F-4D97-AF65-F5344CB8AC3E}">
        <p14:creationId xmlns:p14="http://schemas.microsoft.com/office/powerpoint/2010/main" xmlns="" val="3675443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Precision/Recall/F1 for IE/NER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Recall and precision are straightforward for tasks like IR and text categorization, where there is only one grain size (documents)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measure behaves a bit funnily for IE/NER when there are </a:t>
            </a:r>
            <a:r>
              <a:rPr lang="en-US" i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boundary errors </a:t>
            </a:r>
            <a:r>
              <a:rPr lang="en-US" dirty="0">
                <a:ea typeface="ＭＳ Ｐゴシック" charset="0"/>
                <a:cs typeface="ＭＳ Ｐゴシック" charset="0"/>
              </a:rPr>
              <a:t>(which are </a:t>
            </a:r>
            <a:r>
              <a:rPr lang="en-US" i="1" dirty="0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common</a:t>
            </a:r>
            <a:r>
              <a:rPr lang="en-US" dirty="0">
                <a:ea typeface="ＭＳ Ｐゴシック" charset="0"/>
                <a:cs typeface="ＭＳ Ｐゴシック" charset="0"/>
              </a:rPr>
              <a:t>):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First </a:t>
            </a:r>
            <a:r>
              <a:rPr lang="en-US" dirty="0">
                <a:solidFill>
                  <a:schemeClr val="hlink"/>
                </a:solidFill>
                <a:ea typeface="ＭＳ Ｐゴシック" charset="0"/>
              </a:rPr>
              <a:t>Bank of Chicago </a:t>
            </a:r>
            <a:r>
              <a:rPr lang="en-US" dirty="0">
                <a:ea typeface="ＭＳ Ｐゴシック" charset="0"/>
              </a:rPr>
              <a:t>announced earnings …</a:t>
            </a:r>
            <a:endParaRPr lang="en-US" dirty="0">
              <a:solidFill>
                <a:schemeClr val="hlink"/>
              </a:solidFill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This counts as both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fp</a:t>
            </a:r>
            <a:r>
              <a:rPr lang="en-US" dirty="0">
                <a:ea typeface="ＭＳ Ｐゴシック" charset="0"/>
                <a:cs typeface="ＭＳ Ｐゴシック" charset="0"/>
              </a:rPr>
              <a:t> and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fn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Selecting </a:t>
            </a:r>
            <a:r>
              <a:rPr lang="en-US" i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nothing</a:t>
            </a:r>
            <a:r>
              <a:rPr lang="en-US" dirty="0">
                <a:ea typeface="ＭＳ Ｐゴシック" charset="0"/>
                <a:cs typeface="ＭＳ Ｐゴシック" charset="0"/>
              </a:rPr>
              <a:t> would have been better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Some other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metrics </a:t>
            </a:r>
            <a:r>
              <a:rPr lang="en-US" dirty="0">
                <a:ea typeface="ＭＳ Ｐゴシック" charset="0"/>
                <a:cs typeface="ＭＳ Ｐゴシック" charset="0"/>
              </a:rPr>
              <a:t>(e.g., MUC scorer) give partial credit (according to complex rules)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066800" y="3333750"/>
            <a:ext cx="2209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4219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 of Named Entity Recognition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extension of Precision, Recall, and the </a:t>
            </a:r>
            <a:r>
              <a:rPr lang="en-US" altLang="ja-JP" dirty="0" smtClean="0">
                <a:ea typeface="ＭＳ 明朝"/>
              </a:rPr>
              <a:t>F</a:t>
            </a:r>
            <a:r>
              <a:rPr lang="en-US" altLang="ja-JP" dirty="0">
                <a:ea typeface="ＭＳ 明朝"/>
              </a:rPr>
              <a:t> </a:t>
            </a:r>
            <a:r>
              <a:rPr lang="en-US" altLang="ja-JP" dirty="0" smtClean="0">
                <a:ea typeface="ＭＳ 明朝"/>
              </a:rPr>
              <a:t>measure </a:t>
            </a:r>
            <a:r>
              <a:rPr lang="en-US" dirty="0" smtClean="0">
                <a:ea typeface="ＭＳ 明朝"/>
              </a:rPr>
              <a:t>to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762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Sequence Models for Named Entity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129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ML sequence model approach to 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Training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Collect a set of representative training documents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Label each token for its entity class or other (O)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Design feature extractors appropriate to the text and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Train a sequence classifier to predict the labels from the data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2584BB"/>
                </a:solidFill>
              </a:rPr>
              <a:t>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Receive a set of testing documents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Run sequence model inference to label each token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Appropriately output the recognized entities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0280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Encoding classes for sequence labeling</a:t>
            </a:r>
            <a:endParaRPr lang="en-US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2000" dirty="0" smtClean="0">
                <a:ea typeface="ＭＳ Ｐゴシック" charset="0"/>
                <a:cs typeface="ＭＳ Ｐゴシック" charset="0"/>
              </a:rPr>
              <a:t>			IO encoding	IOB encoding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endParaRPr lang="en-US" sz="10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Fred	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PER		B-PER</a:t>
            </a:r>
            <a:endParaRPr lang="en-US" sz="2000" dirty="0">
              <a:solidFill>
                <a:schemeClr val="accent1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showed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		O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Sue	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PER		B-PER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err="1" smtClean="0">
                <a:ea typeface="ＭＳ Ｐゴシック" charset="0"/>
                <a:cs typeface="ＭＳ Ｐゴシック" charset="0"/>
              </a:rPr>
              <a:t>Mengqiu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PER		B-PER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Huang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PER		I-PER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‘s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	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		O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new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		O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painting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		O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7353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for sequence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Current word (essentially like a learned dictionary)</a:t>
            </a:r>
          </a:p>
          <a:p>
            <a:pPr lvl="1"/>
            <a:r>
              <a:rPr lang="en-US" dirty="0" smtClean="0"/>
              <a:t>Previous/next word (context)</a:t>
            </a:r>
          </a:p>
          <a:p>
            <a:r>
              <a:rPr lang="en-US" dirty="0" smtClean="0"/>
              <a:t>Other kinds of inferred linguistic classification</a:t>
            </a:r>
          </a:p>
          <a:p>
            <a:pPr lvl="1"/>
            <a:r>
              <a:rPr lang="en-US" dirty="0" smtClean="0"/>
              <a:t>Part-of-speech tags</a:t>
            </a:r>
          </a:p>
          <a:p>
            <a:r>
              <a:rPr lang="en-US" dirty="0" smtClean="0"/>
              <a:t>Label context</a:t>
            </a:r>
          </a:p>
          <a:p>
            <a:pPr lvl="1"/>
            <a:r>
              <a:rPr lang="en-US" dirty="0" smtClean="0"/>
              <a:t>Previous (and perhaps next) label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8972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Features: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Word substrings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5840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71344082"/>
              </p:ext>
            </p:extLst>
          </p:nvPr>
        </p:nvGraphicFramePr>
        <p:xfrm>
          <a:off x="338139" y="3168253"/>
          <a:ext cx="1690687" cy="1689497"/>
        </p:xfrm>
        <a:graphic>
          <a:graphicData uri="http://schemas.openxmlformats.org/presentationml/2006/ole">
            <p:oleObj spid="_x0000_s206966" name="Chart" r:id="rId4" imgW="84223800" imgH="61165440" progId="Excel.Chart.8">
              <p:embed/>
            </p:oleObj>
          </a:graphicData>
        </a:graphic>
      </p:graphicFrame>
      <p:sp>
        <p:nvSpPr>
          <p:cNvPr id="358413" name="Rectangle 13"/>
          <p:cNvSpPr>
            <a:spLocks noChangeArrowheads="1"/>
          </p:cNvSpPr>
          <p:nvPr/>
        </p:nvSpPr>
        <p:spPr bwMode="auto">
          <a:xfrm>
            <a:off x="2619376" y="3657601"/>
            <a:ext cx="2267919" cy="52322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/>
            <a:r>
              <a:rPr lang="en-US" sz="2800" dirty="0" err="1">
                <a:latin typeface="+mn-lt"/>
              </a:rPr>
              <a:t>Cotrimoxazole</a:t>
            </a:r>
            <a:endParaRPr lang="en-US" sz="3200" dirty="0">
              <a:latin typeface="+mn-lt"/>
            </a:endParaRPr>
          </a:p>
        </p:txBody>
      </p:sp>
      <p:sp>
        <p:nvSpPr>
          <p:cNvPr id="358414" name="Rectangle 14"/>
          <p:cNvSpPr>
            <a:spLocks noChangeArrowheads="1"/>
          </p:cNvSpPr>
          <p:nvPr/>
        </p:nvSpPr>
        <p:spPr bwMode="auto">
          <a:xfrm>
            <a:off x="5715000" y="3657601"/>
            <a:ext cx="2051213" cy="52322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latin typeface="+mn-lt"/>
                <a:ea typeface="+mn-ea"/>
                <a:cs typeface="+mn-cs"/>
              </a:rPr>
              <a:t>Wethersfield</a:t>
            </a:r>
          </a:p>
        </p:txBody>
      </p:sp>
      <p:sp>
        <p:nvSpPr>
          <p:cNvPr id="358415" name="Rectangle 15"/>
          <p:cNvSpPr>
            <a:spLocks noChangeArrowheads="1"/>
          </p:cNvSpPr>
          <p:nvPr/>
        </p:nvSpPr>
        <p:spPr bwMode="auto">
          <a:xfrm>
            <a:off x="2590800" y="4244579"/>
            <a:ext cx="5190468" cy="52322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latin typeface="+mn-lt"/>
                <a:ea typeface="+mn-ea"/>
                <a:cs typeface="+mn-cs"/>
              </a:rPr>
              <a:t>Alien Fury: Countdown to Invasion</a:t>
            </a:r>
          </a:p>
        </p:txBody>
      </p: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990600" y="1123950"/>
            <a:ext cx="1828800" cy="2973388"/>
            <a:chOff x="96" y="864"/>
            <a:chExt cx="1152" cy="1873"/>
          </a:xfrm>
        </p:grpSpPr>
        <p:graphicFrame>
          <p:nvGraphicFramePr>
            <p:cNvPr id="18" name="Object 5"/>
            <p:cNvGraphicFramePr>
              <a:graphicFrameLocks noChangeAspect="1"/>
            </p:cNvGraphicFramePr>
            <p:nvPr/>
          </p:nvGraphicFramePr>
          <p:xfrm>
            <a:off x="96" y="1079"/>
            <a:ext cx="1152" cy="1658"/>
          </p:xfrm>
          <a:graphic>
            <a:graphicData uri="http://schemas.openxmlformats.org/presentationml/2006/ole">
              <p:oleObj spid="_x0000_s206967" name="Chart" r:id="rId5" imgW="3282120" imgH="3291120" progId="Excel.Chart.8">
                <p:embed/>
              </p:oleObj>
            </a:graphicData>
          </a:graphic>
        </p:graphicFrame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424" y="864"/>
              <a:ext cx="45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oxa</a:t>
              </a:r>
            </a:p>
          </p:txBody>
        </p:sp>
      </p:grpSp>
      <p:grpSp>
        <p:nvGrpSpPr>
          <p:cNvPr id="20" name="Group 7"/>
          <p:cNvGrpSpPr>
            <a:grpSpLocks/>
          </p:cNvGrpSpPr>
          <p:nvPr/>
        </p:nvGrpSpPr>
        <p:grpSpPr bwMode="auto">
          <a:xfrm>
            <a:off x="3810000" y="1123950"/>
            <a:ext cx="1828800" cy="3048000"/>
            <a:chOff x="2304" y="864"/>
            <a:chExt cx="1152" cy="1920"/>
          </a:xfrm>
        </p:grpSpPr>
        <p:graphicFrame>
          <p:nvGraphicFramePr>
            <p:cNvPr id="21" name="Object 4"/>
            <p:cNvGraphicFramePr>
              <a:graphicFrameLocks noChangeAspect="1"/>
            </p:cNvGraphicFramePr>
            <p:nvPr/>
          </p:nvGraphicFramePr>
          <p:xfrm>
            <a:off x="2304" y="1079"/>
            <a:ext cx="1152" cy="1705"/>
          </p:xfrm>
          <a:graphic>
            <a:graphicData uri="http://schemas.openxmlformats.org/presentationml/2006/ole">
              <p:oleObj spid="_x0000_s206968" name="Chart" r:id="rId6" imgW="3282120" imgH="3291120" progId="Excel.Chart.8">
                <p:embed/>
              </p:oleObj>
            </a:graphicData>
          </a:graphic>
        </p:graphicFrame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2781" y="864"/>
              <a:ext cx="18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:</a:t>
              </a:r>
            </a:p>
          </p:txBody>
        </p:sp>
      </p:grpSp>
      <p:grpSp>
        <p:nvGrpSpPr>
          <p:cNvPr id="23" name="Group 10"/>
          <p:cNvGrpSpPr>
            <a:grpSpLocks/>
          </p:cNvGrpSpPr>
          <p:nvPr/>
        </p:nvGrpSpPr>
        <p:grpSpPr bwMode="auto">
          <a:xfrm>
            <a:off x="6705600" y="1123950"/>
            <a:ext cx="1828800" cy="2970213"/>
            <a:chOff x="3456" y="2352"/>
            <a:chExt cx="1152" cy="1871"/>
          </a:xfrm>
        </p:grpSpPr>
        <p:graphicFrame>
          <p:nvGraphicFramePr>
            <p:cNvPr id="24" name="Object 3"/>
            <p:cNvGraphicFramePr>
              <a:graphicFrameLocks noChangeAspect="1"/>
            </p:cNvGraphicFramePr>
            <p:nvPr/>
          </p:nvGraphicFramePr>
          <p:xfrm>
            <a:off x="3456" y="2518"/>
            <a:ext cx="1152" cy="1705"/>
          </p:xfrm>
          <a:graphic>
            <a:graphicData uri="http://schemas.openxmlformats.org/presentationml/2006/ole">
              <p:oleObj spid="_x0000_s206969" name="Chart" r:id="rId7" imgW="3282120" imgH="3291120" progId="Excel.Chart.8">
                <p:embed/>
              </p:oleObj>
            </a:graphicData>
          </a:graphic>
        </p:graphicFrame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727" y="2352"/>
              <a:ext cx="51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38718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3" grpId="0" animBg="1" autoUpdateAnimBg="0"/>
      <p:bldP spid="358414" grpId="0" animBg="1" autoUpdateAnimBg="0"/>
      <p:bldP spid="35841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Information Extraction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Information extraction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(IE) systems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Find and understand limited relevant parts of </a:t>
            </a:r>
            <a:r>
              <a:rPr lang="en-US" dirty="0" smtClean="0">
                <a:ea typeface="ＭＳ Ｐゴシック" charset="0"/>
              </a:rPr>
              <a:t>texts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Gather information from many pieces of text</a:t>
            </a:r>
            <a:endParaRPr lang="en-US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Produce </a:t>
            </a:r>
            <a:r>
              <a:rPr lang="en-US" dirty="0">
                <a:ea typeface="ＭＳ Ｐゴシック" charset="0"/>
              </a:rPr>
              <a:t>a structured representation </a:t>
            </a:r>
            <a:r>
              <a:rPr lang="en-US" dirty="0" smtClean="0">
                <a:ea typeface="ＭＳ Ｐゴシック" charset="0"/>
              </a:rPr>
              <a:t>of </a:t>
            </a:r>
            <a:r>
              <a:rPr lang="en-US" dirty="0">
                <a:ea typeface="ＭＳ Ｐゴシック" charset="0"/>
              </a:rPr>
              <a:t>relevant information: </a:t>
            </a:r>
            <a:endParaRPr lang="en-US" dirty="0" smtClean="0">
              <a:ea typeface="ＭＳ Ｐゴシック" charset="0"/>
            </a:endParaRPr>
          </a:p>
          <a:p>
            <a:pPr lvl="2">
              <a:lnSpc>
                <a:spcPct val="90000"/>
              </a:lnSpc>
            </a:pPr>
            <a:r>
              <a:rPr lang="en-US" i="1" dirty="0" smtClean="0">
                <a:ea typeface="ＭＳ Ｐゴシック" charset="0"/>
              </a:rPr>
              <a:t>relations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(in </a:t>
            </a:r>
            <a:r>
              <a:rPr lang="en-US" dirty="0" smtClean="0">
                <a:ea typeface="ＭＳ Ｐゴシック" charset="0"/>
              </a:rPr>
              <a:t>the database sense), a.k.a.,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a </a:t>
            </a:r>
            <a:r>
              <a:rPr lang="en-US" i="1" dirty="0" smtClean="0">
                <a:ea typeface="ＭＳ Ｐゴシック" charset="0"/>
              </a:rPr>
              <a:t>knowledge base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Goals:</a:t>
            </a:r>
          </a:p>
          <a:p>
            <a:pPr marL="1257300" lvl="2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>
                <a:ea typeface="ＭＳ Ｐゴシック" charset="0"/>
              </a:rPr>
              <a:t>Organize information so that it is useful to people</a:t>
            </a:r>
          </a:p>
          <a:p>
            <a:pPr marL="1257300" lvl="2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>
                <a:ea typeface="ＭＳ Ｐゴシック" charset="0"/>
              </a:rPr>
              <a:t>Put information in a semantically precise form that allows further inferences to be made by computer algorithms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0841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Features: Word shapes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1" y="1314450"/>
            <a:ext cx="7980363" cy="36576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Word </a:t>
            </a:r>
            <a:r>
              <a:rPr lang="en-US" dirty="0">
                <a:latin typeface="Arial" charset="0"/>
                <a:ea typeface="ＭＳ Ｐゴシック" charset="0"/>
              </a:rPr>
              <a:t>Shapes 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Map words to simplified representation that encodes attributes such as length, capitalization, numerals, Greek letters, internal punctuation, etc.</a:t>
            </a:r>
          </a:p>
          <a:p>
            <a:pPr lvl="1">
              <a:buClr>
                <a:srgbClr val="CC0000"/>
              </a:buClr>
              <a:buFont typeface="Wingdings" charset="0"/>
              <a:buNone/>
            </a:pPr>
            <a:endParaRPr lang="en-US" dirty="0">
              <a:latin typeface="Arial" charset="0"/>
              <a:ea typeface="ＭＳ Ｐゴシック" charset="0"/>
            </a:endParaRPr>
          </a:p>
          <a:p>
            <a:pPr lvl="1">
              <a:buClr>
                <a:srgbClr val="CC0000"/>
              </a:buClr>
            </a:pPr>
            <a:endParaRPr lang="en-US" dirty="0">
              <a:latin typeface="Arial" charset="0"/>
              <a:ea typeface="ＭＳ Ｐゴシック" charset="0"/>
            </a:endParaRPr>
          </a:p>
          <a:p>
            <a:pPr marL="457200" lvl="1" indent="0">
              <a:buClr>
                <a:srgbClr val="CC0000"/>
              </a:buClr>
              <a:buNone/>
            </a:pPr>
            <a:endParaRPr lang="en-US" dirty="0">
              <a:latin typeface="Arial" charset="0"/>
              <a:ea typeface="ＭＳ Ｐゴシック" charset="0"/>
            </a:endParaRPr>
          </a:p>
          <a:p>
            <a:pPr lvl="2"/>
            <a:endParaRPr lang="en-US" sz="2400" dirty="0">
              <a:latin typeface="Arial" charset="0"/>
              <a:ea typeface="ＭＳ Ｐゴシック" charset="0"/>
            </a:endParaRPr>
          </a:p>
          <a:p>
            <a:pPr lvl="2"/>
            <a:endParaRPr lang="en-US" sz="1800" dirty="0">
              <a:latin typeface="Arial" charset="0"/>
              <a:ea typeface="ＭＳ Ｐゴシック" charset="0"/>
            </a:endParaRPr>
          </a:p>
          <a:p>
            <a:pPr lvl="2"/>
            <a:endParaRPr lang="en-US" sz="1800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256008" name="Group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2547837761"/>
              </p:ext>
            </p:extLst>
          </p:nvPr>
        </p:nvGraphicFramePr>
        <p:xfrm>
          <a:off x="2740026" y="3145629"/>
          <a:ext cx="3440113" cy="1120140"/>
        </p:xfrm>
        <a:graphic>
          <a:graphicData uri="http://schemas.openxmlformats.org/drawingml/2006/table">
            <a:tbl>
              <a:tblPr/>
              <a:tblGrid>
                <a:gridCol w="2193925"/>
                <a:gridCol w="1246188"/>
              </a:tblGrid>
              <a:tr h="291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Varicella-zoster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Xx-xxx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mRNA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xXXX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291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CPA1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XXXd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5939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Sequence Models for Named Entity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56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Maximum entropy sequence models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Maximum entropy Markov models (MEMMs) or Conditional Markov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71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problems in NLP have data which is a sequence of characters, words, phrases, lines, or sentences …</a:t>
            </a:r>
          </a:p>
          <a:p>
            <a:r>
              <a:rPr lang="en-US" dirty="0" smtClean="0"/>
              <a:t>We can think of our task as one of labeling each item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24292466"/>
              </p:ext>
            </p:extLst>
          </p:nvPr>
        </p:nvGraphicFramePr>
        <p:xfrm>
          <a:off x="533400" y="2647950"/>
          <a:ext cx="4343401" cy="69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768"/>
                <a:gridCol w="892232"/>
                <a:gridCol w="457200"/>
                <a:gridCol w="500744"/>
                <a:gridCol w="620486"/>
                <a:gridCol w="530235"/>
                <a:gridCol w="710736"/>
              </a:tblGrid>
              <a:tr h="353961">
                <a:tc>
                  <a:txBody>
                    <a:bodyPr/>
                    <a:lstStyle/>
                    <a:p>
                      <a:r>
                        <a:rPr lang="en-US" dirty="0" smtClean="0"/>
                        <a:t>VBG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NN</a:t>
                      </a:r>
                      <a:endParaRPr lang="en-US" dirty="0"/>
                    </a:p>
                  </a:txBody>
                  <a:tcPr/>
                </a:tc>
              </a:tr>
              <a:tr h="33183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Chasing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opportunity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age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upheaval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33337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POS tagging</a:t>
            </a:r>
            <a:endParaRPr lang="en-US" sz="1800" b="1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63857429"/>
              </p:ext>
            </p:extLst>
          </p:nvPr>
        </p:nvGraphicFramePr>
        <p:xfrm>
          <a:off x="5486400" y="2647950"/>
          <a:ext cx="3200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zh-Hant" altLang="en-US" smtClean="0">
                          <a:latin typeface="新細明體"/>
                          <a:ea typeface="新細明體"/>
                          <a:cs typeface="新細明體"/>
                        </a:rPr>
                        <a:t>而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新細明體"/>
                          <a:ea typeface="新細明體"/>
                          <a:cs typeface="新細明體"/>
                        </a:rPr>
                        <a:t>相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latin typeface="新細明體"/>
                          <a:ea typeface="新細明體"/>
                          <a:cs typeface="新細明體"/>
                        </a:rPr>
                        <a:t>对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latin typeface="新細明體"/>
                          <a:ea typeface="新細明體"/>
                          <a:cs typeface="新細明體"/>
                        </a:rPr>
                        <a:t>于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latin typeface="新細明體"/>
                          <a:ea typeface="新細明體"/>
                          <a:cs typeface="新細明體"/>
                        </a:rPr>
                        <a:t>这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latin typeface="新細明體"/>
                          <a:ea typeface="新細明體"/>
                          <a:cs typeface="新細明體"/>
                        </a:rPr>
                        <a:t>些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新細明體"/>
                          <a:ea typeface="新細明體"/>
                          <a:cs typeface="新細明體"/>
                        </a:rPr>
                        <a:t>品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新細明體"/>
                          <a:ea typeface="新細明體"/>
                          <a:cs typeface="新細明體"/>
                        </a:rPr>
                        <a:t>牌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latin typeface="新細明體"/>
                          <a:ea typeface="新細明體"/>
                          <a:cs typeface="新細明體"/>
                        </a:rPr>
                        <a:t>的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新細明體"/>
                          <a:ea typeface="新細明體"/>
                          <a:cs typeface="新細明體"/>
                        </a:rPr>
                        <a:t>价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86400" y="3409950"/>
            <a:ext cx="208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Word segmentation</a:t>
            </a:r>
            <a:endParaRPr lang="en-US" sz="1800" b="1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49400457"/>
              </p:ext>
            </p:extLst>
          </p:nvPr>
        </p:nvGraphicFramePr>
        <p:xfrm>
          <a:off x="533400" y="3867150"/>
          <a:ext cx="4343400" cy="69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685800"/>
                <a:gridCol w="452939"/>
                <a:gridCol w="741885"/>
                <a:gridCol w="633976"/>
              </a:tblGrid>
              <a:tr h="353961">
                <a:tc>
                  <a:txBody>
                    <a:bodyPr/>
                    <a:lstStyle/>
                    <a:p>
                      <a:r>
                        <a:rPr lang="en-US" dirty="0" smtClean="0"/>
                        <a:t>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</a:t>
                      </a:r>
                      <a:endParaRPr lang="en-US" dirty="0"/>
                    </a:p>
                  </a:txBody>
                  <a:tcPr/>
                </a:tc>
              </a:tr>
              <a:tr h="3318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Murdoch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discusses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Corp.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3400" y="4552950"/>
            <a:ext cx="26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Named entity recognition</a:t>
            </a:r>
            <a:endParaRPr lang="en-US" sz="18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6200" y="386715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Text </a:t>
            </a:r>
            <a:r>
              <a:rPr lang="en-US" sz="1800" b="1" dirty="0" err="1" smtClean="0">
                <a:latin typeface="+mn-lt"/>
              </a:rPr>
              <a:t>segmen-tation</a:t>
            </a:r>
            <a:endParaRPr lang="en-US" sz="1800" b="1" dirty="0">
              <a:latin typeface="+mn-lt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5562600" y="3867150"/>
            <a:ext cx="1676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5562600" y="4019550"/>
            <a:ext cx="1676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5562600" y="4171950"/>
            <a:ext cx="1676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562600" y="4324350"/>
            <a:ext cx="1676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BB57B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562600" y="4476750"/>
            <a:ext cx="1676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BB57B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562600" y="4629150"/>
            <a:ext cx="1676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BB57B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562600" y="4781550"/>
            <a:ext cx="1676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315200" y="3714750"/>
            <a:ext cx="30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n-lt"/>
              </a:rPr>
              <a:t>Q</a:t>
            </a:r>
          </a:p>
          <a:p>
            <a:r>
              <a:rPr lang="en-US" sz="1000" dirty="0" smtClean="0">
                <a:latin typeface="+mn-lt"/>
              </a:rPr>
              <a:t>A</a:t>
            </a:r>
          </a:p>
          <a:p>
            <a:r>
              <a:rPr lang="en-US" sz="1000" dirty="0" smtClean="0">
                <a:latin typeface="+mn-lt"/>
              </a:rPr>
              <a:t>Q</a:t>
            </a:r>
          </a:p>
          <a:p>
            <a:r>
              <a:rPr lang="en-US" sz="1000" dirty="0" smtClean="0">
                <a:latin typeface="+mn-lt"/>
              </a:rPr>
              <a:t>A</a:t>
            </a:r>
          </a:p>
          <a:p>
            <a:r>
              <a:rPr lang="en-US" sz="1000" dirty="0" smtClean="0">
                <a:latin typeface="+mn-lt"/>
              </a:rPr>
              <a:t>A</a:t>
            </a:r>
          </a:p>
          <a:p>
            <a:r>
              <a:rPr lang="en-US" sz="1000" dirty="0" smtClean="0">
                <a:latin typeface="+mn-lt"/>
              </a:rPr>
              <a:t>A</a:t>
            </a:r>
          </a:p>
          <a:p>
            <a:r>
              <a:rPr lang="en-US" sz="1000" dirty="0" smtClean="0">
                <a:latin typeface="+mn-lt"/>
              </a:rPr>
              <a:t>Q</a:t>
            </a:r>
          </a:p>
          <a:p>
            <a:r>
              <a:rPr lang="en-US" sz="1000" dirty="0">
                <a:latin typeface="+mn-lt"/>
              </a:rPr>
              <a:t>A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5562600" y="4933950"/>
            <a:ext cx="1676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BB57B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2514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MEMM inference in systems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8001000" cy="3333750"/>
          </a:xfrm>
        </p:spPr>
        <p:txBody>
          <a:bodyPr/>
          <a:lstStyle/>
          <a:p>
            <a:r>
              <a:rPr lang="en-US" sz="2000" dirty="0">
                <a:ea typeface="ＭＳ Ｐゴシック" charset="0"/>
                <a:cs typeface="ＭＳ Ｐゴシック" charset="0"/>
              </a:rPr>
              <a:t>For a Conditional Markov Model (CMM) a.k.a. a Maximum Entropy Markov Model (MEMM), the classifier makes a single decision at a time, conditioned on evidence from observations </a:t>
            </a:r>
            <a:r>
              <a:rPr lang="en-US" sz="2000" dirty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and previous decisions</a:t>
            </a:r>
          </a:p>
          <a:p>
            <a:r>
              <a:rPr lang="en-US" sz="2000" dirty="0">
                <a:ea typeface="ＭＳ Ｐゴシック" charset="0"/>
                <a:cs typeface="ＭＳ Ｐゴシック" charset="0"/>
              </a:rPr>
              <a:t>A larger space of sequences is usually explored via search</a:t>
            </a:r>
            <a:endParaRPr lang="en-US" sz="2000" dirty="0">
              <a:ea typeface="ＭＳ Ｐゴシック" charset="0"/>
            </a:endParaRPr>
          </a:p>
        </p:txBody>
      </p:sp>
      <p:graphicFrame>
        <p:nvGraphicFramePr>
          <p:cNvPr id="219140" name="Group 4"/>
          <p:cNvGraphicFramePr>
            <a:graphicFrameLocks noGrp="1"/>
          </p:cNvGraphicFramePr>
          <p:nvPr/>
        </p:nvGraphicFramePr>
        <p:xfrm>
          <a:off x="533400" y="3486150"/>
          <a:ext cx="3810000" cy="84576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</a:tblGrid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-3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-2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-1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0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+1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DT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NNP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VBD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The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Dow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fell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22.6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%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1066800" y="3028950"/>
            <a:ext cx="251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+mn-lt"/>
              </a:rPr>
              <a:t>Local Context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6477000" y="2686050"/>
            <a:ext cx="144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+mn-lt"/>
              </a:rPr>
              <a:t>Features</a:t>
            </a:r>
          </a:p>
        </p:txBody>
      </p:sp>
      <p:graphicFrame>
        <p:nvGraphicFramePr>
          <p:cNvPr id="21916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21562314"/>
              </p:ext>
            </p:extLst>
          </p:nvPr>
        </p:nvGraphicFramePr>
        <p:xfrm>
          <a:off x="5867400" y="3124199"/>
          <a:ext cx="2514600" cy="1885951"/>
        </p:xfrm>
        <a:graphic>
          <a:graphicData uri="http://schemas.openxmlformats.org/drawingml/2006/table">
            <a:tbl>
              <a:tblPr/>
              <a:tblGrid>
                <a:gridCol w="1257300"/>
                <a:gridCol w="1257300"/>
              </a:tblGrid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22.6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+1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%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fell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VBD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NNP-VBD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hasDigit?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true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84" name="Text Box 60"/>
          <p:cNvSpPr txBox="1">
            <a:spLocks noChangeArrowheads="1"/>
          </p:cNvSpPr>
          <p:nvPr/>
        </p:nvSpPr>
        <p:spPr bwMode="auto">
          <a:xfrm>
            <a:off x="152400" y="4629150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CC000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CC0000"/>
                </a:solidFill>
                <a:latin typeface="+mn-lt"/>
              </a:rPr>
              <a:t>Ratnaparkhi</a:t>
            </a:r>
            <a:r>
              <a:rPr lang="en-US" sz="1800" dirty="0">
                <a:solidFill>
                  <a:srgbClr val="CC0000"/>
                </a:solidFill>
                <a:latin typeface="+mn-lt"/>
              </a:rPr>
              <a:t> 1996; Toutanova et al. 2003, etc.)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429000" y="2872085"/>
            <a:ext cx="2209800" cy="956965"/>
            <a:chOff x="3429000" y="2872085"/>
            <a:chExt cx="2209800" cy="956965"/>
          </a:xfrm>
        </p:grpSpPr>
        <p:sp>
          <p:nvSpPr>
            <p:cNvPr id="12" name="Line 58"/>
            <p:cNvSpPr>
              <a:spLocks noChangeShapeType="1"/>
            </p:cNvSpPr>
            <p:nvPr/>
          </p:nvSpPr>
          <p:spPr bwMode="auto">
            <a:xfrm flipH="1">
              <a:off x="3429000" y="3333750"/>
              <a:ext cx="1143000" cy="4953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59"/>
            <p:cNvSpPr txBox="1">
              <a:spLocks noChangeArrowheads="1"/>
            </p:cNvSpPr>
            <p:nvPr/>
          </p:nvSpPr>
          <p:spPr bwMode="auto">
            <a:xfrm>
              <a:off x="3581400" y="2872085"/>
              <a:ext cx="2057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+mn-lt"/>
                </a:rPr>
                <a:t>Decision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7445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Example: POS Tagging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8001000" cy="3333750"/>
          </a:xfrm>
        </p:spPr>
        <p:txBody>
          <a:bodyPr/>
          <a:lstStyle/>
          <a:p>
            <a:pPr eaLnBrk="1" hangingPunct="1"/>
            <a:r>
              <a:rPr lang="en-US" sz="2000" dirty="0" smtClean="0">
                <a:ea typeface="ＭＳ Ｐゴシック" charset="0"/>
                <a:cs typeface="ＭＳ Ｐゴシック" charset="0"/>
              </a:rPr>
              <a:t>Scoring individual labeling decisions is no more complex than standard classification decisions</a:t>
            </a:r>
          </a:p>
          <a:p>
            <a:pPr lvl="1"/>
            <a:r>
              <a:rPr lang="en-US" sz="1800" dirty="0" smtClean="0">
                <a:ea typeface="ＭＳ Ｐゴシック" charset="0"/>
                <a:cs typeface="ＭＳ Ｐゴシック" charset="0"/>
              </a:rPr>
              <a:t>We have some assumed labels to use for prior positions</a:t>
            </a:r>
          </a:p>
          <a:p>
            <a:pPr lvl="1"/>
            <a:r>
              <a:rPr lang="en-US" sz="1800" dirty="0" smtClean="0">
                <a:ea typeface="ＭＳ Ｐゴシック" charset="0"/>
                <a:cs typeface="ＭＳ Ｐゴシック" charset="0"/>
              </a:rPr>
              <a:t>We use features of those and the observed data (which can include current, previous, and next words) to predict the current label</a:t>
            </a:r>
            <a:endParaRPr lang="en-US" sz="1600" dirty="0" smtClean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19140" name="Group 4"/>
          <p:cNvGraphicFramePr>
            <a:graphicFrameLocks noGrp="1"/>
          </p:cNvGraphicFramePr>
          <p:nvPr/>
        </p:nvGraphicFramePr>
        <p:xfrm>
          <a:off x="533400" y="3486150"/>
          <a:ext cx="3810000" cy="84576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</a:tblGrid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-3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-2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-1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0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+1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DT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NNP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VBD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The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Dow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fell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22.6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%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1066800" y="3028950"/>
            <a:ext cx="251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+mn-lt"/>
              </a:rPr>
              <a:t>Local Context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6477000" y="2686050"/>
            <a:ext cx="144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+mn-lt"/>
              </a:rPr>
              <a:t>Features</a:t>
            </a:r>
          </a:p>
        </p:txBody>
      </p:sp>
      <p:graphicFrame>
        <p:nvGraphicFramePr>
          <p:cNvPr id="21916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1913821"/>
              </p:ext>
            </p:extLst>
          </p:nvPr>
        </p:nvGraphicFramePr>
        <p:xfrm>
          <a:off x="5867400" y="3124199"/>
          <a:ext cx="2514600" cy="1885951"/>
        </p:xfrm>
        <a:graphic>
          <a:graphicData uri="http://schemas.openxmlformats.org/drawingml/2006/table">
            <a:tbl>
              <a:tblPr/>
              <a:tblGrid>
                <a:gridCol w="1257300"/>
                <a:gridCol w="1257300"/>
              </a:tblGrid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22.6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+1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%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fell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VBD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NNP-VBD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hasDigit?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true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3429000" y="2872085"/>
            <a:ext cx="2209800" cy="956965"/>
            <a:chOff x="3429000" y="2872085"/>
            <a:chExt cx="2209800" cy="956965"/>
          </a:xfrm>
        </p:grpSpPr>
        <p:sp>
          <p:nvSpPr>
            <p:cNvPr id="26682" name="Line 58"/>
            <p:cNvSpPr>
              <a:spLocks noChangeShapeType="1"/>
            </p:cNvSpPr>
            <p:nvPr/>
          </p:nvSpPr>
          <p:spPr bwMode="auto">
            <a:xfrm flipH="1">
              <a:off x="3429000" y="3333750"/>
              <a:ext cx="1143000" cy="4953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3" name="Text Box 59"/>
            <p:cNvSpPr txBox="1">
              <a:spLocks noChangeArrowheads="1"/>
            </p:cNvSpPr>
            <p:nvPr/>
          </p:nvSpPr>
          <p:spPr bwMode="auto">
            <a:xfrm>
              <a:off x="3581400" y="2872085"/>
              <a:ext cx="2057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+mn-lt"/>
                </a:rPr>
                <a:t>Decision Point</a:t>
              </a:r>
            </a:p>
          </p:txBody>
        </p:sp>
      </p:grpSp>
      <p:sp>
        <p:nvSpPr>
          <p:cNvPr id="26684" name="Text Box 60"/>
          <p:cNvSpPr txBox="1">
            <a:spLocks noChangeArrowheads="1"/>
          </p:cNvSpPr>
          <p:nvPr/>
        </p:nvSpPr>
        <p:spPr bwMode="auto">
          <a:xfrm>
            <a:off x="152400" y="4629150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CC000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CC0000"/>
                </a:solidFill>
                <a:latin typeface="+mn-lt"/>
              </a:rPr>
              <a:t>Ratnaparkhi</a:t>
            </a:r>
            <a:r>
              <a:rPr lang="en-US" sz="1800" dirty="0">
                <a:solidFill>
                  <a:srgbClr val="CC0000"/>
                </a:solidFill>
                <a:latin typeface="+mn-lt"/>
              </a:rPr>
              <a:t> 1996; Toutanova et al. 2003, etc.)</a:t>
            </a:r>
          </a:p>
        </p:txBody>
      </p:sp>
    </p:spTree>
    <p:extLst>
      <p:ext uri="{BB962C8B-B14F-4D97-AF65-F5344CB8AC3E}">
        <p14:creationId xmlns:p14="http://schemas.microsoft.com/office/powerpoint/2010/main" xmlns="" val="11455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Example: POS Tagging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8001000" cy="3333750"/>
          </a:xfrm>
        </p:spPr>
        <p:txBody>
          <a:bodyPr/>
          <a:lstStyle/>
          <a:p>
            <a:pPr eaLnBrk="1" hangingPunct="1"/>
            <a:r>
              <a:rPr lang="en-US" sz="2000" dirty="0" smtClean="0">
                <a:ea typeface="ＭＳ Ｐゴシック" charset="0"/>
                <a:cs typeface="ＭＳ Ｐゴシック" charset="0"/>
              </a:rPr>
              <a:t>POS tagging Features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can include:</a:t>
            </a:r>
          </a:p>
          <a:p>
            <a:pPr lvl="1"/>
            <a:r>
              <a:rPr lang="en-US" dirty="0">
                <a:ea typeface="ＭＳ Ｐゴシック" charset="0"/>
              </a:rPr>
              <a:t>Current, previous, next words in isolation or together.</a:t>
            </a:r>
          </a:p>
          <a:p>
            <a:pPr lvl="1" eaLnBrk="1" hangingPunct="1"/>
            <a:r>
              <a:rPr lang="en-US" sz="2000" dirty="0" smtClean="0">
                <a:ea typeface="ＭＳ Ｐゴシック" charset="0"/>
              </a:rPr>
              <a:t>Previous </a:t>
            </a:r>
            <a:r>
              <a:rPr lang="en-US" sz="2000" dirty="0">
                <a:ea typeface="ＭＳ Ｐゴシック" charset="0"/>
              </a:rPr>
              <a:t>one, two, three tags.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Word-internal features: word types, suffixes, dashes, etc.</a:t>
            </a:r>
          </a:p>
        </p:txBody>
      </p:sp>
      <p:graphicFrame>
        <p:nvGraphicFramePr>
          <p:cNvPr id="219140" name="Group 4"/>
          <p:cNvGraphicFramePr>
            <a:graphicFrameLocks noGrp="1"/>
          </p:cNvGraphicFramePr>
          <p:nvPr/>
        </p:nvGraphicFramePr>
        <p:xfrm>
          <a:off x="533400" y="3486150"/>
          <a:ext cx="3810000" cy="84576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</a:tblGrid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-3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-2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-1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0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+1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DT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NNP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VBD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The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Dow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fell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22.6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%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1066800" y="3028950"/>
            <a:ext cx="251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+mn-lt"/>
              </a:rPr>
              <a:t>Local Context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6477000" y="2686050"/>
            <a:ext cx="144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+mn-lt"/>
              </a:rPr>
              <a:t>Features</a:t>
            </a:r>
          </a:p>
        </p:txBody>
      </p:sp>
      <p:graphicFrame>
        <p:nvGraphicFramePr>
          <p:cNvPr id="21916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0789790"/>
              </p:ext>
            </p:extLst>
          </p:nvPr>
        </p:nvGraphicFramePr>
        <p:xfrm>
          <a:off x="5867400" y="3124199"/>
          <a:ext cx="2514600" cy="1885951"/>
        </p:xfrm>
        <a:graphic>
          <a:graphicData uri="http://schemas.openxmlformats.org/drawingml/2006/table">
            <a:tbl>
              <a:tblPr/>
              <a:tblGrid>
                <a:gridCol w="1257300"/>
                <a:gridCol w="1257300"/>
              </a:tblGrid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22.6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+1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%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fell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VBD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NNP-VBD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hasDigit?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true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84" name="Text Box 60"/>
          <p:cNvSpPr txBox="1">
            <a:spLocks noChangeArrowheads="1"/>
          </p:cNvSpPr>
          <p:nvPr/>
        </p:nvSpPr>
        <p:spPr bwMode="auto">
          <a:xfrm>
            <a:off x="152400" y="4629150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CC000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CC0000"/>
                </a:solidFill>
                <a:latin typeface="+mn-lt"/>
              </a:rPr>
              <a:t>Ratnaparkhi</a:t>
            </a:r>
            <a:r>
              <a:rPr lang="en-US" sz="1800" dirty="0">
                <a:solidFill>
                  <a:srgbClr val="CC0000"/>
                </a:solidFill>
                <a:latin typeface="+mn-lt"/>
              </a:rPr>
              <a:t> 1996; Toutanova et al. 2003, etc.)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429000" y="2872085"/>
            <a:ext cx="2209800" cy="956965"/>
            <a:chOff x="3429000" y="2872085"/>
            <a:chExt cx="2209800" cy="956965"/>
          </a:xfrm>
        </p:grpSpPr>
        <p:sp>
          <p:nvSpPr>
            <p:cNvPr id="12" name="Line 58"/>
            <p:cNvSpPr>
              <a:spLocks noChangeShapeType="1"/>
            </p:cNvSpPr>
            <p:nvPr/>
          </p:nvSpPr>
          <p:spPr bwMode="auto">
            <a:xfrm flipH="1">
              <a:off x="3429000" y="3333750"/>
              <a:ext cx="1143000" cy="4953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59"/>
            <p:cNvSpPr txBox="1">
              <a:spLocks noChangeArrowheads="1"/>
            </p:cNvSpPr>
            <p:nvPr/>
          </p:nvSpPr>
          <p:spPr bwMode="auto">
            <a:xfrm>
              <a:off x="3581400" y="2872085"/>
              <a:ext cx="2057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+mn-lt"/>
                </a:rPr>
                <a:t>Decision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65031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Line 2"/>
          <p:cNvSpPr>
            <a:spLocks noChangeShapeType="1"/>
          </p:cNvSpPr>
          <p:nvPr/>
        </p:nvSpPr>
        <p:spPr bwMode="auto">
          <a:xfrm>
            <a:off x="304800" y="2571750"/>
            <a:ext cx="8458200" cy="0"/>
          </a:xfrm>
          <a:prstGeom prst="line">
            <a:avLst/>
          </a:prstGeom>
          <a:noFill/>
          <a:ln w="38100" cmpd="sng">
            <a:solidFill>
              <a:srgbClr val="BB57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Inference in Systems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2971800" y="1200150"/>
            <a:ext cx="28194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Sequence Level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3352800" y="2686050"/>
            <a:ext cx="19812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Local Level</a:t>
            </a:r>
          </a:p>
        </p:txBody>
      </p:sp>
      <p:sp>
        <p:nvSpPr>
          <p:cNvPr id="84998" name="AutoShape 6"/>
          <p:cNvSpPr>
            <a:spLocks noChangeArrowheads="1"/>
          </p:cNvSpPr>
          <p:nvPr/>
        </p:nvSpPr>
        <p:spPr bwMode="auto">
          <a:xfrm rot="-5400000">
            <a:off x="288925" y="3252788"/>
            <a:ext cx="685800" cy="762000"/>
          </a:xfrm>
          <a:prstGeom prst="wave">
            <a:avLst>
              <a:gd name="adj1" fmla="val 5269"/>
              <a:gd name="adj2" fmla="val 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68589" tIns="34295" rIns="68589" bIns="34295" anchor="ctr"/>
          <a:lstStyle/>
          <a:p>
            <a:r>
              <a:rPr lang="en-US" sz="1400"/>
              <a:t>Local</a:t>
            </a:r>
          </a:p>
          <a:p>
            <a:r>
              <a:rPr lang="en-US" sz="1400"/>
              <a:t>Data</a:t>
            </a:r>
          </a:p>
        </p:txBody>
      </p:sp>
      <p:sp>
        <p:nvSpPr>
          <p:cNvPr id="84999" name="AutoShape 7"/>
          <p:cNvSpPr>
            <a:spLocks noChangeArrowheads="1"/>
          </p:cNvSpPr>
          <p:nvPr/>
        </p:nvSpPr>
        <p:spPr bwMode="auto">
          <a:xfrm>
            <a:off x="1143000" y="3429000"/>
            <a:ext cx="304800" cy="285750"/>
          </a:xfrm>
          <a:prstGeom prst="rightArrow">
            <a:avLst>
              <a:gd name="adj1" fmla="val 44167"/>
              <a:gd name="adj2" fmla="val 39583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1600200" y="3257550"/>
            <a:ext cx="1066800" cy="6286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r>
              <a:rPr lang="en-US" sz="1200"/>
              <a:t>Feature</a:t>
            </a:r>
          </a:p>
          <a:p>
            <a:r>
              <a:rPr lang="en-US" sz="1200"/>
              <a:t>Extraction</a:t>
            </a:r>
          </a:p>
        </p:txBody>
      </p:sp>
      <p:sp>
        <p:nvSpPr>
          <p:cNvPr id="85001" name="AutoShape 9"/>
          <p:cNvSpPr>
            <a:spLocks noChangeArrowheads="1"/>
          </p:cNvSpPr>
          <p:nvPr/>
        </p:nvSpPr>
        <p:spPr bwMode="auto">
          <a:xfrm>
            <a:off x="3200400" y="3657600"/>
            <a:ext cx="990600" cy="457200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r>
              <a:rPr lang="en-US" sz="1200"/>
              <a:t>Features</a:t>
            </a:r>
          </a:p>
        </p:txBody>
      </p:sp>
      <p:sp>
        <p:nvSpPr>
          <p:cNvPr id="85002" name="AutoShape 10"/>
          <p:cNvSpPr>
            <a:spLocks noChangeArrowheads="1"/>
          </p:cNvSpPr>
          <p:nvPr/>
        </p:nvSpPr>
        <p:spPr bwMode="auto">
          <a:xfrm>
            <a:off x="3200400" y="3086100"/>
            <a:ext cx="990600" cy="457200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r>
              <a:rPr lang="en-US" sz="1200"/>
              <a:t>Label</a:t>
            </a:r>
          </a:p>
        </p:txBody>
      </p:sp>
      <p:sp>
        <p:nvSpPr>
          <p:cNvPr id="85003" name="Freeform 11"/>
          <p:cNvSpPr>
            <a:spLocks/>
          </p:cNvSpPr>
          <p:nvPr/>
        </p:nvSpPr>
        <p:spPr bwMode="auto">
          <a:xfrm>
            <a:off x="4724400" y="3086101"/>
            <a:ext cx="2286000" cy="965597"/>
          </a:xfrm>
          <a:custGeom>
            <a:avLst/>
            <a:gdLst>
              <a:gd name="T0" fmla="*/ 0 w 1392"/>
              <a:gd name="T1" fmla="*/ 2147483647 h 811"/>
              <a:gd name="T2" fmla="*/ 2147483647 w 1392"/>
              <a:gd name="T3" fmla="*/ 2147483647 h 811"/>
              <a:gd name="T4" fmla="*/ 2147483647 w 1392"/>
              <a:gd name="T5" fmla="*/ 2147483647 h 811"/>
              <a:gd name="T6" fmla="*/ 2147483647 w 1392"/>
              <a:gd name="T7" fmla="*/ 2147483647 h 811"/>
              <a:gd name="T8" fmla="*/ 2147483647 w 1392"/>
              <a:gd name="T9" fmla="*/ 2147483647 h 811"/>
              <a:gd name="T10" fmla="*/ 2147483647 w 1392"/>
              <a:gd name="T11" fmla="*/ 2147483647 h 811"/>
              <a:gd name="T12" fmla="*/ 2147483647 w 1392"/>
              <a:gd name="T13" fmla="*/ 0 h 811"/>
              <a:gd name="T14" fmla="*/ 0 w 1392"/>
              <a:gd name="T15" fmla="*/ 0 h 811"/>
              <a:gd name="T16" fmla="*/ 0 w 1392"/>
              <a:gd name="T17" fmla="*/ 2147483647 h 8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92"/>
              <a:gd name="T28" fmla="*/ 0 h 811"/>
              <a:gd name="T29" fmla="*/ 1392 w 1392"/>
              <a:gd name="T30" fmla="*/ 811 h 81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92" h="811">
                <a:moveTo>
                  <a:pt x="0" y="811"/>
                </a:moveTo>
                <a:lnTo>
                  <a:pt x="150" y="810"/>
                </a:lnTo>
                <a:lnTo>
                  <a:pt x="150" y="227"/>
                </a:lnTo>
                <a:lnTo>
                  <a:pt x="1239" y="227"/>
                </a:lnTo>
                <a:lnTo>
                  <a:pt x="1239" y="810"/>
                </a:lnTo>
                <a:lnTo>
                  <a:pt x="1392" y="811"/>
                </a:lnTo>
                <a:lnTo>
                  <a:pt x="1392" y="0"/>
                </a:lnTo>
                <a:lnTo>
                  <a:pt x="0" y="0"/>
                </a:lnTo>
                <a:lnTo>
                  <a:pt x="0" y="811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5105400" y="3429000"/>
            <a:ext cx="1524000" cy="2857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r>
              <a:rPr lang="en-US" sz="1400"/>
              <a:t>Optimization</a:t>
            </a:r>
          </a:p>
        </p:txBody>
      </p:sp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5105400" y="3771900"/>
            <a:ext cx="1524000" cy="2857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r>
              <a:rPr lang="en-US" sz="1400"/>
              <a:t>Smoothing</a:t>
            </a:r>
          </a:p>
        </p:txBody>
      </p:sp>
      <p:sp>
        <p:nvSpPr>
          <p:cNvPr id="85006" name="AutoShape 14"/>
          <p:cNvSpPr>
            <a:spLocks noChangeArrowheads="1"/>
          </p:cNvSpPr>
          <p:nvPr/>
        </p:nvSpPr>
        <p:spPr bwMode="auto">
          <a:xfrm>
            <a:off x="2743200" y="3429000"/>
            <a:ext cx="304800" cy="285750"/>
          </a:xfrm>
          <a:prstGeom prst="rightArrow">
            <a:avLst>
              <a:gd name="adj1" fmla="val 44167"/>
              <a:gd name="adj2" fmla="val 39583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5007" name="AutoShape 15"/>
          <p:cNvSpPr>
            <a:spLocks noChangeArrowheads="1"/>
          </p:cNvSpPr>
          <p:nvPr/>
        </p:nvSpPr>
        <p:spPr bwMode="auto">
          <a:xfrm>
            <a:off x="4267200" y="3429000"/>
            <a:ext cx="304800" cy="285750"/>
          </a:xfrm>
          <a:prstGeom prst="rightArrow">
            <a:avLst>
              <a:gd name="adj1" fmla="val 44167"/>
              <a:gd name="adj2" fmla="val 39583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4848225" y="3086101"/>
            <a:ext cx="2124075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Classifier Type</a:t>
            </a:r>
          </a:p>
        </p:txBody>
      </p:sp>
      <p:grpSp>
        <p:nvGrpSpPr>
          <p:cNvPr id="85009" name="Group 17"/>
          <p:cNvGrpSpPr>
            <a:grpSpLocks/>
          </p:cNvGrpSpPr>
          <p:nvPr/>
        </p:nvGrpSpPr>
        <p:grpSpPr bwMode="auto">
          <a:xfrm>
            <a:off x="7772400" y="3086100"/>
            <a:ext cx="685800" cy="1028700"/>
            <a:chOff x="4848" y="2160"/>
            <a:chExt cx="624" cy="1248"/>
          </a:xfrm>
        </p:grpSpPr>
        <p:sp>
          <p:nvSpPr>
            <p:cNvPr id="85049" name="Oval 18"/>
            <p:cNvSpPr>
              <a:spLocks noChangeArrowheads="1"/>
            </p:cNvSpPr>
            <p:nvPr/>
          </p:nvSpPr>
          <p:spPr bwMode="auto">
            <a:xfrm>
              <a:off x="4992" y="2640"/>
              <a:ext cx="288" cy="288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5050" name="AutoShape 19"/>
            <p:cNvCxnSpPr>
              <a:cxnSpLocks noChangeShapeType="1"/>
              <a:endCxn id="85049" idx="3"/>
            </p:cNvCxnSpPr>
            <p:nvPr/>
          </p:nvCxnSpPr>
          <p:spPr bwMode="auto">
            <a:xfrm flipV="1">
              <a:off x="4903" y="2886"/>
              <a:ext cx="131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51" name="AutoShape 20"/>
            <p:cNvCxnSpPr>
              <a:cxnSpLocks noChangeShapeType="1"/>
              <a:endCxn id="85049" idx="4"/>
            </p:cNvCxnSpPr>
            <p:nvPr/>
          </p:nvCxnSpPr>
          <p:spPr bwMode="auto">
            <a:xfrm flipV="1">
              <a:off x="5112" y="2928"/>
              <a:ext cx="24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52" name="AutoShape 21"/>
            <p:cNvCxnSpPr>
              <a:cxnSpLocks noChangeShapeType="1"/>
              <a:endCxn id="85049" idx="5"/>
            </p:cNvCxnSpPr>
            <p:nvPr/>
          </p:nvCxnSpPr>
          <p:spPr bwMode="auto">
            <a:xfrm flipH="1" flipV="1">
              <a:off x="5238" y="2886"/>
              <a:ext cx="83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53" name="AutoShape 22"/>
            <p:cNvCxnSpPr>
              <a:cxnSpLocks noChangeShapeType="1"/>
              <a:stCxn id="85049" idx="0"/>
            </p:cNvCxnSpPr>
            <p:nvPr/>
          </p:nvCxnSpPr>
          <p:spPr bwMode="auto">
            <a:xfrm flipV="1">
              <a:off x="5136" y="2496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5054" name="AutoShape 23"/>
            <p:cNvSpPr>
              <a:spLocks noChangeArrowheads="1"/>
            </p:cNvSpPr>
            <p:nvPr/>
          </p:nvSpPr>
          <p:spPr bwMode="auto">
            <a:xfrm>
              <a:off x="4848" y="3024"/>
              <a:ext cx="624" cy="384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900"/>
                <a:t>Features</a:t>
              </a:r>
            </a:p>
          </p:txBody>
        </p:sp>
        <p:sp>
          <p:nvSpPr>
            <p:cNvPr id="85055" name="AutoShape 24"/>
            <p:cNvSpPr>
              <a:spLocks noChangeArrowheads="1"/>
            </p:cNvSpPr>
            <p:nvPr/>
          </p:nvSpPr>
          <p:spPr bwMode="auto">
            <a:xfrm>
              <a:off x="4848" y="2160"/>
              <a:ext cx="624" cy="384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900"/>
                <a:t>Label</a:t>
              </a:r>
            </a:p>
          </p:txBody>
        </p:sp>
      </p:grpSp>
      <p:sp>
        <p:nvSpPr>
          <p:cNvPr id="85010" name="AutoShape 25"/>
          <p:cNvSpPr>
            <a:spLocks noChangeArrowheads="1"/>
          </p:cNvSpPr>
          <p:nvPr/>
        </p:nvSpPr>
        <p:spPr bwMode="auto">
          <a:xfrm>
            <a:off x="7162800" y="3371850"/>
            <a:ext cx="304800" cy="285750"/>
          </a:xfrm>
          <a:prstGeom prst="rightArrow">
            <a:avLst>
              <a:gd name="adj1" fmla="val 44167"/>
              <a:gd name="adj2" fmla="val 39583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5011" name="AutoShape 26"/>
          <p:cNvSpPr>
            <a:spLocks noChangeArrowheads="1"/>
          </p:cNvSpPr>
          <p:nvPr/>
        </p:nvSpPr>
        <p:spPr bwMode="auto">
          <a:xfrm rot="-5400000">
            <a:off x="1028700" y="914401"/>
            <a:ext cx="685800" cy="1828800"/>
          </a:xfrm>
          <a:prstGeom prst="wave">
            <a:avLst>
              <a:gd name="adj1" fmla="val 5269"/>
              <a:gd name="adj2" fmla="val 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68589" tIns="34295" rIns="68589" bIns="34295" anchor="ctr"/>
          <a:lstStyle/>
          <a:p>
            <a:r>
              <a:rPr lang="en-US" sz="1400"/>
              <a:t>Sequence</a:t>
            </a:r>
          </a:p>
          <a:p>
            <a:r>
              <a:rPr lang="en-US" sz="1400"/>
              <a:t>Data</a:t>
            </a:r>
          </a:p>
        </p:txBody>
      </p:sp>
      <p:sp>
        <p:nvSpPr>
          <p:cNvPr id="85012" name="AutoShape 27"/>
          <p:cNvSpPr>
            <a:spLocks noChangeArrowheads="1"/>
          </p:cNvSpPr>
          <p:nvPr/>
        </p:nvSpPr>
        <p:spPr bwMode="auto">
          <a:xfrm rot="7200000">
            <a:off x="671513" y="2452687"/>
            <a:ext cx="714375" cy="381000"/>
          </a:xfrm>
          <a:prstGeom prst="rightArrow">
            <a:avLst>
              <a:gd name="adj1" fmla="val 33000"/>
              <a:gd name="adj2" fmla="val 66065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5013" name="AutoShape 28"/>
          <p:cNvSpPr>
            <a:spLocks noChangeArrowheads="1"/>
          </p:cNvSpPr>
          <p:nvPr/>
        </p:nvSpPr>
        <p:spPr bwMode="auto">
          <a:xfrm rot="14400000" flipV="1">
            <a:off x="7658100" y="2438400"/>
            <a:ext cx="457200" cy="381000"/>
          </a:xfrm>
          <a:prstGeom prst="rightArrow">
            <a:avLst>
              <a:gd name="adj1" fmla="val 44167"/>
              <a:gd name="adj2" fmla="val 63333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grpSp>
        <p:nvGrpSpPr>
          <p:cNvPr id="85014" name="Group 29"/>
          <p:cNvGrpSpPr>
            <a:grpSpLocks/>
          </p:cNvGrpSpPr>
          <p:nvPr/>
        </p:nvGrpSpPr>
        <p:grpSpPr bwMode="auto">
          <a:xfrm>
            <a:off x="5867400" y="1543051"/>
            <a:ext cx="1752600" cy="879872"/>
            <a:chOff x="4080" y="864"/>
            <a:chExt cx="1296" cy="868"/>
          </a:xfrm>
        </p:grpSpPr>
        <p:sp>
          <p:nvSpPr>
            <p:cNvPr id="85026" name="Oval 30"/>
            <p:cNvSpPr>
              <a:spLocks noChangeArrowheads="1"/>
            </p:cNvSpPr>
            <p:nvPr/>
          </p:nvSpPr>
          <p:spPr bwMode="auto">
            <a:xfrm>
              <a:off x="4464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7" name="Oval 31"/>
            <p:cNvSpPr>
              <a:spLocks noChangeArrowheads="1"/>
            </p:cNvSpPr>
            <p:nvPr/>
          </p:nvSpPr>
          <p:spPr bwMode="auto">
            <a:xfrm>
              <a:off x="4800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8" name="Oval 32"/>
            <p:cNvSpPr>
              <a:spLocks noChangeArrowheads="1"/>
            </p:cNvSpPr>
            <p:nvPr/>
          </p:nvSpPr>
          <p:spPr bwMode="auto">
            <a:xfrm>
              <a:off x="5136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9" name="Oval 33"/>
            <p:cNvSpPr>
              <a:spLocks noChangeArrowheads="1"/>
            </p:cNvSpPr>
            <p:nvPr/>
          </p:nvSpPr>
          <p:spPr bwMode="auto">
            <a:xfrm>
              <a:off x="4128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5030" name="AutoShape 34"/>
            <p:cNvCxnSpPr>
              <a:cxnSpLocks noChangeShapeType="1"/>
              <a:stCxn id="85029" idx="6"/>
              <a:endCxn id="85026" idx="2"/>
            </p:cNvCxnSpPr>
            <p:nvPr/>
          </p:nvCxnSpPr>
          <p:spPr bwMode="auto">
            <a:xfrm>
              <a:off x="4320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31" name="AutoShape 35"/>
            <p:cNvCxnSpPr>
              <a:cxnSpLocks noChangeShapeType="1"/>
              <a:stCxn id="85026" idx="6"/>
              <a:endCxn id="85027" idx="2"/>
            </p:cNvCxnSpPr>
            <p:nvPr/>
          </p:nvCxnSpPr>
          <p:spPr bwMode="auto">
            <a:xfrm>
              <a:off x="4656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32" name="AutoShape 36"/>
            <p:cNvCxnSpPr>
              <a:cxnSpLocks noChangeShapeType="1"/>
              <a:stCxn id="85027" idx="6"/>
              <a:endCxn id="85028" idx="2"/>
            </p:cNvCxnSpPr>
            <p:nvPr/>
          </p:nvCxnSpPr>
          <p:spPr bwMode="auto">
            <a:xfrm>
              <a:off x="4992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5033" name="AutoShape 37"/>
            <p:cNvSpPr>
              <a:spLocks noChangeArrowheads="1"/>
            </p:cNvSpPr>
            <p:nvPr/>
          </p:nvSpPr>
          <p:spPr bwMode="auto">
            <a:xfrm>
              <a:off x="4080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5034" name="AutoShape 38"/>
            <p:cNvSpPr>
              <a:spLocks noChangeArrowheads="1"/>
            </p:cNvSpPr>
            <p:nvPr/>
          </p:nvSpPr>
          <p:spPr bwMode="auto">
            <a:xfrm>
              <a:off x="4416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5035" name="AutoShape 39"/>
            <p:cNvSpPr>
              <a:spLocks noChangeArrowheads="1"/>
            </p:cNvSpPr>
            <p:nvPr/>
          </p:nvSpPr>
          <p:spPr bwMode="auto">
            <a:xfrm>
              <a:off x="4752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5036" name="AutoShape 40"/>
            <p:cNvSpPr>
              <a:spLocks noChangeArrowheads="1"/>
            </p:cNvSpPr>
            <p:nvPr/>
          </p:nvSpPr>
          <p:spPr bwMode="auto">
            <a:xfrm>
              <a:off x="5088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85037" name="AutoShape 41"/>
            <p:cNvCxnSpPr>
              <a:cxnSpLocks noChangeShapeType="1"/>
              <a:stCxn id="85033" idx="0"/>
              <a:endCxn id="85029" idx="4"/>
            </p:cNvCxnSpPr>
            <p:nvPr/>
          </p:nvCxnSpPr>
          <p:spPr bwMode="auto">
            <a:xfrm flipV="1">
              <a:off x="4200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38" name="AutoShape 42"/>
            <p:cNvCxnSpPr>
              <a:cxnSpLocks noChangeShapeType="1"/>
              <a:stCxn id="85034" idx="0"/>
              <a:endCxn id="85026" idx="4"/>
            </p:cNvCxnSpPr>
            <p:nvPr/>
          </p:nvCxnSpPr>
          <p:spPr bwMode="auto">
            <a:xfrm flipV="1">
              <a:off x="4536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39" name="AutoShape 43"/>
            <p:cNvCxnSpPr>
              <a:cxnSpLocks noChangeShapeType="1"/>
              <a:stCxn id="85035" idx="0"/>
              <a:endCxn id="85027" idx="4"/>
            </p:cNvCxnSpPr>
            <p:nvPr/>
          </p:nvCxnSpPr>
          <p:spPr bwMode="auto">
            <a:xfrm flipV="1">
              <a:off x="4872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40" name="AutoShape 44"/>
            <p:cNvCxnSpPr>
              <a:cxnSpLocks noChangeShapeType="1"/>
              <a:stCxn id="85036" idx="0"/>
              <a:endCxn id="85028" idx="4"/>
            </p:cNvCxnSpPr>
            <p:nvPr/>
          </p:nvCxnSpPr>
          <p:spPr bwMode="auto">
            <a:xfrm flipV="1">
              <a:off x="5208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5041" name="AutoShape 45"/>
            <p:cNvSpPr>
              <a:spLocks noChangeArrowheads="1"/>
            </p:cNvSpPr>
            <p:nvPr/>
          </p:nvSpPr>
          <p:spPr bwMode="auto">
            <a:xfrm>
              <a:off x="4128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5042" name="AutoShape 46"/>
            <p:cNvSpPr>
              <a:spLocks noChangeArrowheads="1"/>
            </p:cNvSpPr>
            <p:nvPr/>
          </p:nvSpPr>
          <p:spPr bwMode="auto">
            <a:xfrm>
              <a:off x="4464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5043" name="AutoShape 47"/>
            <p:cNvSpPr>
              <a:spLocks noChangeArrowheads="1"/>
            </p:cNvSpPr>
            <p:nvPr/>
          </p:nvSpPr>
          <p:spPr bwMode="auto">
            <a:xfrm>
              <a:off x="4800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5044" name="AutoShape 48"/>
            <p:cNvSpPr>
              <a:spLocks noChangeArrowheads="1"/>
            </p:cNvSpPr>
            <p:nvPr/>
          </p:nvSpPr>
          <p:spPr bwMode="auto">
            <a:xfrm>
              <a:off x="5136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85045" name="AutoShape 49"/>
            <p:cNvCxnSpPr>
              <a:cxnSpLocks noChangeShapeType="1"/>
              <a:stCxn id="85029" idx="0"/>
              <a:endCxn id="85041" idx="2"/>
            </p:cNvCxnSpPr>
            <p:nvPr/>
          </p:nvCxnSpPr>
          <p:spPr bwMode="auto">
            <a:xfrm flipV="1">
              <a:off x="4224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46" name="AutoShape 50"/>
            <p:cNvCxnSpPr>
              <a:cxnSpLocks noChangeShapeType="1"/>
              <a:stCxn id="85026" idx="0"/>
              <a:endCxn id="85042" idx="2"/>
            </p:cNvCxnSpPr>
            <p:nvPr/>
          </p:nvCxnSpPr>
          <p:spPr bwMode="auto">
            <a:xfrm flipV="1">
              <a:off x="4560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47" name="AutoShape 51"/>
            <p:cNvCxnSpPr>
              <a:cxnSpLocks noChangeShapeType="1"/>
              <a:stCxn id="85027" idx="0"/>
              <a:endCxn id="85043" idx="2"/>
            </p:cNvCxnSpPr>
            <p:nvPr/>
          </p:nvCxnSpPr>
          <p:spPr bwMode="auto">
            <a:xfrm flipV="1">
              <a:off x="4896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48" name="AutoShape 52"/>
            <p:cNvCxnSpPr>
              <a:cxnSpLocks noChangeShapeType="1"/>
              <a:stCxn id="85028" idx="0"/>
              <a:endCxn id="85044" idx="2"/>
            </p:cNvCxnSpPr>
            <p:nvPr/>
          </p:nvCxnSpPr>
          <p:spPr bwMode="auto">
            <a:xfrm flipV="1">
              <a:off x="5232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85015" name="AutoShape 53"/>
          <p:cNvSpPr>
            <a:spLocks/>
          </p:cNvSpPr>
          <p:nvPr/>
        </p:nvSpPr>
        <p:spPr bwMode="auto">
          <a:xfrm>
            <a:off x="609600" y="4400550"/>
            <a:ext cx="2133600" cy="514350"/>
          </a:xfrm>
          <a:prstGeom prst="borderCallout2">
            <a:avLst>
              <a:gd name="adj1" fmla="val 16667"/>
              <a:gd name="adj2" fmla="val 103569"/>
              <a:gd name="adj3" fmla="val 16667"/>
              <a:gd name="adj4" fmla="val 103569"/>
              <a:gd name="adj5" fmla="val -84722"/>
              <a:gd name="adj6" fmla="val 195389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9" tIns="34295" rIns="68589" bIns="34295" anchor="ctr"/>
          <a:lstStyle/>
          <a:p>
            <a:r>
              <a:rPr lang="en-US" sz="1400"/>
              <a:t>Maximum Entropy Models</a:t>
            </a:r>
          </a:p>
        </p:txBody>
      </p:sp>
      <p:sp>
        <p:nvSpPr>
          <p:cNvPr id="85016" name="AutoShape 54"/>
          <p:cNvSpPr>
            <a:spLocks/>
          </p:cNvSpPr>
          <p:nvPr/>
        </p:nvSpPr>
        <p:spPr bwMode="auto">
          <a:xfrm>
            <a:off x="5029200" y="4457700"/>
            <a:ext cx="1295400" cy="457200"/>
          </a:xfrm>
          <a:prstGeom prst="borderCallout2">
            <a:avLst>
              <a:gd name="adj1" fmla="val 18750"/>
              <a:gd name="adj2" fmla="val 105884"/>
              <a:gd name="adj3" fmla="val 18750"/>
              <a:gd name="adj4" fmla="val 105884"/>
              <a:gd name="adj5" fmla="val -92190"/>
              <a:gd name="adj6" fmla="val 117523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9" tIns="34295" rIns="68589" bIns="34295" anchor="ctr"/>
          <a:lstStyle/>
          <a:p>
            <a:r>
              <a:rPr lang="en-US" sz="1400"/>
              <a:t>Quadratic</a:t>
            </a:r>
          </a:p>
          <a:p>
            <a:r>
              <a:rPr lang="en-US" sz="1400"/>
              <a:t>Penalties</a:t>
            </a:r>
          </a:p>
        </p:txBody>
      </p:sp>
      <p:sp>
        <p:nvSpPr>
          <p:cNvPr id="85017" name="Rectangle 55"/>
          <p:cNvSpPr>
            <a:spLocks noChangeArrowheads="1"/>
          </p:cNvSpPr>
          <p:nvPr/>
        </p:nvSpPr>
        <p:spPr bwMode="auto">
          <a:xfrm>
            <a:off x="3505200" y="4457700"/>
            <a:ext cx="14478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r>
              <a:rPr lang="en-US" sz="1400"/>
              <a:t>Conjugate</a:t>
            </a:r>
          </a:p>
          <a:p>
            <a:r>
              <a:rPr lang="en-US" sz="1400"/>
              <a:t>Gradient</a:t>
            </a:r>
          </a:p>
        </p:txBody>
      </p:sp>
      <p:sp>
        <p:nvSpPr>
          <p:cNvPr id="85018" name="Line 56"/>
          <p:cNvSpPr>
            <a:spLocks noChangeShapeType="1"/>
          </p:cNvSpPr>
          <p:nvPr/>
        </p:nvSpPr>
        <p:spPr bwMode="auto">
          <a:xfrm flipH="1">
            <a:off x="4876800" y="3657600"/>
            <a:ext cx="304800" cy="7429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5019" name="AutoShape 57"/>
          <p:cNvSpPr>
            <a:spLocks noChangeArrowheads="1"/>
          </p:cNvSpPr>
          <p:nvPr/>
        </p:nvSpPr>
        <p:spPr bwMode="auto">
          <a:xfrm>
            <a:off x="2514600" y="1714500"/>
            <a:ext cx="2971800" cy="285750"/>
          </a:xfrm>
          <a:prstGeom prst="rightArrow">
            <a:avLst>
              <a:gd name="adj1" fmla="val 50000"/>
              <a:gd name="adj2" fmla="val 92083"/>
            </a:avLst>
          </a:prstGeom>
          <a:solidFill>
            <a:srgbClr val="80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5020" name="Text Box 58"/>
          <p:cNvSpPr txBox="1">
            <a:spLocks noChangeArrowheads="1"/>
          </p:cNvSpPr>
          <p:nvPr/>
        </p:nvSpPr>
        <p:spPr bwMode="auto">
          <a:xfrm>
            <a:off x="5791200" y="1257301"/>
            <a:ext cx="20574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Sequence Model</a:t>
            </a:r>
          </a:p>
        </p:txBody>
      </p:sp>
      <p:sp>
        <p:nvSpPr>
          <p:cNvPr id="85023" name="Rectangle 61"/>
          <p:cNvSpPr>
            <a:spLocks noChangeArrowheads="1"/>
          </p:cNvSpPr>
          <p:nvPr/>
        </p:nvSpPr>
        <p:spPr bwMode="auto">
          <a:xfrm>
            <a:off x="7773989" y="1272779"/>
            <a:ext cx="1101725" cy="360759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r>
              <a:rPr lang="en-US" sz="1400" dirty="0"/>
              <a:t>Inference</a:t>
            </a:r>
          </a:p>
        </p:txBody>
      </p:sp>
      <p:sp>
        <p:nvSpPr>
          <p:cNvPr id="85024" name="AutoShape 62"/>
          <p:cNvSpPr>
            <a:spLocks noChangeArrowheads="1"/>
          </p:cNvSpPr>
          <p:nvPr/>
        </p:nvSpPr>
        <p:spPr bwMode="auto">
          <a:xfrm rot="-5400000">
            <a:off x="230188" y="3293270"/>
            <a:ext cx="685800" cy="762000"/>
          </a:xfrm>
          <a:prstGeom prst="wave">
            <a:avLst>
              <a:gd name="adj1" fmla="val 5269"/>
              <a:gd name="adj2" fmla="val 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68589" tIns="34295" rIns="68589" bIns="34295" anchor="ctr"/>
          <a:lstStyle/>
          <a:p>
            <a:r>
              <a:rPr lang="en-US" sz="1400"/>
              <a:t>Local</a:t>
            </a:r>
          </a:p>
          <a:p>
            <a:r>
              <a:rPr lang="en-US" sz="1400"/>
              <a:t>Data</a:t>
            </a:r>
          </a:p>
        </p:txBody>
      </p:sp>
      <p:sp>
        <p:nvSpPr>
          <p:cNvPr id="85025" name="AutoShape 63"/>
          <p:cNvSpPr>
            <a:spLocks noChangeArrowheads="1"/>
          </p:cNvSpPr>
          <p:nvPr/>
        </p:nvSpPr>
        <p:spPr bwMode="auto">
          <a:xfrm rot="-5400000">
            <a:off x="171450" y="3325417"/>
            <a:ext cx="685800" cy="762000"/>
          </a:xfrm>
          <a:prstGeom prst="wave">
            <a:avLst>
              <a:gd name="adj1" fmla="val 5269"/>
              <a:gd name="adj2" fmla="val 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68589" tIns="34295" rIns="68589" bIns="34295" anchor="ctr"/>
          <a:lstStyle/>
          <a:p>
            <a:r>
              <a:rPr lang="en-US" sz="1400"/>
              <a:t>Local</a:t>
            </a:r>
          </a:p>
          <a:p>
            <a:r>
              <a:rPr lang="en-US" sz="140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xmlns="" val="18354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Greedy </a:t>
            </a:r>
            <a:r>
              <a:rPr lang="en-US" dirty="0">
                <a:ea typeface="ＭＳ Ｐゴシック" charset="0"/>
                <a:cs typeface="ＭＳ Ｐゴシック" charset="0"/>
              </a:rPr>
              <a:t>Inference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1" y="2400300"/>
            <a:ext cx="8534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700" dirty="0" smtClean="0">
                <a:latin typeface="Lucida Sans" charset="0"/>
                <a:ea typeface="ＭＳ Ｐゴシック" charset="0"/>
                <a:cs typeface="ＭＳ Ｐゴシック" charset="0"/>
              </a:rPr>
              <a:t>Greedy 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inference: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 smtClean="0">
                <a:latin typeface="Lucida Sans" charset="0"/>
                <a:ea typeface="ＭＳ Ｐゴシック" charset="0"/>
              </a:rPr>
              <a:t>We just start at the left, and use our classifier at each position to assign a label</a:t>
            </a:r>
            <a:endParaRPr lang="en-US" sz="1500" dirty="0">
              <a:latin typeface="Lucida Sans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500" dirty="0" smtClean="0">
                <a:latin typeface="Lucida Sans" charset="0"/>
                <a:ea typeface="ＭＳ Ｐゴシック" charset="0"/>
              </a:rPr>
              <a:t>The classifier can depend on previous labeling decisions as well as observed data</a:t>
            </a:r>
            <a:endParaRPr lang="en-US" sz="1500" dirty="0">
              <a:latin typeface="Lucida Sans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 smtClean="0">
                <a:latin typeface="Lucida Sans" charset="0"/>
                <a:ea typeface="ＭＳ Ｐゴシック" charset="0"/>
              </a:rPr>
              <a:t>Fast, no extra memory requirements</a:t>
            </a:r>
            <a:endParaRPr lang="en-US" sz="1500" dirty="0">
              <a:latin typeface="Lucida Sans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500" dirty="0" smtClean="0">
                <a:latin typeface="Lucida Sans" charset="0"/>
                <a:ea typeface="ＭＳ Ｐゴシック" charset="0"/>
              </a:rPr>
              <a:t>Very easy </a:t>
            </a:r>
            <a:r>
              <a:rPr lang="en-US" sz="1500" dirty="0">
                <a:latin typeface="Lucida Sans" charset="0"/>
                <a:ea typeface="ＭＳ Ｐゴシック" charset="0"/>
              </a:rPr>
              <a:t>to </a:t>
            </a:r>
            <a:r>
              <a:rPr lang="en-US" sz="1500" dirty="0" smtClean="0">
                <a:latin typeface="Lucida Sans" charset="0"/>
                <a:ea typeface="ＭＳ Ｐゴシック" charset="0"/>
              </a:rPr>
              <a:t>implement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 smtClean="0">
                <a:latin typeface="Lucida Sans" charset="0"/>
                <a:ea typeface="ＭＳ Ｐゴシック" charset="0"/>
              </a:rPr>
              <a:t>With rich features including observations to the right, it may perform quite well</a:t>
            </a:r>
          </a:p>
          <a:p>
            <a:pPr>
              <a:lnSpc>
                <a:spcPct val="90000"/>
              </a:lnSpc>
            </a:pPr>
            <a:r>
              <a:rPr lang="en-US" sz="1700" dirty="0" smtClean="0">
                <a:latin typeface="Lucida Sans" charset="0"/>
                <a:ea typeface="ＭＳ Ｐゴシック" charset="0"/>
                <a:cs typeface="ＭＳ Ｐゴシック" charset="0"/>
              </a:rPr>
              <a:t>Disadvantage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 smtClean="0">
                <a:latin typeface="Lucida Sans" charset="0"/>
                <a:ea typeface="ＭＳ Ｐゴシック" charset="0"/>
              </a:rPr>
              <a:t>Greedy. We make commit errors we cannot recover from</a:t>
            </a:r>
            <a:endParaRPr lang="en-US" sz="1500" dirty="0">
              <a:latin typeface="Lucida Sans" charset="0"/>
              <a:ea typeface="ＭＳ Ｐゴシック" charset="0"/>
            </a:endParaRPr>
          </a:p>
        </p:txBody>
      </p:sp>
      <p:sp>
        <p:nvSpPr>
          <p:cNvPr id="87044" name="AutoShape 4"/>
          <p:cNvSpPr>
            <a:spLocks noChangeArrowheads="1"/>
          </p:cNvSpPr>
          <p:nvPr/>
        </p:nvSpPr>
        <p:spPr bwMode="auto">
          <a:xfrm>
            <a:off x="3657600" y="1885950"/>
            <a:ext cx="1981200" cy="285750"/>
          </a:xfrm>
          <a:prstGeom prst="rightArrow">
            <a:avLst>
              <a:gd name="adj1" fmla="val 50000"/>
              <a:gd name="adj2" fmla="val 61389"/>
            </a:avLst>
          </a:prstGeom>
          <a:solidFill>
            <a:schemeClr val="tx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grpSp>
        <p:nvGrpSpPr>
          <p:cNvPr id="87045" name="Group 5"/>
          <p:cNvGrpSpPr>
            <a:grpSpLocks/>
          </p:cNvGrpSpPr>
          <p:nvPr/>
        </p:nvGrpSpPr>
        <p:grpSpPr bwMode="auto">
          <a:xfrm>
            <a:off x="1524000" y="1485901"/>
            <a:ext cx="1752600" cy="879872"/>
            <a:chOff x="4080" y="864"/>
            <a:chExt cx="1296" cy="868"/>
          </a:xfrm>
        </p:grpSpPr>
        <p:sp>
          <p:nvSpPr>
            <p:cNvPr id="87072" name="Oval 6"/>
            <p:cNvSpPr>
              <a:spLocks noChangeArrowheads="1"/>
            </p:cNvSpPr>
            <p:nvPr/>
          </p:nvSpPr>
          <p:spPr bwMode="auto">
            <a:xfrm>
              <a:off x="4464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3" name="Oval 7"/>
            <p:cNvSpPr>
              <a:spLocks noChangeArrowheads="1"/>
            </p:cNvSpPr>
            <p:nvPr/>
          </p:nvSpPr>
          <p:spPr bwMode="auto">
            <a:xfrm>
              <a:off x="4800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4" name="Oval 8"/>
            <p:cNvSpPr>
              <a:spLocks noChangeArrowheads="1"/>
            </p:cNvSpPr>
            <p:nvPr/>
          </p:nvSpPr>
          <p:spPr bwMode="auto">
            <a:xfrm>
              <a:off x="5136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5" name="Oval 9"/>
            <p:cNvSpPr>
              <a:spLocks noChangeArrowheads="1"/>
            </p:cNvSpPr>
            <p:nvPr/>
          </p:nvSpPr>
          <p:spPr bwMode="auto">
            <a:xfrm>
              <a:off x="4128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7076" name="AutoShape 10"/>
            <p:cNvCxnSpPr>
              <a:cxnSpLocks noChangeShapeType="1"/>
              <a:stCxn id="87075" idx="6"/>
              <a:endCxn id="87072" idx="2"/>
            </p:cNvCxnSpPr>
            <p:nvPr/>
          </p:nvCxnSpPr>
          <p:spPr bwMode="auto">
            <a:xfrm>
              <a:off x="4320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77" name="AutoShape 11"/>
            <p:cNvCxnSpPr>
              <a:cxnSpLocks noChangeShapeType="1"/>
              <a:stCxn id="87072" idx="6"/>
              <a:endCxn id="87073" idx="2"/>
            </p:cNvCxnSpPr>
            <p:nvPr/>
          </p:nvCxnSpPr>
          <p:spPr bwMode="auto">
            <a:xfrm>
              <a:off x="4656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78" name="AutoShape 12"/>
            <p:cNvCxnSpPr>
              <a:cxnSpLocks noChangeShapeType="1"/>
              <a:stCxn id="87073" idx="6"/>
              <a:endCxn id="87074" idx="2"/>
            </p:cNvCxnSpPr>
            <p:nvPr/>
          </p:nvCxnSpPr>
          <p:spPr bwMode="auto">
            <a:xfrm>
              <a:off x="4992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7079" name="AutoShape 13"/>
            <p:cNvSpPr>
              <a:spLocks noChangeArrowheads="1"/>
            </p:cNvSpPr>
            <p:nvPr/>
          </p:nvSpPr>
          <p:spPr bwMode="auto">
            <a:xfrm>
              <a:off x="4080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0" name="AutoShape 14"/>
            <p:cNvSpPr>
              <a:spLocks noChangeArrowheads="1"/>
            </p:cNvSpPr>
            <p:nvPr/>
          </p:nvSpPr>
          <p:spPr bwMode="auto">
            <a:xfrm>
              <a:off x="4416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1" name="AutoShape 15"/>
            <p:cNvSpPr>
              <a:spLocks noChangeArrowheads="1"/>
            </p:cNvSpPr>
            <p:nvPr/>
          </p:nvSpPr>
          <p:spPr bwMode="auto">
            <a:xfrm>
              <a:off x="4752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2" name="AutoShape 16"/>
            <p:cNvSpPr>
              <a:spLocks noChangeArrowheads="1"/>
            </p:cNvSpPr>
            <p:nvPr/>
          </p:nvSpPr>
          <p:spPr bwMode="auto">
            <a:xfrm>
              <a:off x="5088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87083" name="AutoShape 17"/>
            <p:cNvCxnSpPr>
              <a:cxnSpLocks noChangeShapeType="1"/>
              <a:stCxn id="87079" idx="0"/>
              <a:endCxn id="87075" idx="4"/>
            </p:cNvCxnSpPr>
            <p:nvPr/>
          </p:nvCxnSpPr>
          <p:spPr bwMode="auto">
            <a:xfrm flipV="1">
              <a:off x="4200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84" name="AutoShape 18"/>
            <p:cNvCxnSpPr>
              <a:cxnSpLocks noChangeShapeType="1"/>
              <a:stCxn id="87080" idx="0"/>
              <a:endCxn id="87072" idx="4"/>
            </p:cNvCxnSpPr>
            <p:nvPr/>
          </p:nvCxnSpPr>
          <p:spPr bwMode="auto">
            <a:xfrm flipV="1">
              <a:off x="4536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85" name="AutoShape 19"/>
            <p:cNvCxnSpPr>
              <a:cxnSpLocks noChangeShapeType="1"/>
              <a:stCxn id="87081" idx="0"/>
              <a:endCxn id="87073" idx="4"/>
            </p:cNvCxnSpPr>
            <p:nvPr/>
          </p:nvCxnSpPr>
          <p:spPr bwMode="auto">
            <a:xfrm flipV="1">
              <a:off x="4872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86" name="AutoShape 20"/>
            <p:cNvCxnSpPr>
              <a:cxnSpLocks noChangeShapeType="1"/>
              <a:stCxn id="87082" idx="0"/>
              <a:endCxn id="87074" idx="4"/>
            </p:cNvCxnSpPr>
            <p:nvPr/>
          </p:nvCxnSpPr>
          <p:spPr bwMode="auto">
            <a:xfrm flipV="1">
              <a:off x="5208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7087" name="AutoShape 21"/>
            <p:cNvSpPr>
              <a:spLocks noChangeArrowheads="1"/>
            </p:cNvSpPr>
            <p:nvPr/>
          </p:nvSpPr>
          <p:spPr bwMode="auto">
            <a:xfrm>
              <a:off x="4128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8" name="AutoShape 22"/>
            <p:cNvSpPr>
              <a:spLocks noChangeArrowheads="1"/>
            </p:cNvSpPr>
            <p:nvPr/>
          </p:nvSpPr>
          <p:spPr bwMode="auto">
            <a:xfrm>
              <a:off x="4464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9" name="AutoShape 23"/>
            <p:cNvSpPr>
              <a:spLocks noChangeArrowheads="1"/>
            </p:cNvSpPr>
            <p:nvPr/>
          </p:nvSpPr>
          <p:spPr bwMode="auto">
            <a:xfrm>
              <a:off x="4800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90" name="AutoShape 24"/>
            <p:cNvSpPr>
              <a:spLocks noChangeArrowheads="1"/>
            </p:cNvSpPr>
            <p:nvPr/>
          </p:nvSpPr>
          <p:spPr bwMode="auto">
            <a:xfrm>
              <a:off x="5136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87091" name="AutoShape 25"/>
            <p:cNvCxnSpPr>
              <a:cxnSpLocks noChangeShapeType="1"/>
              <a:stCxn id="87075" idx="0"/>
              <a:endCxn id="87087" idx="2"/>
            </p:cNvCxnSpPr>
            <p:nvPr/>
          </p:nvCxnSpPr>
          <p:spPr bwMode="auto">
            <a:xfrm flipV="1">
              <a:off x="4224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92" name="AutoShape 26"/>
            <p:cNvCxnSpPr>
              <a:cxnSpLocks noChangeShapeType="1"/>
              <a:stCxn id="87072" idx="0"/>
              <a:endCxn id="87088" idx="2"/>
            </p:cNvCxnSpPr>
            <p:nvPr/>
          </p:nvCxnSpPr>
          <p:spPr bwMode="auto">
            <a:xfrm flipV="1">
              <a:off x="4560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93" name="AutoShape 27"/>
            <p:cNvCxnSpPr>
              <a:cxnSpLocks noChangeShapeType="1"/>
              <a:stCxn id="87073" idx="0"/>
              <a:endCxn id="87089" idx="2"/>
            </p:cNvCxnSpPr>
            <p:nvPr/>
          </p:nvCxnSpPr>
          <p:spPr bwMode="auto">
            <a:xfrm flipV="1">
              <a:off x="4896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94" name="AutoShape 28"/>
            <p:cNvCxnSpPr>
              <a:cxnSpLocks noChangeShapeType="1"/>
              <a:stCxn id="87074" idx="0"/>
              <a:endCxn id="87090" idx="2"/>
            </p:cNvCxnSpPr>
            <p:nvPr/>
          </p:nvCxnSpPr>
          <p:spPr bwMode="auto">
            <a:xfrm flipV="1">
              <a:off x="5232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87046" name="Text Box 29"/>
          <p:cNvSpPr txBox="1">
            <a:spLocks noChangeArrowheads="1"/>
          </p:cNvSpPr>
          <p:nvPr/>
        </p:nvSpPr>
        <p:spPr bwMode="auto">
          <a:xfrm>
            <a:off x="1447800" y="1200151"/>
            <a:ext cx="20574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Sequence Model</a:t>
            </a:r>
          </a:p>
        </p:txBody>
      </p:sp>
      <p:sp>
        <p:nvSpPr>
          <p:cNvPr id="87047" name="Text Box 30"/>
          <p:cNvSpPr txBox="1">
            <a:spLocks noChangeArrowheads="1"/>
          </p:cNvSpPr>
          <p:nvPr/>
        </p:nvSpPr>
        <p:spPr bwMode="auto">
          <a:xfrm>
            <a:off x="4038600" y="1600201"/>
            <a:ext cx="12954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Inference</a:t>
            </a:r>
          </a:p>
        </p:txBody>
      </p:sp>
      <p:sp>
        <p:nvSpPr>
          <p:cNvPr id="87048" name="Oval 31"/>
          <p:cNvSpPr>
            <a:spLocks noChangeArrowheads="1"/>
          </p:cNvSpPr>
          <p:nvPr/>
        </p:nvSpPr>
        <p:spPr bwMode="auto">
          <a:xfrm>
            <a:off x="6462714" y="1826419"/>
            <a:ext cx="260350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7049" name="Oval 32"/>
          <p:cNvSpPr>
            <a:spLocks noChangeArrowheads="1"/>
          </p:cNvSpPr>
          <p:nvPr/>
        </p:nvSpPr>
        <p:spPr bwMode="auto">
          <a:xfrm>
            <a:off x="6916739" y="1826419"/>
            <a:ext cx="260350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7050" name="Oval 33"/>
          <p:cNvSpPr>
            <a:spLocks noChangeArrowheads="1"/>
          </p:cNvSpPr>
          <p:nvPr/>
        </p:nvSpPr>
        <p:spPr bwMode="auto">
          <a:xfrm>
            <a:off x="7372351" y="1826419"/>
            <a:ext cx="258763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7051" name="Oval 34"/>
          <p:cNvSpPr>
            <a:spLocks noChangeArrowheads="1"/>
          </p:cNvSpPr>
          <p:nvPr/>
        </p:nvSpPr>
        <p:spPr bwMode="auto">
          <a:xfrm>
            <a:off x="6008688" y="1826419"/>
            <a:ext cx="258762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cxnSp>
        <p:nvCxnSpPr>
          <p:cNvPr id="87052" name="AutoShape 35"/>
          <p:cNvCxnSpPr>
            <a:cxnSpLocks noChangeShapeType="1"/>
            <a:stCxn id="87051" idx="6"/>
            <a:endCxn id="87048" idx="2"/>
          </p:cNvCxnSpPr>
          <p:nvPr/>
        </p:nvCxnSpPr>
        <p:spPr bwMode="auto">
          <a:xfrm>
            <a:off x="6267451" y="1924050"/>
            <a:ext cx="1952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53" name="AutoShape 36"/>
          <p:cNvCxnSpPr>
            <a:cxnSpLocks noChangeShapeType="1"/>
            <a:stCxn id="87048" idx="6"/>
            <a:endCxn id="87049" idx="2"/>
          </p:cNvCxnSpPr>
          <p:nvPr/>
        </p:nvCxnSpPr>
        <p:spPr bwMode="auto">
          <a:xfrm>
            <a:off x="6723063" y="1924050"/>
            <a:ext cx="19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54" name="AutoShape 37"/>
          <p:cNvCxnSpPr>
            <a:cxnSpLocks noChangeShapeType="1"/>
            <a:stCxn id="87049" idx="6"/>
            <a:endCxn id="87050" idx="2"/>
          </p:cNvCxnSpPr>
          <p:nvPr/>
        </p:nvCxnSpPr>
        <p:spPr bwMode="auto">
          <a:xfrm>
            <a:off x="7177088" y="1924050"/>
            <a:ext cx="195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055" name="AutoShape 38"/>
          <p:cNvSpPr>
            <a:spLocks noChangeArrowheads="1"/>
          </p:cNvSpPr>
          <p:nvPr/>
        </p:nvSpPr>
        <p:spPr bwMode="auto">
          <a:xfrm>
            <a:off x="5943600" y="2215755"/>
            <a:ext cx="323850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7056" name="AutoShape 39"/>
          <p:cNvSpPr>
            <a:spLocks noChangeArrowheads="1"/>
          </p:cNvSpPr>
          <p:nvPr/>
        </p:nvSpPr>
        <p:spPr bwMode="auto">
          <a:xfrm>
            <a:off x="6397625" y="2215755"/>
            <a:ext cx="325438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7057" name="AutoShape 40"/>
          <p:cNvSpPr>
            <a:spLocks noChangeArrowheads="1"/>
          </p:cNvSpPr>
          <p:nvPr/>
        </p:nvSpPr>
        <p:spPr bwMode="auto">
          <a:xfrm>
            <a:off x="6851650" y="2215755"/>
            <a:ext cx="325438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7058" name="AutoShape 41"/>
          <p:cNvSpPr>
            <a:spLocks noChangeArrowheads="1"/>
          </p:cNvSpPr>
          <p:nvPr/>
        </p:nvSpPr>
        <p:spPr bwMode="auto">
          <a:xfrm>
            <a:off x="7307263" y="2215755"/>
            <a:ext cx="323850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cxnSp>
        <p:nvCxnSpPr>
          <p:cNvPr id="87059" name="AutoShape 42"/>
          <p:cNvCxnSpPr>
            <a:cxnSpLocks noChangeShapeType="1"/>
            <a:stCxn id="87055" idx="0"/>
            <a:endCxn id="87051" idx="4"/>
          </p:cNvCxnSpPr>
          <p:nvPr/>
        </p:nvCxnSpPr>
        <p:spPr bwMode="auto">
          <a:xfrm flipV="1">
            <a:off x="6105525" y="2021683"/>
            <a:ext cx="33338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0" name="AutoShape 43"/>
          <p:cNvCxnSpPr>
            <a:cxnSpLocks noChangeShapeType="1"/>
            <a:stCxn id="87056" idx="0"/>
            <a:endCxn id="87048" idx="4"/>
          </p:cNvCxnSpPr>
          <p:nvPr/>
        </p:nvCxnSpPr>
        <p:spPr bwMode="auto">
          <a:xfrm flipV="1">
            <a:off x="6559550" y="2021683"/>
            <a:ext cx="33338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1" name="AutoShape 44"/>
          <p:cNvCxnSpPr>
            <a:cxnSpLocks noChangeShapeType="1"/>
            <a:stCxn id="87057" idx="0"/>
            <a:endCxn id="87049" idx="4"/>
          </p:cNvCxnSpPr>
          <p:nvPr/>
        </p:nvCxnSpPr>
        <p:spPr bwMode="auto">
          <a:xfrm flipV="1">
            <a:off x="7015163" y="2021683"/>
            <a:ext cx="31750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2" name="AutoShape 45"/>
          <p:cNvCxnSpPr>
            <a:cxnSpLocks noChangeShapeType="1"/>
            <a:stCxn id="87058" idx="0"/>
            <a:endCxn id="87050" idx="4"/>
          </p:cNvCxnSpPr>
          <p:nvPr/>
        </p:nvCxnSpPr>
        <p:spPr bwMode="auto">
          <a:xfrm flipV="1">
            <a:off x="7469188" y="2021683"/>
            <a:ext cx="31750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063" name="AutoShape 46"/>
          <p:cNvSpPr>
            <a:spLocks noChangeArrowheads="1"/>
          </p:cNvSpPr>
          <p:nvPr/>
        </p:nvSpPr>
        <p:spPr bwMode="auto">
          <a:xfrm>
            <a:off x="6008688" y="1485901"/>
            <a:ext cx="323850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7064" name="AutoShape 47"/>
          <p:cNvSpPr>
            <a:spLocks noChangeArrowheads="1"/>
          </p:cNvSpPr>
          <p:nvPr/>
        </p:nvSpPr>
        <p:spPr bwMode="auto">
          <a:xfrm>
            <a:off x="6462714" y="1485901"/>
            <a:ext cx="325437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7065" name="AutoShape 48"/>
          <p:cNvSpPr>
            <a:spLocks noChangeArrowheads="1"/>
          </p:cNvSpPr>
          <p:nvPr/>
        </p:nvSpPr>
        <p:spPr bwMode="auto">
          <a:xfrm>
            <a:off x="6916739" y="1485901"/>
            <a:ext cx="325437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7066" name="AutoShape 49"/>
          <p:cNvSpPr>
            <a:spLocks noChangeArrowheads="1"/>
          </p:cNvSpPr>
          <p:nvPr/>
        </p:nvSpPr>
        <p:spPr bwMode="auto">
          <a:xfrm>
            <a:off x="7372350" y="1485901"/>
            <a:ext cx="323850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cxnSp>
        <p:nvCxnSpPr>
          <p:cNvPr id="87067" name="AutoShape 50"/>
          <p:cNvCxnSpPr>
            <a:cxnSpLocks noChangeShapeType="1"/>
            <a:stCxn id="87051" idx="0"/>
            <a:endCxn id="87063" idx="2"/>
          </p:cNvCxnSpPr>
          <p:nvPr/>
        </p:nvCxnSpPr>
        <p:spPr bwMode="auto">
          <a:xfrm flipV="1">
            <a:off x="6138863" y="1624014"/>
            <a:ext cx="31750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8" name="AutoShape 51"/>
          <p:cNvCxnSpPr>
            <a:cxnSpLocks noChangeShapeType="1"/>
            <a:stCxn id="87048" idx="0"/>
            <a:endCxn id="87064" idx="2"/>
          </p:cNvCxnSpPr>
          <p:nvPr/>
        </p:nvCxnSpPr>
        <p:spPr bwMode="auto">
          <a:xfrm flipV="1">
            <a:off x="6592888" y="1624014"/>
            <a:ext cx="31750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9" name="AutoShape 52"/>
          <p:cNvCxnSpPr>
            <a:cxnSpLocks noChangeShapeType="1"/>
            <a:stCxn id="87049" idx="0"/>
            <a:endCxn id="87065" idx="2"/>
          </p:cNvCxnSpPr>
          <p:nvPr/>
        </p:nvCxnSpPr>
        <p:spPr bwMode="auto">
          <a:xfrm flipV="1">
            <a:off x="7046914" y="1624014"/>
            <a:ext cx="33337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70" name="AutoShape 53"/>
          <p:cNvCxnSpPr>
            <a:cxnSpLocks noChangeShapeType="1"/>
            <a:stCxn id="87050" idx="0"/>
            <a:endCxn id="87066" idx="2"/>
          </p:cNvCxnSpPr>
          <p:nvPr/>
        </p:nvCxnSpPr>
        <p:spPr bwMode="auto">
          <a:xfrm flipV="1">
            <a:off x="7500939" y="1624014"/>
            <a:ext cx="33337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071" name="Text Box 54"/>
          <p:cNvSpPr txBox="1">
            <a:spLocks noChangeArrowheads="1"/>
          </p:cNvSpPr>
          <p:nvPr/>
        </p:nvSpPr>
        <p:spPr bwMode="auto">
          <a:xfrm>
            <a:off x="5943600" y="1200151"/>
            <a:ext cx="19050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Best Sequence</a:t>
            </a:r>
          </a:p>
        </p:txBody>
      </p:sp>
    </p:spTree>
    <p:extLst>
      <p:ext uri="{BB962C8B-B14F-4D97-AF65-F5344CB8AC3E}">
        <p14:creationId xmlns:p14="http://schemas.microsoft.com/office/powerpoint/2010/main" xmlns="" val="328378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Beam Inference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1" y="2400300"/>
            <a:ext cx="8534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Beam inference: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Lucida Sans" charset="0"/>
                <a:ea typeface="ＭＳ Ｐゴシック" charset="0"/>
              </a:rPr>
              <a:t>At each position keep the top </a:t>
            </a:r>
            <a:r>
              <a:rPr lang="en-US" i="1" dirty="0">
                <a:latin typeface="Times New Roman" charset="0"/>
                <a:ea typeface="ＭＳ Ｐゴシック" charset="0"/>
              </a:rPr>
              <a:t>k</a:t>
            </a:r>
            <a:r>
              <a:rPr lang="en-US" sz="1500" dirty="0">
                <a:latin typeface="Lucida Sans" charset="0"/>
                <a:ea typeface="ＭＳ Ｐゴシック" charset="0"/>
              </a:rPr>
              <a:t> complete sequences.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Lucida Sans" charset="0"/>
                <a:ea typeface="ＭＳ Ｐゴシック" charset="0"/>
              </a:rPr>
              <a:t>Extend each sequence in each local way.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Lucida Sans" charset="0"/>
                <a:ea typeface="ＭＳ Ｐゴシック" charset="0"/>
              </a:rPr>
              <a:t>The extensions compete for the </a:t>
            </a:r>
            <a:r>
              <a:rPr lang="en-US" i="1" dirty="0">
                <a:latin typeface="Times New Roman" charset="0"/>
                <a:ea typeface="ＭＳ Ｐゴシック" charset="0"/>
              </a:rPr>
              <a:t>k</a:t>
            </a:r>
            <a:r>
              <a:rPr lang="en-US" sz="1500" dirty="0">
                <a:latin typeface="Lucida Sans" charset="0"/>
                <a:ea typeface="ＭＳ Ｐゴシック" charset="0"/>
              </a:rPr>
              <a:t> slots at the next position.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Lucida Sans" charset="0"/>
                <a:ea typeface="ＭＳ Ｐゴシック" charset="0"/>
              </a:rPr>
              <a:t>Fast; </a:t>
            </a:r>
            <a:r>
              <a:rPr lang="en-US" sz="1500" dirty="0" smtClean="0">
                <a:latin typeface="Lucida Sans" charset="0"/>
                <a:ea typeface="ＭＳ Ｐゴシック" charset="0"/>
              </a:rPr>
              <a:t>beam </a:t>
            </a:r>
            <a:r>
              <a:rPr lang="en-US" sz="1500" dirty="0">
                <a:latin typeface="Lucida Sans" charset="0"/>
                <a:ea typeface="ＭＳ Ｐゴシック" charset="0"/>
              </a:rPr>
              <a:t>sizes of 3–5 are </a:t>
            </a:r>
            <a:r>
              <a:rPr lang="en-US" sz="1500" dirty="0" smtClean="0">
                <a:latin typeface="Lucida Sans" charset="0"/>
                <a:ea typeface="ＭＳ Ｐゴシック" charset="0"/>
              </a:rPr>
              <a:t>almost </a:t>
            </a:r>
            <a:r>
              <a:rPr lang="en-US" sz="1500" dirty="0">
                <a:latin typeface="Lucida Sans" charset="0"/>
                <a:ea typeface="ＭＳ Ｐゴシック" charset="0"/>
              </a:rPr>
              <a:t>as good as exact inference in many cases.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Lucida Sans" charset="0"/>
                <a:ea typeface="ＭＳ Ｐゴシック" charset="0"/>
              </a:rPr>
              <a:t>Easy to implement (no dynamic programming required).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Disadvantage: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Lucida Sans" charset="0"/>
                <a:ea typeface="ＭＳ Ｐゴシック" charset="0"/>
              </a:rPr>
              <a:t>Inexact: the globally best sequence can fall off the beam.</a:t>
            </a:r>
          </a:p>
        </p:txBody>
      </p:sp>
      <p:sp>
        <p:nvSpPr>
          <p:cNvPr id="87044" name="AutoShape 4"/>
          <p:cNvSpPr>
            <a:spLocks noChangeArrowheads="1"/>
          </p:cNvSpPr>
          <p:nvPr/>
        </p:nvSpPr>
        <p:spPr bwMode="auto">
          <a:xfrm>
            <a:off x="3657600" y="1885950"/>
            <a:ext cx="1981200" cy="285750"/>
          </a:xfrm>
          <a:prstGeom prst="rightArrow">
            <a:avLst>
              <a:gd name="adj1" fmla="val 50000"/>
              <a:gd name="adj2" fmla="val 61389"/>
            </a:avLst>
          </a:prstGeom>
          <a:solidFill>
            <a:schemeClr val="tx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grpSp>
        <p:nvGrpSpPr>
          <p:cNvPr id="87045" name="Group 5"/>
          <p:cNvGrpSpPr>
            <a:grpSpLocks/>
          </p:cNvGrpSpPr>
          <p:nvPr/>
        </p:nvGrpSpPr>
        <p:grpSpPr bwMode="auto">
          <a:xfrm>
            <a:off x="1524000" y="1485901"/>
            <a:ext cx="1752600" cy="879872"/>
            <a:chOff x="4080" y="864"/>
            <a:chExt cx="1296" cy="868"/>
          </a:xfrm>
        </p:grpSpPr>
        <p:sp>
          <p:nvSpPr>
            <p:cNvPr id="87072" name="Oval 6"/>
            <p:cNvSpPr>
              <a:spLocks noChangeArrowheads="1"/>
            </p:cNvSpPr>
            <p:nvPr/>
          </p:nvSpPr>
          <p:spPr bwMode="auto">
            <a:xfrm>
              <a:off x="4464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3" name="Oval 7"/>
            <p:cNvSpPr>
              <a:spLocks noChangeArrowheads="1"/>
            </p:cNvSpPr>
            <p:nvPr/>
          </p:nvSpPr>
          <p:spPr bwMode="auto">
            <a:xfrm>
              <a:off x="4800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4" name="Oval 8"/>
            <p:cNvSpPr>
              <a:spLocks noChangeArrowheads="1"/>
            </p:cNvSpPr>
            <p:nvPr/>
          </p:nvSpPr>
          <p:spPr bwMode="auto">
            <a:xfrm>
              <a:off x="5136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5" name="Oval 9"/>
            <p:cNvSpPr>
              <a:spLocks noChangeArrowheads="1"/>
            </p:cNvSpPr>
            <p:nvPr/>
          </p:nvSpPr>
          <p:spPr bwMode="auto">
            <a:xfrm>
              <a:off x="4128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7076" name="AutoShape 10"/>
            <p:cNvCxnSpPr>
              <a:cxnSpLocks noChangeShapeType="1"/>
              <a:stCxn id="87075" idx="6"/>
              <a:endCxn id="87072" idx="2"/>
            </p:cNvCxnSpPr>
            <p:nvPr/>
          </p:nvCxnSpPr>
          <p:spPr bwMode="auto">
            <a:xfrm>
              <a:off x="4320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77" name="AutoShape 11"/>
            <p:cNvCxnSpPr>
              <a:cxnSpLocks noChangeShapeType="1"/>
              <a:stCxn id="87072" idx="6"/>
              <a:endCxn id="87073" idx="2"/>
            </p:cNvCxnSpPr>
            <p:nvPr/>
          </p:nvCxnSpPr>
          <p:spPr bwMode="auto">
            <a:xfrm>
              <a:off x="4656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78" name="AutoShape 12"/>
            <p:cNvCxnSpPr>
              <a:cxnSpLocks noChangeShapeType="1"/>
              <a:stCxn id="87073" idx="6"/>
              <a:endCxn id="87074" idx="2"/>
            </p:cNvCxnSpPr>
            <p:nvPr/>
          </p:nvCxnSpPr>
          <p:spPr bwMode="auto">
            <a:xfrm>
              <a:off x="4992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7079" name="AutoShape 13"/>
            <p:cNvSpPr>
              <a:spLocks noChangeArrowheads="1"/>
            </p:cNvSpPr>
            <p:nvPr/>
          </p:nvSpPr>
          <p:spPr bwMode="auto">
            <a:xfrm>
              <a:off x="4080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0" name="AutoShape 14"/>
            <p:cNvSpPr>
              <a:spLocks noChangeArrowheads="1"/>
            </p:cNvSpPr>
            <p:nvPr/>
          </p:nvSpPr>
          <p:spPr bwMode="auto">
            <a:xfrm>
              <a:off x="4416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1" name="AutoShape 15"/>
            <p:cNvSpPr>
              <a:spLocks noChangeArrowheads="1"/>
            </p:cNvSpPr>
            <p:nvPr/>
          </p:nvSpPr>
          <p:spPr bwMode="auto">
            <a:xfrm>
              <a:off x="4752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2" name="AutoShape 16"/>
            <p:cNvSpPr>
              <a:spLocks noChangeArrowheads="1"/>
            </p:cNvSpPr>
            <p:nvPr/>
          </p:nvSpPr>
          <p:spPr bwMode="auto">
            <a:xfrm>
              <a:off x="5088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87083" name="AutoShape 17"/>
            <p:cNvCxnSpPr>
              <a:cxnSpLocks noChangeShapeType="1"/>
              <a:stCxn id="87079" idx="0"/>
              <a:endCxn id="87075" idx="4"/>
            </p:cNvCxnSpPr>
            <p:nvPr/>
          </p:nvCxnSpPr>
          <p:spPr bwMode="auto">
            <a:xfrm flipV="1">
              <a:off x="4200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84" name="AutoShape 18"/>
            <p:cNvCxnSpPr>
              <a:cxnSpLocks noChangeShapeType="1"/>
              <a:stCxn id="87080" idx="0"/>
              <a:endCxn id="87072" idx="4"/>
            </p:cNvCxnSpPr>
            <p:nvPr/>
          </p:nvCxnSpPr>
          <p:spPr bwMode="auto">
            <a:xfrm flipV="1">
              <a:off x="4536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85" name="AutoShape 19"/>
            <p:cNvCxnSpPr>
              <a:cxnSpLocks noChangeShapeType="1"/>
              <a:stCxn id="87081" idx="0"/>
              <a:endCxn id="87073" idx="4"/>
            </p:cNvCxnSpPr>
            <p:nvPr/>
          </p:nvCxnSpPr>
          <p:spPr bwMode="auto">
            <a:xfrm flipV="1">
              <a:off x="4872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86" name="AutoShape 20"/>
            <p:cNvCxnSpPr>
              <a:cxnSpLocks noChangeShapeType="1"/>
              <a:stCxn id="87082" idx="0"/>
              <a:endCxn id="87074" idx="4"/>
            </p:cNvCxnSpPr>
            <p:nvPr/>
          </p:nvCxnSpPr>
          <p:spPr bwMode="auto">
            <a:xfrm flipV="1">
              <a:off x="5208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7087" name="AutoShape 21"/>
            <p:cNvSpPr>
              <a:spLocks noChangeArrowheads="1"/>
            </p:cNvSpPr>
            <p:nvPr/>
          </p:nvSpPr>
          <p:spPr bwMode="auto">
            <a:xfrm>
              <a:off x="4128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8" name="AutoShape 22"/>
            <p:cNvSpPr>
              <a:spLocks noChangeArrowheads="1"/>
            </p:cNvSpPr>
            <p:nvPr/>
          </p:nvSpPr>
          <p:spPr bwMode="auto">
            <a:xfrm>
              <a:off x="4464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9" name="AutoShape 23"/>
            <p:cNvSpPr>
              <a:spLocks noChangeArrowheads="1"/>
            </p:cNvSpPr>
            <p:nvPr/>
          </p:nvSpPr>
          <p:spPr bwMode="auto">
            <a:xfrm>
              <a:off x="4800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90" name="AutoShape 24"/>
            <p:cNvSpPr>
              <a:spLocks noChangeArrowheads="1"/>
            </p:cNvSpPr>
            <p:nvPr/>
          </p:nvSpPr>
          <p:spPr bwMode="auto">
            <a:xfrm>
              <a:off x="5136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87091" name="AutoShape 25"/>
            <p:cNvCxnSpPr>
              <a:cxnSpLocks noChangeShapeType="1"/>
              <a:stCxn id="87075" idx="0"/>
              <a:endCxn id="87087" idx="2"/>
            </p:cNvCxnSpPr>
            <p:nvPr/>
          </p:nvCxnSpPr>
          <p:spPr bwMode="auto">
            <a:xfrm flipV="1">
              <a:off x="4224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92" name="AutoShape 26"/>
            <p:cNvCxnSpPr>
              <a:cxnSpLocks noChangeShapeType="1"/>
              <a:stCxn id="87072" idx="0"/>
              <a:endCxn id="87088" idx="2"/>
            </p:cNvCxnSpPr>
            <p:nvPr/>
          </p:nvCxnSpPr>
          <p:spPr bwMode="auto">
            <a:xfrm flipV="1">
              <a:off x="4560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93" name="AutoShape 27"/>
            <p:cNvCxnSpPr>
              <a:cxnSpLocks noChangeShapeType="1"/>
              <a:stCxn id="87073" idx="0"/>
              <a:endCxn id="87089" idx="2"/>
            </p:cNvCxnSpPr>
            <p:nvPr/>
          </p:nvCxnSpPr>
          <p:spPr bwMode="auto">
            <a:xfrm flipV="1">
              <a:off x="4896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94" name="AutoShape 28"/>
            <p:cNvCxnSpPr>
              <a:cxnSpLocks noChangeShapeType="1"/>
              <a:stCxn id="87074" idx="0"/>
              <a:endCxn id="87090" idx="2"/>
            </p:cNvCxnSpPr>
            <p:nvPr/>
          </p:nvCxnSpPr>
          <p:spPr bwMode="auto">
            <a:xfrm flipV="1">
              <a:off x="5232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87046" name="Text Box 29"/>
          <p:cNvSpPr txBox="1">
            <a:spLocks noChangeArrowheads="1"/>
          </p:cNvSpPr>
          <p:nvPr/>
        </p:nvSpPr>
        <p:spPr bwMode="auto">
          <a:xfrm>
            <a:off x="1447800" y="1200151"/>
            <a:ext cx="20574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Sequence Model</a:t>
            </a:r>
          </a:p>
        </p:txBody>
      </p:sp>
      <p:sp>
        <p:nvSpPr>
          <p:cNvPr id="87047" name="Text Box 30"/>
          <p:cNvSpPr txBox="1">
            <a:spLocks noChangeArrowheads="1"/>
          </p:cNvSpPr>
          <p:nvPr/>
        </p:nvSpPr>
        <p:spPr bwMode="auto">
          <a:xfrm>
            <a:off x="4038600" y="1600201"/>
            <a:ext cx="12954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Inference</a:t>
            </a:r>
          </a:p>
        </p:txBody>
      </p:sp>
      <p:sp>
        <p:nvSpPr>
          <p:cNvPr id="87048" name="Oval 31"/>
          <p:cNvSpPr>
            <a:spLocks noChangeArrowheads="1"/>
          </p:cNvSpPr>
          <p:nvPr/>
        </p:nvSpPr>
        <p:spPr bwMode="auto">
          <a:xfrm>
            <a:off x="6462714" y="1826419"/>
            <a:ext cx="260350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7049" name="Oval 32"/>
          <p:cNvSpPr>
            <a:spLocks noChangeArrowheads="1"/>
          </p:cNvSpPr>
          <p:nvPr/>
        </p:nvSpPr>
        <p:spPr bwMode="auto">
          <a:xfrm>
            <a:off x="6916739" y="1826419"/>
            <a:ext cx="260350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7050" name="Oval 33"/>
          <p:cNvSpPr>
            <a:spLocks noChangeArrowheads="1"/>
          </p:cNvSpPr>
          <p:nvPr/>
        </p:nvSpPr>
        <p:spPr bwMode="auto">
          <a:xfrm>
            <a:off x="7372351" y="1826419"/>
            <a:ext cx="258763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7051" name="Oval 34"/>
          <p:cNvSpPr>
            <a:spLocks noChangeArrowheads="1"/>
          </p:cNvSpPr>
          <p:nvPr/>
        </p:nvSpPr>
        <p:spPr bwMode="auto">
          <a:xfrm>
            <a:off x="6008688" y="1826419"/>
            <a:ext cx="258762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cxnSp>
        <p:nvCxnSpPr>
          <p:cNvPr id="87052" name="AutoShape 35"/>
          <p:cNvCxnSpPr>
            <a:cxnSpLocks noChangeShapeType="1"/>
            <a:stCxn id="87051" idx="6"/>
            <a:endCxn id="87048" idx="2"/>
          </p:cNvCxnSpPr>
          <p:nvPr/>
        </p:nvCxnSpPr>
        <p:spPr bwMode="auto">
          <a:xfrm>
            <a:off x="6267451" y="1924050"/>
            <a:ext cx="1952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53" name="AutoShape 36"/>
          <p:cNvCxnSpPr>
            <a:cxnSpLocks noChangeShapeType="1"/>
            <a:stCxn id="87048" idx="6"/>
            <a:endCxn id="87049" idx="2"/>
          </p:cNvCxnSpPr>
          <p:nvPr/>
        </p:nvCxnSpPr>
        <p:spPr bwMode="auto">
          <a:xfrm>
            <a:off x="6723063" y="1924050"/>
            <a:ext cx="19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54" name="AutoShape 37"/>
          <p:cNvCxnSpPr>
            <a:cxnSpLocks noChangeShapeType="1"/>
            <a:stCxn id="87049" idx="6"/>
            <a:endCxn id="87050" idx="2"/>
          </p:cNvCxnSpPr>
          <p:nvPr/>
        </p:nvCxnSpPr>
        <p:spPr bwMode="auto">
          <a:xfrm>
            <a:off x="7177088" y="1924050"/>
            <a:ext cx="195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055" name="AutoShape 38"/>
          <p:cNvSpPr>
            <a:spLocks noChangeArrowheads="1"/>
          </p:cNvSpPr>
          <p:nvPr/>
        </p:nvSpPr>
        <p:spPr bwMode="auto">
          <a:xfrm>
            <a:off x="5943600" y="2215755"/>
            <a:ext cx="323850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7056" name="AutoShape 39"/>
          <p:cNvSpPr>
            <a:spLocks noChangeArrowheads="1"/>
          </p:cNvSpPr>
          <p:nvPr/>
        </p:nvSpPr>
        <p:spPr bwMode="auto">
          <a:xfrm>
            <a:off x="6397625" y="2215755"/>
            <a:ext cx="325438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7057" name="AutoShape 40"/>
          <p:cNvSpPr>
            <a:spLocks noChangeArrowheads="1"/>
          </p:cNvSpPr>
          <p:nvPr/>
        </p:nvSpPr>
        <p:spPr bwMode="auto">
          <a:xfrm>
            <a:off x="6851650" y="2215755"/>
            <a:ext cx="325438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7058" name="AutoShape 41"/>
          <p:cNvSpPr>
            <a:spLocks noChangeArrowheads="1"/>
          </p:cNvSpPr>
          <p:nvPr/>
        </p:nvSpPr>
        <p:spPr bwMode="auto">
          <a:xfrm>
            <a:off x="7307263" y="2215755"/>
            <a:ext cx="323850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cxnSp>
        <p:nvCxnSpPr>
          <p:cNvPr id="87059" name="AutoShape 42"/>
          <p:cNvCxnSpPr>
            <a:cxnSpLocks noChangeShapeType="1"/>
            <a:stCxn id="87055" idx="0"/>
            <a:endCxn id="87051" idx="4"/>
          </p:cNvCxnSpPr>
          <p:nvPr/>
        </p:nvCxnSpPr>
        <p:spPr bwMode="auto">
          <a:xfrm flipV="1">
            <a:off x="6105525" y="2021683"/>
            <a:ext cx="33338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0" name="AutoShape 43"/>
          <p:cNvCxnSpPr>
            <a:cxnSpLocks noChangeShapeType="1"/>
            <a:stCxn id="87056" idx="0"/>
            <a:endCxn id="87048" idx="4"/>
          </p:cNvCxnSpPr>
          <p:nvPr/>
        </p:nvCxnSpPr>
        <p:spPr bwMode="auto">
          <a:xfrm flipV="1">
            <a:off x="6559550" y="2021683"/>
            <a:ext cx="33338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1" name="AutoShape 44"/>
          <p:cNvCxnSpPr>
            <a:cxnSpLocks noChangeShapeType="1"/>
            <a:stCxn id="87057" idx="0"/>
            <a:endCxn id="87049" idx="4"/>
          </p:cNvCxnSpPr>
          <p:nvPr/>
        </p:nvCxnSpPr>
        <p:spPr bwMode="auto">
          <a:xfrm flipV="1">
            <a:off x="7015163" y="2021683"/>
            <a:ext cx="31750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2" name="AutoShape 45"/>
          <p:cNvCxnSpPr>
            <a:cxnSpLocks noChangeShapeType="1"/>
            <a:stCxn id="87058" idx="0"/>
            <a:endCxn id="87050" idx="4"/>
          </p:cNvCxnSpPr>
          <p:nvPr/>
        </p:nvCxnSpPr>
        <p:spPr bwMode="auto">
          <a:xfrm flipV="1">
            <a:off x="7469188" y="2021683"/>
            <a:ext cx="31750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063" name="AutoShape 46"/>
          <p:cNvSpPr>
            <a:spLocks noChangeArrowheads="1"/>
          </p:cNvSpPr>
          <p:nvPr/>
        </p:nvSpPr>
        <p:spPr bwMode="auto">
          <a:xfrm>
            <a:off x="6008688" y="1485901"/>
            <a:ext cx="323850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7064" name="AutoShape 47"/>
          <p:cNvSpPr>
            <a:spLocks noChangeArrowheads="1"/>
          </p:cNvSpPr>
          <p:nvPr/>
        </p:nvSpPr>
        <p:spPr bwMode="auto">
          <a:xfrm>
            <a:off x="6462714" y="1485901"/>
            <a:ext cx="325437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7065" name="AutoShape 48"/>
          <p:cNvSpPr>
            <a:spLocks noChangeArrowheads="1"/>
          </p:cNvSpPr>
          <p:nvPr/>
        </p:nvSpPr>
        <p:spPr bwMode="auto">
          <a:xfrm>
            <a:off x="6916739" y="1485901"/>
            <a:ext cx="325437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7066" name="AutoShape 49"/>
          <p:cNvSpPr>
            <a:spLocks noChangeArrowheads="1"/>
          </p:cNvSpPr>
          <p:nvPr/>
        </p:nvSpPr>
        <p:spPr bwMode="auto">
          <a:xfrm>
            <a:off x="7372350" y="1485901"/>
            <a:ext cx="323850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cxnSp>
        <p:nvCxnSpPr>
          <p:cNvPr id="87067" name="AutoShape 50"/>
          <p:cNvCxnSpPr>
            <a:cxnSpLocks noChangeShapeType="1"/>
            <a:stCxn id="87051" idx="0"/>
            <a:endCxn id="87063" idx="2"/>
          </p:cNvCxnSpPr>
          <p:nvPr/>
        </p:nvCxnSpPr>
        <p:spPr bwMode="auto">
          <a:xfrm flipV="1">
            <a:off x="6138863" y="1624014"/>
            <a:ext cx="31750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8" name="AutoShape 51"/>
          <p:cNvCxnSpPr>
            <a:cxnSpLocks noChangeShapeType="1"/>
            <a:stCxn id="87048" idx="0"/>
            <a:endCxn id="87064" idx="2"/>
          </p:cNvCxnSpPr>
          <p:nvPr/>
        </p:nvCxnSpPr>
        <p:spPr bwMode="auto">
          <a:xfrm flipV="1">
            <a:off x="6592888" y="1624014"/>
            <a:ext cx="31750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9" name="AutoShape 52"/>
          <p:cNvCxnSpPr>
            <a:cxnSpLocks noChangeShapeType="1"/>
            <a:stCxn id="87049" idx="0"/>
            <a:endCxn id="87065" idx="2"/>
          </p:cNvCxnSpPr>
          <p:nvPr/>
        </p:nvCxnSpPr>
        <p:spPr bwMode="auto">
          <a:xfrm flipV="1">
            <a:off x="7046914" y="1624014"/>
            <a:ext cx="33337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70" name="AutoShape 53"/>
          <p:cNvCxnSpPr>
            <a:cxnSpLocks noChangeShapeType="1"/>
            <a:stCxn id="87050" idx="0"/>
            <a:endCxn id="87066" idx="2"/>
          </p:cNvCxnSpPr>
          <p:nvPr/>
        </p:nvCxnSpPr>
        <p:spPr bwMode="auto">
          <a:xfrm flipV="1">
            <a:off x="7500939" y="1624014"/>
            <a:ext cx="33337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071" name="Text Box 54"/>
          <p:cNvSpPr txBox="1">
            <a:spLocks noChangeArrowheads="1"/>
          </p:cNvSpPr>
          <p:nvPr/>
        </p:nvSpPr>
        <p:spPr bwMode="auto">
          <a:xfrm>
            <a:off x="5943600" y="1200151"/>
            <a:ext cx="19050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Best Sequence</a:t>
            </a:r>
          </a:p>
        </p:txBody>
      </p:sp>
    </p:spTree>
    <p:extLst>
      <p:ext uri="{BB962C8B-B14F-4D97-AF65-F5344CB8AC3E}">
        <p14:creationId xmlns:p14="http://schemas.microsoft.com/office/powerpoint/2010/main" xmlns="" val="3418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Information </a:t>
            </a:r>
            <a:r>
              <a:rPr lang="en-US" sz="3200" dirty="0" smtClean="0">
                <a:ea typeface="ＭＳ Ｐゴシック" charset="0"/>
                <a:cs typeface="ＭＳ Ｐゴシック" charset="0"/>
              </a:rPr>
              <a:t>Extraction (IE)</a:t>
            </a:r>
            <a:endParaRPr lang="en-US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IE systems extract clear, factual information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Roughly: </a:t>
            </a:r>
            <a:r>
              <a:rPr lang="en-US" i="1" dirty="0" smtClean="0">
                <a:ea typeface="ＭＳ Ｐゴシック" charset="0"/>
                <a:cs typeface="ＭＳ Ｐゴシック" charset="0"/>
              </a:rPr>
              <a:t>Who did what to whom when?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E.g.,</a:t>
            </a:r>
            <a:endParaRPr lang="en-US" sz="1800" dirty="0" smtClean="0"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AU" dirty="0" smtClean="0">
                <a:ea typeface="ＭＳ Ｐゴシック" charset="0"/>
              </a:rPr>
              <a:t>Gathering earnings, profits, board members, headquarters, etc. from company reports 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The </a:t>
            </a:r>
            <a:r>
              <a:rPr lang="en-US" dirty="0">
                <a:ea typeface="ＭＳ Ｐゴシック" charset="0"/>
              </a:rPr>
              <a:t>headquarters of BHP Billiton Limited, and the global headquarters of the combined BHP Billiton Group, are located in Melbourne, Australia. </a:t>
            </a:r>
            <a:endParaRPr lang="en-US" dirty="0" smtClean="0">
              <a:ea typeface="ＭＳ Ｐゴシック" charset="0"/>
            </a:endParaRP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chemeClr val="accent3"/>
                </a:solidFill>
                <a:ea typeface="ＭＳ Ｐゴシック" charset="0"/>
              </a:rPr>
              <a:t>headquarters(“BHP </a:t>
            </a:r>
            <a:r>
              <a:rPr lang="en-US" dirty="0" err="1" smtClean="0">
                <a:solidFill>
                  <a:schemeClr val="accent3"/>
                </a:solidFill>
                <a:ea typeface="ＭＳ Ｐゴシック" charset="0"/>
              </a:rPr>
              <a:t>Biliton</a:t>
            </a:r>
            <a:r>
              <a:rPr lang="en-US" dirty="0" smtClean="0">
                <a:solidFill>
                  <a:schemeClr val="accent3"/>
                </a:solidFill>
                <a:ea typeface="ＭＳ Ｐゴシック" charset="0"/>
              </a:rPr>
              <a:t> Limited”, “Melbourne, Australia”)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Learn </a:t>
            </a:r>
            <a:r>
              <a:rPr lang="en-US" dirty="0">
                <a:ea typeface="ＭＳ Ｐゴシック" charset="0"/>
              </a:rPr>
              <a:t>drug-gene product interactions from medical research </a:t>
            </a:r>
            <a:r>
              <a:rPr lang="en-US" dirty="0" smtClean="0">
                <a:ea typeface="ＭＳ Ｐゴシック" charset="0"/>
              </a:rPr>
              <a:t>literature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4652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Viterbi Inference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1" y="2457450"/>
            <a:ext cx="8534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700">
                <a:latin typeface="Lucida Sans" charset="0"/>
                <a:ea typeface="ＭＳ Ｐゴシック" charset="0"/>
                <a:cs typeface="ＭＳ Ｐゴシック" charset="0"/>
              </a:rPr>
              <a:t>Viterbi inference: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>
                <a:latin typeface="Lucida Sans" charset="0"/>
                <a:ea typeface="ＭＳ Ｐゴシック" charset="0"/>
              </a:rPr>
              <a:t>Dynamic programming or memoization.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>
                <a:latin typeface="Lucida Sans" charset="0"/>
                <a:ea typeface="ＭＳ Ｐゴシック" charset="0"/>
              </a:rPr>
              <a:t>Requires small window of state influence (e.g., past two states are relevant).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Lucida Sans" charset="0"/>
                <a:ea typeface="ＭＳ Ｐゴシック" charset="0"/>
                <a:cs typeface="ＭＳ Ｐゴシック" charset="0"/>
              </a:rPr>
              <a:t>Advantage: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>
                <a:latin typeface="Lucida Sans" charset="0"/>
                <a:ea typeface="ＭＳ Ｐゴシック" charset="0"/>
              </a:rPr>
              <a:t>Exact: the global best sequence is returned.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Lucida Sans" charset="0"/>
                <a:ea typeface="ＭＳ Ｐゴシック" charset="0"/>
                <a:cs typeface="ＭＳ Ｐゴシック" charset="0"/>
              </a:rPr>
              <a:t>Disadvantage: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>
                <a:latin typeface="Lucida Sans" charset="0"/>
                <a:ea typeface="ＭＳ Ｐゴシック" charset="0"/>
              </a:rPr>
              <a:t>Harder to implement long-distance state-state interactions (but beam inference tends not to allow long-distance resurrection of sequences anyway).</a:t>
            </a:r>
          </a:p>
        </p:txBody>
      </p:sp>
      <p:sp>
        <p:nvSpPr>
          <p:cNvPr id="88068" name="AutoShape 4"/>
          <p:cNvSpPr>
            <a:spLocks noChangeArrowheads="1"/>
          </p:cNvSpPr>
          <p:nvPr/>
        </p:nvSpPr>
        <p:spPr bwMode="auto">
          <a:xfrm>
            <a:off x="3657600" y="1885950"/>
            <a:ext cx="1981200" cy="285750"/>
          </a:xfrm>
          <a:prstGeom prst="rightArrow">
            <a:avLst>
              <a:gd name="adj1" fmla="val 50000"/>
              <a:gd name="adj2" fmla="val 61389"/>
            </a:avLst>
          </a:prstGeom>
          <a:solidFill>
            <a:schemeClr val="tx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grpSp>
        <p:nvGrpSpPr>
          <p:cNvPr id="88069" name="Group 5"/>
          <p:cNvGrpSpPr>
            <a:grpSpLocks/>
          </p:cNvGrpSpPr>
          <p:nvPr/>
        </p:nvGrpSpPr>
        <p:grpSpPr bwMode="auto">
          <a:xfrm>
            <a:off x="1524000" y="1485901"/>
            <a:ext cx="1752600" cy="879872"/>
            <a:chOff x="4080" y="864"/>
            <a:chExt cx="1296" cy="868"/>
          </a:xfrm>
        </p:grpSpPr>
        <p:sp>
          <p:nvSpPr>
            <p:cNvPr id="88096" name="Oval 6"/>
            <p:cNvSpPr>
              <a:spLocks noChangeArrowheads="1"/>
            </p:cNvSpPr>
            <p:nvPr/>
          </p:nvSpPr>
          <p:spPr bwMode="auto">
            <a:xfrm>
              <a:off x="4464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7" name="Oval 7"/>
            <p:cNvSpPr>
              <a:spLocks noChangeArrowheads="1"/>
            </p:cNvSpPr>
            <p:nvPr/>
          </p:nvSpPr>
          <p:spPr bwMode="auto">
            <a:xfrm>
              <a:off x="4800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8" name="Oval 8"/>
            <p:cNvSpPr>
              <a:spLocks noChangeArrowheads="1"/>
            </p:cNvSpPr>
            <p:nvPr/>
          </p:nvSpPr>
          <p:spPr bwMode="auto">
            <a:xfrm>
              <a:off x="5136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9" name="Oval 9"/>
            <p:cNvSpPr>
              <a:spLocks noChangeArrowheads="1"/>
            </p:cNvSpPr>
            <p:nvPr/>
          </p:nvSpPr>
          <p:spPr bwMode="auto">
            <a:xfrm>
              <a:off x="4128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8100" name="AutoShape 10"/>
            <p:cNvCxnSpPr>
              <a:cxnSpLocks noChangeShapeType="1"/>
              <a:stCxn id="88099" idx="6"/>
              <a:endCxn id="88096" idx="2"/>
            </p:cNvCxnSpPr>
            <p:nvPr/>
          </p:nvCxnSpPr>
          <p:spPr bwMode="auto">
            <a:xfrm>
              <a:off x="4320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8101" name="AutoShape 11"/>
            <p:cNvCxnSpPr>
              <a:cxnSpLocks noChangeShapeType="1"/>
              <a:stCxn id="88096" idx="6"/>
              <a:endCxn id="88097" idx="2"/>
            </p:cNvCxnSpPr>
            <p:nvPr/>
          </p:nvCxnSpPr>
          <p:spPr bwMode="auto">
            <a:xfrm>
              <a:off x="4656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8102" name="AutoShape 12"/>
            <p:cNvCxnSpPr>
              <a:cxnSpLocks noChangeShapeType="1"/>
              <a:stCxn id="88097" idx="6"/>
              <a:endCxn id="88098" idx="2"/>
            </p:cNvCxnSpPr>
            <p:nvPr/>
          </p:nvCxnSpPr>
          <p:spPr bwMode="auto">
            <a:xfrm>
              <a:off x="4992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8103" name="AutoShape 13"/>
            <p:cNvSpPr>
              <a:spLocks noChangeArrowheads="1"/>
            </p:cNvSpPr>
            <p:nvPr/>
          </p:nvSpPr>
          <p:spPr bwMode="auto">
            <a:xfrm>
              <a:off x="4080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8104" name="AutoShape 14"/>
            <p:cNvSpPr>
              <a:spLocks noChangeArrowheads="1"/>
            </p:cNvSpPr>
            <p:nvPr/>
          </p:nvSpPr>
          <p:spPr bwMode="auto">
            <a:xfrm>
              <a:off x="4416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8105" name="AutoShape 15"/>
            <p:cNvSpPr>
              <a:spLocks noChangeArrowheads="1"/>
            </p:cNvSpPr>
            <p:nvPr/>
          </p:nvSpPr>
          <p:spPr bwMode="auto">
            <a:xfrm>
              <a:off x="4752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8106" name="AutoShape 16"/>
            <p:cNvSpPr>
              <a:spLocks noChangeArrowheads="1"/>
            </p:cNvSpPr>
            <p:nvPr/>
          </p:nvSpPr>
          <p:spPr bwMode="auto">
            <a:xfrm>
              <a:off x="5088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88107" name="AutoShape 17"/>
            <p:cNvCxnSpPr>
              <a:cxnSpLocks noChangeShapeType="1"/>
              <a:stCxn id="88103" idx="0"/>
              <a:endCxn id="88099" idx="4"/>
            </p:cNvCxnSpPr>
            <p:nvPr/>
          </p:nvCxnSpPr>
          <p:spPr bwMode="auto">
            <a:xfrm flipV="1">
              <a:off x="4200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8108" name="AutoShape 18"/>
            <p:cNvCxnSpPr>
              <a:cxnSpLocks noChangeShapeType="1"/>
              <a:stCxn id="88104" idx="0"/>
              <a:endCxn id="88096" idx="4"/>
            </p:cNvCxnSpPr>
            <p:nvPr/>
          </p:nvCxnSpPr>
          <p:spPr bwMode="auto">
            <a:xfrm flipV="1">
              <a:off x="4536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8109" name="AutoShape 19"/>
            <p:cNvCxnSpPr>
              <a:cxnSpLocks noChangeShapeType="1"/>
              <a:stCxn id="88105" idx="0"/>
              <a:endCxn id="88097" idx="4"/>
            </p:cNvCxnSpPr>
            <p:nvPr/>
          </p:nvCxnSpPr>
          <p:spPr bwMode="auto">
            <a:xfrm flipV="1">
              <a:off x="4872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8110" name="AutoShape 20"/>
            <p:cNvCxnSpPr>
              <a:cxnSpLocks noChangeShapeType="1"/>
              <a:stCxn id="88106" idx="0"/>
              <a:endCxn id="88098" idx="4"/>
            </p:cNvCxnSpPr>
            <p:nvPr/>
          </p:nvCxnSpPr>
          <p:spPr bwMode="auto">
            <a:xfrm flipV="1">
              <a:off x="5208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8111" name="AutoShape 21"/>
            <p:cNvSpPr>
              <a:spLocks noChangeArrowheads="1"/>
            </p:cNvSpPr>
            <p:nvPr/>
          </p:nvSpPr>
          <p:spPr bwMode="auto">
            <a:xfrm>
              <a:off x="4128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8112" name="AutoShape 22"/>
            <p:cNvSpPr>
              <a:spLocks noChangeArrowheads="1"/>
            </p:cNvSpPr>
            <p:nvPr/>
          </p:nvSpPr>
          <p:spPr bwMode="auto">
            <a:xfrm>
              <a:off x="4464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8113" name="AutoShape 23"/>
            <p:cNvSpPr>
              <a:spLocks noChangeArrowheads="1"/>
            </p:cNvSpPr>
            <p:nvPr/>
          </p:nvSpPr>
          <p:spPr bwMode="auto">
            <a:xfrm>
              <a:off x="4800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8114" name="AutoShape 24"/>
            <p:cNvSpPr>
              <a:spLocks noChangeArrowheads="1"/>
            </p:cNvSpPr>
            <p:nvPr/>
          </p:nvSpPr>
          <p:spPr bwMode="auto">
            <a:xfrm>
              <a:off x="5136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88115" name="AutoShape 25"/>
            <p:cNvCxnSpPr>
              <a:cxnSpLocks noChangeShapeType="1"/>
              <a:stCxn id="88099" idx="0"/>
              <a:endCxn id="88111" idx="2"/>
            </p:cNvCxnSpPr>
            <p:nvPr/>
          </p:nvCxnSpPr>
          <p:spPr bwMode="auto">
            <a:xfrm flipV="1">
              <a:off x="4224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8116" name="AutoShape 26"/>
            <p:cNvCxnSpPr>
              <a:cxnSpLocks noChangeShapeType="1"/>
              <a:stCxn id="88096" idx="0"/>
              <a:endCxn id="88112" idx="2"/>
            </p:cNvCxnSpPr>
            <p:nvPr/>
          </p:nvCxnSpPr>
          <p:spPr bwMode="auto">
            <a:xfrm flipV="1">
              <a:off x="4560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8117" name="AutoShape 27"/>
            <p:cNvCxnSpPr>
              <a:cxnSpLocks noChangeShapeType="1"/>
              <a:stCxn id="88097" idx="0"/>
              <a:endCxn id="88113" idx="2"/>
            </p:cNvCxnSpPr>
            <p:nvPr/>
          </p:nvCxnSpPr>
          <p:spPr bwMode="auto">
            <a:xfrm flipV="1">
              <a:off x="4896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8118" name="AutoShape 28"/>
            <p:cNvCxnSpPr>
              <a:cxnSpLocks noChangeShapeType="1"/>
              <a:stCxn id="88098" idx="0"/>
              <a:endCxn id="88114" idx="2"/>
            </p:cNvCxnSpPr>
            <p:nvPr/>
          </p:nvCxnSpPr>
          <p:spPr bwMode="auto">
            <a:xfrm flipV="1">
              <a:off x="5232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88070" name="Text Box 29"/>
          <p:cNvSpPr txBox="1">
            <a:spLocks noChangeArrowheads="1"/>
          </p:cNvSpPr>
          <p:nvPr/>
        </p:nvSpPr>
        <p:spPr bwMode="auto">
          <a:xfrm>
            <a:off x="1447800" y="1200151"/>
            <a:ext cx="20574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Sequence Model</a:t>
            </a:r>
          </a:p>
        </p:txBody>
      </p:sp>
      <p:sp>
        <p:nvSpPr>
          <p:cNvPr id="88071" name="Text Box 30"/>
          <p:cNvSpPr txBox="1">
            <a:spLocks noChangeArrowheads="1"/>
          </p:cNvSpPr>
          <p:nvPr/>
        </p:nvSpPr>
        <p:spPr bwMode="auto">
          <a:xfrm>
            <a:off x="4038600" y="1600201"/>
            <a:ext cx="12954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Inference</a:t>
            </a:r>
          </a:p>
        </p:txBody>
      </p:sp>
      <p:sp>
        <p:nvSpPr>
          <p:cNvPr id="88072" name="Oval 31"/>
          <p:cNvSpPr>
            <a:spLocks noChangeArrowheads="1"/>
          </p:cNvSpPr>
          <p:nvPr/>
        </p:nvSpPr>
        <p:spPr bwMode="auto">
          <a:xfrm>
            <a:off x="6462714" y="1826419"/>
            <a:ext cx="260350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8073" name="Oval 32"/>
          <p:cNvSpPr>
            <a:spLocks noChangeArrowheads="1"/>
          </p:cNvSpPr>
          <p:nvPr/>
        </p:nvSpPr>
        <p:spPr bwMode="auto">
          <a:xfrm>
            <a:off x="6916739" y="1826419"/>
            <a:ext cx="260350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8074" name="Oval 33"/>
          <p:cNvSpPr>
            <a:spLocks noChangeArrowheads="1"/>
          </p:cNvSpPr>
          <p:nvPr/>
        </p:nvSpPr>
        <p:spPr bwMode="auto">
          <a:xfrm>
            <a:off x="7372351" y="1826419"/>
            <a:ext cx="258763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8075" name="Oval 34"/>
          <p:cNvSpPr>
            <a:spLocks noChangeArrowheads="1"/>
          </p:cNvSpPr>
          <p:nvPr/>
        </p:nvSpPr>
        <p:spPr bwMode="auto">
          <a:xfrm>
            <a:off x="6008688" y="1826419"/>
            <a:ext cx="258762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cxnSp>
        <p:nvCxnSpPr>
          <p:cNvPr id="88076" name="AutoShape 35"/>
          <p:cNvCxnSpPr>
            <a:cxnSpLocks noChangeShapeType="1"/>
            <a:stCxn id="88075" idx="6"/>
            <a:endCxn id="88072" idx="2"/>
          </p:cNvCxnSpPr>
          <p:nvPr/>
        </p:nvCxnSpPr>
        <p:spPr bwMode="auto">
          <a:xfrm>
            <a:off x="6267451" y="1924050"/>
            <a:ext cx="1952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8077" name="AutoShape 36"/>
          <p:cNvCxnSpPr>
            <a:cxnSpLocks noChangeShapeType="1"/>
            <a:stCxn id="88072" idx="6"/>
            <a:endCxn id="88073" idx="2"/>
          </p:cNvCxnSpPr>
          <p:nvPr/>
        </p:nvCxnSpPr>
        <p:spPr bwMode="auto">
          <a:xfrm>
            <a:off x="6723063" y="1924050"/>
            <a:ext cx="19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8078" name="AutoShape 37"/>
          <p:cNvCxnSpPr>
            <a:cxnSpLocks noChangeShapeType="1"/>
            <a:stCxn id="88073" idx="6"/>
            <a:endCxn id="88074" idx="2"/>
          </p:cNvCxnSpPr>
          <p:nvPr/>
        </p:nvCxnSpPr>
        <p:spPr bwMode="auto">
          <a:xfrm>
            <a:off x="7177088" y="1924050"/>
            <a:ext cx="195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8079" name="AutoShape 38"/>
          <p:cNvSpPr>
            <a:spLocks noChangeArrowheads="1"/>
          </p:cNvSpPr>
          <p:nvPr/>
        </p:nvSpPr>
        <p:spPr bwMode="auto">
          <a:xfrm>
            <a:off x="5943600" y="2215755"/>
            <a:ext cx="323850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8080" name="AutoShape 39"/>
          <p:cNvSpPr>
            <a:spLocks noChangeArrowheads="1"/>
          </p:cNvSpPr>
          <p:nvPr/>
        </p:nvSpPr>
        <p:spPr bwMode="auto">
          <a:xfrm>
            <a:off x="6397625" y="2215755"/>
            <a:ext cx="325438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8081" name="AutoShape 40"/>
          <p:cNvSpPr>
            <a:spLocks noChangeArrowheads="1"/>
          </p:cNvSpPr>
          <p:nvPr/>
        </p:nvSpPr>
        <p:spPr bwMode="auto">
          <a:xfrm>
            <a:off x="6851650" y="2215755"/>
            <a:ext cx="325438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8082" name="AutoShape 41"/>
          <p:cNvSpPr>
            <a:spLocks noChangeArrowheads="1"/>
          </p:cNvSpPr>
          <p:nvPr/>
        </p:nvSpPr>
        <p:spPr bwMode="auto">
          <a:xfrm>
            <a:off x="7307263" y="2215755"/>
            <a:ext cx="323850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cxnSp>
        <p:nvCxnSpPr>
          <p:cNvPr id="88083" name="AutoShape 42"/>
          <p:cNvCxnSpPr>
            <a:cxnSpLocks noChangeShapeType="1"/>
            <a:stCxn id="88079" idx="0"/>
            <a:endCxn id="88075" idx="4"/>
          </p:cNvCxnSpPr>
          <p:nvPr/>
        </p:nvCxnSpPr>
        <p:spPr bwMode="auto">
          <a:xfrm flipV="1">
            <a:off x="6105525" y="2021683"/>
            <a:ext cx="33338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8084" name="AutoShape 43"/>
          <p:cNvCxnSpPr>
            <a:cxnSpLocks noChangeShapeType="1"/>
            <a:stCxn id="88080" idx="0"/>
            <a:endCxn id="88072" idx="4"/>
          </p:cNvCxnSpPr>
          <p:nvPr/>
        </p:nvCxnSpPr>
        <p:spPr bwMode="auto">
          <a:xfrm flipV="1">
            <a:off x="6559550" y="2021683"/>
            <a:ext cx="33338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8085" name="AutoShape 44"/>
          <p:cNvCxnSpPr>
            <a:cxnSpLocks noChangeShapeType="1"/>
            <a:stCxn id="88081" idx="0"/>
            <a:endCxn id="88073" idx="4"/>
          </p:cNvCxnSpPr>
          <p:nvPr/>
        </p:nvCxnSpPr>
        <p:spPr bwMode="auto">
          <a:xfrm flipV="1">
            <a:off x="7015163" y="2021683"/>
            <a:ext cx="31750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8086" name="AutoShape 45"/>
          <p:cNvCxnSpPr>
            <a:cxnSpLocks noChangeShapeType="1"/>
            <a:stCxn id="88082" idx="0"/>
            <a:endCxn id="88074" idx="4"/>
          </p:cNvCxnSpPr>
          <p:nvPr/>
        </p:nvCxnSpPr>
        <p:spPr bwMode="auto">
          <a:xfrm flipV="1">
            <a:off x="7469188" y="2021683"/>
            <a:ext cx="31750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8087" name="AutoShape 46"/>
          <p:cNvSpPr>
            <a:spLocks noChangeArrowheads="1"/>
          </p:cNvSpPr>
          <p:nvPr/>
        </p:nvSpPr>
        <p:spPr bwMode="auto">
          <a:xfrm>
            <a:off x="6008688" y="1485901"/>
            <a:ext cx="323850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8088" name="AutoShape 47"/>
          <p:cNvSpPr>
            <a:spLocks noChangeArrowheads="1"/>
          </p:cNvSpPr>
          <p:nvPr/>
        </p:nvSpPr>
        <p:spPr bwMode="auto">
          <a:xfrm>
            <a:off x="6462714" y="1485901"/>
            <a:ext cx="325437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8089" name="AutoShape 48"/>
          <p:cNvSpPr>
            <a:spLocks noChangeArrowheads="1"/>
          </p:cNvSpPr>
          <p:nvPr/>
        </p:nvSpPr>
        <p:spPr bwMode="auto">
          <a:xfrm>
            <a:off x="6916739" y="1485901"/>
            <a:ext cx="325437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8090" name="AutoShape 49"/>
          <p:cNvSpPr>
            <a:spLocks noChangeArrowheads="1"/>
          </p:cNvSpPr>
          <p:nvPr/>
        </p:nvSpPr>
        <p:spPr bwMode="auto">
          <a:xfrm>
            <a:off x="7372350" y="1485901"/>
            <a:ext cx="323850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cxnSp>
        <p:nvCxnSpPr>
          <p:cNvPr id="88091" name="AutoShape 50"/>
          <p:cNvCxnSpPr>
            <a:cxnSpLocks noChangeShapeType="1"/>
            <a:stCxn id="88075" idx="0"/>
            <a:endCxn id="88087" idx="2"/>
          </p:cNvCxnSpPr>
          <p:nvPr/>
        </p:nvCxnSpPr>
        <p:spPr bwMode="auto">
          <a:xfrm flipV="1">
            <a:off x="6138863" y="1624014"/>
            <a:ext cx="31750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8092" name="AutoShape 51"/>
          <p:cNvCxnSpPr>
            <a:cxnSpLocks noChangeShapeType="1"/>
            <a:stCxn id="88072" idx="0"/>
            <a:endCxn id="88088" idx="2"/>
          </p:cNvCxnSpPr>
          <p:nvPr/>
        </p:nvCxnSpPr>
        <p:spPr bwMode="auto">
          <a:xfrm flipV="1">
            <a:off x="6592888" y="1624014"/>
            <a:ext cx="31750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8093" name="AutoShape 52"/>
          <p:cNvCxnSpPr>
            <a:cxnSpLocks noChangeShapeType="1"/>
            <a:stCxn id="88073" idx="0"/>
            <a:endCxn id="88089" idx="2"/>
          </p:cNvCxnSpPr>
          <p:nvPr/>
        </p:nvCxnSpPr>
        <p:spPr bwMode="auto">
          <a:xfrm flipV="1">
            <a:off x="7046914" y="1624014"/>
            <a:ext cx="33337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8094" name="AutoShape 53"/>
          <p:cNvCxnSpPr>
            <a:cxnSpLocks noChangeShapeType="1"/>
            <a:stCxn id="88074" idx="0"/>
            <a:endCxn id="88090" idx="2"/>
          </p:cNvCxnSpPr>
          <p:nvPr/>
        </p:nvCxnSpPr>
        <p:spPr bwMode="auto">
          <a:xfrm flipV="1">
            <a:off x="7500939" y="1624014"/>
            <a:ext cx="33337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8095" name="Text Box 54"/>
          <p:cNvSpPr txBox="1">
            <a:spLocks noChangeArrowheads="1"/>
          </p:cNvSpPr>
          <p:nvPr/>
        </p:nvSpPr>
        <p:spPr bwMode="auto">
          <a:xfrm>
            <a:off x="5943600" y="1200151"/>
            <a:ext cx="19050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Best Sequence</a:t>
            </a:r>
          </a:p>
        </p:txBody>
      </p:sp>
    </p:spTree>
    <p:extLst>
      <p:ext uri="{BB962C8B-B14F-4D97-AF65-F5344CB8AC3E}">
        <p14:creationId xmlns:p14="http://schemas.microsoft.com/office/powerpoint/2010/main" xmlns="" val="412665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CRFs</a:t>
            </a:r>
            <a:r>
              <a:rPr lang="en-US" sz="1800">
                <a:solidFill>
                  <a:srgbClr val="0000FF"/>
                </a:solidFill>
                <a:latin typeface="Lucida Sans" charset="0"/>
                <a:ea typeface="ＭＳ Ｐゴシック" charset="0"/>
                <a:cs typeface="ＭＳ Ｐゴシック" charset="0"/>
              </a:rPr>
              <a:t> [Lafferty, Pereira, and McCallum 2001]</a:t>
            </a:r>
            <a:endParaRPr lang="en-US">
              <a:solidFill>
                <a:srgbClr val="0000FF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389460"/>
            <a:ext cx="8686800" cy="3657600"/>
          </a:xfrm>
        </p:spPr>
        <p:txBody>
          <a:bodyPr/>
          <a:lstStyle/>
          <a:p>
            <a:pPr eaLnBrk="1" hangingPunct="1"/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Another sequence model: Conditional Random Fields (CRFs)</a:t>
            </a:r>
          </a:p>
          <a:p>
            <a:pPr eaLnBrk="1" hangingPunct="1"/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A whole-sequence conditional model rather than a chaining of local models.</a:t>
            </a:r>
          </a:p>
          <a:p>
            <a:pPr eaLnBrk="1" hangingPunct="1"/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The space of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ja-JP" altLang="en-US" sz="1700" dirty="0">
                <a:latin typeface="Lucida Sans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s is now the space of sequences</a:t>
            </a:r>
          </a:p>
          <a:p>
            <a:pPr lvl="1" eaLnBrk="1" hangingPunct="1"/>
            <a:r>
              <a:rPr lang="en-US" sz="1400" dirty="0">
                <a:latin typeface="Lucida Sans" charset="0"/>
                <a:ea typeface="ＭＳ Ｐゴシック" charset="0"/>
              </a:rPr>
              <a:t>But if the features </a:t>
            </a:r>
            <a:r>
              <a:rPr lang="en-US" sz="1400" i="1" dirty="0">
                <a:latin typeface="Lucida Sans" charset="0"/>
                <a:ea typeface="ＭＳ Ｐゴシック" charset="0"/>
              </a:rPr>
              <a:t>f</a:t>
            </a:r>
            <a:r>
              <a:rPr lang="en-US" sz="1400" i="1" baseline="-25000" dirty="0">
                <a:latin typeface="Lucida Sans" charset="0"/>
                <a:ea typeface="ＭＳ Ｐゴシック" charset="0"/>
              </a:rPr>
              <a:t>i</a:t>
            </a:r>
            <a:r>
              <a:rPr lang="en-US" sz="1400" i="1" dirty="0">
                <a:latin typeface="Lucida Sans" charset="0"/>
                <a:ea typeface="ＭＳ Ｐゴシック" charset="0"/>
              </a:rPr>
              <a:t> </a:t>
            </a:r>
            <a:r>
              <a:rPr lang="en-US" sz="1400" dirty="0">
                <a:latin typeface="Lucida Sans" charset="0"/>
                <a:ea typeface="ＭＳ Ｐゴシック" charset="0"/>
              </a:rPr>
              <a:t>remain local, the conditional sequence likelihood can be calculated exactly using dynamic programming</a:t>
            </a:r>
          </a:p>
          <a:p>
            <a:pPr eaLnBrk="1" hangingPunct="1"/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Training is </a:t>
            </a:r>
            <a:r>
              <a:rPr lang="en-US" sz="1700" dirty="0" smtClean="0">
                <a:latin typeface="Lucida Sans" charset="0"/>
                <a:ea typeface="ＭＳ Ｐゴシック" charset="0"/>
                <a:cs typeface="ＭＳ Ｐゴシック" charset="0"/>
              </a:rPr>
              <a:t>slower, 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but CRFs avoid causal-competition biases</a:t>
            </a:r>
          </a:p>
          <a:p>
            <a:pPr eaLnBrk="1" hangingPunct="1"/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These (or a variant using a max margin criterion) are seen as the state-of-the-art these </a:t>
            </a:r>
            <a:r>
              <a:rPr lang="en-US" sz="1700" dirty="0" smtClean="0">
                <a:latin typeface="Lucida Sans" charset="0"/>
                <a:ea typeface="ＭＳ Ｐゴシック" charset="0"/>
                <a:cs typeface="ＭＳ Ｐゴシック" charset="0"/>
              </a:rPr>
              <a:t>days … but in practice usually work much the same as MEMMs.</a:t>
            </a:r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1143" name="Group 4"/>
          <p:cNvGrpSpPr>
            <a:grpSpLocks/>
          </p:cNvGrpSpPr>
          <p:nvPr/>
        </p:nvGrpSpPr>
        <p:grpSpPr bwMode="auto">
          <a:xfrm>
            <a:off x="1727200" y="2084786"/>
            <a:ext cx="4876800" cy="1082278"/>
            <a:chOff x="1453" y="3024"/>
            <a:chExt cx="2227" cy="659"/>
          </a:xfrm>
        </p:grpSpPr>
        <p:graphicFrame>
          <p:nvGraphicFramePr>
            <p:cNvPr id="91138" name="Object 2"/>
            <p:cNvGraphicFramePr>
              <a:graphicFrameLocks noChangeAspect="1"/>
            </p:cNvGraphicFramePr>
            <p:nvPr/>
          </p:nvGraphicFramePr>
          <p:xfrm>
            <a:off x="2303" y="3312"/>
            <a:ext cx="1347" cy="371"/>
          </p:xfrm>
          <a:graphic>
            <a:graphicData uri="http://schemas.openxmlformats.org/presentationml/2006/ole">
              <p:oleObj spid="_x0000_s221268" name="Equation" r:id="rId3" imgW="1234080" imgH="329040" progId="Equation.3">
                <p:embed/>
              </p:oleObj>
            </a:graphicData>
          </a:graphic>
        </p:graphicFrame>
        <p:graphicFrame>
          <p:nvGraphicFramePr>
            <p:cNvPr id="91139" name="Object 3"/>
            <p:cNvGraphicFramePr>
              <a:graphicFrameLocks noChangeAspect="1"/>
            </p:cNvGraphicFramePr>
            <p:nvPr/>
          </p:nvGraphicFramePr>
          <p:xfrm>
            <a:off x="1453" y="3072"/>
            <a:ext cx="2227" cy="468"/>
          </p:xfrm>
          <a:graphic>
            <a:graphicData uri="http://schemas.openxmlformats.org/presentationml/2006/ole">
              <p:oleObj spid="_x0000_s221269" name="Equation" r:id="rId4" imgW="2047680" imgH="420480" progId="Equation.3">
                <p:embed/>
              </p:oleObj>
            </a:graphicData>
          </a:graphic>
        </p:graphicFrame>
        <p:graphicFrame>
          <p:nvGraphicFramePr>
            <p:cNvPr id="91140" name="Object 4"/>
            <p:cNvGraphicFramePr>
              <a:graphicFrameLocks noChangeAspect="1"/>
            </p:cNvGraphicFramePr>
            <p:nvPr/>
          </p:nvGraphicFramePr>
          <p:xfrm>
            <a:off x="2516" y="3024"/>
            <a:ext cx="1099" cy="371"/>
          </p:xfrm>
          <a:graphic>
            <a:graphicData uri="http://schemas.openxmlformats.org/presentationml/2006/ole">
              <p:oleObj spid="_x0000_s221270" name="Equation" r:id="rId5" imgW="1005480" imgH="329040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153849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Maximum entropy sequence models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Maximum entropy Markov models (MEMMs) or Conditional Markov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253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Low-level information extraction</a:t>
            </a:r>
          </a:p>
        </p:txBody>
      </p:sp>
      <p:sp>
        <p:nvSpPr>
          <p:cNvPr id="43010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Is now available – and I think popular – in applications like Apple or Google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mail, and web indexing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sz="3200" dirty="0" smtClean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Often seems </a:t>
            </a:r>
            <a:r>
              <a:rPr lang="en-US" dirty="0">
                <a:ea typeface="ＭＳ Ｐゴシック" charset="0"/>
                <a:cs typeface="ＭＳ Ｐゴシック" charset="0"/>
              </a:rPr>
              <a:t>to be based on regular expressions and name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2902"/>
          <a:stretch/>
        </p:blipFill>
        <p:spPr>
          <a:xfrm>
            <a:off x="533400" y="2266950"/>
            <a:ext cx="8268551" cy="173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77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Low-level information extraction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47800"/>
            <a:ext cx="6937117" cy="3409950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 bwMode="auto">
          <a:xfrm>
            <a:off x="7467600" y="2876550"/>
            <a:ext cx="1295400" cy="609600"/>
          </a:xfrm>
          <a:prstGeom prst="leftArrow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92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Named Entity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Recognition (NER)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1444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7162800" cy="333375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A very important sub-task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  <a:r>
              <a:rPr lang="en-US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find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classify</a:t>
            </a:r>
            <a:r>
              <a:rPr lang="en-US" dirty="0">
                <a:ea typeface="ＭＳ Ｐゴシック" charset="0"/>
                <a:cs typeface="ＭＳ Ｐゴシック" charset="0"/>
              </a:rPr>
              <a:t> names in text, for example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The decision by the independent MP Andrew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Wilkie</a:t>
            </a:r>
            <a:r>
              <a:rPr lang="en-US" dirty="0">
                <a:ea typeface="ＭＳ Ｐゴシック" charset="0"/>
                <a:cs typeface="ＭＳ Ｐゴシック" charset="0"/>
              </a:rPr>
              <a:t> to withdraw his support for the minority Labor government sounded dramatic but it should not further threaten its stability. When, after the 2010 election,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Wilkie</a:t>
            </a:r>
            <a:r>
              <a:rPr lang="en-US" dirty="0">
                <a:ea typeface="ＭＳ Ｐゴシック" charset="0"/>
                <a:cs typeface="ＭＳ Ｐゴシック" charset="0"/>
              </a:rPr>
              <a:t>, Rob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Oakeshott</a:t>
            </a:r>
            <a:r>
              <a:rPr lang="en-US" dirty="0">
                <a:ea typeface="ＭＳ Ｐゴシック" charset="0"/>
                <a:cs typeface="ＭＳ Ｐゴシック" charset="0"/>
              </a:rPr>
              <a:t>, Tony Windsor and the Greens agreed to support Labor, they gave just two guarantees: confidence and supply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710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038600" y="1352550"/>
            <a:ext cx="6096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61444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7162800" cy="333375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 very important sub-task: </a:t>
            </a:r>
            <a:r>
              <a:rPr lang="en-US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find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classify</a:t>
            </a:r>
            <a:r>
              <a:rPr lang="en-US" dirty="0">
                <a:ea typeface="ＭＳ Ｐゴシック" charset="0"/>
                <a:cs typeface="ＭＳ Ｐゴシック" charset="0"/>
              </a:rPr>
              <a:t> names in text, for example: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The decision by the independent MP </a:t>
            </a:r>
            <a:r>
              <a:rPr lang="en-US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Andrew </a:t>
            </a:r>
            <a:r>
              <a:rPr lang="en-US" dirty="0" err="1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Wilkie</a:t>
            </a:r>
            <a:r>
              <a:rPr lang="en-US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to withdraw his support for the minority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Labor</a:t>
            </a:r>
            <a:r>
              <a:rPr lang="en-US" dirty="0">
                <a:ea typeface="ＭＳ Ｐゴシック" charset="0"/>
                <a:cs typeface="ＭＳ Ｐゴシック" charset="0"/>
              </a:rPr>
              <a:t> government sounded dramatic but it should not further threaten its stability. When, after the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2010</a:t>
            </a:r>
            <a:r>
              <a:rPr lang="en-US" dirty="0">
                <a:ea typeface="ＭＳ Ｐゴシック" charset="0"/>
                <a:cs typeface="ＭＳ Ｐゴシック" charset="0"/>
              </a:rPr>
              <a:t> election, </a:t>
            </a:r>
            <a:r>
              <a:rPr lang="en-US" dirty="0" err="1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Wilkie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Rob </a:t>
            </a:r>
            <a:r>
              <a:rPr lang="en-US" dirty="0" err="1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Oakeshott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Tony Windsor </a:t>
            </a:r>
            <a:r>
              <a:rPr lang="en-US" dirty="0">
                <a:ea typeface="ＭＳ Ｐゴシック" charset="0"/>
                <a:cs typeface="ＭＳ Ｐゴシック" charset="0"/>
              </a:rPr>
              <a:t>and the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Greens</a:t>
            </a:r>
            <a:r>
              <a:rPr lang="en-US" dirty="0">
                <a:ea typeface="ＭＳ Ｐゴシック" charset="0"/>
                <a:cs typeface="ＭＳ Ｐゴシック" charset="0"/>
              </a:rPr>
              <a:t> agreed to support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Labor</a:t>
            </a:r>
            <a:r>
              <a:rPr lang="en-US" dirty="0">
                <a:ea typeface="ＭＳ Ｐゴシック" charset="0"/>
                <a:cs typeface="ＭＳ Ｐゴシック" charset="0"/>
              </a:rPr>
              <a:t>, they gave just two guarantees: confidence and supply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Named Entity Recognition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(NER)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22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105400" y="1352550"/>
            <a:ext cx="9906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61444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7162800" cy="3333750"/>
          </a:xfrm>
          <a:ln>
            <a:noFill/>
          </a:ln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 very important sub-task: </a:t>
            </a:r>
            <a:r>
              <a:rPr lang="en-US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find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classify</a:t>
            </a:r>
            <a:r>
              <a:rPr lang="en-US" dirty="0">
                <a:ea typeface="ＭＳ Ｐゴシック" charset="0"/>
                <a:cs typeface="ＭＳ Ｐゴシック" charset="0"/>
              </a:rPr>
              <a:t> names in text, for example: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The decision by the independent MP 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Andrew </a:t>
            </a:r>
            <a:r>
              <a:rPr lang="en-US" dirty="0" err="1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Wilkie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to withdraw his support for the minority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Labor</a:t>
            </a:r>
            <a:r>
              <a:rPr lang="en-US" dirty="0">
                <a:ea typeface="ＭＳ Ｐゴシック" charset="0"/>
                <a:cs typeface="ＭＳ Ｐゴシック" charset="0"/>
              </a:rPr>
              <a:t> government sounded dramatic but it should not further threaten its stability. When, after the </a:t>
            </a:r>
            <a:r>
              <a:rPr lang="en-US" dirty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2010</a:t>
            </a:r>
            <a:r>
              <a:rPr lang="en-US" dirty="0">
                <a:ea typeface="ＭＳ Ｐゴシック" charset="0"/>
                <a:cs typeface="ＭＳ Ｐゴシック" charset="0"/>
              </a:rPr>
              <a:t> election, </a:t>
            </a:r>
            <a:r>
              <a:rPr lang="en-US" dirty="0" err="1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Wilkie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dirty="0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Rob </a:t>
            </a:r>
            <a:r>
              <a:rPr lang="en-US" dirty="0" err="1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Oakeshott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dirty="0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Tony Windsor </a:t>
            </a:r>
            <a:r>
              <a:rPr lang="en-US" dirty="0">
                <a:ea typeface="ＭＳ Ｐゴシック" charset="0"/>
                <a:cs typeface="ＭＳ Ｐゴシック" charset="0"/>
              </a:rPr>
              <a:t>and the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Greens</a:t>
            </a:r>
            <a:r>
              <a:rPr lang="en-US" dirty="0">
                <a:ea typeface="ＭＳ Ｐゴシック" charset="0"/>
                <a:cs typeface="ＭＳ Ｐゴシック" charset="0"/>
              </a:rPr>
              <a:t> agreed to support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Labor</a:t>
            </a:r>
            <a:r>
              <a:rPr lang="en-US" dirty="0">
                <a:ea typeface="ＭＳ Ｐゴシック" charset="0"/>
                <a:cs typeface="ＭＳ Ｐゴシック" charset="0"/>
              </a:rPr>
              <a:t>, they gave just two guarantees: confidence and supply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Named Entity </a:t>
            </a:r>
            <a:r>
              <a:rPr lang="en-US" dirty="0">
                <a:ea typeface="ＭＳ Ｐゴシック" charset="0"/>
                <a:cs typeface="ＭＳ Ｐゴシック" charset="0"/>
              </a:rPr>
              <a:t>Recognition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(NER)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96200" y="2495550"/>
            <a:ext cx="12192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2584BB"/>
                </a:solidFill>
                <a:latin typeface="+mn-lt"/>
              </a:rPr>
              <a:t>Person</a:t>
            </a:r>
          </a:p>
          <a:p>
            <a:r>
              <a:rPr lang="en-US" sz="2200" dirty="0" smtClean="0">
                <a:solidFill>
                  <a:schemeClr val="accent3"/>
                </a:solidFill>
                <a:latin typeface="+mn-lt"/>
              </a:rPr>
              <a:t>Date</a:t>
            </a:r>
          </a:p>
          <a:p>
            <a:r>
              <a:rPr lang="en-US" sz="2200" dirty="0" smtClean="0">
                <a:solidFill>
                  <a:schemeClr val="accent6"/>
                </a:solidFill>
                <a:latin typeface="+mn-lt"/>
              </a:rPr>
              <a:t>Location</a:t>
            </a:r>
          </a:p>
          <a:p>
            <a:pPr indent="-457200"/>
            <a:r>
              <a:rPr lang="en-US" sz="2200" dirty="0" err="1" smtClean="0">
                <a:solidFill>
                  <a:schemeClr val="accent1"/>
                </a:solidFill>
                <a:latin typeface="+mn-lt"/>
              </a:rPr>
              <a:t>Organi</a:t>
            </a:r>
            <a:r>
              <a:rPr lang="en-US" sz="2200" dirty="0" smtClean="0">
                <a:solidFill>
                  <a:schemeClr val="accent1"/>
                </a:solidFill>
                <a:latin typeface="+mn-lt"/>
              </a:rPr>
              <a:t>-</a:t>
            </a:r>
          </a:p>
          <a:p>
            <a:pPr indent="-457200"/>
            <a:r>
              <a:rPr lang="en-US" sz="22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200" dirty="0" smtClean="0">
                <a:solidFill>
                  <a:schemeClr val="accent1"/>
                </a:solidFill>
                <a:latin typeface="+mn-lt"/>
              </a:rPr>
              <a:t>   </a:t>
            </a:r>
            <a:r>
              <a:rPr lang="en-US" sz="2200" dirty="0" err="1" smtClean="0">
                <a:solidFill>
                  <a:schemeClr val="accent1"/>
                </a:solidFill>
                <a:latin typeface="+mn-lt"/>
              </a:rPr>
              <a:t>zation</a:t>
            </a:r>
            <a:endParaRPr lang="en-US" sz="2200" dirty="0">
              <a:solidFill>
                <a:schemeClr val="accent1"/>
              </a:solidFill>
              <a:latin typeface="+mn-lt"/>
            </a:endParaRPr>
          </a:p>
          <a:p>
            <a:endParaRPr lang="en-US" sz="1800" dirty="0" smtClean="0">
              <a:solidFill>
                <a:srgbClr val="2584BB"/>
              </a:solidFill>
              <a:latin typeface="+mn-lt"/>
            </a:endParaRPr>
          </a:p>
          <a:p>
            <a:endParaRPr lang="en-US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7696200" y="2495550"/>
            <a:ext cx="1219200" cy="175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08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Entity Recognition (NER)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uses:</a:t>
            </a:r>
          </a:p>
          <a:p>
            <a:pPr lvl="1"/>
            <a:r>
              <a:rPr lang="en-US" dirty="0" smtClean="0"/>
              <a:t>Named entities can be indexed, linked off, etc.</a:t>
            </a:r>
          </a:p>
          <a:p>
            <a:pPr lvl="1"/>
            <a:r>
              <a:rPr lang="en-US" dirty="0" smtClean="0"/>
              <a:t>Sentiment can be attributed to companies or products</a:t>
            </a:r>
          </a:p>
          <a:p>
            <a:pPr lvl="1"/>
            <a:r>
              <a:rPr lang="en-US" dirty="0" smtClean="0"/>
              <a:t>A lot of IE relations are associations between named entities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question answering, answers are often named entities.</a:t>
            </a:r>
          </a:p>
          <a:p>
            <a:pPr lvl="1"/>
            <a:endParaRPr lang="en-US" sz="1050" dirty="0" smtClean="0"/>
          </a:p>
          <a:p>
            <a:r>
              <a:rPr lang="en-US" dirty="0" smtClean="0"/>
              <a:t>Concretely:</a:t>
            </a:r>
          </a:p>
          <a:p>
            <a:pPr lvl="1"/>
            <a:r>
              <a:rPr lang="en-US" dirty="0" smtClean="0"/>
              <a:t>Many web pages tag various entities, with links to bio or topic pages, etc.</a:t>
            </a:r>
          </a:p>
          <a:p>
            <a:pPr lvl="2"/>
            <a:r>
              <a:rPr lang="en-US" dirty="0" smtClean="0"/>
              <a:t>Reuters</a:t>
            </a:r>
            <a:r>
              <a:rPr lang="en-US" altLang="ja-JP" dirty="0" smtClean="0"/>
              <a:t>’ </a:t>
            </a:r>
            <a:r>
              <a:rPr lang="en-US" altLang="ja-JP" dirty="0" err="1" smtClean="0"/>
              <a:t>OpenCalais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Evri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AlchemyAPI</a:t>
            </a:r>
            <a:r>
              <a:rPr lang="en-US" altLang="ja-JP" dirty="0" smtClean="0"/>
              <a:t>, Yahoo’s Term Extraction, …</a:t>
            </a:r>
            <a:endParaRPr lang="en-US" dirty="0" smtClean="0"/>
          </a:p>
          <a:p>
            <a:pPr lvl="1"/>
            <a:r>
              <a:rPr lang="en-US" altLang="ja-JP" dirty="0" smtClean="0"/>
              <a:t>Apple/Google/Microsoft/… smart recognizers for document content</a:t>
            </a:r>
          </a:p>
        </p:txBody>
      </p:sp>
    </p:spTree>
    <p:extLst>
      <p:ext uri="{BB962C8B-B14F-4D97-AF65-F5344CB8AC3E}">
        <p14:creationId xmlns:p14="http://schemas.microsoft.com/office/powerpoint/2010/main" xmlns="" val="405695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NLP-class.potx</Template>
  <TotalTime>48378</TotalTime>
  <Words>3006</Words>
  <Application>Microsoft Macintosh PowerPoint</Application>
  <PresentationFormat>On-screen Show (16:9)</PresentationFormat>
  <Paragraphs>499</Paragraphs>
  <Slides>32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NLP-class</vt:lpstr>
      <vt:lpstr>Chart</vt:lpstr>
      <vt:lpstr>Equation</vt:lpstr>
      <vt:lpstr>Information Extraction and Named Entity Recognition</vt:lpstr>
      <vt:lpstr>Information Extraction</vt:lpstr>
      <vt:lpstr>Information Extraction (IE)</vt:lpstr>
      <vt:lpstr>Low-level information extraction</vt:lpstr>
      <vt:lpstr>Low-level information extraction</vt:lpstr>
      <vt:lpstr>Named Entity Recognition (NER)</vt:lpstr>
      <vt:lpstr>Named Entity Recognition (NER)</vt:lpstr>
      <vt:lpstr>Named Entity Recognition (NER)</vt:lpstr>
      <vt:lpstr>Named Entity Recognition (NER)</vt:lpstr>
      <vt:lpstr>Information Extraction and Named Entity Recognition</vt:lpstr>
      <vt:lpstr>Evaluation of Named Entity Recognition</vt:lpstr>
      <vt:lpstr>The Named Entity Recognition Task</vt:lpstr>
      <vt:lpstr>Precision/Recall/F1 for IE/NER</vt:lpstr>
      <vt:lpstr>Evaluation of Named Entity Recognition</vt:lpstr>
      <vt:lpstr>Sequence Models for Named Entity Recognition</vt:lpstr>
      <vt:lpstr>The ML sequence model approach to NER</vt:lpstr>
      <vt:lpstr>Encoding classes for sequence labeling</vt:lpstr>
      <vt:lpstr>Features for sequence labeling</vt:lpstr>
      <vt:lpstr>Features: Word substrings</vt:lpstr>
      <vt:lpstr>Features: Word shapes</vt:lpstr>
      <vt:lpstr>Sequence Models for Named Entity Recognition</vt:lpstr>
      <vt:lpstr>Maximum entropy sequence models</vt:lpstr>
      <vt:lpstr>Sequence problems</vt:lpstr>
      <vt:lpstr>MEMM inference in systems</vt:lpstr>
      <vt:lpstr>Example: POS Tagging</vt:lpstr>
      <vt:lpstr>Example: POS Tagging</vt:lpstr>
      <vt:lpstr>Inference in Systems</vt:lpstr>
      <vt:lpstr>Greedy Inference</vt:lpstr>
      <vt:lpstr>Beam Inference</vt:lpstr>
      <vt:lpstr>Viterbi Inference</vt:lpstr>
      <vt:lpstr>CRFs [Lafferty, Pereira, and McCallum 2001]</vt:lpstr>
      <vt:lpstr>Maximum entropy sequence models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Steven</cp:lastModifiedBy>
  <cp:revision>236</cp:revision>
  <cp:lastPrinted>2012-03-06T20:53:56Z</cp:lastPrinted>
  <dcterms:created xsi:type="dcterms:W3CDTF">2010-04-19T15:31:24Z</dcterms:created>
  <dcterms:modified xsi:type="dcterms:W3CDTF">2012-03-15T18:16:26Z</dcterms:modified>
</cp:coreProperties>
</file>