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1C2EC7-5CD7-4077-84C6-1D373B97A292}">
          <p14:sldIdLst>
            <p14:sldId id="256"/>
          </p14:sldIdLst>
        </p14:section>
        <p14:section name="Untitled Section" id="{34062491-6C73-463F-8F3E-473F1BAD16F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231E-1B0A-4825-963E-218615CB68B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5B40-A335-4257-89A1-EBE01D35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57184" y="104827"/>
            <a:ext cx="485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Ondeck Business Model Canvas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422" y="657932"/>
            <a:ext cx="8594125" cy="600804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22421" y="5277216"/>
            <a:ext cx="859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13734" y="650662"/>
            <a:ext cx="12323" cy="4606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05590" y="650662"/>
            <a:ext cx="2907" cy="462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09018" y="657932"/>
            <a:ext cx="15322" cy="459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8616" y="657932"/>
            <a:ext cx="23172" cy="462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52926" y="3319893"/>
            <a:ext cx="1756709" cy="1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9058" y="3248250"/>
            <a:ext cx="1895282" cy="1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0822" y="5319797"/>
            <a:ext cx="417367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Cost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30%-56% to TLCs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30% flat commission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20% hold-back for potential job fixes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/>
              <a:t>6% after the first $100,000 ($6,000 to Ondeck) of income to TLC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Software partner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Insurance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6257" y="782284"/>
            <a:ext cx="148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 Partners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Atomic for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Van </a:t>
            </a:r>
            <a:r>
              <a:rPr lang="en-US" sz="900" dirty="0" err="1"/>
              <a:t>Wyk</a:t>
            </a:r>
            <a:r>
              <a:rPr lang="en-US" sz="900" dirty="0"/>
              <a:t> for insurance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Investors for $$$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Copying a “model” for acquiring TLCs (Keller-Williams Realty)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Webinar platform for TLC screening / onboarding / training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911535" y="782284"/>
            <a:ext cx="1707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Connecting with top TLCs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TLCs “boots on the ground” to enroll local contractors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Checking all contractor insurance vis 3</a:t>
            </a:r>
            <a:r>
              <a:rPr lang="en-US" sz="900" baseline="30000" dirty="0"/>
              <a:t>rd</a:t>
            </a:r>
            <a:r>
              <a:rPr lang="en-US" sz="900" dirty="0"/>
              <a:t> party portal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Creating a simple solution for easy payment, booking and closing the job</a:t>
            </a:r>
          </a:p>
          <a:p>
            <a:endParaRPr lang="en-US" sz="12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1847408" y="3246917"/>
            <a:ext cx="18410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Key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Awesome standard work and training for the TLCs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Easy and powerful tools/dashboards for TLCs to manage their HPs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Portal for checking 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Seamless payment system</a:t>
            </a:r>
          </a:p>
          <a:p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146673" y="796824"/>
            <a:ext cx="15785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Customers</a:t>
            </a:r>
          </a:p>
          <a:p>
            <a:endParaRPr lang="en-US" sz="900" dirty="0"/>
          </a:p>
          <a:p>
            <a:r>
              <a:rPr lang="en-US" sz="900" u="sng" dirty="0"/>
              <a:t>Trusted Local Connectors (TLCs)</a:t>
            </a: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1 per 100-200 contractors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2500 – 4000 nationwide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Local presence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High value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Business 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Long-term entrepreneurial mindset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u="sng" dirty="0"/>
              <a:t>Home Professionals (HPs)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Enrolled by TLCs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Top 15% of the home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375,000 contractors nationwide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Pay 5% of closed jobs (after card processing fees)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u="sng" dirty="0"/>
              <a:t>Homeowners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Income &gt; $100,000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Home value &gt; $250,000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Not sensitive to multiple estimates, looking for convenience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50M home target (1/2 of United States)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Top 600 markets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372344" y="796824"/>
            <a:ext cx="168254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Customer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TLCs are connected by long-term business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HPs are connected by constant stream of homeowner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Homeowners view us as a one-stop solution for their home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All are connected by the social platform aspects</a:t>
            </a:r>
          </a:p>
          <a:p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396901" y="3343079"/>
            <a:ext cx="170755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HPs enrolled by TLCs, TLCs get referrals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TLCs by LinkedIn, Indeed, Craigslist, word-of-mouth, traditional marketing for “build a business” model (real estate agents,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Homeowners by </a:t>
            </a:r>
            <a:r>
              <a:rPr lang="en-US" sz="900" dirty="0" err="1"/>
              <a:t>Adwords</a:t>
            </a:r>
            <a:r>
              <a:rPr lang="en-US" sz="900" dirty="0"/>
              <a:t>, word-of-mouth by contractors and other homeowner friends, PR, radio, local influencers</a:t>
            </a:r>
          </a:p>
          <a:p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733328" y="790676"/>
            <a:ext cx="161846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Value Proposition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Speed of communication between HPs and homeowners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100% project guarantee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“Exclusivity” for contractors (top 15%)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Less Noise for HPs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Simple Booking and Payment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Simple “Are you happy with your service?” reviews. </a:t>
            </a:r>
            <a:r>
              <a:rPr lang="en-US" sz="900" dirty="0">
                <a:sym typeface="Wingdings" panose="05000000000000000000" pitchFamily="2" charset="2"/>
              </a:rPr>
              <a:t> 97%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In-depth private review from homeowners and TLCs to contractors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TLC massive training and business opportunity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TLC online tools to grow and manage 100-200 HPs</a:t>
            </a:r>
            <a:endParaRPr lang="en-US" sz="900" dirty="0"/>
          </a:p>
          <a:p>
            <a:endParaRPr lang="en-US" sz="1200" u="sng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624109" y="5266199"/>
            <a:ext cx="14511" cy="1407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65914" y="5328069"/>
            <a:ext cx="3804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Revenue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TLCs pay Certification Fee ($500 est.)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5% service fee to home contractor when job is approved by customer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887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E388-3403-4CD3-84E3-B5BACF2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Ondeck Ecosystem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B23C6-98EF-4D33-9974-9AE64253BB52}"/>
              </a:ext>
            </a:extLst>
          </p:cNvPr>
          <p:cNvSpPr txBox="1"/>
          <p:nvPr/>
        </p:nvSpPr>
        <p:spPr>
          <a:xfrm>
            <a:off x="3859644" y="1517614"/>
            <a:ext cx="12583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Ondeck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EF2EB-F693-4428-96AC-D953FB3A6D79}"/>
              </a:ext>
            </a:extLst>
          </p:cNvPr>
          <p:cNvSpPr txBox="1"/>
          <p:nvPr/>
        </p:nvSpPr>
        <p:spPr>
          <a:xfrm>
            <a:off x="1586918" y="3119384"/>
            <a:ext cx="12583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Insurance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A90C3-F586-41BC-BEA7-8398DD722AA5}"/>
              </a:ext>
            </a:extLst>
          </p:cNvPr>
          <p:cNvSpPr txBox="1"/>
          <p:nvPr/>
        </p:nvSpPr>
        <p:spPr>
          <a:xfrm>
            <a:off x="6142140" y="3257884"/>
            <a:ext cx="1961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Homeowner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1DAF-0A92-4361-8EE9-343B141F84CD}"/>
              </a:ext>
            </a:extLst>
          </p:cNvPr>
          <p:cNvSpPr txBox="1"/>
          <p:nvPr/>
        </p:nvSpPr>
        <p:spPr>
          <a:xfrm>
            <a:off x="3578603" y="4548229"/>
            <a:ext cx="1986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Professional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84B90-BAAF-4C17-80C0-F3199E8C4BB0}"/>
              </a:ext>
            </a:extLst>
          </p:cNvPr>
          <p:cNvSpPr txBox="1"/>
          <p:nvPr/>
        </p:nvSpPr>
        <p:spPr>
          <a:xfrm>
            <a:off x="4462942" y="2908123"/>
            <a:ext cx="12583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Trusted</a:t>
            </a:r>
          </a:p>
          <a:p>
            <a:r>
              <a:rPr lang="en-US" dirty="0"/>
              <a:t>Local</a:t>
            </a:r>
          </a:p>
          <a:p>
            <a:r>
              <a:rPr lang="en-US" dirty="0"/>
              <a:t>Connectors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19EE2F4-9C4C-4918-9DE5-E80CE4D66C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8467" y="3195335"/>
            <a:ext cx="2338029" cy="349854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DDDD663-268A-4223-932C-5B86454859AF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2398566" y="1658307"/>
            <a:ext cx="1278604" cy="1643551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892E5F-3FA4-4CE2-A446-5CAC3AC1F121}"/>
              </a:ext>
            </a:extLst>
          </p:cNvPr>
          <p:cNvSpPr txBox="1"/>
          <p:nvPr/>
        </p:nvSpPr>
        <p:spPr>
          <a:xfrm>
            <a:off x="1459684" y="1845578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HP insurance verification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BF22F84-1C65-4586-9E98-ECA5FCDD396D}"/>
              </a:ext>
            </a:extLst>
          </p:cNvPr>
          <p:cNvCxnSpPr>
            <a:cxnSpLocks/>
          </p:cNvCxnSpPr>
          <p:nvPr/>
        </p:nvCxnSpPr>
        <p:spPr>
          <a:xfrm rot="5400000">
            <a:off x="2762495" y="2064880"/>
            <a:ext cx="1137278" cy="971728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79300-50E0-4AD3-978E-2E8144D5FB31}"/>
              </a:ext>
            </a:extLst>
          </p:cNvPr>
          <p:cNvSpPr txBox="1"/>
          <p:nvPr/>
        </p:nvSpPr>
        <p:spPr>
          <a:xfrm>
            <a:off x="2703353" y="2334703"/>
            <a:ext cx="101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$ service fee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299FD7-1577-436D-8DB9-F3B28501792C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2216093" y="3765715"/>
            <a:ext cx="1362510" cy="96718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9881F4-F576-4B38-BDFA-AB7E7068BEF4}"/>
              </a:ext>
            </a:extLst>
          </p:cNvPr>
          <p:cNvSpPr txBox="1"/>
          <p:nvPr/>
        </p:nvSpPr>
        <p:spPr>
          <a:xfrm>
            <a:off x="1586917" y="4732895"/>
            <a:ext cx="1258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Sends information via the platform during enrollment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8E250C-5923-4CD1-BC95-9240DD00FA01}"/>
              </a:ext>
            </a:extLst>
          </p:cNvPr>
          <p:cNvSpPr txBox="1"/>
          <p:nvPr/>
        </p:nvSpPr>
        <p:spPr>
          <a:xfrm>
            <a:off x="2807518" y="4146846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5% of total job cost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6915BA8-1EE7-49E7-9E1A-2D1C11D7389D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5411921" y="1546852"/>
            <a:ext cx="1417104" cy="200496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C4A1CB-9F8D-4757-AA76-1140A2985CC8}"/>
              </a:ext>
            </a:extLst>
          </p:cNvPr>
          <p:cNvSpPr txBox="1"/>
          <p:nvPr/>
        </p:nvSpPr>
        <p:spPr>
          <a:xfrm>
            <a:off x="6025398" y="1591761"/>
            <a:ext cx="1842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Booking “deposit” of $50 to $500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2E5088-B354-4EBB-975A-4CF1C6D40AAE}"/>
              </a:ext>
            </a:extLst>
          </p:cNvPr>
          <p:cNvCxnSpPr>
            <a:cxnSpLocks/>
          </p:cNvCxnSpPr>
          <p:nvPr/>
        </p:nvCxnSpPr>
        <p:spPr>
          <a:xfrm rot="5400000">
            <a:off x="2895280" y="3367987"/>
            <a:ext cx="2338031" cy="4549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142845-AA9F-4EBB-947E-22694BD8D605}"/>
              </a:ext>
            </a:extLst>
          </p:cNvPr>
          <p:cNvSpPr txBox="1"/>
          <p:nvPr/>
        </p:nvSpPr>
        <p:spPr>
          <a:xfrm>
            <a:off x="4062021" y="3904301"/>
            <a:ext cx="1198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Job payment plus balance of booking fee (less 5%) when job is approved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D6494D-3827-4FDF-A079-BD2F9A74F55D}"/>
              </a:ext>
            </a:extLst>
          </p:cNvPr>
          <p:cNvCxnSpPr>
            <a:cxnSpLocks/>
          </p:cNvCxnSpPr>
          <p:nvPr/>
        </p:nvCxnSpPr>
        <p:spPr>
          <a:xfrm rot="10800000">
            <a:off x="5141760" y="2088147"/>
            <a:ext cx="1712046" cy="11786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68C7EA-00CC-4289-9469-19E7113347D6}"/>
              </a:ext>
            </a:extLst>
          </p:cNvPr>
          <p:cNvSpPr txBox="1"/>
          <p:nvPr/>
        </p:nvSpPr>
        <p:spPr>
          <a:xfrm>
            <a:off x="5992537" y="2756785"/>
            <a:ext cx="1198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Uses website/apps to view HPs and submit bookings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BA27C1A-6B88-4707-A60D-39EB24B6E1F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791337" y="3401278"/>
            <a:ext cx="1105679" cy="1557555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3693C6-66EB-4A06-8CCF-3DF3CA5A5227}"/>
              </a:ext>
            </a:extLst>
          </p:cNvPr>
          <p:cNvSpPr txBox="1"/>
          <p:nvPr/>
        </p:nvSpPr>
        <p:spPr>
          <a:xfrm>
            <a:off x="7191464" y="3662113"/>
            <a:ext cx="10150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communication with contractor via easy messaging / notifications through web/app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0C73D75-9264-452D-9613-A6FE4F52B484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378138" y="2274625"/>
            <a:ext cx="428992" cy="2076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D4A80E-CE2B-415F-8EC1-B23F2B00213A}"/>
              </a:ext>
            </a:extLst>
          </p:cNvPr>
          <p:cNvSpPr txBox="1"/>
          <p:nvPr/>
        </p:nvSpPr>
        <p:spPr>
          <a:xfrm>
            <a:off x="5385743" y="4233133"/>
            <a:ext cx="1198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Finds and enrolls HPs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1C06CB-95D9-4E11-AD13-72D316EF532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721291" y="3369788"/>
            <a:ext cx="420849" cy="2455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74C629-35A7-45F4-9047-297A19EEA6ED}"/>
              </a:ext>
            </a:extLst>
          </p:cNvPr>
          <p:cNvSpPr txBox="1"/>
          <p:nvPr/>
        </p:nvSpPr>
        <p:spPr>
          <a:xfrm>
            <a:off x="5700663" y="3604939"/>
            <a:ext cx="1198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Boots on the ground marketing + Mediates poor jobs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FE9A34-10B1-4EE8-B717-60BED472E0A0}"/>
              </a:ext>
            </a:extLst>
          </p:cNvPr>
          <p:cNvSpPr txBox="1"/>
          <p:nvPr/>
        </p:nvSpPr>
        <p:spPr>
          <a:xfrm>
            <a:off x="4205683" y="2511389"/>
            <a:ext cx="80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Finds/enrolls/trains TLCs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9B92A35-BFE5-4F4B-88F7-39222EC65B3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4645145" y="2461151"/>
            <a:ext cx="744179" cy="149766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22CAB8-268E-439B-93EA-80DBC1DEF6EF}"/>
              </a:ext>
            </a:extLst>
          </p:cNvPr>
          <p:cNvSpPr txBox="1"/>
          <p:nvPr/>
        </p:nvSpPr>
        <p:spPr>
          <a:xfrm>
            <a:off x="5036119" y="2521350"/>
            <a:ext cx="84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$ Certification Fee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594DAE4-955D-4C2F-8F10-6FC873FB29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4969" y="4115010"/>
            <a:ext cx="721303" cy="1272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2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2143</TotalTime>
  <Words>513</Words>
  <Application>Microsoft Office PowerPoint</Application>
  <PresentationFormat>On-screen Show (4:3)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Ondeck Ecosystem</vt:lpstr>
    </vt:vector>
  </TitlesOfParts>
  <Company>Marquette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Otero, Kelsey</dc:creator>
  <cp:lastModifiedBy>Corey Geer</cp:lastModifiedBy>
  <cp:revision>30</cp:revision>
  <cp:lastPrinted>2015-10-27T14:51:16Z</cp:lastPrinted>
  <dcterms:created xsi:type="dcterms:W3CDTF">2015-09-16T19:52:53Z</dcterms:created>
  <dcterms:modified xsi:type="dcterms:W3CDTF">2017-10-04T22:52:14Z</dcterms:modified>
</cp:coreProperties>
</file>