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12" r:id="rId1"/>
  </p:sldMasterIdLst>
  <p:notesMasterIdLst>
    <p:notesMasterId r:id="rId8"/>
  </p:notesMasterIdLst>
  <p:handoutMasterIdLst>
    <p:handoutMasterId r:id="rId9"/>
  </p:handoutMasterIdLst>
  <p:sldIdLst>
    <p:sldId id="256" r:id="rId2"/>
    <p:sldId id="331" r:id="rId3"/>
    <p:sldId id="332" r:id="rId4"/>
    <p:sldId id="336" r:id="rId5"/>
    <p:sldId id="325" r:id="rId6"/>
    <p:sldId id="334" r:id="rId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370" autoAdjust="0"/>
  </p:normalViewPr>
  <p:slideViewPr>
    <p:cSldViewPr>
      <p:cViewPr varScale="1">
        <p:scale>
          <a:sx n="84" d="100"/>
          <a:sy n="84" d="100"/>
        </p:scale>
        <p:origin x="927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10AF7A-CEF3-419F-B104-1307E7276DD4}" type="datetimeFigureOut">
              <a:rPr lang="zh-CN" altLang="en-US"/>
              <a:pPr>
                <a:defRPr/>
              </a:pPr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950DFD2-DFE9-4803-8BE3-FDD69C1F0D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4F9FD7-D08E-4FB0-B352-54B0B47F7336}" type="datetimeFigureOut">
              <a:rPr lang="zh-CN" altLang="en-US"/>
              <a:pPr>
                <a:defRPr/>
              </a:pPr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81904AB-CD00-4441-AD3C-11D39017E3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3C5E31-56B6-4973-B761-89A69787FC2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逻辑结构、物理结构区别；有哪些逻辑结构和哪些物理结构。</a:t>
            </a:r>
            <a:endParaRPr lang="en-US" altLang="zh-CN" dirty="0" smtClean="0"/>
          </a:p>
          <a:p>
            <a:r>
              <a:rPr lang="zh-CN" altLang="en-US" dirty="0" smtClean="0"/>
              <a:t>根据执行次数，能够计算得到时间复杂度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顺序和链式存储的特点。顺序和链式中如何获取地址。</a:t>
            </a:r>
            <a:endParaRPr lang="en-US" altLang="zh-CN" dirty="0" smtClean="0"/>
          </a:p>
          <a:p>
            <a:r>
              <a:rPr lang="zh-CN" altLang="en-US" dirty="0" smtClean="0"/>
              <a:t>理解栈和队列，如何进行入栈、出栈；入队、出队。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904AB-CD00-4441-AD3C-11D39017E39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4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知道什么是完全二叉树、什么是满二叉树。二叉树的性质，比如完全二叉树的深度，二叉树中度为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的结点个数关系</a:t>
            </a:r>
            <a:endParaRPr lang="en-US" altLang="zh-CN" dirty="0" smtClean="0"/>
          </a:p>
          <a:p>
            <a:r>
              <a:rPr lang="zh-CN" altLang="en-US" dirty="0" smtClean="0"/>
              <a:t>赫夫曼树构造过程中注意各个子树的权值要从小到大排序 赫夫曼编码是根据赫夫曼树左分支为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右分支为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904AB-CD00-4441-AD3C-11D39017E39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2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图的两种存储方法要知道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根据图的邻接表获取图的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是唯一的</a:t>
            </a:r>
            <a:endParaRPr lang="en-US" altLang="zh-CN" dirty="0" smtClean="0"/>
          </a:p>
          <a:p>
            <a:r>
              <a:rPr lang="zh-CN" altLang="en-US" dirty="0" smtClean="0"/>
              <a:t>能够根据图的深度优先生成树和广度优先生成树获得遍历序列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图的应用也会考两三个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904AB-CD00-4441-AD3C-11D39017E39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6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静态查找中顺序查找和折半查找的思想以及实现</a:t>
            </a:r>
            <a:endParaRPr lang="en-US" altLang="zh-CN" dirty="0" smtClean="0"/>
          </a:p>
          <a:p>
            <a:r>
              <a:rPr lang="zh-CN" altLang="en-US" dirty="0" smtClean="0"/>
              <a:t>二叉排序树、平衡二叉树的构造</a:t>
            </a:r>
            <a:endParaRPr lang="en-US" altLang="zh-CN" dirty="0" smtClean="0"/>
          </a:p>
          <a:p>
            <a:r>
              <a:rPr lang="zh-CN" altLang="en-US" dirty="0" smtClean="0"/>
              <a:t>哈希重中之重，哈希的不成功查找长度（把哈希表当做循环表，不成功的次数要循环过去）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各种内排序的时间复杂度。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1904AB-CD00-4441-AD3C-11D39017E39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4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47091-FA67-45C6-AE94-BEADA1660506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B0A8A20-A230-44CD-8D5B-C1400E28F4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FAAE4-BA90-4F8B-AD9F-EFA3AB13DD5A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B391B-4C27-4146-9318-4333E0742A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BDBAD-2086-47D0-A24F-458F81E404E3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8211B-B48C-4ED6-8BB6-A947C5C167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 userDrawn="1"/>
        </p:nvCxnSpPr>
        <p:spPr>
          <a:xfrm>
            <a:off x="179388" y="1341438"/>
            <a:ext cx="878522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8"/>
          <p:cNvCxnSpPr/>
          <p:nvPr userDrawn="1"/>
        </p:nvCxnSpPr>
        <p:spPr>
          <a:xfrm>
            <a:off x="179388" y="6453188"/>
            <a:ext cx="8785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76" y="152718"/>
            <a:ext cx="5791200" cy="9720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632848" cy="4497363"/>
          </a:xfrm>
        </p:spPr>
        <p:txBody>
          <a:bodyPr/>
          <a:lstStyle>
            <a:lvl1pPr>
              <a:defRPr sz="2400" b="0"/>
            </a:lvl1pPr>
            <a:lvl2pPr>
              <a:defRPr b="0">
                <a:latin typeface="宋体" pitchFamily="2" charset="-122"/>
                <a:ea typeface="宋体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9388" y="6492875"/>
            <a:ext cx="3706812" cy="284163"/>
          </a:xfrm>
        </p:spPr>
        <p:txBody>
          <a:bodyPr/>
          <a:lstStyle>
            <a:lvl1pPr>
              <a:defRPr sz="1200" dirty="0"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数据结构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48575" y="6462713"/>
            <a:ext cx="1316038" cy="365125"/>
          </a:xfrm>
        </p:spPr>
        <p:txBody>
          <a:bodyPr/>
          <a:lstStyle>
            <a:lvl1pPr algn="r">
              <a:defRPr sz="1600" smtClean="0"/>
            </a:lvl1pPr>
          </a:lstStyle>
          <a:p>
            <a:pPr>
              <a:defRPr/>
            </a:pPr>
            <a:fld id="{D99CC608-1EE6-4BDC-9EA0-7A4E7467D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8C3F-C732-4C4B-97F4-61246FA55471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C3512-D02B-4CB6-AFBB-8865AD699E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2AFB5-BE34-43FE-87DA-7636E6E2BF4C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9F118-05A2-4179-9786-C46A0E8F2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E2FE5-BAD1-4B25-B112-4861C2C09590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5F9C6-D55F-45BF-BA97-8591CC727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FC318-18C2-4E73-98C8-13D8D2A58DD1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1C252-FA5F-468A-94BA-0EAF74D99A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A002C-C2FB-4584-BEFE-B57D5B4666B4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30261-7CFD-43F0-8645-DC1CB0B7A8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33A63-1E4F-4BBD-8B0B-B9D12F0203A7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FD57C-384A-4834-9D9C-4634DAE558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8728F-F4CD-4C0D-B249-FD07DCA1DDB8}" type="datetime4">
              <a:rPr lang="en-US"/>
              <a:pPr>
                <a:defRPr/>
              </a:pPr>
              <a:t>December 26, 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E3CEA53-895B-4930-8A47-F1AEE8C1FB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973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1572D7-F689-4313-B511-3514E9F1F5DA}" type="datetime4">
              <a:rPr lang="en-US"/>
              <a:pPr>
                <a:defRPr/>
              </a:pPr>
              <a:t>December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2400" b="1" smtClean="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72D8A8-CF1E-4791-9A54-E805156743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3" r:id="rId3"/>
    <p:sldLayoutId id="2147483922" r:id="rId4"/>
    <p:sldLayoutId id="2147483921" r:id="rId5"/>
    <p:sldLayoutId id="2147483920" r:id="rId6"/>
    <p:sldLayoutId id="2147483919" r:id="rId7"/>
    <p:sldLayoutId id="2147483918" r:id="rId8"/>
    <p:sldLayoutId id="2147483926" r:id="rId9"/>
    <p:sldLayoutId id="2147483917" r:id="rId10"/>
    <p:sldLayoutId id="21474839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188" y="4800600"/>
            <a:ext cx="6704012" cy="914400"/>
          </a:xfrm>
        </p:spPr>
        <p:txBody>
          <a:bodyPr rtlCol="0">
            <a:normAutofit lnSpcReduction="10000"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主讲教师：仰燕兰</a:t>
            </a:r>
            <a:endParaRPr lang="en-US" altLang="zh-CN" sz="24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auto">
              <a:buFont typeface="Arial" pitchFamily="34" charset="0"/>
              <a:buNone/>
              <a:defRPr/>
            </a:pPr>
            <a:r>
              <a:rPr lang="zh-CN" altLang="en-US" sz="2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电子邮箱：</a:t>
            </a:r>
            <a:r>
              <a:rPr lang="en-US" altLang="zh-CN" sz="2400" b="1" cap="none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yyl@seu.edu.cn</a:t>
            </a:r>
            <a:endParaRPr lang="zh-CN" altLang="en-US" sz="2400" b="1" cap="none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25" y="152400"/>
            <a:ext cx="5791200" cy="9731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课程主要内容</a:t>
            </a:r>
            <a:endParaRPr lang="zh-CN" altLang="en-US" dirty="0"/>
          </a:p>
        </p:txBody>
      </p:sp>
      <p:sp>
        <p:nvSpPr>
          <p:cNvPr id="17410" name="页脚占位符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数据结构</a:t>
            </a:r>
            <a:endParaRPr lang="en-US" altLang="zh-CN"/>
          </a:p>
        </p:txBody>
      </p:sp>
      <p:sp>
        <p:nvSpPr>
          <p:cNvPr id="17411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006404B-1B2C-47F1-8584-379BEB0D80EE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ea typeface="宋体" charset="-122"/>
            </a:endParaRPr>
          </a:p>
        </p:txBody>
      </p:sp>
      <p:grpSp>
        <p:nvGrpSpPr>
          <p:cNvPr id="17412" name="组合 14"/>
          <p:cNvGrpSpPr>
            <a:grpSpLocks/>
          </p:cNvGrpSpPr>
          <p:nvPr/>
        </p:nvGrpSpPr>
        <p:grpSpPr bwMode="auto">
          <a:xfrm>
            <a:off x="1042988" y="1917700"/>
            <a:ext cx="6265862" cy="3671888"/>
            <a:chOff x="1330325" y="1917700"/>
            <a:chExt cx="6265863" cy="3671888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330325" y="2133600"/>
              <a:ext cx="1584325" cy="647700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5400000" scaled="1"/>
            </a:gra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latin typeface="+mn-lt"/>
                  <a:ea typeface="+mn-ea"/>
                </a:rPr>
                <a:t>基础篇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330325" y="3213100"/>
              <a:ext cx="1584325" cy="647700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5400000" scaled="1"/>
            </a:gra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latin typeface="+mn-lt"/>
                  <a:ea typeface="+mn-ea"/>
                </a:rPr>
                <a:t>结构篇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330325" y="4581525"/>
              <a:ext cx="1584325" cy="100806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5400000" scaled="1"/>
            </a:gra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>
                  <a:solidFill>
                    <a:schemeClr val="tx2"/>
                  </a:solidFill>
                  <a:latin typeface="+mn-lt"/>
                  <a:ea typeface="+mn-ea"/>
                </a:rPr>
                <a:t>查找排序篇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987675" y="2133600"/>
              <a:ext cx="720725" cy="503238"/>
            </a:xfrm>
            <a:prstGeom prst="rightArrow">
              <a:avLst>
                <a:gd name="adj1" fmla="val 50000"/>
                <a:gd name="adj2" fmla="val 35804"/>
              </a:avLst>
            </a:prstGeom>
            <a:gradFill rotWithShape="1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0" scaled="1"/>
            </a:gra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779837" y="1917700"/>
              <a:ext cx="3816351" cy="100806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5400000" scaled="1"/>
            </a:gra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latin typeface="+mn-lt"/>
                  <a:ea typeface="+mn-ea"/>
                </a:rPr>
                <a:t>数据结构相关概念、</a:t>
              </a:r>
              <a:endParaRPr lang="en-US" altLang="zh-CN" sz="2800" b="1" dirty="0">
                <a:solidFill>
                  <a:schemeClr val="tx2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latin typeface="+mn-lt"/>
                  <a:ea typeface="+mn-ea"/>
                </a:rPr>
                <a:t>算法分析</a:t>
              </a: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2987675" y="3286125"/>
              <a:ext cx="720725" cy="503238"/>
            </a:xfrm>
            <a:prstGeom prst="rightArrow">
              <a:avLst>
                <a:gd name="adj1" fmla="val 50000"/>
                <a:gd name="adj2" fmla="val 35804"/>
              </a:avLst>
            </a:prstGeom>
            <a:gradFill rotWithShape="1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0" scaled="1"/>
            </a:gra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779837" y="3213100"/>
              <a:ext cx="3816351" cy="100806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5400000" scaled="1"/>
            </a:gra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latin typeface="+mn-lt"/>
                  <a:ea typeface="+mn-ea"/>
                </a:rPr>
                <a:t>线性结构、扩展线性结构、树形结构、图 </a:t>
              </a:r>
            </a:p>
          </p:txBody>
        </p:sp>
        <p:sp>
          <p:nvSpPr>
            <p:cNvPr id="13" name="AutoShape 15"/>
            <p:cNvSpPr>
              <a:spLocks noChangeArrowheads="1"/>
            </p:cNvSpPr>
            <p:nvPr/>
          </p:nvSpPr>
          <p:spPr bwMode="auto">
            <a:xfrm>
              <a:off x="2987675" y="4799013"/>
              <a:ext cx="720725" cy="503237"/>
            </a:xfrm>
            <a:prstGeom prst="rightArrow">
              <a:avLst>
                <a:gd name="adj1" fmla="val 50000"/>
                <a:gd name="adj2" fmla="val 35804"/>
              </a:avLst>
            </a:prstGeom>
            <a:gradFill rotWithShape="1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0" scaled="1"/>
            </a:gra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779837" y="4581525"/>
              <a:ext cx="3816351" cy="1008063"/>
            </a:xfrm>
            <a:prstGeom prst="rect">
              <a:avLst/>
            </a:prstGeom>
            <a:gradFill rotWithShape="1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5400000" scaled="1"/>
            </a:gradFill>
            <a:ln>
              <a:noFill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latin typeface="+mn-lt"/>
                  <a:ea typeface="+mn-ea"/>
                </a:rPr>
                <a:t>查找</a:t>
              </a:r>
              <a:endParaRPr lang="en-US" altLang="zh-CN" sz="2800" b="1" dirty="0">
                <a:solidFill>
                  <a:schemeClr val="tx2"/>
                </a:solidFill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latin typeface="+mn-lt"/>
                  <a:ea typeface="+mn-ea"/>
                </a:rPr>
                <a:t>内排序、外排序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25" y="152400"/>
            <a:ext cx="5791200" cy="9731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重点内容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772815"/>
            <a:ext cx="8136136" cy="4353347"/>
          </a:xfrm>
        </p:spPr>
        <p:txBody>
          <a:bodyPr rtlCol="0">
            <a:normAutofit/>
          </a:bodyPr>
          <a:lstStyle/>
          <a:p>
            <a:pPr marL="342900" lvl="1" indent="-342900" fontAlgn="auto">
              <a:spcAft>
                <a:spcPts val="600"/>
              </a:spcAft>
              <a:buClrTx/>
              <a:buFont typeface="Arial" pitchFamily="34" charset="0"/>
              <a:buChar char="•"/>
              <a:defRPr/>
            </a:pPr>
            <a:r>
              <a:rPr lang="zh-CN" altLang="en-US" sz="2600" dirty="0">
                <a:latin typeface="+mn-lt"/>
                <a:ea typeface="+mn-ea"/>
              </a:rPr>
              <a:t>基础</a:t>
            </a:r>
            <a:endParaRPr lang="en-US" altLang="zh-CN" sz="2600" dirty="0">
              <a:latin typeface="+mn-lt"/>
              <a:ea typeface="+mn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>
                <a:latin typeface="+mj-ea"/>
                <a:ea typeface="+mj-ea"/>
              </a:rPr>
              <a:t>逻辑结构和物理结构</a:t>
            </a: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>
                <a:latin typeface="+mj-ea"/>
                <a:ea typeface="+mj-ea"/>
              </a:rPr>
              <a:t>时间复杂度的计算、各阶时间复杂度的大小关系</a:t>
            </a:r>
          </a:p>
          <a:p>
            <a:pPr marL="355600" lvl="2" indent="0" fontAlgn="auto">
              <a:spcAft>
                <a:spcPts val="600"/>
              </a:spcAft>
              <a:buNone/>
              <a:defRPr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342900" lvl="1" indent="-342900" fontAlgn="auto">
              <a:spcAft>
                <a:spcPts val="600"/>
              </a:spcAft>
              <a:buClrTx/>
              <a:buFont typeface="Arial" pitchFamily="34" charset="0"/>
              <a:buChar char="•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线性表</a:t>
            </a:r>
            <a:endParaRPr lang="en-US" altLang="zh-CN" sz="2600" dirty="0">
              <a:solidFill>
                <a:srgbClr val="000000"/>
              </a:solidFill>
              <a:latin typeface="Arial"/>
              <a:ea typeface="黑体" panose="02010609060101010101" pitchFamily="49" charset="-122"/>
            </a:endParaRPr>
          </a:p>
          <a:p>
            <a:pPr marL="900113" lvl="2" indent="-544513" fontAlgn="auto">
              <a:spcAft>
                <a:spcPts val="600"/>
              </a:spcAft>
              <a:buClr>
                <a:srgbClr val="D1282E"/>
              </a:buClr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两种存储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结构的特点：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顺序和链式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0113" lvl="2" indent="-544513" fontAlgn="auto">
              <a:spcAft>
                <a:spcPts val="600"/>
              </a:spcAft>
              <a:buClr>
                <a:srgbClr val="D1282E"/>
              </a:buClr>
              <a:buFont typeface="+mj-ea"/>
              <a:buAutoNum type="circleNumDbPlain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栈、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队列的概念：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操作受限、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LIFO/FILO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2" indent="0" fontAlgn="auto">
              <a:spcAft>
                <a:spcPts val="600"/>
              </a:spcAft>
              <a:buClr>
                <a:srgbClr val="D1282E"/>
              </a:buClr>
              <a:buNone/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入栈、出栈；入队、出队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页脚占位符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数据结构</a:t>
            </a:r>
            <a:endParaRPr lang="en-US" altLang="zh-CN"/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5A0398-91FD-4217-BDA9-62593555C515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25" y="152400"/>
            <a:ext cx="5791200" cy="9731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重点内容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628775"/>
            <a:ext cx="7920111" cy="4497388"/>
          </a:xfrm>
        </p:spPr>
        <p:txBody>
          <a:bodyPr rtlCol="0">
            <a:normAutofit/>
          </a:bodyPr>
          <a:lstStyle/>
          <a:p>
            <a:pPr marL="342900" lvl="1" indent="-342900" fontAlgn="auto">
              <a:spcBef>
                <a:spcPts val="1800"/>
              </a:spcBef>
              <a:spcAft>
                <a:spcPts val="600"/>
              </a:spcAft>
              <a:buClrTx/>
              <a:buFont typeface="Arial" pitchFamily="34" charset="0"/>
              <a:buChar char="•"/>
              <a:defRPr/>
            </a:pPr>
            <a:r>
              <a:rPr lang="zh-CN" altLang="en-US" sz="2600" dirty="0" smtClean="0">
                <a:latin typeface="+mn-lt"/>
                <a:ea typeface="+mn-ea"/>
              </a:rPr>
              <a:t>树</a:t>
            </a:r>
            <a:r>
              <a:rPr lang="zh-CN" altLang="en-US" sz="2600" dirty="0">
                <a:latin typeface="+mn-lt"/>
                <a:ea typeface="+mn-ea"/>
              </a:rPr>
              <a:t>和二叉树</a:t>
            </a:r>
            <a:endParaRPr lang="en-US" altLang="zh-CN" sz="2600" dirty="0">
              <a:latin typeface="+mn-lt"/>
              <a:ea typeface="+mn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树的存储结构：双亲、孩子、孩子兄弟表示法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二叉树的概念和性质（完全二叉树、满二叉树）</a:t>
            </a:r>
            <a:endParaRPr lang="en-US" altLang="zh-CN" sz="2400" dirty="0">
              <a:latin typeface="+mj-ea"/>
              <a:ea typeface="+mj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二叉树的遍历</a:t>
            </a:r>
            <a:endParaRPr lang="en-US" altLang="zh-CN" sz="2400" dirty="0">
              <a:latin typeface="+mj-ea"/>
              <a:ea typeface="+mj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赫夫曼树的应用：赫夫曼</a:t>
            </a:r>
            <a:r>
              <a:rPr lang="zh-CN" altLang="en-US" sz="2400" dirty="0">
                <a:latin typeface="+mj-ea"/>
                <a:ea typeface="+mj-ea"/>
              </a:rPr>
              <a:t>编码、带权路径</a:t>
            </a:r>
            <a:r>
              <a:rPr lang="zh-CN" altLang="en-US" sz="2400" dirty="0" smtClean="0">
                <a:latin typeface="+mj-ea"/>
                <a:ea typeface="+mj-ea"/>
              </a:rPr>
              <a:t>长度</a:t>
            </a:r>
            <a:r>
              <a:rPr lang="en-US" altLang="zh-CN" sz="2400" dirty="0" smtClean="0">
                <a:latin typeface="+mj-ea"/>
                <a:ea typeface="+mj-ea"/>
              </a:rPr>
              <a:t>WPL</a:t>
            </a:r>
            <a:endParaRPr lang="en-US" altLang="zh-CN" sz="2400" dirty="0">
              <a:latin typeface="+mj-ea"/>
              <a:ea typeface="+mj-ea"/>
            </a:endParaRPr>
          </a:p>
          <a:p>
            <a:pPr fontAlgn="auto">
              <a:buFont typeface="Arial" pitchFamily="34" charset="0"/>
              <a:buNone/>
              <a:defRPr/>
            </a:pPr>
            <a:endParaRPr lang="en-US" altLang="zh-CN" dirty="0" smtClean="0"/>
          </a:p>
        </p:txBody>
      </p:sp>
      <p:sp>
        <p:nvSpPr>
          <p:cNvPr id="19459" name="页脚占位符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数据结构</a:t>
            </a:r>
            <a:endParaRPr lang="en-US" altLang="zh-CN"/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5A0398-91FD-4217-BDA9-62593555C515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25" y="152400"/>
            <a:ext cx="5791200" cy="9731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重点内容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628775"/>
            <a:ext cx="8064127" cy="4497388"/>
          </a:xfrm>
        </p:spPr>
        <p:txBody>
          <a:bodyPr>
            <a:normAutofit/>
          </a:bodyPr>
          <a:lstStyle/>
          <a:p>
            <a:pPr marL="342900" lvl="1" indent="-34290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itchFamily="34" charset="0"/>
              <a:buChar char="•"/>
              <a:tabLst>
                <a:tab pos="803275" algn="l"/>
              </a:tabLst>
              <a:defRPr/>
            </a:pPr>
            <a:r>
              <a:rPr lang="zh-CN" altLang="en-US" sz="2600" dirty="0">
                <a:latin typeface="+mn-lt"/>
                <a:ea typeface="+mn-ea"/>
              </a:rPr>
              <a:t>图和图的应用</a:t>
            </a:r>
            <a:endParaRPr lang="en-US" altLang="zh-CN" sz="2600" dirty="0">
              <a:latin typeface="+mn-lt"/>
              <a:ea typeface="+mn-ea"/>
            </a:endParaRPr>
          </a:p>
          <a:p>
            <a:pPr marL="900113" lvl="2" indent="-544513">
              <a:spcAft>
                <a:spcPts val="600"/>
              </a:spcAft>
              <a:buFontTx/>
              <a:buAutoNum type="circleNumDbPlain"/>
            </a:pPr>
            <a:r>
              <a:rPr lang="zh-CN" altLang="en-US" sz="2400" dirty="0" smtClean="0">
                <a:latin typeface="+mj-ea"/>
                <a:ea typeface="+mj-ea"/>
              </a:rPr>
              <a:t>图的常用存储结构（邻接矩阵、邻接表）</a:t>
            </a:r>
            <a:endParaRPr lang="en-US" altLang="zh-CN" sz="2400" dirty="0">
              <a:latin typeface="+mj-ea"/>
              <a:ea typeface="+mj-ea"/>
            </a:endParaRPr>
          </a:p>
          <a:p>
            <a:pPr marL="900113" lvl="2" indent="-544513">
              <a:spcAft>
                <a:spcPts val="600"/>
              </a:spcAft>
              <a:buFontTx/>
              <a:buAutoNum type="circleNumDbPlain"/>
            </a:pPr>
            <a:r>
              <a:rPr lang="zh-CN" altLang="en-US" sz="2400" dirty="0" smtClean="0">
                <a:latin typeface="+mj-ea"/>
                <a:ea typeface="+mj-ea"/>
              </a:rPr>
              <a:t>图的遍历：</a:t>
            </a:r>
            <a:r>
              <a:rPr lang="en-US" altLang="zh-CN" sz="2400" dirty="0" smtClean="0">
                <a:latin typeface="+mj-ea"/>
                <a:ea typeface="+mj-ea"/>
              </a:rPr>
              <a:t>DFS</a:t>
            </a:r>
            <a:r>
              <a:rPr lang="zh-CN" altLang="en-US" sz="2400" dirty="0">
                <a:latin typeface="+mj-ea"/>
                <a:ea typeface="+mj-ea"/>
              </a:rPr>
              <a:t>、</a:t>
            </a:r>
            <a:r>
              <a:rPr lang="en-US" altLang="zh-CN" sz="2400" dirty="0" smtClean="0">
                <a:latin typeface="+mj-ea"/>
                <a:ea typeface="+mj-ea"/>
              </a:rPr>
              <a:t>BFS</a:t>
            </a:r>
            <a:r>
              <a:rPr lang="zh-CN" altLang="en-US" sz="2400" dirty="0" smtClean="0">
                <a:latin typeface="+mj-ea"/>
                <a:ea typeface="+mj-ea"/>
              </a:rPr>
              <a:t>生成树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900113" lvl="2" indent="-544513">
              <a:spcAft>
                <a:spcPts val="600"/>
              </a:spcAft>
              <a:buFontTx/>
              <a:buAutoNum type="circleNumDbPlain"/>
            </a:pPr>
            <a:r>
              <a:rPr lang="zh-CN" altLang="en-US" sz="2400" dirty="0" smtClean="0">
                <a:latin typeface="+mj-ea"/>
                <a:ea typeface="+mj-ea"/>
              </a:rPr>
              <a:t>最小生成树的构造过程：</a:t>
            </a:r>
            <a:r>
              <a:rPr lang="en-US" altLang="zh-CN" sz="2400" dirty="0" smtClean="0">
                <a:latin typeface="+mj-ea"/>
                <a:ea typeface="+mj-ea"/>
              </a:rPr>
              <a:t>Prim</a:t>
            </a:r>
            <a:r>
              <a:rPr lang="zh-CN" altLang="en-US" sz="2400" dirty="0" smtClean="0">
                <a:latin typeface="+mj-ea"/>
                <a:ea typeface="+mj-ea"/>
              </a:rPr>
              <a:t>，</a:t>
            </a:r>
            <a:r>
              <a:rPr lang="en-US" altLang="zh-CN" sz="2400" dirty="0" err="1" smtClean="0">
                <a:latin typeface="+mj-ea"/>
                <a:ea typeface="+mj-ea"/>
              </a:rPr>
              <a:t>Kruskal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900113" lvl="2" indent="-544513">
              <a:spcAft>
                <a:spcPts val="600"/>
              </a:spcAft>
              <a:buFontTx/>
              <a:buAutoNum type="circleNumDbPlain"/>
            </a:pPr>
            <a:r>
              <a:rPr lang="zh-CN" altLang="en-US" sz="2400" dirty="0" smtClean="0">
                <a:latin typeface="+mj-ea"/>
                <a:ea typeface="+mj-ea"/>
              </a:rPr>
              <a:t>最短路径算法思想：</a:t>
            </a:r>
            <a:r>
              <a:rPr lang="en-US" altLang="zh-CN" sz="2400" dirty="0" err="1" smtClean="0">
                <a:latin typeface="+mj-ea"/>
                <a:ea typeface="+mj-ea"/>
              </a:rPr>
              <a:t>Dijkstra</a:t>
            </a:r>
            <a:r>
              <a:rPr lang="zh-CN" altLang="en-US" sz="2400" dirty="0" smtClean="0">
                <a:latin typeface="+mj-ea"/>
                <a:ea typeface="+mj-ea"/>
              </a:rPr>
              <a:t>、</a:t>
            </a:r>
            <a:r>
              <a:rPr lang="en-US" altLang="zh-CN" sz="2400" dirty="0" smtClean="0">
                <a:latin typeface="+mj-ea"/>
                <a:ea typeface="+mj-ea"/>
              </a:rPr>
              <a:t>Floyd</a:t>
            </a:r>
          </a:p>
          <a:p>
            <a:pPr marL="900113" lvl="2" indent="-544513">
              <a:spcAft>
                <a:spcPts val="600"/>
              </a:spcAft>
              <a:buFontTx/>
              <a:buAutoNum type="circleNumDbPlain"/>
            </a:pPr>
            <a:r>
              <a:rPr lang="zh-CN" altLang="en-US" sz="2400" dirty="0" smtClean="0">
                <a:latin typeface="+mj-ea"/>
                <a:ea typeface="+mj-ea"/>
              </a:rPr>
              <a:t>有向无环图应用：</a:t>
            </a:r>
            <a:r>
              <a:rPr lang="en-US" altLang="zh-CN" sz="2400" dirty="0" smtClean="0">
                <a:latin typeface="+mj-ea"/>
                <a:ea typeface="+mj-ea"/>
              </a:rPr>
              <a:t>AOE</a:t>
            </a:r>
            <a:r>
              <a:rPr lang="zh-CN" altLang="en-US" sz="2400" dirty="0" smtClean="0">
                <a:latin typeface="+mj-ea"/>
                <a:ea typeface="+mj-ea"/>
              </a:rPr>
              <a:t>网、</a:t>
            </a:r>
            <a:r>
              <a:rPr lang="en-US" altLang="zh-CN" sz="2400" dirty="0" smtClean="0">
                <a:latin typeface="+mj-ea"/>
                <a:ea typeface="+mj-ea"/>
              </a:rPr>
              <a:t>AOV</a:t>
            </a:r>
            <a:r>
              <a:rPr lang="zh-CN" altLang="en-US" sz="2400" dirty="0" smtClean="0">
                <a:latin typeface="+mj-ea"/>
                <a:ea typeface="+mj-ea"/>
              </a:rPr>
              <a:t>网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55600" lvl="2" indent="0">
              <a:spcAft>
                <a:spcPts val="600"/>
              </a:spcAft>
              <a:buNone/>
            </a:pPr>
            <a:r>
              <a:rPr lang="en-US" altLang="zh-CN" sz="2400" dirty="0" smtClean="0">
                <a:latin typeface="+mj-ea"/>
                <a:ea typeface="+mj-ea"/>
              </a:rPr>
              <a:t>                                 </a:t>
            </a:r>
            <a:r>
              <a:rPr lang="zh-CN" altLang="en-US" sz="2400" dirty="0" smtClean="0">
                <a:latin typeface="+mj-ea"/>
                <a:ea typeface="+mj-ea"/>
              </a:rPr>
              <a:t>拓扑排序、关键路径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900113" lvl="2" indent="-544513">
              <a:spcAft>
                <a:spcPts val="600"/>
              </a:spcAft>
              <a:buFont typeface="Arial" charset="0"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 marL="900113" lvl="2" indent="-544513">
              <a:spcAft>
                <a:spcPts val="600"/>
              </a:spcAft>
              <a:buFont typeface="Arial" charset="0"/>
              <a:buNone/>
            </a:pPr>
            <a:endParaRPr lang="en-US" altLang="zh-CN" dirty="0" smtClean="0"/>
          </a:p>
        </p:txBody>
      </p:sp>
      <p:sp>
        <p:nvSpPr>
          <p:cNvPr id="21507" name="页脚占位符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数据结构</a:t>
            </a:r>
            <a:endParaRPr lang="en-US" altLang="zh-CN"/>
          </a:p>
        </p:txBody>
      </p:sp>
      <p:sp>
        <p:nvSpPr>
          <p:cNvPr id="21508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0B746B-D314-409D-A440-55A291CFC681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25" y="152400"/>
            <a:ext cx="5791200" cy="9731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重点内容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628775"/>
            <a:ext cx="8352160" cy="4497388"/>
          </a:xfrm>
        </p:spPr>
        <p:txBody>
          <a:bodyPr rtlCol="0">
            <a:normAutofit lnSpcReduction="10000"/>
          </a:bodyPr>
          <a:lstStyle/>
          <a:p>
            <a:pPr marL="342900" lvl="1" indent="-34290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itchFamily="34" charset="0"/>
              <a:buChar char="•"/>
              <a:tabLst>
                <a:tab pos="803275" algn="l"/>
              </a:tabLst>
              <a:defRPr/>
            </a:pPr>
            <a:r>
              <a:rPr lang="zh-CN" altLang="en-US" sz="2600" dirty="0">
                <a:latin typeface="+mn-lt"/>
                <a:ea typeface="+mn-ea"/>
              </a:rPr>
              <a:t>查找表</a:t>
            </a:r>
            <a:endParaRPr lang="en-US" altLang="zh-CN" sz="2600" dirty="0">
              <a:latin typeface="+mn-lt"/>
              <a:ea typeface="+mn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静态查找算法：顺序查找、折半查找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二叉排序</a:t>
            </a:r>
            <a:r>
              <a:rPr lang="zh-CN" altLang="en-US" sz="2400" dirty="0">
                <a:latin typeface="+mj-ea"/>
                <a:ea typeface="+mj-ea"/>
              </a:rPr>
              <a:t>树的构造、</a:t>
            </a:r>
            <a:r>
              <a:rPr lang="zh-CN" altLang="en-US" sz="2400" dirty="0" smtClean="0">
                <a:latin typeface="+mj-ea"/>
                <a:ea typeface="+mj-ea"/>
              </a:rPr>
              <a:t>平衡二叉树（</a:t>
            </a:r>
            <a:r>
              <a:rPr lang="en-US" altLang="zh-CN" sz="2400" dirty="0" smtClean="0">
                <a:latin typeface="+mj-ea"/>
                <a:ea typeface="+mj-ea"/>
              </a:rPr>
              <a:t>4</a:t>
            </a:r>
            <a:r>
              <a:rPr lang="zh-CN" altLang="en-US" sz="2400" dirty="0">
                <a:latin typeface="+mj-ea"/>
                <a:ea typeface="+mj-ea"/>
              </a:rPr>
              <a:t>类</a:t>
            </a:r>
            <a:r>
              <a:rPr lang="zh-CN" altLang="en-US" sz="2400" dirty="0" smtClean="0">
                <a:latin typeface="+mj-ea"/>
                <a:ea typeface="+mj-ea"/>
              </a:rPr>
              <a:t>平衡化转换）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>
                <a:latin typeface="+mj-ea"/>
                <a:ea typeface="+mj-ea"/>
              </a:rPr>
              <a:t>哈</a:t>
            </a:r>
            <a:r>
              <a:rPr lang="zh-CN" altLang="en-US" sz="2400" dirty="0" smtClean="0">
                <a:latin typeface="+mj-ea"/>
                <a:ea typeface="+mj-ea"/>
              </a:rPr>
              <a:t>希函数的构造方法、冲突处理办法、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55600" lvl="2" indent="0" fontAlgn="auto"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   </a:t>
            </a:r>
            <a:r>
              <a:rPr lang="zh-CN" altLang="en-US" sz="2400" dirty="0" smtClean="0">
                <a:latin typeface="+mj-ea"/>
                <a:ea typeface="+mj-ea"/>
              </a:rPr>
              <a:t>查找成功和查找不成功的平均查找长度计算</a:t>
            </a:r>
            <a:endParaRPr lang="en-US" altLang="zh-CN" sz="2400" dirty="0">
              <a:latin typeface="+mj-ea"/>
              <a:ea typeface="+mj-ea"/>
            </a:endParaRPr>
          </a:p>
          <a:p>
            <a:pPr marL="342900" lvl="1" indent="-342900" fontAlgn="auto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Tx/>
              <a:buFont typeface="Arial" pitchFamily="34" charset="0"/>
              <a:buChar char="•"/>
              <a:tabLst>
                <a:tab pos="803275" algn="l"/>
              </a:tabLst>
              <a:defRPr/>
            </a:pPr>
            <a:r>
              <a:rPr lang="zh-CN" altLang="en-US" sz="2600" dirty="0">
                <a:latin typeface="+mn-lt"/>
                <a:ea typeface="+mn-ea"/>
              </a:rPr>
              <a:t>内部排序</a:t>
            </a:r>
            <a:endParaRPr lang="en-US" altLang="zh-CN" sz="2600" dirty="0">
              <a:latin typeface="+mn-lt"/>
              <a:ea typeface="+mn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>
                <a:latin typeface="+mj-ea"/>
                <a:ea typeface="+mj-ea"/>
              </a:rPr>
              <a:t>各种内排序算法</a:t>
            </a:r>
            <a:r>
              <a:rPr lang="zh-CN" altLang="en-US" sz="2400" dirty="0" smtClean="0">
                <a:latin typeface="+mj-ea"/>
                <a:ea typeface="+mj-ea"/>
              </a:rPr>
              <a:t>的平均时间复杂度比较、稳定</a:t>
            </a:r>
            <a:r>
              <a:rPr lang="en-US" altLang="zh-CN" sz="2400" dirty="0" smtClean="0">
                <a:latin typeface="+mj-ea"/>
                <a:ea typeface="+mj-ea"/>
              </a:rPr>
              <a:t>/</a:t>
            </a:r>
            <a:r>
              <a:rPr lang="zh-CN" altLang="en-US" sz="2400" dirty="0" smtClean="0">
                <a:latin typeface="+mj-ea"/>
                <a:ea typeface="+mj-ea"/>
              </a:rPr>
              <a:t>不稳定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900113" lvl="2" indent="-544513" fontAlgn="auto">
              <a:spcAft>
                <a:spcPts val="600"/>
              </a:spcAft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+mj-ea"/>
                <a:ea typeface="+mj-ea"/>
              </a:rPr>
              <a:t>掌握</a:t>
            </a:r>
            <a:r>
              <a:rPr lang="zh-CN" altLang="en-US" sz="2400" dirty="0">
                <a:latin typeface="+mj-ea"/>
                <a:ea typeface="+mj-ea"/>
              </a:rPr>
              <a:t>希尔排序、快速排序、堆排序算法</a:t>
            </a:r>
            <a:r>
              <a:rPr lang="zh-CN" altLang="en-US" sz="2400" dirty="0" smtClean="0">
                <a:latin typeface="+mj-ea"/>
                <a:ea typeface="+mj-ea"/>
              </a:rPr>
              <a:t>思想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22531" name="页脚占位符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数据结构</a:t>
            </a:r>
            <a:endParaRPr lang="en-US" altLang="zh-CN"/>
          </a:p>
        </p:txBody>
      </p:sp>
      <p:sp>
        <p:nvSpPr>
          <p:cNvPr id="22532" name="灯片编号占位符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AFB580-D283-418C-ABE4-A6E2CA752537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_Lectur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My_Lecture</Template>
  <TotalTime>1479</TotalTime>
  <Words>537</Words>
  <Application>Microsoft Office PowerPoint</Application>
  <PresentationFormat>全屏显示(4:3)</PresentationFormat>
  <Paragraphs>77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微软雅黑</vt:lpstr>
      <vt:lpstr>Arial</vt:lpstr>
      <vt:lpstr>Arial Black</vt:lpstr>
      <vt:lpstr>Calibri</vt:lpstr>
      <vt:lpstr>My_Lecture</vt:lpstr>
      <vt:lpstr>数据结构</vt:lpstr>
      <vt:lpstr>课程主要内容</vt:lpstr>
      <vt:lpstr>重点内容</vt:lpstr>
      <vt:lpstr>重点内容</vt:lpstr>
      <vt:lpstr>重点内容</vt:lpstr>
      <vt:lpstr>重点内容</vt:lpstr>
    </vt:vector>
  </TitlesOfParts>
  <Company>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Yang Yanlan</dc:creator>
  <cp:lastModifiedBy>Yang Yang</cp:lastModifiedBy>
  <cp:revision>95</cp:revision>
  <cp:lastPrinted>2014-09-28T07:31:25Z</cp:lastPrinted>
  <dcterms:created xsi:type="dcterms:W3CDTF">2014-09-22T05:28:06Z</dcterms:created>
  <dcterms:modified xsi:type="dcterms:W3CDTF">2023-12-26T14:34:31Z</dcterms:modified>
</cp:coreProperties>
</file>