
<file path=[Content_Types].xml><?xml version="1.0" encoding="utf-8"?>
<Types xmlns="http://schemas.openxmlformats.org/package/2006/content-types">
  <Default Extension="jpeg" ContentType="image/jpeg"/>
  <Default Extension="JPG" ContentType="image/.jpg"/>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handoutMasterIdLst>
    <p:handoutMasterId r:id="rId14"/>
  </p:handoutMasterIdLst>
  <p:sldIdLst>
    <p:sldId id="592" r:id="rId3"/>
    <p:sldId id="597" r:id="rId4"/>
    <p:sldId id="593" r:id="rId5"/>
    <p:sldId id="595" r:id="rId6"/>
    <p:sldId id="574" r:id="rId7"/>
    <p:sldId id="599" r:id="rId8"/>
    <p:sldId id="598" r:id="rId9"/>
    <p:sldId id="601" r:id="rId10"/>
    <p:sldId id="602" r:id="rId11"/>
    <p:sldId id="603" r:id="rId12"/>
  </p:sldIdLst>
  <p:sldSz cx="9144000" cy="6858000" type="screen4x3"/>
  <p:notesSz cx="7099300" cy="10234295"/>
  <p:defaultTextStyle>
    <a:defPPr>
      <a:defRPr lang="en-US"/>
    </a:defPPr>
    <a:lvl1pPr algn="l" rtl="0" eaLnBrk="0" fontAlgn="base" hangingPunct="0">
      <a:spcBef>
        <a:spcPct val="0"/>
      </a:spcBef>
      <a:spcAft>
        <a:spcPct val="0"/>
      </a:spcAft>
      <a:defRPr sz="4000" kern="1200">
        <a:solidFill>
          <a:schemeClr val="bg1"/>
        </a:solidFill>
        <a:latin typeface="Verdana" panose="020B0604030504040204" pitchFamily="34" charset="0"/>
        <a:ea typeface="+mn-ea"/>
        <a:cs typeface="+mn-cs"/>
      </a:defRPr>
    </a:lvl1pPr>
    <a:lvl2pPr marL="457200" algn="l" rtl="0" eaLnBrk="0" fontAlgn="base" hangingPunct="0">
      <a:spcBef>
        <a:spcPct val="0"/>
      </a:spcBef>
      <a:spcAft>
        <a:spcPct val="0"/>
      </a:spcAft>
      <a:defRPr sz="4000" kern="1200">
        <a:solidFill>
          <a:schemeClr val="bg1"/>
        </a:solidFill>
        <a:latin typeface="Verdana" panose="020B0604030504040204" pitchFamily="34" charset="0"/>
        <a:ea typeface="+mn-ea"/>
        <a:cs typeface="+mn-cs"/>
      </a:defRPr>
    </a:lvl2pPr>
    <a:lvl3pPr marL="914400" algn="l" rtl="0" eaLnBrk="0" fontAlgn="base" hangingPunct="0">
      <a:spcBef>
        <a:spcPct val="0"/>
      </a:spcBef>
      <a:spcAft>
        <a:spcPct val="0"/>
      </a:spcAft>
      <a:defRPr sz="4000" kern="1200">
        <a:solidFill>
          <a:schemeClr val="bg1"/>
        </a:solidFill>
        <a:latin typeface="Verdana" panose="020B0604030504040204" pitchFamily="34" charset="0"/>
        <a:ea typeface="+mn-ea"/>
        <a:cs typeface="+mn-cs"/>
      </a:defRPr>
    </a:lvl3pPr>
    <a:lvl4pPr marL="1371600" algn="l" rtl="0" eaLnBrk="0" fontAlgn="base" hangingPunct="0">
      <a:spcBef>
        <a:spcPct val="0"/>
      </a:spcBef>
      <a:spcAft>
        <a:spcPct val="0"/>
      </a:spcAft>
      <a:defRPr sz="4000" kern="1200">
        <a:solidFill>
          <a:schemeClr val="bg1"/>
        </a:solidFill>
        <a:latin typeface="Verdana" panose="020B0604030504040204" pitchFamily="34" charset="0"/>
        <a:ea typeface="+mn-ea"/>
        <a:cs typeface="+mn-cs"/>
      </a:defRPr>
    </a:lvl4pPr>
    <a:lvl5pPr marL="1828800" algn="l" rtl="0" eaLnBrk="0" fontAlgn="base" hangingPunct="0">
      <a:spcBef>
        <a:spcPct val="0"/>
      </a:spcBef>
      <a:spcAft>
        <a:spcPct val="0"/>
      </a:spcAft>
      <a:defRPr sz="4000" kern="1200">
        <a:solidFill>
          <a:schemeClr val="bg1"/>
        </a:solidFill>
        <a:latin typeface="Verdana" panose="020B0604030504040204" pitchFamily="34" charset="0"/>
        <a:ea typeface="+mn-ea"/>
        <a:cs typeface="+mn-cs"/>
      </a:defRPr>
    </a:lvl5pPr>
    <a:lvl6pPr marL="2286000" algn="l" defTabSz="914400" rtl="0" eaLnBrk="1" latinLnBrk="0" hangingPunct="1">
      <a:defRPr sz="4000" kern="1200">
        <a:solidFill>
          <a:schemeClr val="bg1"/>
        </a:solidFill>
        <a:latin typeface="Verdana" panose="020B0604030504040204" pitchFamily="34" charset="0"/>
        <a:ea typeface="+mn-ea"/>
        <a:cs typeface="+mn-cs"/>
      </a:defRPr>
    </a:lvl6pPr>
    <a:lvl7pPr marL="2743200" algn="l" defTabSz="914400" rtl="0" eaLnBrk="1" latinLnBrk="0" hangingPunct="1">
      <a:defRPr sz="4000" kern="1200">
        <a:solidFill>
          <a:schemeClr val="bg1"/>
        </a:solidFill>
        <a:latin typeface="Verdana" panose="020B0604030504040204" pitchFamily="34" charset="0"/>
        <a:ea typeface="+mn-ea"/>
        <a:cs typeface="+mn-cs"/>
      </a:defRPr>
    </a:lvl7pPr>
    <a:lvl8pPr marL="3200400" algn="l" defTabSz="914400" rtl="0" eaLnBrk="1" latinLnBrk="0" hangingPunct="1">
      <a:defRPr sz="4000" kern="1200">
        <a:solidFill>
          <a:schemeClr val="bg1"/>
        </a:solidFill>
        <a:latin typeface="Verdana" panose="020B0604030504040204" pitchFamily="34" charset="0"/>
        <a:ea typeface="+mn-ea"/>
        <a:cs typeface="+mn-cs"/>
      </a:defRPr>
    </a:lvl8pPr>
    <a:lvl9pPr marL="3657600" algn="l" defTabSz="914400" rtl="0" eaLnBrk="1" latinLnBrk="0" hangingPunct="1">
      <a:defRPr sz="4000" kern="1200">
        <a:solidFill>
          <a:schemeClr val="bg1"/>
        </a:solidFill>
        <a:latin typeface="Verdana" panose="020B0604030504040204" pitchFamily="34"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ang ying" initials="wy" lastIdx="2"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3333CC"/>
    <a:srgbClr val="0066FF"/>
    <a:srgbClr val="FF0000"/>
    <a:srgbClr val="FF99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703" autoAdjust="0"/>
    <p:restoredTop sz="93963" autoAdjust="0"/>
  </p:normalViewPr>
  <p:slideViewPr>
    <p:cSldViewPr showGuides="1">
      <p:cViewPr varScale="1">
        <p:scale>
          <a:sx n="102" d="100"/>
          <a:sy n="102" d="100"/>
        </p:scale>
        <p:origin x="1572" y="108"/>
      </p:cViewPr>
      <p:guideLst>
        <p:guide orient="horz" pos="2160"/>
        <p:guide pos="2880"/>
      </p:guideLst>
    </p:cSldViewPr>
  </p:slideViewPr>
  <p:outlineViewPr>
    <p:cViewPr>
      <p:scale>
        <a:sx n="33" d="100"/>
        <a:sy n="33" d="100"/>
      </p:scale>
      <p:origin x="0" y="-14364"/>
    </p:cViewPr>
  </p:outlin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commentAuthors" Target="commentAuthors.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handoutMaster" Target="handoutMasters/handoutMaster1.xml"/><Relationship Id="rId13" Type="http://schemas.openxmlformats.org/officeDocument/2006/relationships/notesMaster" Target="notesMasters/notesMaster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73474" name="Rectangle 2"/>
          <p:cNvSpPr>
            <a:spLocks noGrp="1" noChangeArrowheads="1"/>
          </p:cNvSpPr>
          <p:nvPr>
            <p:ph type="hdr" sz="quarter"/>
          </p:nvPr>
        </p:nvSpPr>
        <p:spPr bwMode="auto">
          <a:xfrm>
            <a:off x="0" y="1"/>
            <a:ext cx="3075742" cy="511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7192" tIns="48596" rIns="97192" bIns="48596" numCol="1" anchor="t" anchorCtr="0" compatLnSpc="1"/>
          <a:lstStyle>
            <a:lvl1pPr algn="l" eaLnBrk="1" hangingPunct="1">
              <a:defRPr sz="1300">
                <a:solidFill>
                  <a:schemeClr val="tx1"/>
                </a:solidFill>
                <a:latin typeface="Arial" panose="020B0604020202020204" pitchFamily="34" charset="0"/>
              </a:defRPr>
            </a:lvl1pPr>
          </a:lstStyle>
          <a:p>
            <a:pPr>
              <a:defRPr/>
            </a:pPr>
            <a:endParaRPr lang="zh-CN" altLang="en-US"/>
          </a:p>
        </p:txBody>
      </p:sp>
      <p:sp>
        <p:nvSpPr>
          <p:cNvPr id="873475" name="Rectangle 3"/>
          <p:cNvSpPr>
            <a:spLocks noGrp="1" noChangeArrowheads="1"/>
          </p:cNvSpPr>
          <p:nvPr>
            <p:ph type="dt" sz="quarter" idx="1"/>
          </p:nvPr>
        </p:nvSpPr>
        <p:spPr bwMode="auto">
          <a:xfrm>
            <a:off x="4021863" y="1"/>
            <a:ext cx="3075742" cy="511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7192" tIns="48596" rIns="97192" bIns="48596" numCol="1" anchor="t" anchorCtr="0" compatLnSpc="1"/>
          <a:lstStyle>
            <a:lvl1pPr algn="r" eaLnBrk="1" hangingPunct="1">
              <a:defRPr sz="1300">
                <a:solidFill>
                  <a:schemeClr val="tx1"/>
                </a:solidFill>
                <a:latin typeface="Arial" panose="020B0604020202020204" pitchFamily="34" charset="0"/>
              </a:defRPr>
            </a:lvl1pPr>
          </a:lstStyle>
          <a:p>
            <a:pPr>
              <a:defRPr/>
            </a:pPr>
            <a:endParaRPr lang="en-US" altLang="zh-CN"/>
          </a:p>
        </p:txBody>
      </p:sp>
      <p:sp>
        <p:nvSpPr>
          <p:cNvPr id="873476" name="Rectangle 4"/>
          <p:cNvSpPr>
            <a:spLocks noGrp="1" noChangeArrowheads="1"/>
          </p:cNvSpPr>
          <p:nvPr>
            <p:ph type="ftr" sz="quarter" idx="2"/>
          </p:nvPr>
        </p:nvSpPr>
        <p:spPr bwMode="auto">
          <a:xfrm>
            <a:off x="0" y="9721138"/>
            <a:ext cx="3075742" cy="511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7192" tIns="48596" rIns="97192" bIns="48596" numCol="1" anchor="b" anchorCtr="0" compatLnSpc="1"/>
          <a:lstStyle>
            <a:lvl1pPr algn="l" eaLnBrk="1" hangingPunct="1">
              <a:defRPr sz="1300">
                <a:solidFill>
                  <a:schemeClr val="tx1"/>
                </a:solidFill>
                <a:latin typeface="Arial" panose="020B0604020202020204" pitchFamily="34" charset="0"/>
              </a:defRPr>
            </a:lvl1pPr>
          </a:lstStyle>
          <a:p>
            <a:pPr>
              <a:defRPr/>
            </a:pPr>
            <a:endParaRPr lang="en-US" altLang="zh-CN"/>
          </a:p>
        </p:txBody>
      </p:sp>
      <p:sp>
        <p:nvSpPr>
          <p:cNvPr id="873477" name="Rectangle 5"/>
          <p:cNvSpPr>
            <a:spLocks noGrp="1" noChangeArrowheads="1"/>
          </p:cNvSpPr>
          <p:nvPr>
            <p:ph type="sldNum" sz="quarter" idx="3"/>
          </p:nvPr>
        </p:nvSpPr>
        <p:spPr bwMode="auto">
          <a:xfrm>
            <a:off x="4021863" y="9721138"/>
            <a:ext cx="3075742" cy="511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7192" tIns="48596" rIns="97192" bIns="48596" numCol="1" anchor="b" anchorCtr="0" compatLnSpc="1"/>
          <a:lstStyle>
            <a:lvl1pPr algn="r" eaLnBrk="1" hangingPunct="1">
              <a:defRPr sz="1300">
                <a:solidFill>
                  <a:schemeClr val="tx1"/>
                </a:solidFill>
                <a:latin typeface="Arial" panose="020B0604020202020204" pitchFamily="34" charset="0"/>
              </a:defRPr>
            </a:lvl1pPr>
          </a:lstStyle>
          <a:p>
            <a:pPr>
              <a:defRPr/>
            </a:pPr>
            <a:fld id="{2D35DF6F-A63F-4F7B-8F25-95C0E70CF7D1}" type="slidenum">
              <a:rPr lang="zh-CN" altLang="en-US"/>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5742" cy="513476"/>
          </a:xfrm>
          <a:prstGeom prst="rect">
            <a:avLst/>
          </a:prstGeom>
        </p:spPr>
        <p:txBody>
          <a:bodyPr vert="horz" lIns="97192" tIns="48596" rIns="97192" bIns="48596" rtlCol="0"/>
          <a:lstStyle>
            <a:lvl1pPr algn="l">
              <a:defRPr sz="1300"/>
            </a:lvl1pPr>
          </a:lstStyle>
          <a:p>
            <a:pPr>
              <a:defRPr/>
            </a:pPr>
            <a:endParaRPr lang="en-US"/>
          </a:p>
        </p:txBody>
      </p:sp>
      <p:sp>
        <p:nvSpPr>
          <p:cNvPr id="3" name="Date Placeholder 2"/>
          <p:cNvSpPr>
            <a:spLocks noGrp="1"/>
          </p:cNvSpPr>
          <p:nvPr>
            <p:ph type="dt" idx="1"/>
          </p:nvPr>
        </p:nvSpPr>
        <p:spPr>
          <a:xfrm>
            <a:off x="4021863" y="0"/>
            <a:ext cx="3075742" cy="513476"/>
          </a:xfrm>
          <a:prstGeom prst="rect">
            <a:avLst/>
          </a:prstGeom>
        </p:spPr>
        <p:txBody>
          <a:bodyPr vert="horz" lIns="97192" tIns="48596" rIns="97192" bIns="48596" rtlCol="0"/>
          <a:lstStyle>
            <a:lvl1pPr algn="r">
              <a:defRPr sz="1300"/>
            </a:lvl1pPr>
          </a:lstStyle>
          <a:p>
            <a:pPr>
              <a:defRPr/>
            </a:pPr>
            <a:fld id="{35D265C2-11B3-45BD-AD5A-AE2801C38D56}" type="datetimeFigureOut">
              <a:rPr lang="en-US"/>
            </a:fld>
            <a:endParaRPr lang="en-US"/>
          </a:p>
        </p:txBody>
      </p:sp>
      <p:sp>
        <p:nvSpPr>
          <p:cNvPr id="4" name="Slide Image Placeholder 3"/>
          <p:cNvSpPr>
            <a:spLocks noGrp="1" noRot="1" noChangeAspect="1"/>
          </p:cNvSpPr>
          <p:nvPr>
            <p:ph type="sldImg" idx="2"/>
          </p:nvPr>
        </p:nvSpPr>
        <p:spPr>
          <a:xfrm>
            <a:off x="1247775" y="1279525"/>
            <a:ext cx="4603750" cy="3454400"/>
          </a:xfrm>
          <a:prstGeom prst="rect">
            <a:avLst/>
          </a:prstGeom>
          <a:noFill/>
          <a:ln w="12700">
            <a:solidFill>
              <a:prstClr val="black"/>
            </a:solidFill>
          </a:ln>
        </p:spPr>
        <p:txBody>
          <a:bodyPr vert="horz" lIns="97192" tIns="48596" rIns="97192" bIns="48596" rtlCol="0" anchor="ctr"/>
          <a:lstStyle/>
          <a:p>
            <a:pPr lvl="0"/>
            <a:endParaRPr lang="en-US" noProof="0"/>
          </a:p>
        </p:txBody>
      </p:sp>
      <p:sp>
        <p:nvSpPr>
          <p:cNvPr id="5" name="Notes Placeholder 4"/>
          <p:cNvSpPr>
            <a:spLocks noGrp="1"/>
          </p:cNvSpPr>
          <p:nvPr>
            <p:ph type="body" sz="quarter" idx="3"/>
          </p:nvPr>
        </p:nvSpPr>
        <p:spPr>
          <a:xfrm>
            <a:off x="710441" y="4925377"/>
            <a:ext cx="5678421" cy="4029702"/>
          </a:xfrm>
          <a:prstGeom prst="rect">
            <a:avLst/>
          </a:prstGeom>
        </p:spPr>
        <p:txBody>
          <a:bodyPr vert="horz" lIns="97192" tIns="48596" rIns="97192" bIns="48596" rtlCol="0"/>
          <a:lstStyle/>
          <a:p>
            <a:pPr lvl="0"/>
            <a:r>
              <a:rPr lang="en-US" noProof="0"/>
              <a:t>Edit Master text styles</a:t>
            </a:r>
            <a:endParaRPr lang="en-US" noProof="0"/>
          </a:p>
          <a:p>
            <a:pPr lvl="1"/>
            <a:r>
              <a:rPr lang="en-US" noProof="0"/>
              <a:t>Second level</a:t>
            </a:r>
            <a:endParaRPr lang="en-US" noProof="0"/>
          </a:p>
          <a:p>
            <a:pPr lvl="2"/>
            <a:r>
              <a:rPr lang="en-US" noProof="0"/>
              <a:t>Third level</a:t>
            </a:r>
            <a:endParaRPr lang="en-US" noProof="0"/>
          </a:p>
          <a:p>
            <a:pPr lvl="3"/>
            <a:r>
              <a:rPr lang="en-US" noProof="0"/>
              <a:t>Fourth level</a:t>
            </a:r>
            <a:endParaRPr lang="en-US" noProof="0"/>
          </a:p>
          <a:p>
            <a:pPr lvl="4"/>
            <a:r>
              <a:rPr lang="en-US" noProof="0"/>
              <a:t>Fifth level</a:t>
            </a:r>
            <a:endParaRPr lang="en-US" noProof="0"/>
          </a:p>
        </p:txBody>
      </p:sp>
      <p:sp>
        <p:nvSpPr>
          <p:cNvPr id="6" name="Footer Placeholder 5"/>
          <p:cNvSpPr>
            <a:spLocks noGrp="1"/>
          </p:cNvSpPr>
          <p:nvPr>
            <p:ph type="ftr" sz="quarter" idx="4"/>
          </p:nvPr>
        </p:nvSpPr>
        <p:spPr>
          <a:xfrm>
            <a:off x="0" y="9721138"/>
            <a:ext cx="3075742" cy="513476"/>
          </a:xfrm>
          <a:prstGeom prst="rect">
            <a:avLst/>
          </a:prstGeom>
        </p:spPr>
        <p:txBody>
          <a:bodyPr vert="horz" lIns="97192" tIns="48596" rIns="97192" bIns="48596" rtlCol="0" anchor="b"/>
          <a:lstStyle>
            <a:lvl1pPr algn="l">
              <a:defRPr sz="1300"/>
            </a:lvl1pPr>
          </a:lstStyle>
          <a:p>
            <a:pPr>
              <a:defRPr/>
            </a:pPr>
            <a:endParaRPr lang="en-US"/>
          </a:p>
        </p:txBody>
      </p:sp>
      <p:sp>
        <p:nvSpPr>
          <p:cNvPr id="7" name="Slide Number Placeholder 6"/>
          <p:cNvSpPr>
            <a:spLocks noGrp="1"/>
          </p:cNvSpPr>
          <p:nvPr>
            <p:ph type="sldNum" sz="quarter" idx="5"/>
          </p:nvPr>
        </p:nvSpPr>
        <p:spPr>
          <a:xfrm>
            <a:off x="4021863" y="9721138"/>
            <a:ext cx="3075742" cy="513476"/>
          </a:xfrm>
          <a:prstGeom prst="rect">
            <a:avLst/>
          </a:prstGeom>
        </p:spPr>
        <p:txBody>
          <a:bodyPr vert="horz" lIns="97192" tIns="48596" rIns="97192" bIns="48596" rtlCol="0" anchor="b"/>
          <a:lstStyle>
            <a:lvl1pPr algn="r">
              <a:defRPr sz="1300"/>
            </a:lvl1pPr>
          </a:lstStyle>
          <a:p>
            <a:pPr>
              <a:defRPr/>
            </a:pPr>
            <a:fld id="{40E58D80-CB10-42B0-9C38-18469A52C2BA}" type="slidenum">
              <a:rPr lang="en-US"/>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典型全控型器件的结构、特点">
    <p:spTree>
      <p:nvGrpSpPr>
        <p:cNvPr id="1" name=""/>
        <p:cNvGrpSpPr/>
        <p:nvPr/>
      </p:nvGrpSpPr>
      <p:grpSpPr>
        <a:xfrm>
          <a:off x="0" y="0"/>
          <a:ext cx="0" cy="0"/>
          <a:chOff x="0" y="0"/>
          <a:chExt cx="0" cy="0"/>
        </a:xfrm>
      </p:grpSpPr>
      <p:sp>
        <p:nvSpPr>
          <p:cNvPr id="4" name="Rectangle 5"/>
          <p:cNvSpPr>
            <a:spLocks noGrp="1" noChangeArrowheads="1"/>
          </p:cNvSpPr>
          <p:nvPr>
            <p:ph type="ftr" sz="quarter" idx="10"/>
          </p:nvPr>
        </p:nvSpPr>
        <p:spPr/>
        <p:txBody>
          <a:bodyPr/>
          <a:lstStyle>
            <a:lvl1pPr>
              <a:defRPr/>
            </a:lvl1pPr>
          </a:lstStyle>
          <a:p>
            <a:pPr>
              <a:defRPr/>
            </a:pPr>
            <a:endParaRPr lang="en-US" altLang="zh-CN"/>
          </a:p>
        </p:txBody>
      </p:sp>
      <p:sp>
        <p:nvSpPr>
          <p:cNvPr id="5" name="Rectangle 6"/>
          <p:cNvSpPr>
            <a:spLocks noGrp="1" noChangeArrowheads="1"/>
          </p:cNvSpPr>
          <p:nvPr>
            <p:ph type="sldNum" sz="quarter" idx="11"/>
          </p:nvPr>
        </p:nvSpPr>
        <p:spPr/>
        <p:txBody>
          <a:bodyPr/>
          <a:lstStyle>
            <a:lvl1pPr>
              <a:defRPr/>
            </a:lvl1pPr>
          </a:lstStyle>
          <a:p>
            <a:pPr>
              <a:defRPr/>
            </a:pPr>
            <a:fld id="{DCFD9996-95B0-47FC-B378-95D9FB918DB6}" type="slidenum">
              <a:rPr lang="zh-CN" altLang="en-US"/>
            </a:fld>
            <a:endParaRPr lang="en-US" altLang="zh-CN"/>
          </a:p>
        </p:txBody>
      </p:sp>
      <p:sp>
        <p:nvSpPr>
          <p:cNvPr id="3" name="矩形 2"/>
          <p:cNvSpPr/>
          <p:nvPr userDrawn="1"/>
        </p:nvSpPr>
        <p:spPr>
          <a:xfrm>
            <a:off x="395536" y="116632"/>
            <a:ext cx="8367464" cy="707886"/>
          </a:xfrm>
          <a:prstGeom prst="rect">
            <a:avLst/>
          </a:prstGeom>
        </p:spPr>
        <p:txBody>
          <a:bodyPr wrap="square">
            <a:spAutoFit/>
          </a:bodyPr>
          <a:lstStyle/>
          <a:p>
            <a:pPr algn="ctr"/>
            <a:r>
              <a:rPr lang="zh-CN" altLang="en-US" b="1" dirty="0"/>
              <a:t>典型全控型器件的结构、特点</a:t>
            </a:r>
            <a:endParaRPr lang="en-US" b="1"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保护">
    <p:spTree>
      <p:nvGrpSpPr>
        <p:cNvPr id="1" name=""/>
        <p:cNvGrpSpPr/>
        <p:nvPr/>
      </p:nvGrpSpPr>
      <p:grpSpPr>
        <a:xfrm>
          <a:off x="0" y="0"/>
          <a:ext cx="0" cy="0"/>
          <a:chOff x="0" y="0"/>
          <a:chExt cx="0" cy="0"/>
        </a:xfrm>
      </p:grpSpPr>
      <p:sp>
        <p:nvSpPr>
          <p:cNvPr id="4" name="Rectangle 5"/>
          <p:cNvSpPr>
            <a:spLocks noGrp="1" noChangeArrowheads="1"/>
          </p:cNvSpPr>
          <p:nvPr>
            <p:ph type="ftr" sz="quarter" idx="10"/>
          </p:nvPr>
        </p:nvSpPr>
        <p:spPr/>
        <p:txBody>
          <a:bodyPr/>
          <a:lstStyle>
            <a:lvl1pPr>
              <a:defRPr/>
            </a:lvl1pPr>
          </a:lstStyle>
          <a:p>
            <a:pPr>
              <a:defRPr/>
            </a:pPr>
            <a:endParaRPr lang="en-US" altLang="zh-CN"/>
          </a:p>
        </p:txBody>
      </p:sp>
      <p:sp>
        <p:nvSpPr>
          <p:cNvPr id="5" name="Rectangle 6"/>
          <p:cNvSpPr>
            <a:spLocks noGrp="1" noChangeArrowheads="1"/>
          </p:cNvSpPr>
          <p:nvPr>
            <p:ph type="sldNum" sz="quarter" idx="11"/>
          </p:nvPr>
        </p:nvSpPr>
        <p:spPr/>
        <p:txBody>
          <a:bodyPr/>
          <a:lstStyle>
            <a:lvl1pPr>
              <a:defRPr/>
            </a:lvl1pPr>
          </a:lstStyle>
          <a:p>
            <a:pPr>
              <a:defRPr/>
            </a:pPr>
            <a:fld id="{DCFD9996-95B0-47FC-B378-95D9FB918DB6}" type="slidenum">
              <a:rPr lang="zh-CN" altLang="en-US"/>
            </a:fld>
            <a:endParaRPr lang="en-US" altLang="zh-CN"/>
          </a:p>
        </p:txBody>
      </p:sp>
      <p:sp>
        <p:nvSpPr>
          <p:cNvPr id="3" name="矩形 2"/>
          <p:cNvSpPr/>
          <p:nvPr userDrawn="1"/>
        </p:nvSpPr>
        <p:spPr>
          <a:xfrm>
            <a:off x="1655676" y="116632"/>
            <a:ext cx="5832648" cy="707886"/>
          </a:xfrm>
          <a:prstGeom prst="rect">
            <a:avLst/>
          </a:prstGeom>
        </p:spPr>
        <p:txBody>
          <a:bodyPr wrap="square">
            <a:spAutoFit/>
          </a:bodyPr>
          <a:lstStyle/>
          <a:p>
            <a:pPr algn="ctr"/>
            <a:r>
              <a:rPr lang="zh-CN" altLang="en-US" b="1" dirty="0"/>
              <a:t>怎么用全控型器件</a:t>
            </a:r>
            <a:endParaRPr lang="en-US" b="1"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304800" y="152400"/>
            <a:ext cx="8458200" cy="563563"/>
          </a:xfrm>
          <a:prstGeom prst="rect">
            <a:avLst/>
          </a:prstGeom>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57200" y="1152525"/>
            <a:ext cx="4038600" cy="5248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152525"/>
            <a:ext cx="4038600" cy="5248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Rectangle 5"/>
          <p:cNvSpPr>
            <a:spLocks noGrp="1" noChangeArrowheads="1"/>
          </p:cNvSpPr>
          <p:nvPr>
            <p:ph type="ftr" sz="quarter" idx="10"/>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1"/>
          </p:nvPr>
        </p:nvSpPr>
        <p:spPr/>
        <p:txBody>
          <a:bodyPr/>
          <a:lstStyle>
            <a:lvl1pPr>
              <a:defRPr/>
            </a:lvl1pPr>
          </a:lstStyle>
          <a:p>
            <a:pPr>
              <a:defRPr/>
            </a:pPr>
            <a:fld id="{A177B176-3C83-4B6F-80AD-FCBEEFFCD41B}" type="slidenum">
              <a:rPr lang="zh-CN" altLang="en-US"/>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a:xfrm>
            <a:off x="304800" y="152400"/>
            <a:ext cx="8458200" cy="563563"/>
          </a:xfrm>
          <a:prstGeom prst="rect">
            <a:avLst/>
          </a:prstGeom>
        </p:spPr>
        <p:txBody>
          <a:bodyPr/>
          <a:lstStyle/>
          <a:p>
            <a:r>
              <a:rPr lang="zh-CN" altLang="en-US" dirty="0"/>
              <a:t>单击此处编辑母版标题样式</a:t>
            </a:r>
            <a:endParaRPr lang="zh-CN" altLang="en-US" dirty="0"/>
          </a:p>
        </p:txBody>
      </p:sp>
      <p:sp>
        <p:nvSpPr>
          <p:cNvPr id="7" name="Rectangle 5"/>
          <p:cNvSpPr>
            <a:spLocks noGrp="1" noChangeArrowheads="1"/>
          </p:cNvSpPr>
          <p:nvPr>
            <p:ph type="ftr" sz="quarter" idx="10"/>
          </p:nvPr>
        </p:nvSpPr>
        <p:spPr/>
        <p:txBody>
          <a:bodyPr/>
          <a:lstStyle>
            <a:lvl1pPr>
              <a:defRPr/>
            </a:lvl1pPr>
          </a:lstStyle>
          <a:p>
            <a:pPr>
              <a:defRPr/>
            </a:pPr>
            <a:endParaRPr lang="en-US" altLang="zh-CN"/>
          </a:p>
        </p:txBody>
      </p:sp>
      <p:sp>
        <p:nvSpPr>
          <p:cNvPr id="8" name="Rectangle 6"/>
          <p:cNvSpPr>
            <a:spLocks noGrp="1" noChangeArrowheads="1"/>
          </p:cNvSpPr>
          <p:nvPr>
            <p:ph type="sldNum" sz="quarter" idx="11"/>
          </p:nvPr>
        </p:nvSpPr>
        <p:spPr/>
        <p:txBody>
          <a:bodyPr/>
          <a:lstStyle>
            <a:lvl1pPr>
              <a:defRPr/>
            </a:lvl1pPr>
          </a:lstStyle>
          <a:p>
            <a:pPr>
              <a:defRPr/>
            </a:pPr>
            <a:fld id="{9BC137AB-300C-4741-8648-B2CEE91ACD5A}" type="slidenum">
              <a:rPr lang="zh-CN" altLang="en-US"/>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GTO">
    <p:spTree>
      <p:nvGrpSpPr>
        <p:cNvPr id="1" name=""/>
        <p:cNvGrpSpPr/>
        <p:nvPr/>
      </p:nvGrpSpPr>
      <p:grpSpPr>
        <a:xfrm>
          <a:off x="0" y="0"/>
          <a:ext cx="0" cy="0"/>
          <a:chOff x="0" y="0"/>
          <a:chExt cx="0" cy="0"/>
        </a:xfrm>
      </p:grpSpPr>
      <p:sp>
        <p:nvSpPr>
          <p:cNvPr id="4" name="Rectangle 5"/>
          <p:cNvSpPr>
            <a:spLocks noGrp="1" noChangeArrowheads="1"/>
          </p:cNvSpPr>
          <p:nvPr>
            <p:ph type="ftr" sz="quarter" idx="10"/>
          </p:nvPr>
        </p:nvSpPr>
        <p:spPr/>
        <p:txBody>
          <a:bodyPr/>
          <a:lstStyle>
            <a:lvl1pPr>
              <a:defRPr/>
            </a:lvl1pPr>
          </a:lstStyle>
          <a:p>
            <a:pPr>
              <a:defRPr/>
            </a:pPr>
            <a:endParaRPr lang="en-US" altLang="zh-CN"/>
          </a:p>
        </p:txBody>
      </p:sp>
      <p:sp>
        <p:nvSpPr>
          <p:cNvPr id="5" name="Rectangle 6"/>
          <p:cNvSpPr>
            <a:spLocks noGrp="1" noChangeArrowheads="1"/>
          </p:cNvSpPr>
          <p:nvPr>
            <p:ph type="sldNum" sz="quarter" idx="11"/>
          </p:nvPr>
        </p:nvSpPr>
        <p:spPr/>
        <p:txBody>
          <a:bodyPr/>
          <a:lstStyle>
            <a:lvl1pPr>
              <a:defRPr/>
            </a:lvl1pPr>
          </a:lstStyle>
          <a:p>
            <a:pPr>
              <a:defRPr/>
            </a:pPr>
            <a:fld id="{DCFD9996-95B0-47FC-B378-95D9FB918DB6}" type="slidenum">
              <a:rPr lang="zh-CN" altLang="en-US"/>
            </a:fld>
            <a:endParaRPr lang="en-US" altLang="zh-CN"/>
          </a:p>
        </p:txBody>
      </p:sp>
      <p:sp>
        <p:nvSpPr>
          <p:cNvPr id="3" name="矩形 2"/>
          <p:cNvSpPr/>
          <p:nvPr userDrawn="1"/>
        </p:nvSpPr>
        <p:spPr>
          <a:xfrm>
            <a:off x="1619672" y="116632"/>
            <a:ext cx="5976664" cy="707886"/>
          </a:xfrm>
          <a:prstGeom prst="rect">
            <a:avLst/>
          </a:prstGeom>
        </p:spPr>
        <p:txBody>
          <a:bodyPr wrap="square">
            <a:spAutoFit/>
          </a:bodyPr>
          <a:lstStyle/>
          <a:p>
            <a:r>
              <a:rPr lang="zh-CN" altLang="en-US" b="1" dirty="0"/>
              <a:t>典型全控型器件</a:t>
            </a:r>
            <a:r>
              <a:rPr lang="en-US" altLang="zh-CN" b="1" dirty="0"/>
              <a:t>: </a:t>
            </a:r>
            <a:r>
              <a:rPr lang="en-US" b="1" dirty="0"/>
              <a:t>GTO</a:t>
            </a:r>
            <a:endParaRPr lang="en-US" b="1"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GTR">
    <p:spTree>
      <p:nvGrpSpPr>
        <p:cNvPr id="1" name=""/>
        <p:cNvGrpSpPr/>
        <p:nvPr/>
      </p:nvGrpSpPr>
      <p:grpSpPr>
        <a:xfrm>
          <a:off x="0" y="0"/>
          <a:ext cx="0" cy="0"/>
          <a:chOff x="0" y="0"/>
          <a:chExt cx="0" cy="0"/>
        </a:xfrm>
      </p:grpSpPr>
      <p:sp>
        <p:nvSpPr>
          <p:cNvPr id="4" name="Rectangle 5"/>
          <p:cNvSpPr>
            <a:spLocks noGrp="1" noChangeArrowheads="1"/>
          </p:cNvSpPr>
          <p:nvPr>
            <p:ph type="ftr" sz="quarter" idx="10"/>
          </p:nvPr>
        </p:nvSpPr>
        <p:spPr/>
        <p:txBody>
          <a:bodyPr/>
          <a:lstStyle>
            <a:lvl1pPr>
              <a:defRPr/>
            </a:lvl1pPr>
          </a:lstStyle>
          <a:p>
            <a:pPr>
              <a:defRPr/>
            </a:pPr>
            <a:endParaRPr lang="en-US" altLang="zh-CN"/>
          </a:p>
        </p:txBody>
      </p:sp>
      <p:sp>
        <p:nvSpPr>
          <p:cNvPr id="5" name="Rectangle 6"/>
          <p:cNvSpPr>
            <a:spLocks noGrp="1" noChangeArrowheads="1"/>
          </p:cNvSpPr>
          <p:nvPr>
            <p:ph type="sldNum" sz="quarter" idx="11"/>
          </p:nvPr>
        </p:nvSpPr>
        <p:spPr/>
        <p:txBody>
          <a:bodyPr/>
          <a:lstStyle>
            <a:lvl1pPr>
              <a:defRPr/>
            </a:lvl1pPr>
          </a:lstStyle>
          <a:p>
            <a:pPr>
              <a:defRPr/>
            </a:pPr>
            <a:fld id="{DCFD9996-95B0-47FC-B378-95D9FB918DB6}" type="slidenum">
              <a:rPr lang="zh-CN" altLang="en-US"/>
            </a:fld>
            <a:endParaRPr lang="en-US" altLang="zh-CN"/>
          </a:p>
        </p:txBody>
      </p:sp>
      <p:sp>
        <p:nvSpPr>
          <p:cNvPr id="3" name="矩形 2"/>
          <p:cNvSpPr/>
          <p:nvPr userDrawn="1"/>
        </p:nvSpPr>
        <p:spPr>
          <a:xfrm>
            <a:off x="107504" y="116632"/>
            <a:ext cx="8928992" cy="707886"/>
          </a:xfrm>
          <a:prstGeom prst="rect">
            <a:avLst/>
          </a:prstGeom>
        </p:spPr>
        <p:txBody>
          <a:bodyPr wrap="square">
            <a:spAutoFit/>
          </a:bodyPr>
          <a:lstStyle/>
          <a:p>
            <a:pPr algn="ctr"/>
            <a:r>
              <a:rPr lang="zh-CN" altLang="en-US" b="1" dirty="0"/>
              <a:t>典型全控型器件</a:t>
            </a:r>
            <a:r>
              <a:rPr lang="en-US" altLang="zh-CN" b="1" dirty="0"/>
              <a:t>: </a:t>
            </a:r>
            <a:r>
              <a:rPr lang="en-US" b="1" dirty="0"/>
              <a:t>GTR/PTR/BJT</a:t>
            </a:r>
            <a:endParaRPr lang="en-US" b="1"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P-MOSFET">
    <p:spTree>
      <p:nvGrpSpPr>
        <p:cNvPr id="1" name=""/>
        <p:cNvGrpSpPr/>
        <p:nvPr/>
      </p:nvGrpSpPr>
      <p:grpSpPr>
        <a:xfrm>
          <a:off x="0" y="0"/>
          <a:ext cx="0" cy="0"/>
          <a:chOff x="0" y="0"/>
          <a:chExt cx="0" cy="0"/>
        </a:xfrm>
      </p:grpSpPr>
      <p:sp>
        <p:nvSpPr>
          <p:cNvPr id="4" name="Rectangle 5"/>
          <p:cNvSpPr>
            <a:spLocks noGrp="1" noChangeArrowheads="1"/>
          </p:cNvSpPr>
          <p:nvPr>
            <p:ph type="ftr" sz="quarter" idx="10"/>
          </p:nvPr>
        </p:nvSpPr>
        <p:spPr/>
        <p:txBody>
          <a:bodyPr/>
          <a:lstStyle>
            <a:lvl1pPr>
              <a:defRPr/>
            </a:lvl1pPr>
          </a:lstStyle>
          <a:p>
            <a:pPr>
              <a:defRPr/>
            </a:pPr>
            <a:endParaRPr lang="en-US" altLang="zh-CN"/>
          </a:p>
        </p:txBody>
      </p:sp>
      <p:sp>
        <p:nvSpPr>
          <p:cNvPr id="5" name="Rectangle 6"/>
          <p:cNvSpPr>
            <a:spLocks noGrp="1" noChangeArrowheads="1"/>
          </p:cNvSpPr>
          <p:nvPr>
            <p:ph type="sldNum" sz="quarter" idx="11"/>
          </p:nvPr>
        </p:nvSpPr>
        <p:spPr/>
        <p:txBody>
          <a:bodyPr/>
          <a:lstStyle>
            <a:lvl1pPr>
              <a:defRPr/>
            </a:lvl1pPr>
          </a:lstStyle>
          <a:p>
            <a:pPr>
              <a:defRPr/>
            </a:pPr>
            <a:fld id="{DCFD9996-95B0-47FC-B378-95D9FB918DB6}" type="slidenum">
              <a:rPr lang="zh-CN" altLang="en-US"/>
            </a:fld>
            <a:endParaRPr lang="en-US" altLang="zh-CN"/>
          </a:p>
        </p:txBody>
      </p:sp>
      <p:sp>
        <p:nvSpPr>
          <p:cNvPr id="3" name="矩形 2"/>
          <p:cNvSpPr/>
          <p:nvPr userDrawn="1"/>
        </p:nvSpPr>
        <p:spPr>
          <a:xfrm>
            <a:off x="1259632" y="116632"/>
            <a:ext cx="7380312" cy="707886"/>
          </a:xfrm>
          <a:prstGeom prst="rect">
            <a:avLst/>
          </a:prstGeom>
        </p:spPr>
        <p:txBody>
          <a:bodyPr wrap="square">
            <a:spAutoFit/>
          </a:bodyPr>
          <a:lstStyle/>
          <a:p>
            <a:r>
              <a:rPr lang="zh-CN" altLang="en-US" b="1" dirty="0"/>
              <a:t>典型全控型器件</a:t>
            </a:r>
            <a:r>
              <a:rPr lang="en-US" altLang="zh-CN" b="1" dirty="0"/>
              <a:t>: </a:t>
            </a:r>
            <a:r>
              <a:rPr lang="en-US" b="1" dirty="0"/>
              <a:t>P-MOSFET</a:t>
            </a:r>
            <a:endParaRPr lang="en-US" b="1"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sp>
        <p:nvSpPr>
          <p:cNvPr id="4" name="Rectangle 5"/>
          <p:cNvSpPr>
            <a:spLocks noGrp="1" noChangeArrowheads="1"/>
          </p:cNvSpPr>
          <p:nvPr>
            <p:ph type="ftr" sz="quarter" idx="10"/>
          </p:nvPr>
        </p:nvSpPr>
        <p:spPr/>
        <p:txBody>
          <a:bodyPr/>
          <a:lstStyle>
            <a:lvl1pPr>
              <a:defRPr/>
            </a:lvl1pPr>
          </a:lstStyle>
          <a:p>
            <a:pPr>
              <a:defRPr/>
            </a:pPr>
            <a:endParaRPr lang="en-US" altLang="zh-CN"/>
          </a:p>
        </p:txBody>
      </p:sp>
      <p:sp>
        <p:nvSpPr>
          <p:cNvPr id="5" name="Rectangle 6"/>
          <p:cNvSpPr>
            <a:spLocks noGrp="1" noChangeArrowheads="1"/>
          </p:cNvSpPr>
          <p:nvPr>
            <p:ph type="sldNum" sz="quarter" idx="11"/>
          </p:nvPr>
        </p:nvSpPr>
        <p:spPr/>
        <p:txBody>
          <a:bodyPr/>
          <a:lstStyle>
            <a:lvl1pPr>
              <a:defRPr/>
            </a:lvl1pPr>
          </a:lstStyle>
          <a:p>
            <a:pPr>
              <a:defRPr/>
            </a:pPr>
            <a:fld id="{DCFD9996-95B0-47FC-B378-95D9FB918DB6}" type="slidenum">
              <a:rPr lang="zh-CN" altLang="en-US"/>
            </a:fld>
            <a:endParaRPr lang="en-US" altLang="zh-CN"/>
          </a:p>
        </p:txBody>
      </p:sp>
      <p:sp>
        <p:nvSpPr>
          <p:cNvPr id="3" name="矩形 2"/>
          <p:cNvSpPr/>
          <p:nvPr userDrawn="1"/>
        </p:nvSpPr>
        <p:spPr>
          <a:xfrm>
            <a:off x="1331640" y="116632"/>
            <a:ext cx="6855296" cy="707886"/>
          </a:xfrm>
          <a:prstGeom prst="rect">
            <a:avLst/>
          </a:prstGeom>
        </p:spPr>
        <p:txBody>
          <a:bodyPr wrap="square">
            <a:spAutoFit/>
          </a:bodyPr>
          <a:lstStyle/>
          <a:p>
            <a:pPr algn="ctr"/>
            <a:r>
              <a:rPr lang="zh-CN" altLang="en-US" b="1" dirty="0"/>
              <a:t>典型全控型器件</a:t>
            </a:r>
            <a:r>
              <a:rPr lang="en-US" altLang="zh-CN" b="1" dirty="0"/>
              <a:t>: </a:t>
            </a:r>
            <a:r>
              <a:rPr lang="en-US" b="1" dirty="0"/>
              <a:t>GTO</a:t>
            </a:r>
            <a:endParaRPr lang="en-US" b="1"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GBT">
    <p:spTree>
      <p:nvGrpSpPr>
        <p:cNvPr id="1" name=""/>
        <p:cNvGrpSpPr/>
        <p:nvPr/>
      </p:nvGrpSpPr>
      <p:grpSpPr>
        <a:xfrm>
          <a:off x="0" y="0"/>
          <a:ext cx="0" cy="0"/>
          <a:chOff x="0" y="0"/>
          <a:chExt cx="0" cy="0"/>
        </a:xfrm>
      </p:grpSpPr>
      <p:sp>
        <p:nvSpPr>
          <p:cNvPr id="4" name="Rectangle 5"/>
          <p:cNvSpPr>
            <a:spLocks noGrp="1" noChangeArrowheads="1"/>
          </p:cNvSpPr>
          <p:nvPr>
            <p:ph type="ftr" sz="quarter" idx="10"/>
          </p:nvPr>
        </p:nvSpPr>
        <p:spPr/>
        <p:txBody>
          <a:bodyPr/>
          <a:lstStyle>
            <a:lvl1pPr>
              <a:defRPr/>
            </a:lvl1pPr>
          </a:lstStyle>
          <a:p>
            <a:pPr>
              <a:defRPr/>
            </a:pPr>
            <a:endParaRPr lang="en-US" altLang="zh-CN"/>
          </a:p>
        </p:txBody>
      </p:sp>
      <p:sp>
        <p:nvSpPr>
          <p:cNvPr id="5" name="Rectangle 6"/>
          <p:cNvSpPr>
            <a:spLocks noGrp="1" noChangeArrowheads="1"/>
          </p:cNvSpPr>
          <p:nvPr>
            <p:ph type="sldNum" sz="quarter" idx="11"/>
          </p:nvPr>
        </p:nvSpPr>
        <p:spPr/>
        <p:txBody>
          <a:bodyPr/>
          <a:lstStyle>
            <a:lvl1pPr>
              <a:defRPr/>
            </a:lvl1pPr>
          </a:lstStyle>
          <a:p>
            <a:pPr>
              <a:defRPr/>
            </a:pPr>
            <a:fld id="{DCFD9996-95B0-47FC-B378-95D9FB918DB6}" type="slidenum">
              <a:rPr lang="zh-CN" altLang="en-US"/>
            </a:fld>
            <a:endParaRPr lang="en-US" altLang="zh-CN"/>
          </a:p>
        </p:txBody>
      </p:sp>
      <p:sp>
        <p:nvSpPr>
          <p:cNvPr id="3" name="矩形 2"/>
          <p:cNvSpPr/>
          <p:nvPr userDrawn="1"/>
        </p:nvSpPr>
        <p:spPr>
          <a:xfrm>
            <a:off x="1691680" y="116632"/>
            <a:ext cx="6624736" cy="707886"/>
          </a:xfrm>
          <a:prstGeom prst="rect">
            <a:avLst/>
          </a:prstGeom>
        </p:spPr>
        <p:txBody>
          <a:bodyPr wrap="square">
            <a:spAutoFit/>
          </a:bodyPr>
          <a:lstStyle/>
          <a:p>
            <a:r>
              <a:rPr lang="zh-CN" altLang="en-US" b="1" dirty="0"/>
              <a:t>典型全控型器件</a:t>
            </a:r>
            <a:r>
              <a:rPr lang="en-US" altLang="zh-CN" b="1" dirty="0"/>
              <a:t>: </a:t>
            </a:r>
            <a:r>
              <a:rPr lang="en-US" b="1" dirty="0"/>
              <a:t>IGBT</a:t>
            </a:r>
            <a:endParaRPr lang="en-US" b="1"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6_标题和内容">
    <p:spTree>
      <p:nvGrpSpPr>
        <p:cNvPr id="1" name=""/>
        <p:cNvGrpSpPr/>
        <p:nvPr/>
      </p:nvGrpSpPr>
      <p:grpSpPr>
        <a:xfrm>
          <a:off x="0" y="0"/>
          <a:ext cx="0" cy="0"/>
          <a:chOff x="0" y="0"/>
          <a:chExt cx="0" cy="0"/>
        </a:xfrm>
      </p:grpSpPr>
      <p:sp>
        <p:nvSpPr>
          <p:cNvPr id="4" name="Rectangle 5"/>
          <p:cNvSpPr>
            <a:spLocks noGrp="1" noChangeArrowheads="1"/>
          </p:cNvSpPr>
          <p:nvPr>
            <p:ph type="ftr" sz="quarter" idx="10"/>
          </p:nvPr>
        </p:nvSpPr>
        <p:spPr/>
        <p:txBody>
          <a:bodyPr/>
          <a:lstStyle>
            <a:lvl1pPr>
              <a:defRPr/>
            </a:lvl1pPr>
          </a:lstStyle>
          <a:p>
            <a:pPr>
              <a:defRPr/>
            </a:pPr>
            <a:endParaRPr lang="en-US" altLang="zh-CN"/>
          </a:p>
        </p:txBody>
      </p:sp>
      <p:sp>
        <p:nvSpPr>
          <p:cNvPr id="5" name="Rectangle 6"/>
          <p:cNvSpPr>
            <a:spLocks noGrp="1" noChangeArrowheads="1"/>
          </p:cNvSpPr>
          <p:nvPr>
            <p:ph type="sldNum" sz="quarter" idx="11"/>
          </p:nvPr>
        </p:nvSpPr>
        <p:spPr/>
        <p:txBody>
          <a:bodyPr/>
          <a:lstStyle>
            <a:lvl1pPr>
              <a:defRPr/>
            </a:lvl1pPr>
          </a:lstStyle>
          <a:p>
            <a:pPr>
              <a:defRPr/>
            </a:pPr>
            <a:fld id="{DCFD9996-95B0-47FC-B378-95D9FB918DB6}" type="slidenum">
              <a:rPr lang="zh-CN" altLang="en-US"/>
            </a:fld>
            <a:endParaRPr lang="en-US" altLang="zh-CN"/>
          </a:p>
        </p:txBody>
      </p:sp>
      <p:sp>
        <p:nvSpPr>
          <p:cNvPr id="3" name="矩形 2"/>
          <p:cNvSpPr/>
          <p:nvPr userDrawn="1"/>
        </p:nvSpPr>
        <p:spPr>
          <a:xfrm>
            <a:off x="179512" y="188640"/>
            <a:ext cx="8964488" cy="707886"/>
          </a:xfrm>
          <a:prstGeom prst="rect">
            <a:avLst/>
          </a:prstGeom>
        </p:spPr>
        <p:txBody>
          <a:bodyPr wrap="square">
            <a:spAutoFit/>
          </a:bodyPr>
          <a:lstStyle/>
          <a:p>
            <a:pPr algn="ctr"/>
            <a:r>
              <a:rPr lang="zh-CN" altLang="en-US" b="1" dirty="0"/>
              <a:t>典型全控型器件</a:t>
            </a:r>
            <a:r>
              <a:rPr lang="en-US" altLang="zh-CN" b="1" dirty="0"/>
              <a:t>: </a:t>
            </a:r>
            <a:r>
              <a:rPr lang="en-US" b="1" dirty="0" err="1"/>
              <a:t>SiC</a:t>
            </a:r>
            <a:r>
              <a:rPr lang="zh-CN" altLang="en-US" b="1" dirty="0"/>
              <a:t>和</a:t>
            </a:r>
            <a:r>
              <a:rPr lang="en-US" b="1" dirty="0" err="1"/>
              <a:t>GaN</a:t>
            </a:r>
            <a:r>
              <a:rPr lang="en-US" b="1" dirty="0"/>
              <a:t>（</a:t>
            </a:r>
            <a:r>
              <a:rPr lang="zh-CN" altLang="en-US" b="1" dirty="0"/>
              <a:t>了解）</a:t>
            </a:r>
            <a:endParaRPr lang="en-US" b="1"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横向比较">
    <p:spTree>
      <p:nvGrpSpPr>
        <p:cNvPr id="1" name=""/>
        <p:cNvGrpSpPr/>
        <p:nvPr/>
      </p:nvGrpSpPr>
      <p:grpSpPr>
        <a:xfrm>
          <a:off x="0" y="0"/>
          <a:ext cx="0" cy="0"/>
          <a:chOff x="0" y="0"/>
          <a:chExt cx="0" cy="0"/>
        </a:xfrm>
      </p:grpSpPr>
      <p:sp>
        <p:nvSpPr>
          <p:cNvPr id="4" name="Rectangle 5"/>
          <p:cNvSpPr>
            <a:spLocks noGrp="1" noChangeArrowheads="1"/>
          </p:cNvSpPr>
          <p:nvPr>
            <p:ph type="ftr" sz="quarter" idx="10"/>
          </p:nvPr>
        </p:nvSpPr>
        <p:spPr/>
        <p:txBody>
          <a:bodyPr/>
          <a:lstStyle>
            <a:lvl1pPr>
              <a:defRPr/>
            </a:lvl1pPr>
          </a:lstStyle>
          <a:p>
            <a:pPr>
              <a:defRPr/>
            </a:pPr>
            <a:endParaRPr lang="en-US" altLang="zh-CN"/>
          </a:p>
        </p:txBody>
      </p:sp>
      <p:sp>
        <p:nvSpPr>
          <p:cNvPr id="5" name="Rectangle 6"/>
          <p:cNvSpPr>
            <a:spLocks noGrp="1" noChangeArrowheads="1"/>
          </p:cNvSpPr>
          <p:nvPr>
            <p:ph type="sldNum" sz="quarter" idx="11"/>
          </p:nvPr>
        </p:nvSpPr>
        <p:spPr/>
        <p:txBody>
          <a:bodyPr/>
          <a:lstStyle>
            <a:lvl1pPr>
              <a:defRPr/>
            </a:lvl1pPr>
          </a:lstStyle>
          <a:p>
            <a:pPr>
              <a:defRPr/>
            </a:pPr>
            <a:fld id="{DCFD9996-95B0-47FC-B378-95D9FB918DB6}" type="slidenum">
              <a:rPr lang="zh-CN" altLang="en-US"/>
            </a:fld>
            <a:endParaRPr lang="en-US" altLang="zh-CN"/>
          </a:p>
        </p:txBody>
      </p:sp>
      <p:sp>
        <p:nvSpPr>
          <p:cNvPr id="3" name="矩形 2"/>
          <p:cNvSpPr/>
          <p:nvPr userDrawn="1"/>
        </p:nvSpPr>
        <p:spPr>
          <a:xfrm>
            <a:off x="1547664" y="188640"/>
            <a:ext cx="6552728" cy="707886"/>
          </a:xfrm>
          <a:prstGeom prst="rect">
            <a:avLst/>
          </a:prstGeom>
        </p:spPr>
        <p:txBody>
          <a:bodyPr wrap="square">
            <a:spAutoFit/>
          </a:bodyPr>
          <a:lstStyle/>
          <a:p>
            <a:pPr algn="ctr"/>
            <a:r>
              <a:rPr lang="zh-CN" altLang="en-US" b="1" dirty="0"/>
              <a:t>全控型器件横向比较</a:t>
            </a:r>
            <a:endParaRPr lang="en-US" b="1"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驱动">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304800" y="152400"/>
            <a:ext cx="8458200" cy="563563"/>
          </a:xfrm>
          <a:prstGeom prst="rect">
            <a:avLst/>
          </a:prstGeom>
        </p:spPr>
        <p:txBody>
          <a:bodyPr/>
          <a:lstStyle>
            <a:lvl1pPr>
              <a:defRPr/>
            </a:lvl1pPr>
          </a:lstStyle>
          <a:p>
            <a:r>
              <a:rPr lang="zh-CN" altLang="en-US" dirty="0"/>
              <a:t>怎么用全控型器件</a:t>
            </a:r>
            <a:endParaRPr lang="zh-CN" altLang="en-US" dirty="0"/>
          </a:p>
        </p:txBody>
      </p:sp>
      <p:sp>
        <p:nvSpPr>
          <p:cNvPr id="4" name="Rectangle 5"/>
          <p:cNvSpPr>
            <a:spLocks noGrp="1" noChangeArrowheads="1"/>
          </p:cNvSpPr>
          <p:nvPr>
            <p:ph type="ftr" sz="quarter" idx="10"/>
          </p:nvPr>
        </p:nvSpPr>
        <p:spPr/>
        <p:txBody>
          <a:bodyPr/>
          <a:lstStyle>
            <a:lvl1pPr>
              <a:defRPr/>
            </a:lvl1pPr>
          </a:lstStyle>
          <a:p>
            <a:pPr>
              <a:defRPr/>
            </a:pPr>
            <a:endParaRPr lang="en-US" altLang="zh-CN"/>
          </a:p>
        </p:txBody>
      </p:sp>
      <p:sp>
        <p:nvSpPr>
          <p:cNvPr id="5" name="Rectangle 6"/>
          <p:cNvSpPr>
            <a:spLocks noGrp="1" noChangeArrowheads="1"/>
          </p:cNvSpPr>
          <p:nvPr>
            <p:ph type="sldNum" sz="quarter" idx="11"/>
          </p:nvPr>
        </p:nvSpPr>
        <p:spPr/>
        <p:txBody>
          <a:bodyPr/>
          <a:lstStyle>
            <a:lvl1pPr>
              <a:defRPr/>
            </a:lvl1pPr>
          </a:lstStyle>
          <a:p>
            <a:pPr>
              <a:defRPr/>
            </a:pPr>
            <a:fld id="{DCFD9996-95B0-47FC-B378-95D9FB918DB6}" type="slidenum">
              <a:rPr lang="zh-CN" altLang="en-US"/>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9" name="Rectangle 15"/>
          <p:cNvSpPr>
            <a:spLocks noChangeArrowheads="1"/>
          </p:cNvSpPr>
          <p:nvPr userDrawn="1"/>
        </p:nvSpPr>
        <p:spPr bwMode="ltGray">
          <a:xfrm>
            <a:off x="0" y="0"/>
            <a:ext cx="9144000" cy="836613"/>
          </a:xfrm>
          <a:prstGeom prst="rect">
            <a:avLst/>
          </a:prstGeom>
          <a:gradFill rotWithShape="1">
            <a:gsLst>
              <a:gs pos="0">
                <a:schemeClr val="tx1">
                  <a:gamma/>
                  <a:shade val="46275"/>
                  <a:invGamma/>
                </a:schemeClr>
              </a:gs>
              <a:gs pos="50000">
                <a:schemeClr val="tx1"/>
              </a:gs>
              <a:gs pos="100000">
                <a:schemeClr val="tx1">
                  <a:gamma/>
                  <a:shade val="46275"/>
                  <a:invGamma/>
                </a:schemeClr>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4000">
                <a:solidFill>
                  <a:schemeClr val="bg1"/>
                </a:solidFill>
                <a:latin typeface="Verdana" panose="020B0604030504040204" pitchFamily="34" charset="0"/>
              </a:defRPr>
            </a:lvl1pPr>
            <a:lvl2pPr marL="742950" indent="-285750" eaLnBrk="0" hangingPunct="0">
              <a:defRPr sz="4000">
                <a:solidFill>
                  <a:schemeClr val="bg1"/>
                </a:solidFill>
                <a:latin typeface="Verdana" panose="020B0604030504040204" pitchFamily="34" charset="0"/>
              </a:defRPr>
            </a:lvl2pPr>
            <a:lvl3pPr marL="1143000" indent="-228600" eaLnBrk="0" hangingPunct="0">
              <a:defRPr sz="4000">
                <a:solidFill>
                  <a:schemeClr val="bg1"/>
                </a:solidFill>
                <a:latin typeface="Verdana" panose="020B0604030504040204" pitchFamily="34" charset="0"/>
              </a:defRPr>
            </a:lvl3pPr>
            <a:lvl4pPr marL="1600200" indent="-228600" eaLnBrk="0" hangingPunct="0">
              <a:defRPr sz="4000">
                <a:solidFill>
                  <a:schemeClr val="bg1"/>
                </a:solidFill>
                <a:latin typeface="Verdana" panose="020B0604030504040204" pitchFamily="34" charset="0"/>
              </a:defRPr>
            </a:lvl4pPr>
            <a:lvl5pPr marL="2057400" indent="-228600" eaLnBrk="0" hangingPunct="0">
              <a:defRPr sz="4000">
                <a:solidFill>
                  <a:schemeClr val="bg1"/>
                </a:solidFill>
                <a:latin typeface="Verdana" panose="020B0604030504040204" pitchFamily="34" charset="0"/>
              </a:defRPr>
            </a:lvl5pPr>
            <a:lvl6pPr marL="2514600" indent="-228600" algn="ctr" eaLnBrk="0" fontAlgn="base" hangingPunct="0">
              <a:spcBef>
                <a:spcPct val="0"/>
              </a:spcBef>
              <a:spcAft>
                <a:spcPct val="0"/>
              </a:spcAft>
              <a:defRPr sz="4000">
                <a:solidFill>
                  <a:schemeClr val="bg1"/>
                </a:solidFill>
                <a:latin typeface="Verdana" panose="020B0604030504040204" pitchFamily="34" charset="0"/>
              </a:defRPr>
            </a:lvl6pPr>
            <a:lvl7pPr marL="2971800" indent="-228600" algn="ctr" eaLnBrk="0" fontAlgn="base" hangingPunct="0">
              <a:spcBef>
                <a:spcPct val="0"/>
              </a:spcBef>
              <a:spcAft>
                <a:spcPct val="0"/>
              </a:spcAft>
              <a:defRPr sz="4000">
                <a:solidFill>
                  <a:schemeClr val="bg1"/>
                </a:solidFill>
                <a:latin typeface="Verdana" panose="020B0604030504040204" pitchFamily="34" charset="0"/>
              </a:defRPr>
            </a:lvl7pPr>
            <a:lvl8pPr marL="3429000" indent="-228600" algn="ctr" eaLnBrk="0" fontAlgn="base" hangingPunct="0">
              <a:spcBef>
                <a:spcPct val="0"/>
              </a:spcBef>
              <a:spcAft>
                <a:spcPct val="0"/>
              </a:spcAft>
              <a:defRPr sz="4000">
                <a:solidFill>
                  <a:schemeClr val="bg1"/>
                </a:solidFill>
                <a:latin typeface="Verdana" panose="020B0604030504040204" pitchFamily="34" charset="0"/>
              </a:defRPr>
            </a:lvl8pPr>
            <a:lvl9pPr marL="3886200" indent="-228600" algn="ctr" eaLnBrk="0" fontAlgn="base" hangingPunct="0">
              <a:spcBef>
                <a:spcPct val="0"/>
              </a:spcBef>
              <a:spcAft>
                <a:spcPct val="0"/>
              </a:spcAft>
              <a:defRPr sz="4000">
                <a:solidFill>
                  <a:schemeClr val="bg1"/>
                </a:solidFill>
                <a:latin typeface="Verdana" panose="020B0604030504040204" pitchFamily="34" charset="0"/>
              </a:defRPr>
            </a:lvl9pPr>
          </a:lstStyle>
          <a:p>
            <a:pPr algn="ctr" eaLnBrk="1" hangingPunct="1">
              <a:defRPr/>
            </a:pPr>
            <a:endParaRPr lang="zh-CN" altLang="en-US">
              <a:ea typeface="宋体" panose="02010600030101010101" pitchFamily="2" charset="-122"/>
            </a:endParaRPr>
          </a:p>
        </p:txBody>
      </p:sp>
      <p:sp>
        <p:nvSpPr>
          <p:cNvPr id="1027" name="Rectangle 3"/>
          <p:cNvSpPr>
            <a:spLocks noGrp="1" noChangeArrowheads="1"/>
          </p:cNvSpPr>
          <p:nvPr>
            <p:ph type="body" idx="1"/>
          </p:nvPr>
        </p:nvSpPr>
        <p:spPr bwMode="auto">
          <a:xfrm>
            <a:off x="457200" y="1152525"/>
            <a:ext cx="8229600" cy="5248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en-US" altLang="zh-CN"/>
          </a:p>
        </p:txBody>
      </p:sp>
      <p:sp>
        <p:nvSpPr>
          <p:cNvPr id="1029" name="Rectangle 5"/>
          <p:cNvSpPr>
            <a:spLocks noGrp="1" noChangeArrowheads="1"/>
          </p:cNvSpPr>
          <p:nvPr>
            <p:ph type="ftr" sz="quarter" idx="3"/>
          </p:nvPr>
        </p:nvSpPr>
        <p:spPr bwMode="auto">
          <a:xfrm>
            <a:off x="5867400" y="6461125"/>
            <a:ext cx="2895600" cy="32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eaLnBrk="1" hangingPunct="1">
              <a:defRPr sz="1200" b="1">
                <a:solidFill>
                  <a:schemeClr val="tx1"/>
                </a:solidFill>
                <a:ea typeface="宋体" panose="02010600030101010101" pitchFamily="2" charset="-122"/>
              </a:defRPr>
            </a:lvl1pPr>
          </a:lstStyle>
          <a:p>
            <a:pPr>
              <a:defRPr/>
            </a:pPr>
            <a:endParaRPr lang="en-US" altLang="zh-CN"/>
          </a:p>
        </p:txBody>
      </p:sp>
      <p:sp>
        <p:nvSpPr>
          <p:cNvPr id="1030" name="Rectangle 6"/>
          <p:cNvSpPr>
            <a:spLocks noGrp="1" noChangeArrowheads="1"/>
          </p:cNvSpPr>
          <p:nvPr>
            <p:ph type="sldNum" sz="quarter" idx="4"/>
          </p:nvPr>
        </p:nvSpPr>
        <p:spPr bwMode="auto">
          <a:xfrm>
            <a:off x="3505200" y="6461125"/>
            <a:ext cx="2133600" cy="32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eaLnBrk="1" hangingPunct="1">
              <a:defRPr sz="1200">
                <a:solidFill>
                  <a:schemeClr val="tx1"/>
                </a:solidFill>
                <a:ea typeface="宋体" panose="02010600030101010101" pitchFamily="2" charset="-122"/>
              </a:defRPr>
            </a:lvl1pPr>
          </a:lstStyle>
          <a:p>
            <a:pPr>
              <a:defRPr/>
            </a:pPr>
            <a:fld id="{EC02A4F6-EA44-443F-ABB8-797CA4083164}" type="slidenum">
              <a:rPr lang="zh-CN" altLang="en-US"/>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rtl="0" eaLnBrk="0" fontAlgn="base" hangingPunct="0">
        <a:spcBef>
          <a:spcPct val="0"/>
        </a:spcBef>
        <a:spcAft>
          <a:spcPct val="0"/>
        </a:spcAft>
        <a:defRPr sz="3200" b="1">
          <a:solidFill>
            <a:schemeClr val="bg1"/>
          </a:solidFill>
          <a:latin typeface="+mj-lt"/>
          <a:ea typeface="+mj-ea"/>
          <a:cs typeface="+mj-cs"/>
        </a:defRPr>
      </a:lvl1pPr>
      <a:lvl2pPr algn="ctr" rtl="0" eaLnBrk="0" fontAlgn="base" hangingPunct="0">
        <a:spcBef>
          <a:spcPct val="0"/>
        </a:spcBef>
        <a:spcAft>
          <a:spcPct val="0"/>
        </a:spcAft>
        <a:defRPr sz="3200" b="1">
          <a:solidFill>
            <a:schemeClr val="bg1"/>
          </a:solidFill>
          <a:latin typeface="Verdana" panose="020B0604030504040204" pitchFamily="34" charset="0"/>
        </a:defRPr>
      </a:lvl2pPr>
      <a:lvl3pPr algn="ctr" rtl="0" eaLnBrk="0" fontAlgn="base" hangingPunct="0">
        <a:spcBef>
          <a:spcPct val="0"/>
        </a:spcBef>
        <a:spcAft>
          <a:spcPct val="0"/>
        </a:spcAft>
        <a:defRPr sz="3200" b="1">
          <a:solidFill>
            <a:schemeClr val="bg1"/>
          </a:solidFill>
          <a:latin typeface="Verdana" panose="020B0604030504040204" pitchFamily="34" charset="0"/>
        </a:defRPr>
      </a:lvl3pPr>
      <a:lvl4pPr algn="ctr" rtl="0" eaLnBrk="0" fontAlgn="base" hangingPunct="0">
        <a:spcBef>
          <a:spcPct val="0"/>
        </a:spcBef>
        <a:spcAft>
          <a:spcPct val="0"/>
        </a:spcAft>
        <a:defRPr sz="3200" b="1">
          <a:solidFill>
            <a:schemeClr val="bg1"/>
          </a:solidFill>
          <a:latin typeface="Verdana" panose="020B0604030504040204" pitchFamily="34" charset="0"/>
        </a:defRPr>
      </a:lvl4pPr>
      <a:lvl5pPr algn="ctr" rtl="0" eaLnBrk="0" fontAlgn="base" hangingPunct="0">
        <a:spcBef>
          <a:spcPct val="0"/>
        </a:spcBef>
        <a:spcAft>
          <a:spcPct val="0"/>
        </a:spcAft>
        <a:defRPr sz="3200" b="1">
          <a:solidFill>
            <a:schemeClr val="bg1"/>
          </a:solidFill>
          <a:latin typeface="Verdana" panose="020B0604030504040204" pitchFamily="34" charset="0"/>
        </a:defRPr>
      </a:lvl5pPr>
      <a:lvl6pPr marL="457200" algn="ctr" rtl="0" fontAlgn="base">
        <a:spcBef>
          <a:spcPct val="0"/>
        </a:spcBef>
        <a:spcAft>
          <a:spcPct val="0"/>
        </a:spcAft>
        <a:defRPr sz="3200" b="1">
          <a:solidFill>
            <a:schemeClr val="bg1"/>
          </a:solidFill>
          <a:latin typeface="Verdana" panose="020B0604030504040204" pitchFamily="34" charset="0"/>
        </a:defRPr>
      </a:lvl6pPr>
      <a:lvl7pPr marL="914400" algn="ctr" rtl="0" fontAlgn="base">
        <a:spcBef>
          <a:spcPct val="0"/>
        </a:spcBef>
        <a:spcAft>
          <a:spcPct val="0"/>
        </a:spcAft>
        <a:defRPr sz="3200" b="1">
          <a:solidFill>
            <a:schemeClr val="bg1"/>
          </a:solidFill>
          <a:latin typeface="Verdana" panose="020B0604030504040204" pitchFamily="34" charset="0"/>
        </a:defRPr>
      </a:lvl7pPr>
      <a:lvl8pPr marL="1371600" algn="ctr" rtl="0" fontAlgn="base">
        <a:spcBef>
          <a:spcPct val="0"/>
        </a:spcBef>
        <a:spcAft>
          <a:spcPct val="0"/>
        </a:spcAft>
        <a:defRPr sz="3200" b="1">
          <a:solidFill>
            <a:schemeClr val="bg1"/>
          </a:solidFill>
          <a:latin typeface="Verdana" panose="020B0604030504040204" pitchFamily="34" charset="0"/>
        </a:defRPr>
      </a:lvl8pPr>
      <a:lvl9pPr marL="1828800" algn="ctr" rtl="0" fontAlgn="base">
        <a:spcBef>
          <a:spcPct val="0"/>
        </a:spcBef>
        <a:spcAft>
          <a:spcPct val="0"/>
        </a:spcAft>
        <a:defRPr sz="3200" b="1">
          <a:solidFill>
            <a:schemeClr val="bg1"/>
          </a:solidFill>
          <a:latin typeface="Verdana" panose="020B0604030504040204" pitchFamily="34" charset="0"/>
        </a:defRPr>
      </a:lvl9pPr>
    </p:titleStyle>
    <p:body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3.emf"/></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3.png"/><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5.png"/><Relationship Id="rId1"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6.png"/></Relationships>
</file>

<file path=ppt/slides/_rels/slide5.xml.rels><?xml version="1.0" encoding="UTF-8" standalone="yes"?>
<Relationships xmlns="http://schemas.openxmlformats.org/package/2006/relationships"><Relationship Id="rId6" Type="http://schemas.openxmlformats.org/officeDocument/2006/relationships/slideLayout" Target="../slideLayouts/slideLayout4.xml"/><Relationship Id="rId5" Type="http://schemas.openxmlformats.org/officeDocument/2006/relationships/image" Target="../media/image9.png"/><Relationship Id="rId4" Type="http://schemas.openxmlformats.org/officeDocument/2006/relationships/image" Target="../media/image8.png"/><Relationship Id="rId3" Type="http://schemas.openxmlformats.org/officeDocument/2006/relationships/tags" Target="../tags/tag2.xml"/><Relationship Id="rId2" Type="http://schemas.openxmlformats.org/officeDocument/2006/relationships/image" Target="../media/image7.png"/><Relationship Id="rId1" Type="http://schemas.openxmlformats.org/officeDocument/2006/relationships/tags" Target="../tags/tag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0.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1.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1"/>
          <a:stretch>
            <a:fillRect/>
          </a:stretch>
        </p:blipFill>
        <p:spPr>
          <a:xfrm>
            <a:off x="3060065" y="1268730"/>
            <a:ext cx="5824855" cy="5173980"/>
          </a:xfrm>
          <a:prstGeom prst="rect">
            <a:avLst/>
          </a:prstGeom>
        </p:spPr>
      </p:pic>
      <p:sp>
        <p:nvSpPr>
          <p:cNvPr id="5" name="文本框 4"/>
          <p:cNvSpPr txBox="1"/>
          <p:nvPr/>
        </p:nvSpPr>
        <p:spPr>
          <a:xfrm>
            <a:off x="251460" y="1381760"/>
            <a:ext cx="2736215" cy="4947920"/>
          </a:xfrm>
          <a:prstGeom prst="rect">
            <a:avLst/>
          </a:prstGeom>
          <a:noFill/>
        </p:spPr>
        <p:txBody>
          <a:bodyPr wrap="square" rtlCol="0">
            <a:noAutofit/>
          </a:bodyPr>
          <a:p>
            <a:pPr algn="just"/>
            <a:r>
              <a:rPr lang="zh-CN" altLang="en-US">
                <a:solidFill>
                  <a:schemeClr val="tx2"/>
                </a:solidFill>
              </a:rPr>
              <a:t>各</a:t>
            </a:r>
            <a:r>
              <a:rPr lang="en-US" altLang="zh-CN">
                <a:solidFill>
                  <a:schemeClr val="tx2"/>
                </a:solidFill>
              </a:rPr>
              <a:t>IGBT</a:t>
            </a:r>
            <a:r>
              <a:rPr lang="zh-CN" altLang="en-US">
                <a:solidFill>
                  <a:schemeClr val="tx2"/>
                </a:solidFill>
                <a:ea typeface="宋体" panose="02010600030101010101" pitchFamily="2" charset="-122"/>
              </a:rPr>
              <a:t>、</a:t>
            </a:r>
            <a:r>
              <a:rPr lang="en-US" altLang="zh-CN">
                <a:solidFill>
                  <a:schemeClr val="tx2"/>
                </a:solidFill>
                <a:ea typeface="宋体" panose="02010600030101010101" pitchFamily="2" charset="-122"/>
              </a:rPr>
              <a:t>MOSFET</a:t>
            </a:r>
            <a:r>
              <a:rPr lang="zh-CN" altLang="en-US">
                <a:solidFill>
                  <a:schemeClr val="tx2"/>
                </a:solidFill>
                <a:ea typeface="宋体" panose="02010600030101010101" pitchFamily="2" charset="-122"/>
              </a:rPr>
              <a:t>模型功能总结如右表，输出结果见</a:t>
            </a:r>
            <a:r>
              <a:rPr lang="zh-CN" altLang="en-US">
                <a:solidFill>
                  <a:schemeClr val="tx2"/>
                </a:solidFill>
                <a:ea typeface="宋体" panose="02010600030101010101" pitchFamily="2" charset="-122"/>
              </a:rPr>
              <a:t>后页。</a:t>
            </a:r>
            <a:endParaRPr lang="zh-CN" altLang="en-US">
              <a:solidFill>
                <a:schemeClr val="tx2"/>
              </a:solidFill>
              <a:ea typeface="宋体" panose="02010600030101010101" pitchFamily="2"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539750" y="836295"/>
            <a:ext cx="8356600" cy="490855"/>
          </a:xfrm>
          <a:prstGeom prst="rect">
            <a:avLst/>
          </a:prstGeom>
          <a:noFill/>
        </p:spPr>
        <p:txBody>
          <a:bodyPr wrap="square" rtlCol="0">
            <a:noAutofit/>
          </a:bodyPr>
          <a:p>
            <a:pPr algn="ctr"/>
            <a:r>
              <a:rPr lang="zh-CN" altLang="en-US" sz="2400" b="1">
                <a:solidFill>
                  <a:schemeClr val="tx2"/>
                </a:solidFill>
              </a:rPr>
              <a:t>重点探讨关于计算</a:t>
            </a:r>
            <a:r>
              <a:rPr lang="en-US" altLang="zh-CN" sz="2400" b="1">
                <a:solidFill>
                  <a:schemeClr val="tx2"/>
                </a:solidFill>
              </a:rPr>
              <a:t>MOSFET</a:t>
            </a:r>
            <a:r>
              <a:rPr lang="zh-CN" altLang="en-US" sz="2400" b="1">
                <a:solidFill>
                  <a:schemeClr val="tx2"/>
                </a:solidFill>
              </a:rPr>
              <a:t>的开关功率损耗的问题</a:t>
            </a:r>
            <a:endParaRPr lang="zh-CN" altLang="en-US" sz="2400" b="1">
              <a:solidFill>
                <a:schemeClr val="tx2"/>
              </a:solidFill>
            </a:endParaRPr>
          </a:p>
        </p:txBody>
      </p:sp>
      <p:pic>
        <p:nvPicPr>
          <p:cNvPr id="2" name="图片 1"/>
          <p:cNvPicPr>
            <a:picLocks noChangeAspect="1"/>
          </p:cNvPicPr>
          <p:nvPr/>
        </p:nvPicPr>
        <p:blipFill>
          <a:blip r:embed="rId1"/>
          <a:srcRect t="2725" b="6063"/>
          <a:stretch>
            <a:fillRect/>
          </a:stretch>
        </p:blipFill>
        <p:spPr>
          <a:xfrm>
            <a:off x="1043940" y="1916430"/>
            <a:ext cx="7051675" cy="4824095"/>
          </a:xfrm>
          <a:prstGeom prst="rect">
            <a:avLst/>
          </a:prstGeom>
          <a:noFill/>
          <a:ln>
            <a:noFill/>
          </a:ln>
        </p:spPr>
      </p:pic>
      <p:sp>
        <p:nvSpPr>
          <p:cNvPr id="3" name="文本框 2"/>
          <p:cNvSpPr txBox="1"/>
          <p:nvPr/>
        </p:nvSpPr>
        <p:spPr>
          <a:xfrm>
            <a:off x="107950" y="1399540"/>
            <a:ext cx="8926195" cy="577850"/>
          </a:xfrm>
          <a:prstGeom prst="rect">
            <a:avLst/>
          </a:prstGeom>
          <a:noFill/>
        </p:spPr>
        <p:txBody>
          <a:bodyPr wrap="square" rtlCol="0">
            <a:noAutofit/>
          </a:bodyPr>
          <a:p>
            <a:pPr algn="just"/>
            <a:r>
              <a:rPr lang="zh-CN" altLang="en-US" sz="1800">
                <a:solidFill>
                  <a:schemeClr val="tx2"/>
                </a:solidFill>
                <a:sym typeface="+mn-ea"/>
              </a:rPr>
              <a:t>模拟一组参数下对于功率损耗的计算</a:t>
            </a:r>
            <a:r>
              <a:rPr lang="en-US" altLang="zh-CN" sz="1800">
                <a:solidFill>
                  <a:schemeClr val="tx2"/>
                </a:solidFill>
                <a:sym typeface="+mn-ea"/>
              </a:rPr>
              <a:t>be like↓</a:t>
            </a:r>
            <a:r>
              <a:rPr lang="zh-CN" altLang="en-US" sz="1800">
                <a:solidFill>
                  <a:schemeClr val="tx2"/>
                </a:solidFill>
                <a:sym typeface="+mn-ea"/>
              </a:rPr>
              <a:t>：</a:t>
            </a:r>
            <a:endParaRPr lang="zh-CN" altLang="en-US" sz="1800">
              <a:solidFill>
                <a:schemeClr val="tx2"/>
              </a:solidFill>
              <a:sym typeface="+mn-e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a:off x="755650" y="891540"/>
            <a:ext cx="7545070" cy="2896870"/>
          </a:xfrm>
          <a:prstGeom prst="rect">
            <a:avLst/>
          </a:prstGeom>
        </p:spPr>
      </p:pic>
      <p:pic>
        <p:nvPicPr>
          <p:cNvPr id="5" name="图片 4"/>
          <p:cNvPicPr>
            <a:picLocks noChangeAspect="1"/>
          </p:cNvPicPr>
          <p:nvPr/>
        </p:nvPicPr>
        <p:blipFill>
          <a:blip r:embed="rId2"/>
          <a:stretch>
            <a:fillRect/>
          </a:stretch>
        </p:blipFill>
        <p:spPr>
          <a:xfrm>
            <a:off x="981075" y="3788410"/>
            <a:ext cx="7094220" cy="29464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a:off x="828040" y="888365"/>
            <a:ext cx="6844665" cy="3028315"/>
          </a:xfrm>
          <a:prstGeom prst="rect">
            <a:avLst/>
          </a:prstGeom>
        </p:spPr>
      </p:pic>
      <p:pic>
        <p:nvPicPr>
          <p:cNvPr id="3" name="图片 2"/>
          <p:cNvPicPr>
            <a:picLocks noChangeAspect="1"/>
          </p:cNvPicPr>
          <p:nvPr/>
        </p:nvPicPr>
        <p:blipFill>
          <a:blip r:embed="rId2"/>
          <a:stretch>
            <a:fillRect/>
          </a:stretch>
        </p:blipFill>
        <p:spPr>
          <a:xfrm>
            <a:off x="539750" y="3916680"/>
            <a:ext cx="7393940" cy="294132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a:off x="1619885" y="908685"/>
            <a:ext cx="5588000" cy="573786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custDataLst>
              <p:tags r:id="rId1"/>
            </p:custDataLst>
          </p:nvPr>
        </p:nvPicPr>
        <p:blipFill>
          <a:blip r:embed="rId2"/>
          <a:stretch>
            <a:fillRect/>
          </a:stretch>
        </p:blipFill>
        <p:spPr>
          <a:xfrm>
            <a:off x="323850" y="1032510"/>
            <a:ext cx="4819015" cy="1943735"/>
          </a:xfrm>
          <a:prstGeom prst="rect">
            <a:avLst/>
          </a:prstGeom>
        </p:spPr>
      </p:pic>
      <p:pic>
        <p:nvPicPr>
          <p:cNvPr id="3" name="图片 2"/>
          <p:cNvPicPr>
            <a:picLocks noChangeAspect="1"/>
          </p:cNvPicPr>
          <p:nvPr>
            <p:custDataLst>
              <p:tags r:id="rId3"/>
            </p:custDataLst>
          </p:nvPr>
        </p:nvPicPr>
        <p:blipFill>
          <a:blip r:embed="rId4"/>
          <a:stretch>
            <a:fillRect/>
          </a:stretch>
        </p:blipFill>
        <p:spPr>
          <a:xfrm>
            <a:off x="323850" y="2976245"/>
            <a:ext cx="4909820" cy="2180590"/>
          </a:xfrm>
          <a:prstGeom prst="rect">
            <a:avLst/>
          </a:prstGeom>
        </p:spPr>
      </p:pic>
      <p:pic>
        <p:nvPicPr>
          <p:cNvPr id="8" name="图片 7"/>
          <p:cNvPicPr>
            <a:picLocks noChangeAspect="1"/>
          </p:cNvPicPr>
          <p:nvPr/>
        </p:nvPicPr>
        <p:blipFill>
          <a:blip r:embed="rId5"/>
          <a:stretch>
            <a:fillRect/>
          </a:stretch>
        </p:blipFill>
        <p:spPr>
          <a:xfrm>
            <a:off x="35560" y="5156835"/>
            <a:ext cx="5422900" cy="1498600"/>
          </a:xfrm>
          <a:prstGeom prst="rect">
            <a:avLst/>
          </a:prstGeom>
        </p:spPr>
      </p:pic>
      <p:sp>
        <p:nvSpPr>
          <p:cNvPr id="9" name="文本框 8"/>
          <p:cNvSpPr txBox="1"/>
          <p:nvPr/>
        </p:nvSpPr>
        <p:spPr>
          <a:xfrm>
            <a:off x="5375275" y="1412875"/>
            <a:ext cx="3542665" cy="5098415"/>
          </a:xfrm>
          <a:prstGeom prst="rect">
            <a:avLst/>
          </a:prstGeom>
          <a:noFill/>
        </p:spPr>
        <p:txBody>
          <a:bodyPr wrap="square" rtlCol="0">
            <a:noAutofit/>
          </a:bodyPr>
          <a:p>
            <a:pPr algn="just"/>
            <a:r>
              <a:rPr lang="zh-CN" altLang="en-US" sz="2000">
                <a:solidFill>
                  <a:schemeClr val="tx2"/>
                </a:solidFill>
              </a:rPr>
              <a:t>总结来说，增强型</a:t>
            </a:r>
            <a:r>
              <a:rPr lang="en-US" altLang="zh-CN" sz="2000">
                <a:solidFill>
                  <a:schemeClr val="tx2"/>
                </a:solidFill>
              </a:rPr>
              <a:t> N </a:t>
            </a:r>
            <a:r>
              <a:rPr lang="zh-CN" altLang="en-US" sz="2000">
                <a:solidFill>
                  <a:schemeClr val="tx2"/>
                </a:solidFill>
              </a:rPr>
              <a:t>沟道</a:t>
            </a:r>
            <a:r>
              <a:rPr lang="en-US" altLang="zh-CN" sz="2000">
                <a:solidFill>
                  <a:schemeClr val="tx2"/>
                </a:solidFill>
              </a:rPr>
              <a:t>(</a:t>
            </a:r>
            <a:r>
              <a:rPr lang="zh-CN" altLang="en-US" sz="2000">
                <a:solidFill>
                  <a:schemeClr val="tx2"/>
                </a:solidFill>
              </a:rPr>
              <a:t>上图</a:t>
            </a:r>
            <a:r>
              <a:rPr lang="en-US" altLang="zh-CN" sz="2000">
                <a:solidFill>
                  <a:schemeClr val="tx2"/>
                </a:solidFill>
              </a:rPr>
              <a:t>)</a:t>
            </a:r>
            <a:r>
              <a:rPr lang="zh-CN" altLang="en-US" sz="2000">
                <a:solidFill>
                  <a:schemeClr val="tx2"/>
                </a:solidFill>
              </a:rPr>
              <a:t>和增强型</a:t>
            </a:r>
            <a:r>
              <a:rPr lang="en-US" altLang="zh-CN" sz="2000">
                <a:solidFill>
                  <a:schemeClr val="tx2"/>
                </a:solidFill>
              </a:rPr>
              <a:t> P </a:t>
            </a:r>
            <a:r>
              <a:rPr lang="zh-CN" altLang="en-US" sz="2000">
                <a:solidFill>
                  <a:schemeClr val="tx2"/>
                </a:solidFill>
              </a:rPr>
              <a:t>沟道</a:t>
            </a:r>
            <a:r>
              <a:rPr lang="en-US" altLang="zh-CN" sz="2000">
                <a:solidFill>
                  <a:schemeClr val="tx2"/>
                </a:solidFill>
                <a:sym typeface="+mn-ea"/>
              </a:rPr>
              <a:t>(</a:t>
            </a:r>
            <a:r>
              <a:rPr lang="zh-CN" altLang="en-US" sz="2000">
                <a:solidFill>
                  <a:schemeClr val="tx2"/>
                </a:solidFill>
                <a:sym typeface="+mn-ea"/>
              </a:rPr>
              <a:t>下图</a:t>
            </a:r>
            <a:r>
              <a:rPr lang="en-US" altLang="zh-CN" sz="2000">
                <a:solidFill>
                  <a:schemeClr val="tx2"/>
                </a:solidFill>
                <a:sym typeface="+mn-ea"/>
              </a:rPr>
              <a:t>)</a:t>
            </a:r>
            <a:r>
              <a:rPr lang="en-US" altLang="zh-CN" sz="2000">
                <a:solidFill>
                  <a:schemeClr val="tx2"/>
                </a:solidFill>
              </a:rPr>
              <a:t> MOSFET </a:t>
            </a:r>
            <a:r>
              <a:rPr lang="zh-CN" altLang="en-US" sz="2000">
                <a:solidFill>
                  <a:schemeClr val="tx2"/>
                </a:solidFill>
              </a:rPr>
              <a:t>的</a:t>
            </a:r>
            <a:r>
              <a:rPr lang="en-US" altLang="zh-CN" sz="2000">
                <a:solidFill>
                  <a:schemeClr val="tx2"/>
                </a:solidFill>
              </a:rPr>
              <a:t> ID-VDS </a:t>
            </a:r>
            <a:r>
              <a:rPr lang="zh-CN" altLang="en-US" sz="2000">
                <a:solidFill>
                  <a:schemeClr val="tx2"/>
                </a:solidFill>
              </a:rPr>
              <a:t>特性曲线是非常相似的，但主要区别在于：</a:t>
            </a:r>
            <a:endParaRPr lang="en-US" altLang="zh-CN" sz="2000">
              <a:solidFill>
                <a:schemeClr val="tx2"/>
              </a:solidFill>
            </a:endParaRPr>
          </a:p>
          <a:p>
            <a:pPr algn="just"/>
            <a:r>
              <a:rPr lang="en-US" altLang="zh-CN" sz="2000">
                <a:solidFill>
                  <a:schemeClr val="tx2"/>
                </a:solidFill>
              </a:rPr>
              <a:t>1.</a:t>
            </a:r>
            <a:r>
              <a:rPr lang="zh-CN" altLang="en-US" sz="2000">
                <a:solidFill>
                  <a:schemeClr val="tx2"/>
                </a:solidFill>
              </a:rPr>
              <a:t>电流流向相反：</a:t>
            </a:r>
            <a:r>
              <a:rPr lang="en-US" altLang="zh-CN" sz="2000">
                <a:solidFill>
                  <a:schemeClr val="tx2"/>
                </a:solidFill>
              </a:rPr>
              <a:t>N </a:t>
            </a:r>
            <a:r>
              <a:rPr lang="zh-CN" altLang="en-US" sz="2000">
                <a:solidFill>
                  <a:schemeClr val="tx2"/>
                </a:solidFill>
              </a:rPr>
              <a:t>沟道是电子流（从源到漏），而</a:t>
            </a:r>
            <a:r>
              <a:rPr lang="en-US" altLang="zh-CN" sz="2000">
                <a:solidFill>
                  <a:schemeClr val="tx2"/>
                </a:solidFill>
              </a:rPr>
              <a:t> P </a:t>
            </a:r>
            <a:r>
              <a:rPr lang="zh-CN" altLang="en-US" sz="2000">
                <a:solidFill>
                  <a:schemeClr val="tx2"/>
                </a:solidFill>
              </a:rPr>
              <a:t>沟道是空穴流（从漏到源）。</a:t>
            </a:r>
            <a:endParaRPr lang="zh-CN" altLang="en-US" sz="2000">
              <a:solidFill>
                <a:schemeClr val="tx2"/>
              </a:solidFill>
            </a:endParaRPr>
          </a:p>
          <a:p>
            <a:pPr algn="just"/>
            <a:r>
              <a:rPr lang="en-US" altLang="zh-CN" sz="2000">
                <a:solidFill>
                  <a:schemeClr val="tx2"/>
                </a:solidFill>
              </a:rPr>
              <a:t>2.</a:t>
            </a:r>
            <a:r>
              <a:rPr lang="zh-CN" altLang="en-US" sz="2000">
                <a:solidFill>
                  <a:schemeClr val="tx2"/>
                </a:solidFill>
              </a:rPr>
              <a:t>栅源电压极性：</a:t>
            </a:r>
            <a:r>
              <a:rPr lang="en-US" altLang="zh-CN" sz="2000">
                <a:solidFill>
                  <a:schemeClr val="tx2"/>
                </a:solidFill>
              </a:rPr>
              <a:t>N </a:t>
            </a:r>
            <a:r>
              <a:rPr lang="zh-CN" altLang="en-US" sz="2000">
                <a:solidFill>
                  <a:schemeClr val="tx2"/>
                </a:solidFill>
              </a:rPr>
              <a:t>沟道需要正的栅源电压才能导通，而</a:t>
            </a:r>
            <a:r>
              <a:rPr lang="en-US" altLang="zh-CN" sz="2000">
                <a:solidFill>
                  <a:schemeClr val="tx2"/>
                </a:solidFill>
              </a:rPr>
              <a:t> P </a:t>
            </a:r>
            <a:r>
              <a:rPr lang="zh-CN" altLang="en-US" sz="2000">
                <a:solidFill>
                  <a:schemeClr val="tx2"/>
                </a:solidFill>
              </a:rPr>
              <a:t>沟道需要负的栅源电压才能导通。</a:t>
            </a:r>
            <a:endParaRPr lang="en-US" altLang="zh-CN" sz="2000">
              <a:solidFill>
                <a:schemeClr val="tx2"/>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539750" y="908685"/>
            <a:ext cx="8356600" cy="490855"/>
          </a:xfrm>
          <a:prstGeom prst="rect">
            <a:avLst/>
          </a:prstGeom>
          <a:noFill/>
        </p:spPr>
        <p:txBody>
          <a:bodyPr wrap="square" rtlCol="0">
            <a:noAutofit/>
          </a:bodyPr>
          <a:p>
            <a:pPr algn="ctr"/>
            <a:r>
              <a:rPr lang="zh-CN" altLang="en-US" sz="2400" b="1">
                <a:solidFill>
                  <a:schemeClr val="tx2"/>
                </a:solidFill>
              </a:rPr>
              <a:t>重点探讨关于计算</a:t>
            </a:r>
            <a:r>
              <a:rPr lang="en-US" altLang="zh-CN" sz="2400" b="1">
                <a:solidFill>
                  <a:schemeClr val="tx2"/>
                </a:solidFill>
              </a:rPr>
              <a:t>MOSFET</a:t>
            </a:r>
            <a:r>
              <a:rPr lang="zh-CN" altLang="en-US" sz="2400" b="1">
                <a:solidFill>
                  <a:schemeClr val="tx2"/>
                </a:solidFill>
              </a:rPr>
              <a:t>的开关功率损耗的问题</a:t>
            </a:r>
            <a:endParaRPr lang="zh-CN" altLang="en-US" sz="2400" b="1">
              <a:solidFill>
                <a:schemeClr val="tx2"/>
              </a:solidFill>
            </a:endParaRPr>
          </a:p>
        </p:txBody>
      </p:sp>
      <p:sp>
        <p:nvSpPr>
          <p:cNvPr id="5" name="文本框 4"/>
          <p:cNvSpPr txBox="1"/>
          <p:nvPr/>
        </p:nvSpPr>
        <p:spPr>
          <a:xfrm>
            <a:off x="161290" y="1434465"/>
            <a:ext cx="8876030" cy="1815465"/>
          </a:xfrm>
          <a:prstGeom prst="rect">
            <a:avLst/>
          </a:prstGeom>
          <a:noFill/>
        </p:spPr>
        <p:txBody>
          <a:bodyPr wrap="square" rtlCol="0">
            <a:noAutofit/>
          </a:bodyPr>
          <a:p>
            <a:pPr algn="just"/>
            <a:r>
              <a:rPr lang="zh-CN" altLang="en-US" sz="1400">
                <a:solidFill>
                  <a:schemeClr val="tx2"/>
                </a:solidFill>
              </a:rPr>
              <a:t>一、定义</a:t>
            </a:r>
            <a:endParaRPr lang="zh-CN" altLang="en-US" sz="1400">
              <a:solidFill>
                <a:schemeClr val="tx2"/>
              </a:solidFill>
            </a:endParaRPr>
          </a:p>
          <a:p>
            <a:pPr algn="just"/>
            <a:r>
              <a:rPr lang="zh-CN" altLang="en-US" sz="1400">
                <a:solidFill>
                  <a:schemeClr val="tx2"/>
                </a:solidFill>
              </a:rPr>
              <a:t>开关损耗（</a:t>
            </a:r>
            <a:r>
              <a:rPr lang="en-US" altLang="zh-CN" sz="1400">
                <a:solidFill>
                  <a:schemeClr val="tx2"/>
                </a:solidFill>
              </a:rPr>
              <a:t>Switching-Loss</a:t>
            </a:r>
            <a:r>
              <a:rPr lang="zh-CN" altLang="en-US" sz="1400">
                <a:solidFill>
                  <a:schemeClr val="tx2"/>
                </a:solidFill>
              </a:rPr>
              <a:t>）包括开通损耗（</a:t>
            </a:r>
            <a:r>
              <a:rPr lang="en-US" altLang="zh-CN" sz="1400">
                <a:solidFill>
                  <a:schemeClr val="tx2"/>
                </a:solidFill>
              </a:rPr>
              <a:t>Turn-on Loss</a:t>
            </a:r>
            <a:r>
              <a:rPr lang="zh-CN" altLang="en-US" sz="1400">
                <a:solidFill>
                  <a:schemeClr val="tx2"/>
                </a:solidFill>
              </a:rPr>
              <a:t>）和关断损耗</a:t>
            </a:r>
            <a:r>
              <a:rPr lang="en-US" altLang="zh-CN" sz="1400">
                <a:solidFill>
                  <a:schemeClr val="tx2"/>
                </a:solidFill>
              </a:rPr>
              <a:t>(Turn-of Loss)</a:t>
            </a:r>
            <a:r>
              <a:rPr lang="zh-CN" altLang="en-US" sz="1400">
                <a:solidFill>
                  <a:schemeClr val="tx2"/>
                </a:solidFill>
              </a:rPr>
              <a:t>，常常在硬开关（</a:t>
            </a:r>
            <a:r>
              <a:rPr lang="en-US" altLang="zh-CN" sz="1400">
                <a:solidFill>
                  <a:schemeClr val="tx2"/>
                </a:solidFill>
              </a:rPr>
              <a:t>Hard-Switching</a:t>
            </a:r>
            <a:r>
              <a:rPr lang="zh-CN" altLang="en-US" sz="1400">
                <a:solidFill>
                  <a:schemeClr val="tx2"/>
                </a:solidFill>
              </a:rPr>
              <a:t>）和软开关（</a:t>
            </a:r>
            <a:r>
              <a:rPr lang="en-US" altLang="zh-CN" sz="1400">
                <a:solidFill>
                  <a:schemeClr val="tx2"/>
                </a:solidFill>
              </a:rPr>
              <a:t>Soft-Switching</a:t>
            </a:r>
            <a:r>
              <a:rPr lang="zh-CN" altLang="en-US" sz="1400">
                <a:solidFill>
                  <a:schemeClr val="tx2"/>
                </a:solidFill>
              </a:rPr>
              <a:t>）中讨论。</a:t>
            </a:r>
            <a:endParaRPr lang="en-US" altLang="zh-CN" sz="1400">
              <a:solidFill>
                <a:schemeClr val="tx2"/>
              </a:solidFill>
            </a:endParaRPr>
          </a:p>
          <a:p>
            <a:pPr algn="just"/>
            <a:r>
              <a:rPr lang="zh-CN" altLang="en-US" sz="1400">
                <a:solidFill>
                  <a:schemeClr val="tx2"/>
                </a:solidFill>
              </a:rPr>
              <a:t>开通损耗（</a:t>
            </a:r>
            <a:r>
              <a:rPr lang="en-US" altLang="zh-CN" sz="1400">
                <a:solidFill>
                  <a:schemeClr val="tx2"/>
                </a:solidFill>
              </a:rPr>
              <a:t>Turn-on Loss</a:t>
            </a:r>
            <a:r>
              <a:rPr lang="zh-CN" altLang="en-US" sz="1400">
                <a:solidFill>
                  <a:schemeClr val="tx2"/>
                </a:solidFill>
              </a:rPr>
              <a:t>），是指非理想的开关管在开通时，开关管的电压不是立即下降到零，而是有一个下降时间，同时它的电流也不是立即上升到负载电流，也有一个上升时间。在这段时间内，开关管的电流和电压有一个交叠区，会产生损耗，这个损耗即为开通损耗。</a:t>
            </a:r>
            <a:endParaRPr lang="en-US" altLang="zh-CN" sz="1400">
              <a:solidFill>
                <a:schemeClr val="tx2"/>
              </a:solidFill>
            </a:endParaRPr>
          </a:p>
          <a:p>
            <a:pPr algn="just"/>
            <a:r>
              <a:rPr lang="zh-CN" altLang="en-US" sz="1400">
                <a:solidFill>
                  <a:schemeClr val="tx2"/>
                </a:solidFill>
              </a:rPr>
              <a:t>导通损耗与关断损耗，两者与工作频率关系不大，谁占主导取决于通断的占空比。与开关频率相关的主要是过渡过程的损耗。这要看开通及关断上升及下降斜率，当上升下降斜率一定时，频率越低，所占时间比率越小。</a:t>
            </a:r>
            <a:endParaRPr lang="zh-CN" altLang="en-US" sz="1400">
              <a:solidFill>
                <a:schemeClr val="tx2"/>
              </a:solidFill>
            </a:endParaRPr>
          </a:p>
        </p:txBody>
      </p:sp>
      <p:sp>
        <p:nvSpPr>
          <p:cNvPr id="6" name="文本框 5"/>
          <p:cNvSpPr txBox="1"/>
          <p:nvPr/>
        </p:nvSpPr>
        <p:spPr>
          <a:xfrm>
            <a:off x="134620" y="3356610"/>
            <a:ext cx="8902700" cy="3220720"/>
          </a:xfrm>
          <a:prstGeom prst="rect">
            <a:avLst/>
          </a:prstGeom>
          <a:noFill/>
        </p:spPr>
        <p:txBody>
          <a:bodyPr wrap="square" rtlCol="0">
            <a:noAutofit/>
          </a:bodyPr>
          <a:p>
            <a:r>
              <a:rPr lang="zh-CN" altLang="en-US" sz="1400">
                <a:solidFill>
                  <a:schemeClr val="tx2"/>
                </a:solidFill>
              </a:rPr>
              <a:t>二、</a:t>
            </a:r>
            <a:r>
              <a:rPr lang="en-US" altLang="zh-CN" sz="1400">
                <a:solidFill>
                  <a:schemeClr val="tx2"/>
                </a:solidFill>
              </a:rPr>
              <a:t>MOS</a:t>
            </a:r>
            <a:r>
              <a:rPr lang="zh-CN" altLang="en-US" sz="1400">
                <a:solidFill>
                  <a:schemeClr val="tx2"/>
                </a:solidFill>
              </a:rPr>
              <a:t>管的损耗来源</a:t>
            </a:r>
            <a:endParaRPr lang="zh-CN" altLang="en-US" sz="1400">
              <a:solidFill>
                <a:schemeClr val="tx2"/>
              </a:solidFill>
            </a:endParaRPr>
          </a:p>
          <a:p>
            <a:r>
              <a:rPr lang="zh-CN" altLang="en-US" sz="1400">
                <a:solidFill>
                  <a:schemeClr val="tx2"/>
                </a:solidFill>
              </a:rPr>
              <a:t>（</a:t>
            </a:r>
            <a:r>
              <a:rPr lang="en-US" altLang="zh-CN" sz="1400">
                <a:solidFill>
                  <a:schemeClr val="tx2"/>
                </a:solidFill>
              </a:rPr>
              <a:t>1</a:t>
            </a:r>
            <a:r>
              <a:rPr lang="zh-CN" altLang="en-US" sz="1400">
                <a:solidFill>
                  <a:schemeClr val="tx2"/>
                </a:solidFill>
              </a:rPr>
              <a:t>）</a:t>
            </a:r>
            <a:r>
              <a:rPr lang="en-US" altLang="zh-CN" sz="1400">
                <a:solidFill>
                  <a:schemeClr val="tx2"/>
                </a:solidFill>
              </a:rPr>
              <a:t>MOS</a:t>
            </a:r>
            <a:r>
              <a:rPr lang="zh-CN" altLang="en-US" sz="1400">
                <a:solidFill>
                  <a:schemeClr val="tx2"/>
                </a:solidFill>
              </a:rPr>
              <a:t>开关损耗</a:t>
            </a:r>
            <a:endParaRPr lang="en-US" altLang="zh-CN" sz="1400">
              <a:solidFill>
                <a:schemeClr val="tx2"/>
              </a:solidFill>
            </a:endParaRPr>
          </a:p>
          <a:p>
            <a:r>
              <a:rPr lang="en-US" altLang="zh-CN" sz="1400">
                <a:solidFill>
                  <a:schemeClr val="tx2"/>
                </a:solidFill>
              </a:rPr>
              <a:t>MOS</a:t>
            </a:r>
            <a:r>
              <a:rPr lang="zh-CN" altLang="en-US" sz="1400">
                <a:solidFill>
                  <a:schemeClr val="tx2"/>
                </a:solidFill>
              </a:rPr>
              <a:t>在开关电源中用作开关器件，顾名思义，</a:t>
            </a:r>
            <a:r>
              <a:rPr lang="en-US" altLang="zh-CN" sz="1400">
                <a:solidFill>
                  <a:schemeClr val="tx2"/>
                </a:solidFill>
              </a:rPr>
              <a:t>MOS</a:t>
            </a:r>
            <a:r>
              <a:rPr lang="zh-CN" altLang="en-US" sz="1400">
                <a:solidFill>
                  <a:schemeClr val="tx2"/>
                </a:solidFill>
              </a:rPr>
              <a:t>会经常的开通和关断。</a:t>
            </a:r>
            <a:r>
              <a:rPr lang="en-US" altLang="zh-CN" sz="1400">
                <a:solidFill>
                  <a:schemeClr val="tx2"/>
                </a:solidFill>
              </a:rPr>
              <a:t>MOS</a:t>
            </a:r>
            <a:r>
              <a:rPr lang="zh-CN" altLang="en-US" sz="1400">
                <a:solidFill>
                  <a:schemeClr val="tx2"/>
                </a:solidFill>
              </a:rPr>
              <a:t>管开关管损耗计算由于电压和电流都是模拟量，电压和电流都不能突变，将</a:t>
            </a:r>
            <a:r>
              <a:rPr lang="en-US" altLang="zh-CN" sz="1400">
                <a:solidFill>
                  <a:schemeClr val="tx2"/>
                </a:solidFill>
              </a:rPr>
              <a:t>MOS</a:t>
            </a:r>
            <a:r>
              <a:rPr lang="zh-CN" altLang="en-US" sz="1400">
                <a:solidFill>
                  <a:schemeClr val="tx2"/>
                </a:solidFill>
              </a:rPr>
              <a:t>管比如成一个</a:t>
            </a:r>
            <a:r>
              <a:rPr lang="en-US" altLang="zh-CN" sz="1400">
                <a:solidFill>
                  <a:schemeClr val="tx2"/>
                </a:solidFill>
              </a:rPr>
              <a:t>“</a:t>
            </a:r>
            <a:r>
              <a:rPr lang="zh-CN" altLang="en-US" sz="1400">
                <a:solidFill>
                  <a:schemeClr val="tx2"/>
                </a:solidFill>
              </a:rPr>
              <a:t>水龙头</a:t>
            </a:r>
            <a:r>
              <a:rPr lang="en-US" altLang="zh-CN" sz="1400">
                <a:solidFill>
                  <a:schemeClr val="tx2"/>
                </a:solidFill>
              </a:rPr>
              <a:t>”</a:t>
            </a:r>
            <a:r>
              <a:rPr lang="zh-CN" altLang="en-US" sz="1400">
                <a:solidFill>
                  <a:schemeClr val="tx2"/>
                </a:solidFill>
              </a:rPr>
              <a:t>就很好理解</a:t>
            </a:r>
            <a:r>
              <a:rPr lang="en-US" altLang="zh-CN" sz="1400">
                <a:solidFill>
                  <a:schemeClr val="tx2"/>
                </a:solidFill>
              </a:rPr>
              <a:t>MOS</a:t>
            </a:r>
            <a:r>
              <a:rPr lang="zh-CN" altLang="en-US" sz="1400">
                <a:solidFill>
                  <a:schemeClr val="tx2"/>
                </a:solidFill>
              </a:rPr>
              <a:t>管的第一部分损耗：开关损耗。当我们在打开水龙头或者关闭水龙头的时候，并不是等到我们完全打开龙头的阀门，水才出来，也不是等到我们完全关断水龙头，才没有水流出。在我们操作的过程中，其实都有水在流出或者是慢慢停止。对于</a:t>
            </a:r>
            <a:r>
              <a:rPr lang="en-US" altLang="zh-CN" sz="1400">
                <a:solidFill>
                  <a:schemeClr val="tx2"/>
                </a:solidFill>
              </a:rPr>
              <a:t>MOS</a:t>
            </a:r>
            <a:r>
              <a:rPr lang="zh-CN" altLang="en-US" sz="1400">
                <a:solidFill>
                  <a:schemeClr val="tx2"/>
                </a:solidFill>
              </a:rPr>
              <a:t>也是这样，流过</a:t>
            </a:r>
            <a:r>
              <a:rPr lang="en-US" altLang="zh-CN" sz="1400">
                <a:solidFill>
                  <a:schemeClr val="tx2"/>
                </a:solidFill>
              </a:rPr>
              <a:t>MOS</a:t>
            </a:r>
            <a:r>
              <a:rPr lang="zh-CN" altLang="en-US" sz="1400">
                <a:solidFill>
                  <a:schemeClr val="tx2"/>
                </a:solidFill>
              </a:rPr>
              <a:t>管的电流就像是水流，加在</a:t>
            </a:r>
            <a:r>
              <a:rPr lang="en-US" altLang="zh-CN" sz="1400">
                <a:solidFill>
                  <a:schemeClr val="tx2"/>
                </a:solidFill>
              </a:rPr>
              <a:t>MOS</a:t>
            </a:r>
            <a:r>
              <a:rPr lang="zh-CN" altLang="en-US" sz="1400">
                <a:solidFill>
                  <a:schemeClr val="tx2"/>
                </a:solidFill>
              </a:rPr>
              <a:t>管</a:t>
            </a:r>
            <a:r>
              <a:rPr lang="en-US" altLang="zh-CN" sz="1400">
                <a:solidFill>
                  <a:schemeClr val="tx2"/>
                </a:solidFill>
              </a:rPr>
              <a:t>VDS</a:t>
            </a:r>
            <a:r>
              <a:rPr lang="zh-CN" altLang="en-US" sz="1400">
                <a:solidFill>
                  <a:schemeClr val="tx2"/>
                </a:solidFill>
              </a:rPr>
              <a:t>间的电压就像是水龙头的阀门。因此，</a:t>
            </a:r>
            <a:r>
              <a:rPr lang="en-US" altLang="zh-CN" sz="1400">
                <a:solidFill>
                  <a:schemeClr val="tx2"/>
                </a:solidFill>
              </a:rPr>
              <a:t>MOS</a:t>
            </a:r>
            <a:r>
              <a:rPr lang="zh-CN" altLang="en-US" sz="1400">
                <a:solidFill>
                  <a:schemeClr val="tx2"/>
                </a:solidFill>
              </a:rPr>
              <a:t>管开关损耗产生的本质原因是由于</a:t>
            </a:r>
            <a:r>
              <a:rPr lang="en-US" altLang="zh-CN" sz="1400">
                <a:solidFill>
                  <a:schemeClr val="tx2"/>
                </a:solidFill>
              </a:rPr>
              <a:t>MOS</a:t>
            </a:r>
            <a:r>
              <a:rPr lang="zh-CN" altLang="en-US" sz="1400">
                <a:solidFill>
                  <a:schemeClr val="tx2"/>
                </a:solidFill>
              </a:rPr>
              <a:t>开通和关断并不是瞬间完成，电压和电流存在重叠区。</a:t>
            </a:r>
            <a:endParaRPr lang="zh-CN" altLang="en-US" sz="1400">
              <a:solidFill>
                <a:schemeClr val="tx2"/>
              </a:solidFill>
            </a:endParaRPr>
          </a:p>
          <a:p>
            <a:r>
              <a:rPr lang="zh-CN" altLang="en-US" sz="1400">
                <a:solidFill>
                  <a:schemeClr val="tx2"/>
                </a:solidFill>
              </a:rPr>
              <a:t>（</a:t>
            </a:r>
            <a:r>
              <a:rPr lang="en-US" altLang="zh-CN" sz="1400">
                <a:solidFill>
                  <a:schemeClr val="tx2"/>
                </a:solidFill>
              </a:rPr>
              <a:t>2</a:t>
            </a:r>
            <a:r>
              <a:rPr lang="zh-CN" altLang="en-US" sz="1400">
                <a:solidFill>
                  <a:schemeClr val="tx2"/>
                </a:solidFill>
              </a:rPr>
              <a:t>）</a:t>
            </a:r>
            <a:r>
              <a:rPr lang="en-US" altLang="zh-CN" sz="1400">
                <a:solidFill>
                  <a:schemeClr val="tx2"/>
                </a:solidFill>
              </a:rPr>
              <a:t>MOS</a:t>
            </a:r>
            <a:r>
              <a:rPr lang="zh-CN" altLang="en-US" sz="1400">
                <a:solidFill>
                  <a:schemeClr val="tx2"/>
                </a:solidFill>
              </a:rPr>
              <a:t>导通损耗</a:t>
            </a:r>
            <a:endParaRPr lang="en-US" altLang="zh-CN" sz="1400">
              <a:solidFill>
                <a:schemeClr val="tx2"/>
              </a:solidFill>
            </a:endParaRPr>
          </a:p>
          <a:p>
            <a:r>
              <a:rPr lang="zh-CN" altLang="en-US" sz="1400">
                <a:solidFill>
                  <a:schemeClr val="tx2"/>
                </a:solidFill>
              </a:rPr>
              <a:t>理想的开关，我们将其等效为电阻为</a:t>
            </a:r>
            <a:r>
              <a:rPr lang="en-US" altLang="zh-CN" sz="1400">
                <a:solidFill>
                  <a:schemeClr val="tx2"/>
                </a:solidFill>
              </a:rPr>
              <a:t>0</a:t>
            </a:r>
            <a:r>
              <a:rPr lang="zh-CN" altLang="en-US" sz="1400">
                <a:solidFill>
                  <a:schemeClr val="tx2"/>
                </a:solidFill>
              </a:rPr>
              <a:t>的导线。但是在实际使用过程中，</a:t>
            </a:r>
            <a:r>
              <a:rPr lang="en-US" altLang="zh-CN" sz="1400">
                <a:solidFill>
                  <a:schemeClr val="tx2"/>
                </a:solidFill>
              </a:rPr>
              <a:t>MOS</a:t>
            </a:r>
            <a:r>
              <a:rPr lang="zh-CN" altLang="en-US" sz="1400">
                <a:solidFill>
                  <a:schemeClr val="tx2"/>
                </a:solidFill>
              </a:rPr>
              <a:t>开通后，是存在一定阻值的，这个阻值会随着</a:t>
            </a:r>
            <a:r>
              <a:rPr lang="en-US" altLang="zh-CN" sz="1400">
                <a:solidFill>
                  <a:schemeClr val="tx2"/>
                </a:solidFill>
              </a:rPr>
              <a:t>VGS</a:t>
            </a:r>
            <a:r>
              <a:rPr lang="zh-CN" altLang="en-US" sz="1400">
                <a:solidFill>
                  <a:schemeClr val="tx2"/>
                </a:solidFill>
              </a:rPr>
              <a:t>电压的变化而变化，当</a:t>
            </a:r>
            <a:r>
              <a:rPr lang="en-US" altLang="zh-CN" sz="1400">
                <a:solidFill>
                  <a:schemeClr val="tx2"/>
                </a:solidFill>
              </a:rPr>
              <a:t>MOS</a:t>
            </a:r>
            <a:r>
              <a:rPr lang="zh-CN" altLang="en-US" sz="1400">
                <a:solidFill>
                  <a:schemeClr val="tx2"/>
                </a:solidFill>
              </a:rPr>
              <a:t>完全开通时，电阻才基本等效为一定固定的电阻。</a:t>
            </a:r>
            <a:endParaRPr lang="en-US" altLang="zh-CN" sz="1400">
              <a:solidFill>
                <a:schemeClr val="tx2"/>
              </a:solidFill>
            </a:endParaRPr>
          </a:p>
          <a:p>
            <a:r>
              <a:rPr lang="zh-CN" altLang="en-US" sz="1400">
                <a:solidFill>
                  <a:schemeClr val="tx2"/>
                </a:solidFill>
              </a:rPr>
              <a:t>因此，</a:t>
            </a:r>
            <a:r>
              <a:rPr lang="en-US" altLang="zh-CN" sz="1400">
                <a:solidFill>
                  <a:schemeClr val="tx2"/>
                </a:solidFill>
              </a:rPr>
              <a:t>MOS</a:t>
            </a:r>
            <a:r>
              <a:rPr lang="zh-CN" altLang="en-US" sz="1400">
                <a:solidFill>
                  <a:schemeClr val="tx2"/>
                </a:solidFill>
              </a:rPr>
              <a:t>管损耗的第二部分就是导通损耗</a:t>
            </a:r>
            <a:r>
              <a:rPr lang="en-US" altLang="zh-CN" sz="1400">
                <a:solidFill>
                  <a:schemeClr val="tx2"/>
                </a:solidFill>
              </a:rPr>
              <a:t> </a:t>
            </a:r>
            <a:r>
              <a:rPr lang="zh-CN" altLang="en-US" sz="1400">
                <a:solidFill>
                  <a:schemeClr val="tx2"/>
                </a:solidFill>
              </a:rPr>
              <a:t>，产生导通损耗的本质原因是实际使用的</a:t>
            </a:r>
            <a:r>
              <a:rPr lang="en-US" altLang="zh-CN" sz="1400">
                <a:solidFill>
                  <a:schemeClr val="tx2"/>
                </a:solidFill>
              </a:rPr>
              <a:t>MOS</a:t>
            </a:r>
            <a:r>
              <a:rPr lang="zh-CN" altLang="en-US" sz="1400">
                <a:solidFill>
                  <a:schemeClr val="tx2"/>
                </a:solidFill>
              </a:rPr>
              <a:t>管不能等效为电阻为</a:t>
            </a:r>
            <a:r>
              <a:rPr lang="en-US" altLang="zh-CN" sz="1400">
                <a:solidFill>
                  <a:schemeClr val="tx2"/>
                </a:solidFill>
              </a:rPr>
              <a:t>0</a:t>
            </a:r>
            <a:r>
              <a:rPr lang="zh-CN" altLang="en-US" sz="1400">
                <a:solidFill>
                  <a:schemeClr val="tx2"/>
                </a:solidFill>
              </a:rPr>
              <a:t>的器件，导通时的内阻是会造成</a:t>
            </a:r>
            <a:r>
              <a:rPr lang="en-US" altLang="zh-CN" sz="1400">
                <a:solidFill>
                  <a:schemeClr val="tx2"/>
                </a:solidFill>
              </a:rPr>
              <a:t>MOS</a:t>
            </a:r>
            <a:r>
              <a:rPr lang="zh-CN" altLang="en-US" sz="1400">
                <a:solidFill>
                  <a:schemeClr val="tx2"/>
                </a:solidFill>
              </a:rPr>
              <a:t>管发热的原因之一。导通损耗的计算主要</a:t>
            </a:r>
            <a:r>
              <a:rPr lang="zh-CN" altLang="en-US" sz="1400">
                <a:solidFill>
                  <a:schemeClr val="tx2"/>
                </a:solidFill>
              </a:rPr>
              <a:t>涉及导通时的电流，内阻</a:t>
            </a:r>
            <a:r>
              <a:rPr lang="en-US" altLang="zh-CN" sz="1400">
                <a:solidFill>
                  <a:schemeClr val="tx2"/>
                </a:solidFill>
              </a:rPr>
              <a:t> RDS(on)</a:t>
            </a:r>
            <a:r>
              <a:rPr lang="zh-CN" altLang="en-US" sz="1400">
                <a:solidFill>
                  <a:schemeClr val="tx2"/>
                </a:solidFill>
              </a:rPr>
              <a:t>。</a:t>
            </a:r>
            <a:endParaRPr lang="zh-CN" altLang="en-US" sz="1400">
              <a:solidFill>
                <a:schemeClr val="tx2"/>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611505" y="908685"/>
            <a:ext cx="8356600" cy="490855"/>
          </a:xfrm>
          <a:prstGeom prst="rect">
            <a:avLst/>
          </a:prstGeom>
          <a:noFill/>
        </p:spPr>
        <p:txBody>
          <a:bodyPr wrap="square" rtlCol="0">
            <a:noAutofit/>
          </a:bodyPr>
          <a:p>
            <a:pPr algn="ctr"/>
            <a:r>
              <a:rPr lang="zh-CN" altLang="en-US" sz="2400" b="1">
                <a:solidFill>
                  <a:schemeClr val="tx2"/>
                </a:solidFill>
              </a:rPr>
              <a:t>重点探讨关于计算</a:t>
            </a:r>
            <a:r>
              <a:rPr lang="en-US" altLang="zh-CN" sz="2400" b="1">
                <a:solidFill>
                  <a:schemeClr val="tx2"/>
                </a:solidFill>
              </a:rPr>
              <a:t>MOSFET</a:t>
            </a:r>
            <a:r>
              <a:rPr lang="zh-CN" altLang="en-US" sz="2400" b="1">
                <a:solidFill>
                  <a:schemeClr val="tx2"/>
                </a:solidFill>
              </a:rPr>
              <a:t>的开关功率损耗的问题</a:t>
            </a:r>
            <a:endParaRPr lang="zh-CN" altLang="en-US" sz="2400" b="1">
              <a:solidFill>
                <a:schemeClr val="tx2"/>
              </a:solidFill>
            </a:endParaRPr>
          </a:p>
        </p:txBody>
      </p:sp>
      <p:pic>
        <p:nvPicPr>
          <p:cNvPr id="12" name="图片 11"/>
          <p:cNvPicPr>
            <a:picLocks noChangeAspect="1"/>
          </p:cNvPicPr>
          <p:nvPr/>
        </p:nvPicPr>
        <p:blipFill>
          <a:blip r:embed="rId1"/>
          <a:stretch>
            <a:fillRect/>
          </a:stretch>
        </p:blipFill>
        <p:spPr>
          <a:xfrm>
            <a:off x="160020" y="2492375"/>
            <a:ext cx="8823960" cy="3630295"/>
          </a:xfrm>
          <a:prstGeom prst="rect">
            <a:avLst/>
          </a:prstGeom>
        </p:spPr>
      </p:pic>
      <p:sp>
        <p:nvSpPr>
          <p:cNvPr id="15" name="文本框 14"/>
          <p:cNvSpPr txBox="1"/>
          <p:nvPr/>
        </p:nvSpPr>
        <p:spPr>
          <a:xfrm>
            <a:off x="189865" y="1412875"/>
            <a:ext cx="8747125" cy="937260"/>
          </a:xfrm>
          <a:prstGeom prst="rect">
            <a:avLst/>
          </a:prstGeom>
          <a:noFill/>
        </p:spPr>
        <p:txBody>
          <a:bodyPr wrap="square" rtlCol="0">
            <a:noAutofit/>
          </a:bodyPr>
          <a:p>
            <a:pPr algn="just"/>
            <a:r>
              <a:rPr lang="zh-CN" altLang="en-US" sz="1800">
                <a:solidFill>
                  <a:schemeClr val="tx2"/>
                </a:solidFill>
                <a:sym typeface="+mn-ea"/>
              </a:rPr>
              <a:t>建模</a:t>
            </a:r>
            <a:r>
              <a:rPr lang="en-US" altLang="zh-CN" sz="1800">
                <a:solidFill>
                  <a:schemeClr val="tx2"/>
                </a:solidFill>
                <a:sym typeface="+mn-ea"/>
              </a:rPr>
              <a:t>&amp;</a:t>
            </a:r>
            <a:r>
              <a:rPr lang="zh-CN" altLang="en-US" sz="1800">
                <a:solidFill>
                  <a:schemeClr val="tx2"/>
                </a:solidFill>
                <a:sym typeface="+mn-ea"/>
              </a:rPr>
              <a:t>仿真：</a:t>
            </a:r>
            <a:r>
              <a:rPr lang="zh-CN" altLang="en-US" sz="1800">
                <a:solidFill>
                  <a:schemeClr val="tx2"/>
                </a:solidFill>
              </a:rPr>
              <a:t>观察到</a:t>
            </a:r>
            <a:r>
              <a:rPr lang="en-US" altLang="zh-CN" sz="1800">
                <a:solidFill>
                  <a:schemeClr val="tx2"/>
                </a:solidFill>
              </a:rPr>
              <a:t>Vds</a:t>
            </a:r>
            <a:r>
              <a:rPr lang="zh-CN" altLang="en-US" sz="1800">
                <a:solidFill>
                  <a:schemeClr val="tx2"/>
                </a:solidFill>
                <a:ea typeface="宋体" panose="02010600030101010101" pitchFamily="2" charset="-122"/>
              </a:rPr>
              <a:t>、</a:t>
            </a:r>
            <a:r>
              <a:rPr lang="en-US" altLang="zh-CN" sz="1800">
                <a:solidFill>
                  <a:schemeClr val="tx2"/>
                </a:solidFill>
                <a:ea typeface="宋体" panose="02010600030101010101" pitchFamily="2" charset="-122"/>
              </a:rPr>
              <a:t>Vgs</a:t>
            </a:r>
            <a:r>
              <a:rPr lang="zh-CN" altLang="en-US" sz="1800">
                <a:solidFill>
                  <a:schemeClr val="tx2"/>
                </a:solidFill>
                <a:ea typeface="宋体" panose="02010600030101010101" pitchFamily="2" charset="-122"/>
              </a:rPr>
              <a:t>、</a:t>
            </a:r>
            <a:r>
              <a:rPr lang="en-US" altLang="zh-CN" sz="1800">
                <a:solidFill>
                  <a:schemeClr val="tx2"/>
                </a:solidFill>
                <a:ea typeface="宋体" panose="02010600030101010101" pitchFamily="2" charset="-122"/>
              </a:rPr>
              <a:t>Id</a:t>
            </a:r>
            <a:r>
              <a:rPr lang="zh-CN" altLang="en-US" sz="1800">
                <a:solidFill>
                  <a:schemeClr val="tx2"/>
                </a:solidFill>
                <a:ea typeface="宋体" panose="02010600030101010101" pitchFamily="2" charset="-122"/>
              </a:rPr>
              <a:t>之间的交盖部分可划分为六个部分并对应了总功率损耗的六个部分分别为：开通延迟损耗、上升时间损耗、导通时间损耗、关断延迟损耗、下降时间损耗、关断时间损耗。详见下页</a:t>
            </a:r>
            <a:r>
              <a:rPr lang="zh-CN" altLang="en-US" sz="1800">
                <a:solidFill>
                  <a:schemeClr val="tx2"/>
                </a:solidFill>
                <a:ea typeface="宋体" panose="02010600030101010101" pitchFamily="2" charset="-122"/>
              </a:rPr>
              <a:t>标注。</a:t>
            </a:r>
            <a:endParaRPr lang="zh-CN" altLang="en-US" sz="1800">
              <a:solidFill>
                <a:schemeClr val="tx2"/>
              </a:solidFill>
              <a:ea typeface="宋体" panose="02010600030101010101" pitchFamily="2"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539750" y="1052195"/>
            <a:ext cx="8356600" cy="490855"/>
          </a:xfrm>
          <a:prstGeom prst="rect">
            <a:avLst/>
          </a:prstGeom>
          <a:noFill/>
        </p:spPr>
        <p:txBody>
          <a:bodyPr wrap="square" rtlCol="0">
            <a:noAutofit/>
          </a:bodyPr>
          <a:p>
            <a:pPr algn="ctr"/>
            <a:r>
              <a:rPr lang="zh-CN" altLang="en-US" sz="2400" b="1">
                <a:solidFill>
                  <a:schemeClr val="tx2"/>
                </a:solidFill>
              </a:rPr>
              <a:t>重点探讨关于计算</a:t>
            </a:r>
            <a:r>
              <a:rPr lang="en-US" altLang="zh-CN" sz="2400" b="1">
                <a:solidFill>
                  <a:schemeClr val="tx2"/>
                </a:solidFill>
              </a:rPr>
              <a:t>MOSFET</a:t>
            </a:r>
            <a:r>
              <a:rPr lang="zh-CN" altLang="en-US" sz="2400" b="1">
                <a:solidFill>
                  <a:schemeClr val="tx2"/>
                </a:solidFill>
              </a:rPr>
              <a:t>的开关功率损耗的问题</a:t>
            </a:r>
            <a:endParaRPr lang="zh-CN" altLang="en-US" sz="2400" b="1">
              <a:solidFill>
                <a:schemeClr val="tx2"/>
              </a:solidFill>
            </a:endParaRPr>
          </a:p>
        </p:txBody>
      </p:sp>
      <p:pic>
        <p:nvPicPr>
          <p:cNvPr id="3" name="图片 2"/>
          <p:cNvPicPr>
            <a:picLocks noChangeAspect="1"/>
          </p:cNvPicPr>
          <p:nvPr/>
        </p:nvPicPr>
        <p:blipFill>
          <a:blip r:embed="rId1"/>
          <a:stretch>
            <a:fillRect/>
          </a:stretch>
        </p:blipFill>
        <p:spPr>
          <a:xfrm>
            <a:off x="15875" y="2132330"/>
            <a:ext cx="9112250" cy="429895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539750" y="908685"/>
            <a:ext cx="8356600" cy="490855"/>
          </a:xfrm>
          <a:prstGeom prst="rect">
            <a:avLst/>
          </a:prstGeom>
          <a:noFill/>
        </p:spPr>
        <p:txBody>
          <a:bodyPr wrap="square" rtlCol="0">
            <a:noAutofit/>
          </a:bodyPr>
          <a:p>
            <a:pPr algn="ctr"/>
            <a:r>
              <a:rPr lang="zh-CN" altLang="en-US" sz="2400" b="1">
                <a:solidFill>
                  <a:schemeClr val="tx2"/>
                </a:solidFill>
              </a:rPr>
              <a:t>重点探讨关于计算</a:t>
            </a:r>
            <a:r>
              <a:rPr lang="en-US" altLang="zh-CN" sz="2400" b="1">
                <a:solidFill>
                  <a:schemeClr val="tx2"/>
                </a:solidFill>
              </a:rPr>
              <a:t>MOSFET</a:t>
            </a:r>
            <a:r>
              <a:rPr lang="zh-CN" altLang="en-US" sz="2400" b="1">
                <a:solidFill>
                  <a:schemeClr val="tx2"/>
                </a:solidFill>
              </a:rPr>
              <a:t>的开关功率损耗的问题</a:t>
            </a:r>
            <a:endParaRPr lang="zh-CN" altLang="en-US" sz="2400" b="1">
              <a:solidFill>
                <a:schemeClr val="tx2"/>
              </a:solidFill>
            </a:endParaRPr>
          </a:p>
        </p:txBody>
      </p:sp>
      <p:sp>
        <p:nvSpPr>
          <p:cNvPr id="15" name="文本框 14"/>
          <p:cNvSpPr txBox="1"/>
          <p:nvPr/>
        </p:nvSpPr>
        <p:spPr>
          <a:xfrm>
            <a:off x="107950" y="1399540"/>
            <a:ext cx="8926195" cy="1718310"/>
          </a:xfrm>
          <a:prstGeom prst="rect">
            <a:avLst/>
          </a:prstGeom>
          <a:noFill/>
        </p:spPr>
        <p:txBody>
          <a:bodyPr wrap="square" rtlCol="0">
            <a:noAutofit/>
          </a:bodyPr>
          <a:p>
            <a:pPr algn="just"/>
            <a:r>
              <a:rPr lang="zh-CN" altLang="en-US" sz="1800">
                <a:solidFill>
                  <a:schemeClr val="tx2"/>
                </a:solidFill>
                <a:sym typeface="+mn-ea"/>
              </a:rPr>
              <a:t>公式</a:t>
            </a:r>
            <a:r>
              <a:rPr lang="en-US" altLang="zh-CN" sz="1800">
                <a:solidFill>
                  <a:schemeClr val="tx2"/>
                </a:solidFill>
                <a:sym typeface="+mn-ea"/>
              </a:rPr>
              <a:t>&amp;</a:t>
            </a:r>
            <a:r>
              <a:rPr lang="zh-CN" altLang="en-US" sz="1800">
                <a:solidFill>
                  <a:schemeClr val="tx2"/>
                </a:solidFill>
                <a:sym typeface="+mn-ea"/>
              </a:rPr>
              <a:t>计算：上页中六部分各自的功率损耗可由以下公式计算</a:t>
            </a:r>
            <a:r>
              <a:rPr lang="zh-CN" altLang="en-US" sz="1800">
                <a:solidFill>
                  <a:schemeClr val="tx2"/>
                </a:solidFill>
                <a:sym typeface="+mn-ea"/>
              </a:rPr>
              <a:t>得到。</a:t>
            </a:r>
            <a:endParaRPr lang="zh-CN" altLang="en-US" sz="1800">
              <a:solidFill>
                <a:schemeClr val="tx2"/>
              </a:solidFill>
              <a:sym typeface="+mn-ea"/>
            </a:endParaRPr>
          </a:p>
          <a:p>
            <a:pPr algn="just"/>
            <a:r>
              <a:rPr lang="zh-CN" altLang="en-US" sz="1600">
                <a:solidFill>
                  <a:schemeClr val="tx2"/>
                </a:solidFill>
                <a:sym typeface="+mn-ea"/>
              </a:rPr>
              <a:t>（注：</a:t>
            </a:r>
            <a:r>
              <a:rPr lang="en-US" altLang="zh-CN" sz="1600">
                <a:solidFill>
                  <a:schemeClr val="tx2"/>
                </a:solidFill>
                <a:sym typeface="+mn-ea"/>
              </a:rPr>
              <a:t>IDSS​ </a:t>
            </a:r>
            <a:r>
              <a:rPr lang="zh-CN" altLang="en-US" sz="1600">
                <a:solidFill>
                  <a:schemeClr val="tx2"/>
                </a:solidFill>
                <a:sym typeface="+mn-ea"/>
              </a:rPr>
              <a:t>是指在</a:t>
            </a:r>
            <a:r>
              <a:rPr lang="en-US" altLang="zh-CN" sz="1600">
                <a:solidFill>
                  <a:schemeClr val="tx2"/>
                </a:solidFill>
                <a:sym typeface="+mn-ea"/>
              </a:rPr>
              <a:t> MOSFET </a:t>
            </a:r>
            <a:r>
              <a:rPr lang="zh-CN" altLang="en-US" sz="1600">
                <a:solidFill>
                  <a:schemeClr val="tx2"/>
                </a:solidFill>
                <a:sym typeface="+mn-ea"/>
              </a:rPr>
              <a:t>的饱和区时，当栅源电压</a:t>
            </a:r>
            <a:r>
              <a:rPr lang="en-US" altLang="zh-CN" sz="1600">
                <a:solidFill>
                  <a:schemeClr val="tx2"/>
                </a:solidFill>
                <a:sym typeface="+mn-ea"/>
              </a:rPr>
              <a:t>VGS​</a:t>
            </a:r>
            <a:r>
              <a:rPr lang="zh-CN" altLang="en-US" sz="1600">
                <a:solidFill>
                  <a:schemeClr val="tx2"/>
                </a:solidFill>
                <a:sym typeface="+mn-ea"/>
              </a:rPr>
              <a:t>等于零时（即</a:t>
            </a:r>
            <a:r>
              <a:rPr lang="en-US" altLang="zh-CN" sz="1600">
                <a:solidFill>
                  <a:schemeClr val="tx2"/>
                </a:solidFill>
                <a:sym typeface="+mn-ea"/>
              </a:rPr>
              <a:t>VGS​=0</a:t>
            </a:r>
            <a:r>
              <a:rPr lang="zh-CN" altLang="en-US" sz="1600">
                <a:solidFill>
                  <a:schemeClr val="tx2"/>
                </a:solidFill>
                <a:sym typeface="+mn-ea"/>
              </a:rPr>
              <a:t>），漏极电流的最大值。这个值表示了漏极电流在饱和区的最大导通能力，通常是在栅极无电压的情况下测得的；</a:t>
            </a:r>
            <a:r>
              <a:rPr lang="en-US" altLang="zh-CN" sz="1600">
                <a:solidFill>
                  <a:schemeClr val="tx2"/>
                </a:solidFill>
                <a:sym typeface="+mn-ea"/>
              </a:rPr>
              <a:t>ID</a:t>
            </a:r>
            <a:r>
              <a:rPr lang="zh-CN" altLang="en-US" sz="1600">
                <a:solidFill>
                  <a:schemeClr val="tx2"/>
                </a:solidFill>
                <a:sym typeface="+mn-ea"/>
              </a:rPr>
              <a:t>为漏极电流；</a:t>
            </a:r>
            <a:r>
              <a:rPr lang="en-US" altLang="zh-CN" sz="1600">
                <a:solidFill>
                  <a:schemeClr val="tx2"/>
                </a:solidFill>
                <a:sym typeface="+mn-ea"/>
              </a:rPr>
              <a:t>ρ</a:t>
            </a:r>
            <a:r>
              <a:rPr lang="zh-CN" altLang="en-US" sz="1600">
                <a:solidFill>
                  <a:schemeClr val="tx2"/>
                </a:solidFill>
                <a:sym typeface="+mn-ea"/>
              </a:rPr>
              <a:t>或</a:t>
            </a:r>
            <a:r>
              <a:rPr lang="en-US" altLang="zh-CN" sz="1600">
                <a:solidFill>
                  <a:schemeClr val="tx2"/>
                </a:solidFill>
                <a:sym typeface="+mn-ea"/>
              </a:rPr>
              <a:t>“Duty Cycle”</a:t>
            </a:r>
            <a:r>
              <a:rPr lang="zh-CN" altLang="en-US" sz="1600">
                <a:solidFill>
                  <a:schemeClr val="tx2"/>
                </a:solidFill>
                <a:sym typeface="+mn-ea"/>
              </a:rPr>
              <a:t>为占空比；</a:t>
            </a:r>
            <a:r>
              <a:rPr lang="en-US" altLang="zh-CN" sz="1600">
                <a:solidFill>
                  <a:schemeClr val="tx2"/>
                </a:solidFill>
                <a:sym typeface="+mn-ea"/>
              </a:rPr>
              <a:t>fsw</a:t>
            </a:r>
            <a:r>
              <a:rPr lang="zh-CN" altLang="en-US" sz="1600">
                <a:solidFill>
                  <a:schemeClr val="tx2"/>
                </a:solidFill>
                <a:sym typeface="+mn-ea"/>
              </a:rPr>
              <a:t>为工作频率。实际工程中，各变量参数能在</a:t>
            </a:r>
            <a:r>
              <a:rPr lang="en-US" altLang="zh-CN" sz="1600">
                <a:solidFill>
                  <a:schemeClr val="tx2"/>
                </a:solidFill>
                <a:sym typeface="+mn-ea"/>
              </a:rPr>
              <a:t>MOS</a:t>
            </a:r>
            <a:r>
              <a:rPr lang="zh-CN" altLang="en-US" sz="1600">
                <a:solidFill>
                  <a:schemeClr val="tx2"/>
                </a:solidFill>
                <a:sym typeface="+mn-ea"/>
              </a:rPr>
              <a:t>管产品手册中找到具体值或者取值范围，具体值严格填入模型参数设置，而取值范围则选择仿真输出结果与手册数据最为接近的，例如两者输出特性曲线最拟合。）</a:t>
            </a:r>
            <a:endParaRPr lang="zh-CN" altLang="en-US" sz="1600">
              <a:solidFill>
                <a:schemeClr val="tx2"/>
              </a:solidFill>
              <a:sym typeface="+mn-ea"/>
            </a:endParaRPr>
          </a:p>
        </p:txBody>
      </p:sp>
      <p:pic>
        <p:nvPicPr>
          <p:cNvPr id="2" name="图片 1"/>
          <p:cNvPicPr>
            <a:picLocks noChangeAspect="1"/>
          </p:cNvPicPr>
          <p:nvPr/>
        </p:nvPicPr>
        <p:blipFill>
          <a:blip r:embed="rId1"/>
          <a:stretch>
            <a:fillRect/>
          </a:stretch>
        </p:blipFill>
        <p:spPr>
          <a:xfrm>
            <a:off x="1115695" y="2996565"/>
            <a:ext cx="6561455" cy="3747770"/>
          </a:xfrm>
          <a:prstGeom prst="rect">
            <a:avLst/>
          </a:prstGeom>
        </p:spPr>
      </p:pic>
    </p:spTree>
  </p:cSld>
  <p:clrMapOvr>
    <a:masterClrMapping/>
  </p:clrMapOvr>
</p:sld>
</file>

<file path=ppt/tags/tag1.xml><?xml version="1.0" encoding="utf-8"?>
<p:tagLst xmlns:p="http://schemas.openxmlformats.org/presentationml/2006/main">
  <p:tag name="KSO_WM_DIAGRAM_VIRTUALLY_FRAME" val="{&quot;height&quot;:459.2,&quot;left&quot;:14.15,&quot;top&quot;:71.55,&quot;width&quot;:606.55}"/>
</p:tagLst>
</file>

<file path=ppt/tags/tag2.xml><?xml version="1.0" encoding="utf-8"?>
<p:tagLst xmlns:p="http://schemas.openxmlformats.org/presentationml/2006/main">
  <p:tag name="KSO_WM_DIAGRAM_VIRTUALLY_FRAME" val="{&quot;height&quot;:459.2,&quot;left&quot;:14.15,&quot;top&quot;:71.55,&quot;width&quot;:606.55}"/>
</p:tagLst>
</file>

<file path=ppt/theme/theme1.xml><?xml version="1.0" encoding="utf-8"?>
<a:theme xmlns:a="http://schemas.openxmlformats.org/drawingml/2006/main" name="东南大学张凯锋">
  <a:themeElements>
    <a:clrScheme name="东南大学张凯锋 1">
      <a:dk1>
        <a:srgbClr val="163794"/>
      </a:dk1>
      <a:lt1>
        <a:srgbClr val="FFFFFF"/>
      </a:lt1>
      <a:dk2>
        <a:srgbClr val="000000"/>
      </a:dk2>
      <a:lt2>
        <a:srgbClr val="C0C0C0"/>
      </a:lt2>
      <a:accent1>
        <a:srgbClr val="009999"/>
      </a:accent1>
      <a:accent2>
        <a:srgbClr val="990000"/>
      </a:accent2>
      <a:accent3>
        <a:srgbClr val="FFFFFF"/>
      </a:accent3>
      <a:accent4>
        <a:srgbClr val="112D7E"/>
      </a:accent4>
      <a:accent5>
        <a:srgbClr val="AACACA"/>
      </a:accent5>
      <a:accent6>
        <a:srgbClr val="8A0000"/>
      </a:accent6>
      <a:hlink>
        <a:srgbClr val="6699FF"/>
      </a:hlink>
      <a:folHlink>
        <a:srgbClr val="969696"/>
      </a:folHlink>
    </a:clrScheme>
    <a:fontScheme name="东南大学张凯锋">
      <a:majorFont>
        <a:latin typeface="Verdan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chemeClr val="tx1">
                <a:gamma/>
                <a:shade val="46275"/>
                <a:invGamma/>
              </a:schemeClr>
            </a:gs>
            <a:gs pos="50000">
              <a:schemeClr val="tx1"/>
            </a:gs>
            <a:gs pos="100000">
              <a:schemeClr val="tx1">
                <a:gamma/>
                <a:shade val="46275"/>
                <a:invGamma/>
              </a:schemeClr>
            </a:gs>
          </a:gsLst>
          <a:lin ang="0" scaled="1"/>
        </a:gradFill>
        <a:ln>
          <a:noFill/>
        </a:ln>
      </a:spPr>
      <a:bodyPr vert="horz" wrap="square" lIns="91440" tIns="45720" rIns="91440" bIns="45720" numCol="1" anchor="ctr" anchorCtr="0" compatLnSpc="1"/>
      <a:lstStyle>
        <a:defPPr marL="0" marR="0" indent="0" algn="ctr" defTabSz="914400" rtl="0" eaLnBrk="1" fontAlgn="base" latinLnBrk="0" hangingPunct="1">
          <a:lnSpc>
            <a:spcPct val="100000"/>
          </a:lnSpc>
          <a:spcBef>
            <a:spcPct val="0"/>
          </a:spcBef>
          <a:spcAft>
            <a:spcPct val="0"/>
          </a:spcAft>
          <a:buClrTx/>
          <a:buSzTx/>
          <a:buFontTx/>
          <a:buNone/>
          <a:defRPr kumimoji="0" lang="en-US" sz="4000" b="0" i="0" u="none" strike="noStrike" cap="none" normalizeH="0" baseline="0" smtClean="0">
            <a:ln>
              <a:noFill/>
            </a:ln>
            <a:solidFill>
              <a:schemeClr val="bg1"/>
            </a:solidFill>
            <a:effectLst/>
            <a:latin typeface="Verdana" panose="020B0604030504040204" pitchFamily="34" charset="0"/>
          </a:defRPr>
        </a:defPPr>
      </a:lstStyle>
    </a:spDef>
    <a:lnDef>
      <a:spPr bwMode="auto">
        <a:xfrm>
          <a:off x="0" y="0"/>
          <a:ext cx="1" cy="1"/>
        </a:xfrm>
        <a:custGeom>
          <a:avLst/>
          <a:gdLst/>
          <a:ahLst/>
          <a:cxnLst/>
          <a:rect l="0" t="0" r="0" b="0"/>
          <a:pathLst/>
        </a:custGeom>
        <a:gradFill rotWithShape="1">
          <a:gsLst>
            <a:gs pos="0">
              <a:schemeClr val="tx1">
                <a:gamma/>
                <a:shade val="46275"/>
                <a:invGamma/>
              </a:schemeClr>
            </a:gs>
            <a:gs pos="50000">
              <a:schemeClr val="tx1"/>
            </a:gs>
            <a:gs pos="100000">
              <a:schemeClr val="tx1">
                <a:gamma/>
                <a:shade val="46275"/>
                <a:invGamma/>
              </a:schemeClr>
            </a:gs>
          </a:gsLst>
          <a:lin ang="0" scaled="1"/>
        </a:gradFill>
        <a:ln>
          <a:noFill/>
        </a:ln>
      </a:spPr>
      <a:bodyPr vert="horz" wrap="square" lIns="91440" tIns="45720" rIns="91440" bIns="45720" numCol="1" anchor="ctr" anchorCtr="0" compatLnSpc="1"/>
      <a:lstStyle>
        <a:defPPr marL="0" marR="0" indent="0" algn="ctr" defTabSz="914400" rtl="0" eaLnBrk="1" fontAlgn="base" latinLnBrk="0" hangingPunct="1">
          <a:lnSpc>
            <a:spcPct val="100000"/>
          </a:lnSpc>
          <a:spcBef>
            <a:spcPct val="0"/>
          </a:spcBef>
          <a:spcAft>
            <a:spcPct val="0"/>
          </a:spcAft>
          <a:buClrTx/>
          <a:buSzTx/>
          <a:buFontTx/>
          <a:buNone/>
          <a:defRPr kumimoji="0" lang="en-US" sz="4000" b="0" i="0" u="none" strike="noStrike" cap="none" normalizeH="0" baseline="0" smtClean="0">
            <a:ln>
              <a:noFill/>
            </a:ln>
            <a:solidFill>
              <a:schemeClr val="bg1"/>
            </a:solidFill>
            <a:effectLst/>
            <a:latin typeface="Verdana" panose="020B0604030504040204" pitchFamily="34" charset="0"/>
          </a:defRPr>
        </a:defPPr>
      </a:lstStyle>
    </a:lnDef>
  </a:objectDefaults>
  <a:extraClrSchemeLst>
    <a:extraClrScheme>
      <a:clrScheme name="东南大学张凯锋 1">
        <a:dk1>
          <a:srgbClr val="163794"/>
        </a:dk1>
        <a:lt1>
          <a:srgbClr val="FFFFFF"/>
        </a:lt1>
        <a:dk2>
          <a:srgbClr val="000000"/>
        </a:dk2>
        <a:lt2>
          <a:srgbClr val="C0C0C0"/>
        </a:lt2>
        <a:accent1>
          <a:srgbClr val="009999"/>
        </a:accent1>
        <a:accent2>
          <a:srgbClr val="990000"/>
        </a:accent2>
        <a:accent3>
          <a:srgbClr val="FFFFFF"/>
        </a:accent3>
        <a:accent4>
          <a:srgbClr val="112D7E"/>
        </a:accent4>
        <a:accent5>
          <a:srgbClr val="AACACA"/>
        </a:accent5>
        <a:accent6>
          <a:srgbClr val="8A0000"/>
        </a:accent6>
        <a:hlink>
          <a:srgbClr val="6699FF"/>
        </a:hlink>
        <a:folHlink>
          <a:srgbClr val="969696"/>
        </a:folHlink>
      </a:clrScheme>
      <a:clrMap bg1="lt1" tx1="dk1" bg2="lt2" tx2="dk2" accent1="accent1" accent2="accent2" accent3="accent3" accent4="accent4" accent5="accent5" accent6="accent6" hlink="hlink" folHlink="folHlink"/>
    </a:extraClrScheme>
    <a:extraClrScheme>
      <a:clrScheme name="东南大学张凯锋 2">
        <a:dk1>
          <a:srgbClr val="29698D"/>
        </a:dk1>
        <a:lt1>
          <a:srgbClr val="FFFFFF"/>
        </a:lt1>
        <a:dk2>
          <a:srgbClr val="000000"/>
        </a:dk2>
        <a:lt2>
          <a:srgbClr val="A1BABD"/>
        </a:lt2>
        <a:accent1>
          <a:srgbClr val="FF5050"/>
        </a:accent1>
        <a:accent2>
          <a:srgbClr val="FF9933"/>
        </a:accent2>
        <a:accent3>
          <a:srgbClr val="FFFFFF"/>
        </a:accent3>
        <a:accent4>
          <a:srgbClr val="215978"/>
        </a:accent4>
        <a:accent5>
          <a:srgbClr val="FFB3B3"/>
        </a:accent5>
        <a:accent6>
          <a:srgbClr val="E78A2D"/>
        </a:accent6>
        <a:hlink>
          <a:srgbClr val="00CC99"/>
        </a:hlink>
        <a:folHlink>
          <a:srgbClr val="83A6A7"/>
        </a:folHlink>
      </a:clrScheme>
      <a:clrMap bg1="lt1" tx1="dk1" bg2="lt2" tx2="dk2" accent1="accent1" accent2="accent2" accent3="accent3" accent4="accent4" accent5="accent5" accent6="accent6" hlink="hlink" folHlink="folHlink"/>
    </a:extraClrScheme>
    <a:extraClrScheme>
      <a:clrScheme name="东南大学张凯锋 3">
        <a:dk1>
          <a:srgbClr val="666699"/>
        </a:dk1>
        <a:lt1>
          <a:srgbClr val="FFFFFF"/>
        </a:lt1>
        <a:dk2>
          <a:srgbClr val="000000"/>
        </a:dk2>
        <a:lt2>
          <a:srgbClr val="C0C0C0"/>
        </a:lt2>
        <a:accent1>
          <a:srgbClr val="72B88E"/>
        </a:accent1>
        <a:accent2>
          <a:srgbClr val="C78DD7"/>
        </a:accent2>
        <a:accent3>
          <a:srgbClr val="FFFFFF"/>
        </a:accent3>
        <a:accent4>
          <a:srgbClr val="565682"/>
        </a:accent4>
        <a:accent5>
          <a:srgbClr val="BCD8C6"/>
        </a:accent5>
        <a:accent6>
          <a:srgbClr val="B47FC3"/>
        </a:accent6>
        <a:hlink>
          <a:srgbClr val="3197BB"/>
        </a:hlink>
        <a:folHlink>
          <a:srgbClr val="878FA5"/>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国外精美的的PPT模板及图标之二</Template>
  <TotalTime>0</TotalTime>
  <Words>1534</Words>
  <Application>WPS 演示</Application>
  <PresentationFormat>全屏显示(4:3)</PresentationFormat>
  <Paragraphs>35</Paragraphs>
  <Slides>10</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10</vt:i4>
      </vt:variant>
    </vt:vector>
  </HeadingPairs>
  <TitlesOfParts>
    <vt:vector size="23" baseType="lpstr">
      <vt:lpstr>Arial</vt:lpstr>
      <vt:lpstr>宋体</vt:lpstr>
      <vt:lpstr>Wingdings</vt:lpstr>
      <vt:lpstr>Verdana</vt:lpstr>
      <vt:lpstr>微软雅黑</vt:lpstr>
      <vt:lpstr>Arial Unicode MS</vt:lpstr>
      <vt:lpstr>Calibri</vt:lpstr>
      <vt:lpstr>等线</vt:lpstr>
      <vt:lpstr>BatangChe</vt:lpstr>
      <vt:lpstr>Segoe Print</vt:lpstr>
      <vt:lpstr>PingFang SC</vt:lpstr>
      <vt:lpstr>-apple-system</vt:lpstr>
      <vt:lpstr>东南大学张凯锋</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seu</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东南大学张凯锋</dc:title>
  <dc:creator>zkf</dc:creator>
  <cp:lastModifiedBy>陳魚日匕匕龍(-᷅_-᷄)</cp:lastModifiedBy>
  <cp:revision>1078</cp:revision>
  <cp:lastPrinted>2022-11-07T14:54:00Z</cp:lastPrinted>
  <dcterms:created xsi:type="dcterms:W3CDTF">2006-06-23T07:30:00Z</dcterms:created>
  <dcterms:modified xsi:type="dcterms:W3CDTF">2024-11-24T08:13:33Z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29C9B33EBB184FFF9181D3B9CB1E1019_12</vt:lpwstr>
  </property>
  <property fmtid="{D5CDD505-2E9C-101B-9397-08002B2CF9AE}" pid="3" name="KSOProductBuildVer">
    <vt:lpwstr>2052-12.1.0.19199</vt:lpwstr>
  </property>
</Properties>
</file>