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3" r:id="rId8"/>
    <p:sldId id="264" r:id="rId9"/>
    <p:sldId id="265" r:id="rId10"/>
    <p:sldId id="266" r:id="rId11"/>
    <p:sldId id="271" r:id="rId12"/>
    <p:sldId id="272"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717" autoAdjust="0"/>
  </p:normalViewPr>
  <p:slideViewPr>
    <p:cSldViewPr>
      <p:cViewPr>
        <p:scale>
          <a:sx n="75" d="100"/>
          <a:sy n="75" d="100"/>
        </p:scale>
        <p:origin x="1236" y="-60"/>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0"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endParaRPr lang="en-KE"/>
        </a:p>
      </c:txPr>
    </c:title>
    <c:autoTitleDeleted val="0"/>
    <c:view3D>
      <c:rotX val="30"/>
      <c:rotY val="0"/>
      <c:depthPercent val="100"/>
      <c:rAngAx val="0"/>
    </c:view3D>
    <c:floor>
      <c:thickness val="0"/>
      <c:spPr>
        <a:noFill/>
        <a:effectLst/>
      </c:spPr>
    </c:floor>
    <c:sideWall>
      <c:thickness val="0"/>
      <c:spPr>
        <a:noFill/>
        <a:effectLst/>
      </c:spPr>
    </c:sideWall>
    <c:backWall>
      <c:thickness val="0"/>
      <c:spPr>
        <a:noFill/>
        <a:effectLst/>
      </c:spPr>
    </c:backWall>
    <c:plotArea>
      <c:layout>
        <c:manualLayout>
          <c:layoutTarget val="inner"/>
          <c:xMode val="edge"/>
          <c:yMode val="edge"/>
          <c:x val="1.3195874574770734E-2"/>
          <c:y val="0.40054545454545454"/>
          <c:w val="0.92742268983876097"/>
          <c:h val="0.56990837508947745"/>
        </c:manualLayout>
      </c:layout>
      <c:pie3DChart>
        <c:varyColors val="1"/>
        <c:ser>
          <c:idx val="0"/>
          <c:order val="0"/>
          <c:tx>
            <c:strRef>
              <c:f>Sheet1!$B$1</c:f>
              <c:strCache>
                <c:ptCount val="1"/>
                <c:pt idx="0">
                  <c:v>% Response Rate</c:v>
                </c:pt>
              </c:strCache>
            </c:strRef>
          </c:tx>
          <c:spPr>
            <a:scene3d>
              <a:camera prst="orthographicFront"/>
              <a:lightRig rig="threePt" dir="t"/>
            </a:scene3d>
            <a:sp3d contourW="25400"/>
          </c:spPr>
          <c:dPt>
            <c:idx val="0"/>
            <c:bubble3D val="0"/>
            <c:spPr>
              <a:solidFill>
                <a:schemeClr val="accent1"/>
              </a:solidFill>
              <a:ln w="25400">
                <a:solidFill>
                  <a:schemeClr val="lt1"/>
                </a:solidFill>
              </a:ln>
              <a:effectLst/>
              <a:scene3d>
                <a:camera prst="orthographicFront"/>
                <a:lightRig rig="threePt" dir="t"/>
              </a:scene3d>
              <a:sp3d contourW="25400"/>
            </c:spPr>
            <c:extLst>
              <c:ext xmlns:c16="http://schemas.microsoft.com/office/drawing/2014/chart" uri="{C3380CC4-5D6E-409C-BE32-E72D297353CC}">
                <c16:uniqueId val="{00000001-E0BC-4BF7-94EF-332EF06D5CE7}"/>
              </c:ext>
            </c:extLst>
          </c:dPt>
          <c:dPt>
            <c:idx val="1"/>
            <c:bubble3D val="0"/>
            <c:spPr>
              <a:solidFill>
                <a:schemeClr val="accent2"/>
              </a:solidFill>
              <a:ln w="25400">
                <a:solidFill>
                  <a:schemeClr val="lt1"/>
                </a:solidFill>
              </a:ln>
              <a:effectLst/>
              <a:scene3d>
                <a:camera prst="orthographicFront"/>
                <a:lightRig rig="threePt" dir="t"/>
              </a:scene3d>
              <a:sp3d contourW="25400"/>
            </c:spPr>
            <c:extLst>
              <c:ext xmlns:c16="http://schemas.microsoft.com/office/drawing/2014/chart" uri="{C3380CC4-5D6E-409C-BE32-E72D297353CC}">
                <c16:uniqueId val="{00000003-E0BC-4BF7-94EF-332EF06D5CE7}"/>
              </c:ext>
            </c:extLst>
          </c:dPt>
          <c:dPt>
            <c:idx val="2"/>
            <c:bubble3D val="0"/>
            <c:spPr>
              <a:solidFill>
                <a:schemeClr val="accent3"/>
              </a:solidFill>
              <a:ln w="25400">
                <a:solidFill>
                  <a:schemeClr val="lt1"/>
                </a:solidFill>
              </a:ln>
              <a:effectLst/>
              <a:scene3d>
                <a:camera prst="orthographicFront"/>
                <a:lightRig rig="threePt" dir="t"/>
              </a:scene3d>
              <a:sp3d contourW="25400"/>
            </c:spPr>
            <c:extLst>
              <c:ext xmlns:c16="http://schemas.microsoft.com/office/drawing/2014/chart" uri="{C3380CC4-5D6E-409C-BE32-E72D297353CC}">
                <c16:uniqueId val="{00000005-E0BC-4BF7-94EF-332EF06D5CE7}"/>
              </c:ext>
            </c:extLst>
          </c:dPt>
          <c:dPt>
            <c:idx val="3"/>
            <c:bubble3D val="0"/>
            <c:spPr>
              <a:solidFill>
                <a:schemeClr val="accent4"/>
              </a:solidFill>
              <a:ln w="25400">
                <a:solidFill>
                  <a:schemeClr val="lt1"/>
                </a:solidFill>
              </a:ln>
              <a:effectLst/>
              <a:scene3d>
                <a:camera prst="orthographicFront"/>
                <a:lightRig rig="threePt" dir="t"/>
              </a:scene3d>
              <a:sp3d contourW="25400"/>
            </c:spPr>
            <c:extLst>
              <c:ext xmlns:c16="http://schemas.microsoft.com/office/drawing/2014/chart" uri="{C3380CC4-5D6E-409C-BE32-E72D297353CC}">
                <c16:uniqueId val="{00000007-E0BC-4BF7-94EF-332EF06D5CE7}"/>
              </c:ext>
            </c:extLst>
          </c:dPt>
          <c:cat>
            <c:strRef>
              <c:f>Sheet1!$A$2:$A$5</c:f>
              <c:strCache>
                <c:ptCount val="4"/>
                <c:pt idx="0">
                  <c:v>Client</c:v>
                </c:pt>
                <c:pt idx="1">
                  <c:v>Fundis'</c:v>
                </c:pt>
              </c:strCache>
            </c:strRef>
          </c:cat>
          <c:val>
            <c:numRef>
              <c:f>Sheet1!$B$2:$B$5</c:f>
              <c:numCache>
                <c:formatCode>0%</c:formatCode>
                <c:ptCount val="4"/>
                <c:pt idx="0" formatCode="0.00%">
                  <c:v>0.55500000000000005</c:v>
                </c:pt>
                <c:pt idx="1">
                  <c:v>0.45</c:v>
                </c:pt>
              </c:numCache>
            </c:numRef>
          </c:val>
          <c:extLst>
            <c:ext xmlns:c16="http://schemas.microsoft.com/office/drawing/2014/chart" uri="{C3380CC4-5D6E-409C-BE32-E72D297353CC}">
              <c16:uniqueId val="{00000008-E0BC-4BF7-94EF-332EF06D5CE7}"/>
            </c:ext>
          </c:extLst>
        </c:ser>
        <c:dLbls>
          <c:showLegendKey val="0"/>
          <c:showVal val="0"/>
          <c:showCatName val="0"/>
          <c:showSerName val="0"/>
          <c:showPercent val="0"/>
          <c:showBubbleSize val="0"/>
          <c:showLeaderLines val="1"/>
        </c:dLbls>
      </c:pie3DChart>
      <c:spPr>
        <a:noFill/>
        <a:ln>
          <a:noFill/>
        </a:ln>
        <a:effectLst/>
      </c:spPr>
    </c:plotArea>
    <c:legend>
      <c:legendPos val="b"/>
      <c:legendEntry>
        <c:idx val="2"/>
        <c:delete val="1"/>
      </c:legendEntry>
      <c:legendEntry>
        <c:idx val="3"/>
        <c:delete val="1"/>
      </c:legendEntry>
      <c:layout>
        <c:manualLayout>
          <c:xMode val="edge"/>
          <c:yMode val="edge"/>
          <c:x val="0.47329809584568933"/>
          <c:y val="0.14621140539250771"/>
          <c:w val="0.4624756603652036"/>
          <c:h val="0.14469768551658316"/>
        </c:manualLayout>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KE"/>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KE"/>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69594E0-7C77-4587-A4C9-9BD716EB6250}" type="datetimeFigureOut">
              <a:rPr lang="en-US" smtClean="0"/>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83F233-D49C-4427-BEF0-9EA90D2CA73A}"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9594E0-7C77-4587-A4C9-9BD716EB6250}" type="datetimeFigureOut">
              <a:rPr lang="en-US" smtClean="0"/>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83F233-D49C-4427-BEF0-9EA90D2CA73A}"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9594E0-7C77-4587-A4C9-9BD716EB6250}" type="datetimeFigureOut">
              <a:rPr lang="en-US" smtClean="0"/>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83F233-D49C-4427-BEF0-9EA90D2CA73A}"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9594E0-7C77-4587-A4C9-9BD716EB6250}" type="datetimeFigureOut">
              <a:rPr lang="en-US" smtClean="0"/>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83F233-D49C-4427-BEF0-9EA90D2CA73A}"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9594E0-7C77-4587-A4C9-9BD716EB6250}" type="datetimeFigureOut">
              <a:rPr lang="en-US" smtClean="0"/>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83F233-D49C-4427-BEF0-9EA90D2CA73A}"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69594E0-7C77-4587-A4C9-9BD716EB6250}" type="datetimeFigureOut">
              <a:rPr lang="en-US" smtClean="0"/>
              <a:t>3/27/2023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D83F233-D49C-4427-BEF0-9EA90D2CA73A}"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9594E0-7C77-4587-A4C9-9BD716EB6250}" type="datetimeFigureOut">
              <a:rPr lang="en-US" smtClean="0"/>
              <a:t>3/27/2023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D83F233-D49C-4427-BEF0-9EA90D2CA73A}"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9594E0-7C77-4587-A4C9-9BD716EB6250}" type="datetimeFigureOut">
              <a:rPr lang="en-US" smtClean="0"/>
              <a:t>3/27/2023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D83F233-D49C-4427-BEF0-9EA90D2CA73A}"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9594E0-7C77-4587-A4C9-9BD716EB6250}" type="datetimeFigureOut">
              <a:rPr lang="en-US" smtClean="0"/>
              <a:t>3/27/2023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D83F233-D49C-4427-BEF0-9EA90D2CA73A}"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9594E0-7C77-4587-A4C9-9BD716EB6250}" type="datetimeFigureOut">
              <a:rPr lang="en-US" smtClean="0"/>
              <a:t>3/27/2023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D83F233-D49C-4427-BEF0-9EA90D2CA73A}"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9594E0-7C77-4587-A4C9-9BD716EB6250}" type="datetimeFigureOut">
              <a:rPr lang="en-US" smtClean="0"/>
              <a:t>3/27/2023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D83F233-D49C-4427-BEF0-9EA90D2CA73A}"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9594E0-7C77-4587-A4C9-9BD716EB6250}" type="datetimeFigureOut">
              <a:rPr lang="en-US" smtClean="0"/>
              <a:t>3/27/2023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83F233-D49C-4427-BEF0-9EA90D2CA73A}"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owerpoint-cover.jpg"/>
          <p:cNvPicPr>
            <a:picLocks noChangeAspect="1"/>
          </p:cNvPicPr>
          <p:nvPr/>
        </p:nvPicPr>
        <p:blipFill>
          <a:blip r:embed="rId2"/>
          <a:stretch>
            <a:fillRect/>
          </a:stretch>
        </p:blipFill>
        <p:spPr>
          <a:xfrm>
            <a:off x="-75993" y="0"/>
            <a:ext cx="9295986" cy="6858000"/>
          </a:xfrm>
          <a:prstGeom prst="rect">
            <a:avLst/>
          </a:prstGeom>
        </p:spPr>
      </p:pic>
      <p:sp>
        <p:nvSpPr>
          <p:cNvPr id="2" name="Title 1"/>
          <p:cNvSpPr>
            <a:spLocks noGrp="1"/>
          </p:cNvSpPr>
          <p:nvPr>
            <p:ph type="ctrTitle"/>
          </p:nvPr>
        </p:nvSpPr>
        <p:spPr>
          <a:xfrm>
            <a:off x="1371600" y="1937873"/>
            <a:ext cx="7772400" cy="1470025"/>
          </a:xfrm>
        </p:spPr>
        <p:txBody>
          <a:bodyPr>
            <a:normAutofit/>
          </a:bodyPr>
          <a:lstStyle/>
          <a:p>
            <a:pPr algn="r"/>
            <a:r>
              <a:rPr lang="en-US" dirty="0">
                <a:solidFill>
                  <a:schemeClr val="accent2">
                    <a:lumMod val="75000"/>
                  </a:schemeClr>
                </a:solidFill>
              </a:rPr>
              <a:t>HANDYMAN SERVICE SYSTEM</a:t>
            </a:r>
          </a:p>
        </p:txBody>
      </p:sp>
      <p:sp>
        <p:nvSpPr>
          <p:cNvPr id="3" name="Subtitle 2"/>
          <p:cNvSpPr>
            <a:spLocks noGrp="1"/>
          </p:cNvSpPr>
          <p:nvPr>
            <p:ph type="subTitle" idx="1"/>
          </p:nvPr>
        </p:nvSpPr>
        <p:spPr>
          <a:xfrm>
            <a:off x="2057400" y="3733800"/>
            <a:ext cx="6400800" cy="1752600"/>
          </a:xfrm>
        </p:spPr>
        <p:txBody>
          <a:bodyPr>
            <a:normAutofit fontScale="70000" lnSpcReduction="20000"/>
          </a:bodyPr>
          <a:lstStyle/>
          <a:p>
            <a:pPr algn="r"/>
            <a:r>
              <a:rPr lang="en-US" sz="3100" dirty="0">
                <a:latin typeface="Times New Roman" panose="02020603050405020304" pitchFamily="18" charset="0"/>
                <a:cs typeface="Times New Roman" panose="02020603050405020304" pitchFamily="18" charset="0"/>
              </a:rPr>
              <a:t>BBIT-05-0192/2020 JAMES WAFULA WANJALA </a:t>
            </a:r>
          </a:p>
          <a:p>
            <a:pPr algn="r"/>
            <a:r>
              <a:rPr lang="en-US" sz="3100" dirty="0">
                <a:latin typeface="Times New Roman" panose="02020603050405020304" pitchFamily="18" charset="0"/>
                <a:cs typeface="Times New Roman" panose="02020603050405020304" pitchFamily="18" charset="0"/>
              </a:rPr>
              <a:t>BBIT-05-0055/2020 CALEB MUSAU MUTETI</a:t>
            </a:r>
          </a:p>
          <a:p>
            <a:pPr algn="r"/>
            <a:r>
              <a:rPr lang="en-US" sz="3100" dirty="0">
                <a:latin typeface="Times New Roman" panose="02020603050405020304" pitchFamily="18" charset="0"/>
                <a:cs typeface="Times New Roman" panose="02020603050405020304" pitchFamily="18" charset="0"/>
              </a:rPr>
              <a:t>BBIT-05-0049/2020 LEWIS KAMANDE NDUATI</a:t>
            </a:r>
          </a:p>
          <a:p>
            <a:pPr algn="r"/>
            <a:r>
              <a:rPr lang="en-US" dirty="0"/>
              <a:t> </a:t>
            </a:r>
          </a:p>
          <a:p>
            <a:pPr algn="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a:t>System Analysis and design</a:t>
            </a:r>
          </a:p>
        </p:txBody>
      </p:sp>
      <p:sp>
        <p:nvSpPr>
          <p:cNvPr id="6" name="Content Placeholder 5"/>
          <p:cNvSpPr>
            <a:spLocks noGrp="1"/>
          </p:cNvSpPr>
          <p:nvPr>
            <p:ph idx="1"/>
          </p:nvPr>
        </p:nvSpPr>
        <p:spPr>
          <a:xfrm>
            <a:off x="457200" y="1219200"/>
            <a:ext cx="8229600" cy="4419601"/>
          </a:xfrm>
        </p:spPr>
        <p:txBody>
          <a:bodyPr>
            <a:normAutofit fontScale="62500" lnSpcReduction="20000"/>
          </a:bodyPr>
          <a:lstStyle/>
          <a:p>
            <a:r>
              <a:rPr lang="en-US" sz="2800" dirty="0">
                <a:latin typeface="Times New Roman" panose="02020603050405020304" pitchFamily="18" charset="0"/>
                <a:cs typeface="Times New Roman" panose="02020603050405020304" pitchFamily="18" charset="0"/>
              </a:rPr>
              <a:t>The following testing methods were used while developing the system:</a:t>
            </a:r>
          </a:p>
          <a:p>
            <a:pPr marL="1428750" lvl="2" indent="-514350">
              <a:buFont typeface="+mj-lt"/>
              <a:buAutoNum type="romanLcPeriod"/>
            </a:pPr>
            <a:r>
              <a:rPr lang="en-US" sz="2000" dirty="0">
                <a:latin typeface="Times New Roman" panose="02020603050405020304" pitchFamily="18" charset="0"/>
                <a:cs typeface="Times New Roman" panose="02020603050405020304" pitchFamily="18" charset="0"/>
              </a:rPr>
              <a:t>Usability testing – tests the application usability</a:t>
            </a:r>
          </a:p>
          <a:p>
            <a:pPr marL="1428750" lvl="2" indent="-514350">
              <a:buFont typeface="+mj-lt"/>
              <a:buAutoNum type="romanLcPeriod"/>
            </a:pPr>
            <a:r>
              <a:rPr lang="en-US" sz="2000" dirty="0">
                <a:latin typeface="Times New Roman" panose="02020603050405020304" pitchFamily="18" charset="0"/>
                <a:cs typeface="Times New Roman" panose="02020603050405020304" pitchFamily="18" charset="0"/>
              </a:rPr>
              <a:t>Functional testing – test the functional and non functional requirement of the system.</a:t>
            </a:r>
          </a:p>
          <a:p>
            <a:pPr marL="1428750" lvl="2" indent="-514350">
              <a:buFont typeface="+mj-lt"/>
              <a:buAutoNum type="romanLcPeriod"/>
            </a:pPr>
            <a:r>
              <a:rPr lang="en-US" sz="2000" dirty="0">
                <a:latin typeface="Times New Roman" panose="02020603050405020304" pitchFamily="18" charset="0"/>
                <a:cs typeface="Times New Roman" panose="02020603050405020304" pitchFamily="18" charset="0"/>
              </a:rPr>
              <a:t>Compatibility testing – testing the compatibility of the system across multiple platforms.</a:t>
            </a:r>
          </a:p>
          <a:p>
            <a:pPr marL="1428750" lvl="2" indent="-514350">
              <a:buFont typeface="+mj-lt"/>
              <a:buAutoNum type="romanLcPeriod"/>
            </a:pPr>
            <a:r>
              <a:rPr lang="en-US" sz="2000" dirty="0">
                <a:latin typeface="Times New Roman" panose="02020603050405020304" pitchFamily="18" charset="0"/>
                <a:cs typeface="Times New Roman" panose="02020603050405020304" pitchFamily="18" charset="0"/>
              </a:rPr>
              <a:t>Performance testing – the performance of the system in terms of searching speed, traffic handling capabilities</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In our data analysis we achieved a response rate of 55% from the clients while the fundis constituted 45% of the data collected which we deemed appropriate</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Pie chart </a:t>
            </a:r>
          </a:p>
          <a:p>
            <a:endParaRPr lang="en-US" sz="2800" dirty="0">
              <a:latin typeface="Times New Roman" panose="02020603050405020304" pitchFamily="18" charset="0"/>
              <a:cs typeface="Times New Roman" panose="02020603050405020304" pitchFamily="18" charset="0"/>
            </a:endParaRPr>
          </a:p>
          <a:p>
            <a:pPr marL="1428750" lvl="2" indent="-514350">
              <a:buFont typeface="+mj-lt"/>
              <a:buAutoNum type="romanLcPeriod"/>
            </a:pPr>
            <a:endParaRPr lang="en-US" dirty="0"/>
          </a:p>
          <a:p>
            <a:pPr lvl="2"/>
            <a:endParaRPr lang="en-US" dirty="0"/>
          </a:p>
        </p:txBody>
      </p:sp>
      <p:pic>
        <p:nvPicPr>
          <p:cNvPr id="7" name="Content Placeholder 3" descr="powerpoint-footer.jpg"/>
          <p:cNvPicPr>
            <a:picLocks noChangeAspect="1"/>
          </p:cNvPicPr>
          <p:nvPr/>
        </p:nvPicPr>
        <p:blipFill>
          <a:blip r:embed="rId2"/>
          <a:stretch>
            <a:fillRect/>
          </a:stretch>
        </p:blipFill>
        <p:spPr>
          <a:xfrm>
            <a:off x="-76200" y="5867401"/>
            <a:ext cx="9257946" cy="990600"/>
          </a:xfrm>
          <a:prstGeom prst="rect">
            <a:avLst/>
          </a:prstGeom>
        </p:spPr>
      </p:pic>
      <p:graphicFrame>
        <p:nvGraphicFramePr>
          <p:cNvPr id="3" name="Chart 2">
            <a:extLst>
              <a:ext uri="{FF2B5EF4-FFF2-40B4-BE49-F238E27FC236}">
                <a16:creationId xmlns:a16="http://schemas.microsoft.com/office/drawing/2014/main" id="{D48CF12B-BEF2-E959-DD7F-9F3CCC253255}"/>
              </a:ext>
            </a:extLst>
          </p:cNvPr>
          <p:cNvGraphicFramePr/>
          <p:nvPr>
            <p:extLst>
              <p:ext uri="{D42A27DB-BD31-4B8C-83A1-F6EECF244321}">
                <p14:modId xmlns:p14="http://schemas.microsoft.com/office/powerpoint/2010/main" val="4063886377"/>
              </p:ext>
            </p:extLst>
          </p:nvPr>
        </p:nvGraphicFramePr>
        <p:xfrm>
          <a:off x="2286000" y="3352800"/>
          <a:ext cx="3849688" cy="20955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31544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a:latin typeface="Times New Roman" panose="02020603050405020304" pitchFamily="18" charset="0"/>
                <a:cs typeface="Times New Roman" panose="02020603050405020304" pitchFamily="18" charset="0"/>
              </a:rPr>
              <a:t>System Analysis and design</a:t>
            </a:r>
          </a:p>
        </p:txBody>
      </p:sp>
      <p:sp>
        <p:nvSpPr>
          <p:cNvPr id="6" name="Content Placeholder 5"/>
          <p:cNvSpPr>
            <a:spLocks noGrp="1"/>
          </p:cNvSpPr>
          <p:nvPr>
            <p:ph idx="1"/>
          </p:nvPr>
        </p:nvSpPr>
        <p:spPr>
          <a:xfrm>
            <a:off x="457200" y="1219200"/>
            <a:ext cx="8229600" cy="4419601"/>
          </a:xfrm>
        </p:spPr>
        <p:txBody>
          <a:bodyPr>
            <a:normAutofit fontScale="85000" lnSpcReduction="20000"/>
          </a:bodyPr>
          <a:lstStyle/>
          <a:p>
            <a:r>
              <a:rPr lang="en-GB" sz="1800" kern="0" dirty="0">
                <a:effectLst/>
                <a:latin typeface="Times New Roman" panose="02020603050405020304" pitchFamily="18" charset="0"/>
                <a:ea typeface="Calibri" panose="020F0502020204030204" pitchFamily="34" charset="0"/>
                <a:cs typeface="Times New Roman" panose="02020603050405020304" pitchFamily="18" charset="0"/>
              </a:rPr>
              <a:t>According to the responses, </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25 </a:t>
            </a:r>
            <a:r>
              <a:rPr lang="en-GB" sz="1800" kern="0" dirty="0">
                <a:effectLst/>
                <a:latin typeface="Times New Roman" panose="02020603050405020304" pitchFamily="18" charset="0"/>
                <a:ea typeface="Calibri" panose="020F0502020204030204" pitchFamily="34" charset="0"/>
                <a:cs typeface="Times New Roman" panose="02020603050405020304" pitchFamily="18" charset="0"/>
              </a:rPr>
              <a:t>people (</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25</a:t>
            </a:r>
            <a:r>
              <a:rPr lang="en-GB" sz="1800" kern="0" dirty="0">
                <a:effectLst/>
                <a:latin typeface="Times New Roman" panose="02020603050405020304" pitchFamily="18" charset="0"/>
                <a:ea typeface="Calibri" panose="020F0502020204030204" pitchFamily="34" charset="0"/>
                <a:cs typeface="Times New Roman" panose="02020603050405020304" pitchFamily="18" charset="0"/>
              </a:rPr>
              <a:t>% of the respondents) used technical means to obtain a </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Fundi</a:t>
            </a:r>
            <a:r>
              <a:rPr lang="en-GB" sz="1800" kern="0" dirty="0">
                <a:effectLst/>
                <a:latin typeface="Times New Roman" panose="02020603050405020304" pitchFamily="18" charset="0"/>
                <a:ea typeface="Calibri" panose="020F0502020204030204" pitchFamily="34" charset="0"/>
                <a:cs typeface="Times New Roman" panose="02020603050405020304" pitchFamily="18" charset="0"/>
              </a:rPr>
              <a:t>, such as using Google search engine </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and yellow pages </a:t>
            </a:r>
            <a:r>
              <a:rPr lang="en-GB" sz="1800" kern="0" dirty="0">
                <a:effectLst/>
                <a:latin typeface="Times New Roman" panose="02020603050405020304" pitchFamily="18" charset="0"/>
                <a:ea typeface="Calibri" panose="020F0502020204030204" pitchFamily="34" charset="0"/>
                <a:cs typeface="Times New Roman" panose="02020603050405020304" pitchFamily="18" charset="0"/>
              </a:rPr>
              <a:t>for information, the remaining </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57</a:t>
            </a:r>
            <a:r>
              <a:rPr lang="en-GB" sz="1800" kern="0" dirty="0">
                <a:effectLst/>
                <a:latin typeface="Times New Roman" panose="02020603050405020304" pitchFamily="18" charset="0"/>
                <a:ea typeface="Calibri" panose="020F0502020204030204" pitchFamily="34" charset="0"/>
                <a:cs typeface="Times New Roman" panose="02020603050405020304" pitchFamily="18" charset="0"/>
              </a:rPr>
              <a:t> (57% of the respondents) did not, for a variety of reasons, </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use the technical means to acquire the use of a fundi, instead got their source through referrals from friends and families. The rest (3%) located the fundi physically.</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1800" kern="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The question was addressed to the general public to determine whether they had any issues or challenges in locating Fundi services when they transferred or relocated to new places. It was determined that 50 people, or 83.3% of those who answered to the inquiry, face difficulties in hiring Fundi services in new areas</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Out of the examined population, 46 persons (73.7% of the sample population) agreed that there was a need for such an application based on their previous experiences and the benefits it provided. Nine persons, or about 14.3% of the sample population, were largely users who had not encountered any issues before concluding that there was no need, while the remaining seven people, or approximately 12% of the sample population, were unsure.</a:t>
            </a:r>
            <a:endParaRPr lang="en-KE"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pic>
        <p:nvPicPr>
          <p:cNvPr id="7" name="Content Placeholder 3" descr="powerpoint-footer.jpg"/>
          <p:cNvPicPr>
            <a:picLocks noChangeAspect="1"/>
          </p:cNvPicPr>
          <p:nvPr/>
        </p:nvPicPr>
        <p:blipFill>
          <a:blip r:embed="rId2"/>
          <a:stretch>
            <a:fillRect/>
          </a:stretch>
        </p:blipFill>
        <p:spPr>
          <a:xfrm>
            <a:off x="-76200" y="5867401"/>
            <a:ext cx="9257946" cy="990600"/>
          </a:xfrm>
          <a:prstGeom prst="rect">
            <a:avLst/>
          </a:prstGeom>
        </p:spPr>
      </p:pic>
      <p:pic>
        <p:nvPicPr>
          <p:cNvPr id="3" name="Picture 2">
            <a:extLst>
              <a:ext uri="{FF2B5EF4-FFF2-40B4-BE49-F238E27FC236}">
                <a16:creationId xmlns:a16="http://schemas.microsoft.com/office/drawing/2014/main" id="{59A88D71-27B6-626A-3722-E47460754821}"/>
              </a:ext>
            </a:extLst>
          </p:cNvPr>
          <p:cNvPicPr>
            <a:picLocks noChangeAspect="1"/>
          </p:cNvPicPr>
          <p:nvPr/>
        </p:nvPicPr>
        <p:blipFill>
          <a:blip r:embed="rId3"/>
          <a:stretch>
            <a:fillRect/>
          </a:stretch>
        </p:blipFill>
        <p:spPr>
          <a:xfrm>
            <a:off x="2438400" y="1981201"/>
            <a:ext cx="2667000" cy="1447800"/>
          </a:xfrm>
          <a:prstGeom prst="rect">
            <a:avLst/>
          </a:prstGeom>
          <a:noFill/>
          <a:ln>
            <a:noFill/>
          </a:ln>
        </p:spPr>
      </p:pic>
    </p:spTree>
    <p:extLst>
      <p:ext uri="{BB962C8B-B14F-4D97-AF65-F5344CB8AC3E}">
        <p14:creationId xmlns:p14="http://schemas.microsoft.com/office/powerpoint/2010/main" val="139151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0F78B-35BD-8822-7A60-7DB5E8848A7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System analysis and design</a:t>
            </a:r>
            <a:endParaRPr lang="en-K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6E96144-F8F7-58A1-E320-35A5277A46D5}"/>
              </a:ext>
            </a:extLst>
          </p:cNvPr>
          <p:cNvSpPr>
            <a:spLocks noGrp="1"/>
          </p:cNvSpPr>
          <p:nvPr>
            <p:ph idx="1"/>
          </p:nvPr>
        </p:nvSpPr>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Such data enabled us to assess whether it was feasible to develop such an application. Which led us to the conclusion that it was necessary to develop said web application.</a:t>
            </a:r>
          </a:p>
          <a:p>
            <a:r>
              <a:rPr lang="en-US" dirty="0">
                <a:latin typeface="Times New Roman" panose="02020603050405020304" pitchFamily="18" charset="0"/>
                <a:cs typeface="Times New Roman" panose="02020603050405020304" pitchFamily="18" charset="0"/>
              </a:rPr>
              <a:t>We also constructed use case diagrams to model various processes in the system and their interaction with the external environment.</a:t>
            </a:r>
          </a:p>
          <a:p>
            <a:r>
              <a:rPr lang="en-US" dirty="0">
                <a:latin typeface="Times New Roman" panose="02020603050405020304" pitchFamily="18" charset="0"/>
                <a:cs typeface="Times New Roman" panose="02020603050405020304" pitchFamily="18" charset="0"/>
              </a:rPr>
              <a:t>The requirements for the web application is divided between functional requirements and non-functional requirements</a:t>
            </a:r>
          </a:p>
          <a:p>
            <a:r>
              <a:rPr lang="en-US" dirty="0">
                <a:latin typeface="Times New Roman" panose="02020603050405020304" pitchFamily="18" charset="0"/>
                <a:cs typeface="Times New Roman" panose="02020603050405020304" pitchFamily="18" charset="0"/>
              </a:rPr>
              <a:t>Some functional requirements include:</a:t>
            </a:r>
          </a:p>
          <a:p>
            <a:pPr lvl="1"/>
            <a:r>
              <a:rPr lang="en-US" dirty="0">
                <a:latin typeface="Times New Roman" panose="02020603050405020304" pitchFamily="18" charset="0"/>
                <a:cs typeface="Times New Roman" panose="02020603050405020304" pitchFamily="18" charset="0"/>
              </a:rPr>
              <a:t>Creating an account</a:t>
            </a:r>
          </a:p>
          <a:p>
            <a:pPr lvl="1"/>
            <a:r>
              <a:rPr lang="en-US" dirty="0">
                <a:latin typeface="Times New Roman" panose="02020603050405020304" pitchFamily="18" charset="0"/>
                <a:cs typeface="Times New Roman" panose="02020603050405020304" pitchFamily="18" charset="0"/>
              </a:rPr>
              <a:t>Log in/log out</a:t>
            </a:r>
          </a:p>
          <a:p>
            <a:pPr lvl="1"/>
            <a:r>
              <a:rPr lang="en-US" dirty="0">
                <a:latin typeface="Times New Roman" panose="02020603050405020304" pitchFamily="18" charset="0"/>
                <a:cs typeface="Times New Roman" panose="02020603050405020304" pitchFamily="18" charset="0"/>
              </a:rPr>
              <a:t>Update fundi details</a:t>
            </a:r>
          </a:p>
          <a:p>
            <a:pPr lvl="1"/>
            <a:r>
              <a:rPr lang="en-US" dirty="0">
                <a:latin typeface="Times New Roman" panose="02020603050405020304" pitchFamily="18" charset="0"/>
                <a:cs typeface="Times New Roman" panose="02020603050405020304" pitchFamily="18" charset="0"/>
              </a:rPr>
              <a:t>Search for fundi details</a:t>
            </a:r>
          </a:p>
          <a:p>
            <a:pPr lvl="1"/>
            <a:r>
              <a:rPr lang="en-US" dirty="0">
                <a:latin typeface="Times New Roman" panose="02020603050405020304" pitchFamily="18" charset="0"/>
                <a:cs typeface="Times New Roman" panose="02020603050405020304" pitchFamily="18" charset="0"/>
              </a:rPr>
              <a:t>Request for fundi</a:t>
            </a:r>
          </a:p>
          <a:p>
            <a:pPr lvl="1"/>
            <a:r>
              <a:rPr lang="en-US" dirty="0">
                <a:latin typeface="Times New Roman" panose="02020603050405020304" pitchFamily="18" charset="0"/>
                <a:cs typeface="Times New Roman" panose="02020603050405020304" pitchFamily="18" charset="0"/>
              </a:rPr>
              <a:t>Accepting/rejecting client job request etc.</a:t>
            </a:r>
          </a:p>
        </p:txBody>
      </p:sp>
      <p:pic>
        <p:nvPicPr>
          <p:cNvPr id="4" name="Content Placeholder 3" descr="powerpoint-footer.jpg">
            <a:extLst>
              <a:ext uri="{FF2B5EF4-FFF2-40B4-BE49-F238E27FC236}">
                <a16:creationId xmlns:a16="http://schemas.microsoft.com/office/drawing/2014/main" id="{CC659141-C3EC-768C-EC7B-30D2858A0317}"/>
              </a:ext>
            </a:extLst>
          </p:cNvPr>
          <p:cNvPicPr>
            <a:picLocks noChangeAspect="1"/>
          </p:cNvPicPr>
          <p:nvPr/>
        </p:nvPicPr>
        <p:blipFill>
          <a:blip r:embed="rId2"/>
          <a:stretch>
            <a:fillRect/>
          </a:stretch>
        </p:blipFill>
        <p:spPr>
          <a:xfrm>
            <a:off x="-56973" y="6138863"/>
            <a:ext cx="9257946" cy="990600"/>
          </a:xfrm>
          <a:prstGeom prst="rect">
            <a:avLst/>
          </a:prstGeom>
        </p:spPr>
      </p:pic>
    </p:spTree>
    <p:extLst>
      <p:ext uri="{BB962C8B-B14F-4D97-AF65-F5344CB8AC3E}">
        <p14:creationId xmlns:p14="http://schemas.microsoft.com/office/powerpoint/2010/main" val="3014703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1219200"/>
          </a:xfrm>
        </p:spPr>
        <p:txBody>
          <a:bodyPr>
            <a:normAutofit/>
          </a:bodyPr>
          <a:lstStyle/>
          <a:p>
            <a:r>
              <a:rPr lang="en-US" sz="3600" dirty="0"/>
              <a:t>CHAPTER 5  :</a:t>
            </a:r>
            <a:r>
              <a:rPr lang="en-US" sz="3600" dirty="0">
                <a:latin typeface="Times New Roman" panose="02020603050405020304" pitchFamily="18" charset="0"/>
                <a:cs typeface="Times New Roman" panose="02020603050405020304" pitchFamily="18" charset="0"/>
              </a:rPr>
              <a:t>SYSTEM</a:t>
            </a:r>
            <a:r>
              <a:rPr lang="en-US" sz="3600" dirty="0"/>
              <a:t> CODE GENERATION AND TESTING</a:t>
            </a:r>
          </a:p>
        </p:txBody>
      </p:sp>
      <p:sp>
        <p:nvSpPr>
          <p:cNvPr id="6" name="Content Placeholder 5"/>
          <p:cNvSpPr>
            <a:spLocks noGrp="1"/>
          </p:cNvSpPr>
          <p:nvPr>
            <p:ph idx="1"/>
          </p:nvPr>
        </p:nvSpPr>
        <p:spPr>
          <a:xfrm>
            <a:off x="457200" y="1600200"/>
            <a:ext cx="8229600" cy="4038601"/>
          </a:xfrm>
        </p:spPr>
        <p:txBody>
          <a:bodyPr>
            <a:normAutofit fontScale="70000" lnSpcReduction="20000"/>
          </a:bodyPr>
          <a:lstStyle/>
          <a:p>
            <a:r>
              <a:rPr lang="en-US" sz="2800" dirty="0">
                <a:latin typeface="Times New Roman" panose="02020603050405020304" pitchFamily="18" charset="0"/>
                <a:cs typeface="Times New Roman" panose="02020603050405020304" pitchFamily="18" charset="0"/>
              </a:rPr>
              <a:t>All the requirements were aggregated and the system created as per the requirements elicited. </a:t>
            </a:r>
          </a:p>
          <a:p>
            <a:r>
              <a:rPr lang="en-US" sz="2800" dirty="0">
                <a:latin typeface="Times New Roman" panose="02020603050405020304" pitchFamily="18" charset="0"/>
                <a:cs typeface="Times New Roman" panose="02020603050405020304" pitchFamily="18" charset="0"/>
              </a:rPr>
              <a:t> The system was taken through a rigorous testing in order to ensure that there was no error.</a:t>
            </a:r>
          </a:p>
          <a:p>
            <a:r>
              <a:rPr lang="en-US" sz="2800" dirty="0">
                <a:latin typeface="Times New Roman" panose="02020603050405020304" pitchFamily="18" charset="0"/>
                <a:cs typeface="Times New Roman" panose="02020603050405020304" pitchFamily="18" charset="0"/>
              </a:rPr>
              <a:t>The testing was divided into two parts: developer testing and user testing to ensure that the various functionalities were working properly.</a:t>
            </a:r>
          </a:p>
          <a:p>
            <a:r>
              <a:rPr lang="en-US" sz="2800" dirty="0">
                <a:latin typeface="Times New Roman" panose="02020603050405020304" pitchFamily="18" charset="0"/>
                <a:cs typeface="Times New Roman" panose="02020603050405020304" pitchFamily="18" charset="0"/>
              </a:rPr>
              <a:t>Developer testing</a:t>
            </a:r>
          </a:p>
          <a:p>
            <a:pPr lvl="2"/>
            <a:r>
              <a:rPr lang="en-US" sz="2000" dirty="0">
                <a:latin typeface="Times New Roman" panose="02020603050405020304" pitchFamily="18" charset="0"/>
                <a:cs typeface="Times New Roman" panose="02020603050405020304" pitchFamily="18" charset="0"/>
              </a:rPr>
              <a:t>Compatibility testing -  </a:t>
            </a:r>
            <a:r>
              <a:rPr lang="en-GB" sz="2000" kern="0" dirty="0">
                <a:effectLst/>
                <a:latin typeface="Times New Roman" panose="02020603050405020304" pitchFamily="18" charset="0"/>
                <a:ea typeface="Calibri" panose="020F0502020204030204" pitchFamily="34" charset="0"/>
                <a:cs typeface="Times New Roman" panose="02020603050405020304" pitchFamily="18" charset="0"/>
              </a:rPr>
              <a:t>ensures that customers running the application from different device versions can use the program with ease and without issues.</a:t>
            </a:r>
          </a:p>
          <a:p>
            <a:pPr lvl="2"/>
            <a:r>
              <a:rPr lang="en-US" sz="2000" dirty="0">
                <a:latin typeface="Times New Roman" panose="02020603050405020304" pitchFamily="18" charset="0"/>
                <a:cs typeface="Times New Roman" panose="02020603050405020304" pitchFamily="18" charset="0"/>
              </a:rPr>
              <a:t>Functionality – including search for fundi functionality, registration functionality</a:t>
            </a:r>
          </a:p>
          <a:p>
            <a:r>
              <a:rPr lang="en-US" sz="2800" dirty="0">
                <a:latin typeface="Times New Roman" panose="02020603050405020304" pitchFamily="18" charset="0"/>
                <a:cs typeface="Times New Roman" panose="02020603050405020304" pitchFamily="18" charset="0"/>
              </a:rPr>
              <a:t>User testing-</a:t>
            </a:r>
            <a:endParaRPr lang="en-US" sz="16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Accessibility – once the website was hosted, random users were selected to create dummy client and fundis’ data. Where 93% of the respondent agreed that the registration process was successful. 88% noted that there was ease while searching for repairperson</a:t>
            </a:r>
          </a:p>
          <a:p>
            <a:pPr lvl="2">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Usability- conducted to check how easily the website was understood and also how the system was used. With 93% agreeing with its usability</a:t>
            </a:r>
          </a:p>
          <a:p>
            <a:pPr lvl="2">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Responsiveness – This includes how the system gave its users feedback after a certain action.</a:t>
            </a:r>
          </a:p>
          <a:p>
            <a:pPr lvl="2">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p:txBody>
      </p:sp>
      <p:pic>
        <p:nvPicPr>
          <p:cNvPr id="7" name="Content Placeholder 3" descr="powerpoint-footer.jpg"/>
          <p:cNvPicPr>
            <a:picLocks noChangeAspect="1"/>
          </p:cNvPicPr>
          <p:nvPr/>
        </p:nvPicPr>
        <p:blipFill>
          <a:blip r:embed="rId2"/>
          <a:stretch>
            <a:fillRect/>
          </a:stretch>
        </p:blipFill>
        <p:spPr>
          <a:xfrm>
            <a:off x="-25400" y="5880101"/>
            <a:ext cx="9257946" cy="990600"/>
          </a:xfrm>
          <a:prstGeom prst="rect">
            <a:avLst/>
          </a:prstGeom>
        </p:spPr>
      </p:pic>
    </p:spTree>
    <p:extLst>
      <p:ext uri="{BB962C8B-B14F-4D97-AF65-F5344CB8AC3E}">
        <p14:creationId xmlns:p14="http://schemas.microsoft.com/office/powerpoint/2010/main" val="3806197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1219200"/>
          </a:xfrm>
        </p:spPr>
        <p:txBody>
          <a:bodyPr>
            <a:normAutofit/>
          </a:bodyPr>
          <a:lstStyle/>
          <a:p>
            <a:r>
              <a:rPr lang="en-US" sz="3600" dirty="0"/>
              <a:t>CHAPTER 5  :CONCLUSIONS AND RECOMMENDATIONS</a:t>
            </a:r>
          </a:p>
        </p:txBody>
      </p:sp>
      <p:sp>
        <p:nvSpPr>
          <p:cNvPr id="6" name="Content Placeholder 5"/>
          <p:cNvSpPr>
            <a:spLocks noGrp="1"/>
          </p:cNvSpPr>
          <p:nvPr>
            <p:ph idx="1"/>
          </p:nvPr>
        </p:nvSpPr>
        <p:spPr>
          <a:xfrm>
            <a:off x="457200" y="1600200"/>
            <a:ext cx="8229600" cy="4038601"/>
          </a:xfrm>
        </p:spPr>
        <p:txBody>
          <a:bodyPr>
            <a:normAutofit lnSpcReduction="10000"/>
          </a:bodyPr>
          <a:lstStyle/>
          <a:p>
            <a:r>
              <a:rPr lang="en-US" sz="1800" b="1" u="sng" dirty="0">
                <a:latin typeface="Times New Roman" panose="02020603050405020304" pitchFamily="18" charset="0"/>
                <a:cs typeface="Times New Roman" panose="02020603050405020304" pitchFamily="18" charset="0"/>
              </a:rPr>
              <a:t>Conclusions:</a:t>
            </a:r>
          </a:p>
          <a:p>
            <a:pPr>
              <a:buFont typeface="Wingdings" panose="05000000000000000000" pitchFamily="2" charset="2"/>
              <a:buChar char="Ø"/>
            </a:pPr>
            <a:r>
              <a:rPr lang="en-GB" sz="1800" kern="0" dirty="0">
                <a:effectLst/>
                <a:latin typeface="Times New Roman" panose="02020603050405020304" pitchFamily="18" charset="0"/>
                <a:ea typeface="Calibri" panose="020F0502020204030204" pitchFamily="34" charset="0"/>
              </a:rPr>
              <a:t>The methodology, agile, chosen for design and development of the application allowed for changes to be made until the right product was achieved.</a:t>
            </a:r>
          </a:p>
          <a:p>
            <a:pPr>
              <a:buFont typeface="Wingdings" panose="05000000000000000000" pitchFamily="2" charset="2"/>
              <a:buChar char="Ø"/>
            </a:pPr>
            <a:r>
              <a:rPr lang="en-GB" sz="1800" dirty="0">
                <a:effectLst/>
                <a:latin typeface="Times New Roman" panose="02020603050405020304" pitchFamily="18" charset="0"/>
                <a:ea typeface="Calibri" panose="020F0502020204030204" pitchFamily="34" charset="0"/>
                <a:cs typeface="Arial" panose="020B0604020202020204" pitchFamily="34" charset="0"/>
              </a:rPr>
              <a:t>. It was concluded that the application’s functionalities worked as required and there are results </a:t>
            </a:r>
            <a:r>
              <a:rPr lang="en-GB" sz="1800" dirty="0">
                <a:latin typeface="Times New Roman" panose="02020603050405020304" pitchFamily="18" charset="0"/>
                <a:ea typeface="Calibri" panose="020F0502020204030204" pitchFamily="34" charset="0"/>
                <a:cs typeface="Arial" panose="020B0604020202020204" pitchFamily="34" charset="0"/>
              </a:rPr>
              <a:t>that </a:t>
            </a:r>
            <a:r>
              <a:rPr lang="en-GB" sz="1800" dirty="0">
                <a:effectLst/>
                <a:latin typeface="Times New Roman" panose="02020603050405020304" pitchFamily="18" charset="0"/>
                <a:ea typeface="Calibri" panose="020F0502020204030204" pitchFamily="34" charset="0"/>
                <a:cs typeface="Arial" panose="020B0604020202020204" pitchFamily="34" charset="0"/>
              </a:rPr>
              <a:t>support this hypothesis, any corrections or errors that were found were rectified.</a:t>
            </a:r>
          </a:p>
          <a:p>
            <a:pPr>
              <a:buFont typeface="Wingdings" panose="05000000000000000000" pitchFamily="2" charset="2"/>
              <a:buChar char="Ø"/>
            </a:pPr>
            <a:r>
              <a:rPr lang="en-GB" sz="1800" dirty="0">
                <a:latin typeface="Times New Roman" panose="02020603050405020304" pitchFamily="18" charset="0"/>
                <a:ea typeface="Calibri" panose="020F0502020204030204" pitchFamily="34" charset="0"/>
                <a:cs typeface="Arial" panose="020B0604020202020204" pitchFamily="34" charset="0"/>
              </a:rPr>
              <a:t>The study was also found to meet its research objectives.</a:t>
            </a:r>
          </a:p>
          <a:p>
            <a:r>
              <a:rPr lang="en-GB" sz="1800" b="1" u="sng" dirty="0">
                <a:effectLst/>
                <a:latin typeface="Times New Roman" panose="02020603050405020304" pitchFamily="18" charset="0"/>
                <a:ea typeface="Calibri" panose="020F0502020204030204" pitchFamily="34" charset="0"/>
                <a:cs typeface="Arial" panose="020B0604020202020204" pitchFamily="34" charset="0"/>
              </a:rPr>
              <a:t>Recommendations:</a:t>
            </a:r>
          </a:p>
          <a:p>
            <a:pPr>
              <a:buFont typeface="Wingdings" panose="05000000000000000000" pitchFamily="2" charset="2"/>
              <a:buChar char="ü"/>
            </a:pPr>
            <a:r>
              <a:rPr lang="en-GB" sz="1800" dirty="0">
                <a:latin typeface="Times New Roman" panose="02020603050405020304" pitchFamily="18" charset="0"/>
                <a:ea typeface="Calibri" panose="020F0502020204030204" pitchFamily="34" charset="0"/>
                <a:cs typeface="Arial" panose="020B0604020202020204" pitchFamily="34" charset="0"/>
              </a:rPr>
              <a:t>Creation of an android and IOS application.</a:t>
            </a:r>
          </a:p>
          <a:p>
            <a:pPr>
              <a:buFont typeface="Wingdings" panose="05000000000000000000" pitchFamily="2" charset="2"/>
              <a:buChar char="ü"/>
            </a:pPr>
            <a:r>
              <a:rPr lang="en-US" sz="1800" dirty="0">
                <a:effectLst/>
                <a:latin typeface="Calibri" panose="020F0502020204030204" pitchFamily="34" charset="0"/>
                <a:ea typeface="Calibri" panose="020F0502020204030204" pitchFamily="34" charset="0"/>
                <a:cs typeface="Arial" panose="020B0604020202020204" pitchFamily="34" charset="0"/>
              </a:rPr>
              <a:t>Integrating various payment gateways with the application.</a:t>
            </a:r>
          </a:p>
          <a:p>
            <a:pPr>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Arial" panose="020B0604020202020204" pitchFamily="34" charset="0"/>
              </a:rPr>
              <a:t>Integrate the application with google API to increase location accuracy</a:t>
            </a:r>
          </a:p>
          <a:p>
            <a:pPr>
              <a:buFont typeface="Wingdings" panose="05000000000000000000" pitchFamily="2" charset="2"/>
              <a:buChar char="ü"/>
            </a:pPr>
            <a:r>
              <a:rPr lang="en-GB" sz="1800" dirty="0">
                <a:effectLst/>
                <a:latin typeface="Times New Roman" panose="02020603050405020304" pitchFamily="18" charset="0"/>
                <a:ea typeface="Calibri" panose="020F0502020204030204" pitchFamily="34" charset="0"/>
                <a:cs typeface="Arial" panose="020B0604020202020204" pitchFamily="34" charset="0"/>
              </a:rPr>
              <a:t>Support other common languages such as Kiswahili to increase its usability and target more users.</a:t>
            </a:r>
            <a:endParaRPr lang="en-KE" sz="180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KE" sz="1800" dirty="0">
              <a:effectLst/>
              <a:latin typeface="Calibri" panose="020F0502020204030204" pitchFamily="34" charset="0"/>
              <a:ea typeface="Calibri" panose="020F0502020204030204" pitchFamily="34" charset="0"/>
              <a:cs typeface="Arial" panose="020B0604020202020204" pitchFamily="34" charset="0"/>
            </a:endParaRPr>
          </a:p>
          <a:p>
            <a:pPr>
              <a:buFont typeface="Wingdings" panose="05000000000000000000" pitchFamily="2" charset="2"/>
              <a:buChar char="Ø"/>
            </a:pPr>
            <a:endParaRPr lang="en-US" sz="2800" dirty="0"/>
          </a:p>
          <a:p>
            <a:pPr>
              <a:buFont typeface="Wingdings" panose="05000000000000000000" pitchFamily="2" charset="2"/>
              <a:buChar char="Ø"/>
            </a:pPr>
            <a:endParaRPr lang="en-US" sz="2800" dirty="0"/>
          </a:p>
        </p:txBody>
      </p:sp>
      <p:pic>
        <p:nvPicPr>
          <p:cNvPr id="7" name="Content Placeholder 3" descr="powerpoint-footer.jpg"/>
          <p:cNvPicPr>
            <a:picLocks noChangeAspect="1"/>
          </p:cNvPicPr>
          <p:nvPr/>
        </p:nvPicPr>
        <p:blipFill>
          <a:blip r:embed="rId2"/>
          <a:stretch>
            <a:fillRect/>
          </a:stretch>
        </p:blipFill>
        <p:spPr>
          <a:xfrm>
            <a:off x="-76200" y="5867401"/>
            <a:ext cx="9257946" cy="990600"/>
          </a:xfrm>
          <a:prstGeom prst="rect">
            <a:avLst/>
          </a:prstGeom>
        </p:spPr>
      </p:pic>
    </p:spTree>
    <p:extLst>
      <p:ext uri="{BB962C8B-B14F-4D97-AF65-F5344CB8AC3E}">
        <p14:creationId xmlns:p14="http://schemas.microsoft.com/office/powerpoint/2010/main" val="3567972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1219200"/>
          </a:xfrm>
        </p:spPr>
        <p:txBody>
          <a:bodyPr>
            <a:normAutofit/>
          </a:bodyPr>
          <a:lstStyle/>
          <a:p>
            <a:r>
              <a:rPr lang="en-US" sz="3600" dirty="0">
                <a:latin typeface="Times New Roman" panose="02020603050405020304" pitchFamily="18" charset="0"/>
                <a:cs typeface="Times New Roman" panose="02020603050405020304" pitchFamily="18" charset="0"/>
              </a:rPr>
              <a:t>Thank You!</a:t>
            </a:r>
          </a:p>
        </p:txBody>
      </p:sp>
      <p:sp>
        <p:nvSpPr>
          <p:cNvPr id="6" name="Content Placeholder 5"/>
          <p:cNvSpPr>
            <a:spLocks noGrp="1"/>
          </p:cNvSpPr>
          <p:nvPr>
            <p:ph idx="1"/>
          </p:nvPr>
        </p:nvSpPr>
        <p:spPr>
          <a:xfrm>
            <a:off x="457200" y="1600200"/>
            <a:ext cx="8229600" cy="4038601"/>
          </a:xfrm>
        </p:spPr>
        <p:txBody>
          <a:bodyPr>
            <a:normAutofit/>
          </a:bodyPr>
          <a:lstStyle/>
          <a:p>
            <a:r>
              <a:rPr lang="en-US" sz="2800" dirty="0"/>
              <a:t>END </a:t>
            </a:r>
          </a:p>
        </p:txBody>
      </p:sp>
      <p:pic>
        <p:nvPicPr>
          <p:cNvPr id="7" name="Content Placeholder 3" descr="powerpoint-footer.jpg"/>
          <p:cNvPicPr>
            <a:picLocks noChangeAspect="1"/>
          </p:cNvPicPr>
          <p:nvPr/>
        </p:nvPicPr>
        <p:blipFill>
          <a:blip r:embed="rId2"/>
          <a:stretch>
            <a:fillRect/>
          </a:stretch>
        </p:blipFill>
        <p:spPr>
          <a:xfrm>
            <a:off x="-76200" y="5867401"/>
            <a:ext cx="9257946" cy="990600"/>
          </a:xfrm>
          <a:prstGeom prst="rect">
            <a:avLst/>
          </a:prstGeom>
        </p:spPr>
      </p:pic>
    </p:spTree>
    <p:extLst>
      <p:ext uri="{BB962C8B-B14F-4D97-AF65-F5344CB8AC3E}">
        <p14:creationId xmlns:p14="http://schemas.microsoft.com/office/powerpoint/2010/main" val="1778066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a:t>Introduction/background </a:t>
            </a:r>
          </a:p>
        </p:txBody>
      </p:sp>
      <p:sp>
        <p:nvSpPr>
          <p:cNvPr id="6" name="Content Placeholder 5"/>
          <p:cNvSpPr>
            <a:spLocks noGrp="1"/>
          </p:cNvSpPr>
          <p:nvPr>
            <p:ph idx="1"/>
          </p:nvPr>
        </p:nvSpPr>
        <p:spPr>
          <a:xfrm>
            <a:off x="457200" y="1219200"/>
            <a:ext cx="8229600" cy="4419601"/>
          </a:xfrm>
        </p:spPr>
        <p:txBody>
          <a:bodyPr>
            <a:normAutofit fontScale="92500" lnSpcReduction="20000"/>
          </a:bodyPr>
          <a:lstStyle/>
          <a:p>
            <a:r>
              <a:rPr lang="en-US" sz="2800" dirty="0">
                <a:latin typeface="Times New Roman" panose="02020603050405020304" pitchFamily="18" charset="0"/>
                <a:cs typeface="Times New Roman" panose="02020603050405020304" pitchFamily="18" charset="0"/>
              </a:rPr>
              <a:t>In today’s fast-paced world where time is of essence, people look for ways to save time and increase efficiency. This is true for the service industry where major technological revolutions have taken place e.g. taxi-hailing app.  The repair service has unfortunately been left behind in this revolution.</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The process of getting a handyman(mechanic, electrician, electronics, plumbing etc.) is usually a long and tedious process which involves getting in touch with friends to refer you to their preferred fundis or even taking long walks in your shopping center in pursuit of a fundi.</a:t>
            </a:r>
          </a:p>
        </p:txBody>
      </p:sp>
      <p:pic>
        <p:nvPicPr>
          <p:cNvPr id="7" name="Content Placeholder 3" descr="powerpoint-footer.jpg"/>
          <p:cNvPicPr>
            <a:picLocks noChangeAspect="1"/>
          </p:cNvPicPr>
          <p:nvPr/>
        </p:nvPicPr>
        <p:blipFill>
          <a:blip r:embed="rId2"/>
          <a:stretch>
            <a:fillRect/>
          </a:stretch>
        </p:blipFill>
        <p:spPr>
          <a:xfrm>
            <a:off x="-76200" y="5867401"/>
            <a:ext cx="9257946" cy="990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a:latin typeface="Times New Roman" panose="02020603050405020304" pitchFamily="18" charset="0"/>
                <a:cs typeface="Times New Roman" panose="02020603050405020304" pitchFamily="18" charset="0"/>
              </a:rPr>
              <a:t>Statement of problem </a:t>
            </a:r>
          </a:p>
        </p:txBody>
      </p:sp>
      <p:sp>
        <p:nvSpPr>
          <p:cNvPr id="6" name="Content Placeholder 5"/>
          <p:cNvSpPr>
            <a:spLocks noGrp="1"/>
          </p:cNvSpPr>
          <p:nvPr>
            <p:ph idx="1"/>
          </p:nvPr>
        </p:nvSpPr>
        <p:spPr>
          <a:xfrm>
            <a:off x="457200" y="1219200"/>
            <a:ext cx="8229600" cy="4419601"/>
          </a:xfrm>
        </p:spPr>
        <p:txBody>
          <a:bodyPr>
            <a:normAutofit lnSpcReduction="10000"/>
          </a:bodyPr>
          <a:lstStyle/>
          <a:p>
            <a:r>
              <a:rPr lang="en-US" sz="2800" dirty="0">
                <a:latin typeface="Times New Roman" panose="02020603050405020304" pitchFamily="18" charset="0"/>
                <a:cs typeface="Times New Roman" panose="02020603050405020304" pitchFamily="18" charset="0"/>
              </a:rPr>
              <a:t>Our client base is divided into two; the repairperson and the repairperson’s client.</a:t>
            </a:r>
          </a:p>
          <a:p>
            <a:r>
              <a:rPr lang="en-US" sz="2800" dirty="0">
                <a:latin typeface="Times New Roman" panose="02020603050405020304" pitchFamily="18" charset="0"/>
                <a:cs typeface="Times New Roman" panose="02020603050405020304" pitchFamily="18" charset="0"/>
              </a:rPr>
              <a:t>For the repairperson, problems might include:</a:t>
            </a:r>
          </a:p>
          <a:p>
            <a:pPr marL="1428750" lvl="2" indent="-514350">
              <a:buFont typeface="+mj-lt"/>
              <a:buAutoNum type="romanLcPeriod"/>
            </a:pPr>
            <a:r>
              <a:rPr lang="en-US" sz="2000" dirty="0">
                <a:latin typeface="Times New Roman" panose="02020603050405020304" pitchFamily="18" charset="0"/>
                <a:cs typeface="Times New Roman" panose="02020603050405020304" pitchFamily="18" charset="0"/>
              </a:rPr>
              <a:t>Accessibility of clients</a:t>
            </a:r>
          </a:p>
          <a:p>
            <a:pPr marL="1428750" lvl="2" indent="-514350">
              <a:buFont typeface="+mj-lt"/>
              <a:buAutoNum type="romanLcPeriod"/>
            </a:pPr>
            <a:r>
              <a:rPr lang="en-US" sz="2000" dirty="0">
                <a:latin typeface="Times New Roman" panose="02020603050405020304" pitchFamily="18" charset="0"/>
                <a:cs typeface="Times New Roman" panose="02020603050405020304" pitchFamily="18" charset="0"/>
              </a:rPr>
              <a:t>Exploitation</a:t>
            </a:r>
          </a:p>
          <a:p>
            <a:pPr marL="1428750" lvl="2" indent="-514350">
              <a:buFont typeface="+mj-lt"/>
              <a:buAutoNum type="romanLcPeriod"/>
            </a:pPr>
            <a:r>
              <a:rPr lang="en-US" sz="2000" dirty="0">
                <a:latin typeface="Times New Roman" panose="02020603050405020304" pitchFamily="18" charset="0"/>
                <a:cs typeface="Times New Roman" panose="02020603050405020304" pitchFamily="18" charset="0"/>
              </a:rPr>
              <a:t>Communication breakdown between them and the clients.</a:t>
            </a:r>
          </a:p>
          <a:p>
            <a:pPr marL="1428750" lvl="2" indent="-514350">
              <a:buFont typeface="+mj-lt"/>
              <a:buAutoNum type="romanLcPeriod"/>
            </a:pPr>
            <a:r>
              <a:rPr lang="en-US" sz="2000" dirty="0">
                <a:latin typeface="Times New Roman" panose="02020603050405020304" pitchFamily="18" charset="0"/>
                <a:cs typeface="Times New Roman" panose="02020603050405020304" pitchFamily="18" charset="0"/>
              </a:rPr>
              <a:t>Trust</a:t>
            </a:r>
          </a:p>
          <a:p>
            <a:r>
              <a:rPr lang="en-US" sz="2800" dirty="0">
                <a:latin typeface="Times New Roman" panose="02020603050405020304" pitchFamily="18" charset="0"/>
                <a:cs typeface="Times New Roman" panose="02020603050405020304" pitchFamily="18" charset="0"/>
              </a:rPr>
              <a:t>For the clients, problems might include:</a:t>
            </a:r>
          </a:p>
          <a:p>
            <a:pPr lvl="3"/>
            <a:r>
              <a:rPr lang="en-US" sz="1600" dirty="0">
                <a:latin typeface="Times New Roman" panose="02020603050405020304" pitchFamily="18" charset="0"/>
                <a:cs typeface="Times New Roman" panose="02020603050405020304" pitchFamily="18" charset="0"/>
              </a:rPr>
              <a:t>Accessibility of quality services</a:t>
            </a:r>
          </a:p>
          <a:p>
            <a:pPr lvl="3"/>
            <a:r>
              <a:rPr lang="en-US" sz="1600" dirty="0">
                <a:latin typeface="Times New Roman" panose="02020603050405020304" pitchFamily="18" charset="0"/>
                <a:cs typeface="Times New Roman" panose="02020603050405020304" pitchFamily="18" charset="0"/>
              </a:rPr>
              <a:t>Accessibility of skilled repair persons</a:t>
            </a:r>
          </a:p>
          <a:p>
            <a:pPr lvl="3"/>
            <a:r>
              <a:rPr lang="en-US" sz="1600" dirty="0">
                <a:latin typeface="Times New Roman" panose="02020603050405020304" pitchFamily="18" charset="0"/>
                <a:cs typeface="Times New Roman" panose="02020603050405020304" pitchFamily="18" charset="0"/>
              </a:rPr>
              <a:t>Exploitation</a:t>
            </a:r>
          </a:p>
          <a:p>
            <a:pPr lvl="3"/>
            <a:r>
              <a:rPr lang="en-US" sz="1600" dirty="0">
                <a:latin typeface="Times New Roman" panose="02020603050405020304" pitchFamily="18" charset="0"/>
                <a:cs typeface="Times New Roman" panose="02020603050405020304" pitchFamily="18" charset="0"/>
              </a:rPr>
              <a:t>Mistrust.</a:t>
            </a:r>
          </a:p>
          <a:p>
            <a:pPr marL="457200" lvl="1" indent="0">
              <a:buNone/>
            </a:pPr>
            <a:endParaRPr lang="en-US" sz="1200" dirty="0"/>
          </a:p>
        </p:txBody>
      </p:sp>
      <p:pic>
        <p:nvPicPr>
          <p:cNvPr id="7" name="Content Placeholder 3" descr="powerpoint-footer.jpg"/>
          <p:cNvPicPr>
            <a:picLocks noChangeAspect="1"/>
          </p:cNvPicPr>
          <p:nvPr/>
        </p:nvPicPr>
        <p:blipFill>
          <a:blip r:embed="rId2"/>
          <a:stretch>
            <a:fillRect/>
          </a:stretch>
        </p:blipFill>
        <p:spPr>
          <a:xfrm>
            <a:off x="-76200" y="5867401"/>
            <a:ext cx="9257946" cy="990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a:t>Proposed solutions </a:t>
            </a:r>
          </a:p>
        </p:txBody>
      </p:sp>
      <p:sp>
        <p:nvSpPr>
          <p:cNvPr id="6" name="Content Placeholder 5"/>
          <p:cNvSpPr>
            <a:spLocks noGrp="1"/>
          </p:cNvSpPr>
          <p:nvPr>
            <p:ph idx="1"/>
          </p:nvPr>
        </p:nvSpPr>
        <p:spPr>
          <a:xfrm>
            <a:off x="457200" y="1219200"/>
            <a:ext cx="8229600" cy="4419601"/>
          </a:xfrm>
        </p:spPr>
        <p:txBody>
          <a:bodyPr>
            <a:normAutofit fontScale="62500" lnSpcReduction="20000"/>
          </a:bodyPr>
          <a:lstStyle/>
          <a:p>
            <a:r>
              <a:rPr lang="en-US" sz="2800" b="1" dirty="0"/>
              <a:t>For repairpersons:</a:t>
            </a:r>
          </a:p>
          <a:p>
            <a:pPr marL="514350" indent="-514350">
              <a:buFont typeface="+mj-lt"/>
              <a:buAutoNum type="alphaLcParenR"/>
            </a:pPr>
            <a:r>
              <a:rPr lang="en-US" sz="2800" dirty="0">
                <a:latin typeface="Times New Roman" panose="02020603050405020304" pitchFamily="18" charset="0"/>
                <a:cs typeface="Times New Roman" panose="02020603050405020304" pitchFamily="18" charset="0"/>
              </a:rPr>
              <a:t>Creation of a web application that would enable repairperson have a platform where they could find clients with much ease and help ease the communication process between them and the clients.</a:t>
            </a:r>
          </a:p>
          <a:p>
            <a:pPr marL="514350" indent="-514350">
              <a:buFont typeface="+mj-lt"/>
              <a:buAutoNum type="alphaLcParenR"/>
            </a:pPr>
            <a:r>
              <a:rPr lang="en-US" sz="2800" dirty="0">
                <a:latin typeface="Times New Roman" panose="02020603050405020304" pitchFamily="18" charset="0"/>
                <a:cs typeface="Times New Roman" panose="02020603050405020304" pitchFamily="18" charset="0"/>
              </a:rPr>
              <a:t>This platform would also help them in setting and standardizing prices that would feel fair to them.</a:t>
            </a:r>
          </a:p>
          <a:p>
            <a:pPr marL="514350" indent="-514350">
              <a:buFont typeface="+mj-lt"/>
              <a:buAutoNum type="alphaLcParenR"/>
            </a:pPr>
            <a:r>
              <a:rPr lang="en-US" sz="2800" dirty="0">
                <a:latin typeface="Times New Roman" panose="02020603050405020304" pitchFamily="18" charset="0"/>
                <a:cs typeface="Times New Roman" panose="02020603050405020304" pitchFamily="18" charset="0"/>
              </a:rPr>
              <a:t>The web application will also enable them accrue experience that leads to an increase in their quality of work in addition to the rating service.</a:t>
            </a:r>
          </a:p>
          <a:p>
            <a:r>
              <a:rPr lang="en-US" sz="2800" b="1" dirty="0">
                <a:latin typeface="Times New Roman" panose="02020603050405020304" pitchFamily="18" charset="0"/>
                <a:cs typeface="Times New Roman" panose="02020603050405020304" pitchFamily="18" charset="0"/>
              </a:rPr>
              <a:t>For clients:</a:t>
            </a:r>
          </a:p>
          <a:p>
            <a:pPr marL="514350" indent="-514350">
              <a:buFont typeface="+mj-lt"/>
              <a:buAutoNum type="alphaLcPeriod"/>
            </a:pPr>
            <a:r>
              <a:rPr lang="en-US" sz="2800" dirty="0">
                <a:latin typeface="Times New Roman" panose="02020603050405020304" pitchFamily="18" charset="0"/>
                <a:cs typeface="Times New Roman" panose="02020603050405020304" pitchFamily="18" charset="0"/>
              </a:rPr>
              <a:t>The web application will enable clients access repair person’s services as per their location much easily. </a:t>
            </a:r>
          </a:p>
          <a:p>
            <a:pPr marL="514350" indent="-514350">
              <a:buFont typeface="+mj-lt"/>
              <a:buAutoNum type="alphaLcPeriod"/>
            </a:pPr>
            <a:r>
              <a:rPr lang="en-US" sz="2800" dirty="0">
                <a:latin typeface="Times New Roman" panose="02020603050405020304" pitchFamily="18" charset="0"/>
                <a:cs typeface="Times New Roman" panose="02020603050405020304" pitchFamily="18" charset="0"/>
              </a:rPr>
              <a:t>Standardization of prices –the clients will be able to access repairperson of their convenience this can be in terms of the pricing.</a:t>
            </a:r>
          </a:p>
          <a:p>
            <a:pPr marL="514350" indent="-514350">
              <a:buFont typeface="+mj-lt"/>
              <a:buAutoNum type="alphaLcPeriod"/>
            </a:pPr>
            <a:r>
              <a:rPr lang="en-US" sz="2800" dirty="0">
                <a:latin typeface="Times New Roman" panose="02020603050405020304" pitchFamily="18" charset="0"/>
                <a:cs typeface="Times New Roman" panose="02020603050405020304" pitchFamily="18" charset="0"/>
              </a:rPr>
              <a:t>Quality of service – this they could measure through the rating and also the experience.</a:t>
            </a:r>
          </a:p>
          <a:p>
            <a:pPr marL="514350" indent="-514350">
              <a:buFont typeface="+mj-lt"/>
              <a:buAutoNum type="alphaLcPeriod"/>
            </a:pPr>
            <a:r>
              <a:rPr lang="en-US" sz="2800" dirty="0">
                <a:latin typeface="Times New Roman" panose="02020603050405020304" pitchFamily="18" charset="0"/>
                <a:cs typeface="Times New Roman" panose="02020603050405020304" pitchFamily="18" charset="0"/>
              </a:rPr>
              <a:t>The web application administrators will also conduct regulation, increasing the trust between the fundi and the client.</a:t>
            </a:r>
          </a:p>
          <a:p>
            <a:pPr marL="0" indent="0">
              <a:buNone/>
            </a:pPr>
            <a:endParaRPr lang="en-US" sz="2800" dirty="0"/>
          </a:p>
        </p:txBody>
      </p:sp>
      <p:pic>
        <p:nvPicPr>
          <p:cNvPr id="7" name="Content Placeholder 3" descr="powerpoint-footer.jpg"/>
          <p:cNvPicPr>
            <a:picLocks noChangeAspect="1"/>
          </p:cNvPicPr>
          <p:nvPr/>
        </p:nvPicPr>
        <p:blipFill>
          <a:blip r:embed="rId2"/>
          <a:stretch>
            <a:fillRect/>
          </a:stretch>
        </p:blipFill>
        <p:spPr>
          <a:xfrm>
            <a:off x="-76200" y="5867401"/>
            <a:ext cx="9257946" cy="990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a:t>Objectives (general and specific)</a:t>
            </a:r>
          </a:p>
        </p:txBody>
      </p:sp>
      <p:sp>
        <p:nvSpPr>
          <p:cNvPr id="6" name="Content Placeholder 5"/>
          <p:cNvSpPr>
            <a:spLocks noGrp="1"/>
          </p:cNvSpPr>
          <p:nvPr>
            <p:ph idx="1"/>
          </p:nvPr>
        </p:nvSpPr>
        <p:spPr>
          <a:xfrm>
            <a:off x="457200" y="1219200"/>
            <a:ext cx="8229600" cy="4419601"/>
          </a:xfrm>
        </p:spPr>
        <p:txBody>
          <a:bodyPr>
            <a:normAutofit fontScale="92500" lnSpcReduction="20000"/>
          </a:bodyPr>
          <a:lstStyle/>
          <a:p>
            <a:pPr marL="0" indent="0">
              <a:buNone/>
            </a:pPr>
            <a:r>
              <a:rPr lang="en-US" sz="2800" dirty="0"/>
              <a:t>			</a:t>
            </a:r>
            <a:r>
              <a:rPr lang="en-US" sz="2800" u="sng" dirty="0"/>
              <a:t>General Objectives</a:t>
            </a:r>
          </a:p>
          <a:p>
            <a:pPr>
              <a:buFont typeface="Wingdings" panose="05000000000000000000" pitchFamily="2" charset="2"/>
              <a:buChar char="§"/>
            </a:pPr>
            <a:r>
              <a:rPr lang="en-GB" sz="1800" dirty="0">
                <a:effectLst/>
                <a:latin typeface="Times New Roman" panose="02020603050405020304" pitchFamily="18" charset="0"/>
                <a:ea typeface="Calibri" panose="020F0502020204030204" pitchFamily="34" charset="0"/>
                <a:cs typeface="Arial" panose="020B0604020202020204" pitchFamily="34" charset="0"/>
              </a:rPr>
              <a:t>To develop a system that will give our clients the necessary satisfaction and the luxury that has been brought about by technology by connecting them to a repairperson of their liking, at the convenience of their phone.</a:t>
            </a:r>
          </a:p>
          <a:p>
            <a:pPr>
              <a:buFont typeface="Wingdings" panose="05000000000000000000" pitchFamily="2" charset="2"/>
              <a:buChar char="§"/>
            </a:pPr>
            <a:r>
              <a:rPr lang="en-GB" sz="1800" dirty="0">
                <a:effectLst/>
                <a:latin typeface="Times New Roman" panose="02020603050405020304" pitchFamily="18" charset="0"/>
                <a:ea typeface="Calibri" panose="020F0502020204030204" pitchFamily="34" charset="0"/>
                <a:cs typeface="Arial" panose="020B0604020202020204" pitchFamily="34" charset="0"/>
              </a:rPr>
              <a:t>Developing a system that will enable repairpersons have access to a large client base and have a steady flow of income through the creation of a web application that will ease their life and all that from the convenience of their devices</a:t>
            </a:r>
          </a:p>
          <a:p>
            <a:pPr marL="914400" lvl="2" indent="0">
              <a:buNone/>
            </a:pPr>
            <a:r>
              <a:rPr lang="en-GB" sz="1000" dirty="0">
                <a:latin typeface="Times New Roman" panose="02020603050405020304" pitchFamily="18" charset="0"/>
                <a:ea typeface="Calibri" panose="020F0502020204030204" pitchFamily="34" charset="0"/>
                <a:cs typeface="Arial" panose="020B0604020202020204" pitchFamily="34" charset="0"/>
              </a:rPr>
              <a:t>		</a:t>
            </a:r>
          </a:p>
          <a:p>
            <a:pPr marL="914400" lvl="2" indent="0">
              <a:buNone/>
            </a:pPr>
            <a:r>
              <a:rPr lang="en-GB" sz="1000" dirty="0">
                <a:effectLst/>
                <a:latin typeface="Times New Roman" panose="02020603050405020304" pitchFamily="18" charset="0"/>
                <a:ea typeface="Calibri" panose="020F0502020204030204" pitchFamily="34" charset="0"/>
                <a:cs typeface="Arial" panose="020B0604020202020204" pitchFamily="34" charset="0"/>
              </a:rPr>
              <a:t>		            </a:t>
            </a:r>
            <a:r>
              <a:rPr lang="en-GB" u="sng" dirty="0">
                <a:effectLst/>
                <a:latin typeface="Times New Roman" panose="02020603050405020304" pitchFamily="18" charset="0"/>
                <a:ea typeface="Calibri" panose="020F0502020204030204" pitchFamily="34" charset="0"/>
                <a:cs typeface="Arial" panose="020B0604020202020204" pitchFamily="34" charset="0"/>
              </a:rPr>
              <a:t>Specific objective</a:t>
            </a:r>
          </a:p>
          <a:p>
            <a:pPr>
              <a:buFont typeface="Wingdings" panose="05000000000000000000" pitchFamily="2" charset="2"/>
              <a:buChar char="§"/>
            </a:pPr>
            <a:r>
              <a:rPr lang="en-GB"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Create a system that will be user-friendly to both the clients and the repairperson’s operating the system.</a:t>
            </a:r>
          </a:p>
          <a:p>
            <a:pPr>
              <a:buFont typeface="Wingdings" panose="05000000000000000000" pitchFamily="2" charset="2"/>
              <a:buChar char="§"/>
            </a:pPr>
            <a:r>
              <a:rPr lang="en-GB" sz="1800" dirty="0">
                <a:solidFill>
                  <a:srgbClr val="000000"/>
                </a:solidFill>
                <a:latin typeface="Times New Roman" panose="02020603050405020304" pitchFamily="18" charset="0"/>
                <a:ea typeface="Calibri" panose="020F0502020204030204" pitchFamily="34" charset="0"/>
                <a:cs typeface="Arial" panose="020B0604020202020204" pitchFamily="34" charset="0"/>
              </a:rPr>
              <a:t>Mapping out repairpersons as per their location of operation.</a:t>
            </a:r>
          </a:p>
          <a:p>
            <a:pPr>
              <a:buFont typeface="Wingdings" panose="05000000000000000000" pitchFamily="2" charset="2"/>
              <a:buChar char="§"/>
            </a:pPr>
            <a:r>
              <a:rPr lang="en-GB"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Give fundis the ability to showcase their skills and a platform to engage with potential clients.</a:t>
            </a:r>
            <a:endParaRPr lang="en-KE" sz="1800" dirty="0">
              <a:effectLst/>
              <a:latin typeface="Calibri" panose="020F0502020204030204" pitchFamily="34" charset="0"/>
              <a:ea typeface="Calibri" panose="020F0502020204030204" pitchFamily="34" charset="0"/>
              <a:cs typeface="Arial" panose="020B0604020202020204" pitchFamily="34" charset="0"/>
            </a:endParaRPr>
          </a:p>
          <a:p>
            <a:pPr>
              <a:buFont typeface="Wingdings" panose="05000000000000000000" pitchFamily="2" charset="2"/>
              <a:buChar char="§"/>
            </a:pPr>
            <a:r>
              <a:rPr lang="en-GB"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Be able to distinguish the efficiency between the current manual system and the system that we are currently building</a:t>
            </a:r>
            <a:endParaRPr lang="en-KE" sz="1800" dirty="0">
              <a:effectLst/>
              <a:latin typeface="Calibri" panose="020F0502020204030204" pitchFamily="34" charset="0"/>
              <a:ea typeface="Calibri" panose="020F0502020204030204" pitchFamily="34" charset="0"/>
              <a:cs typeface="Arial" panose="020B0604020202020204" pitchFamily="34" charset="0"/>
            </a:endParaRPr>
          </a:p>
          <a:p>
            <a:pPr>
              <a:buFont typeface="Wingdings" panose="05000000000000000000" pitchFamily="2" charset="2"/>
              <a:buChar char="§"/>
            </a:pPr>
            <a:r>
              <a:rPr lang="en-GB"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Creating an outfit that will be able to regulate the fundis i.e creating an administrator level platform that the fundis will be answerable to and to which clients </a:t>
            </a:r>
            <a:r>
              <a:rPr lang="en-GB" sz="1800" dirty="0">
                <a:solidFill>
                  <a:srgbClr val="000000"/>
                </a:solidFill>
                <a:latin typeface="Times New Roman" panose="02020603050405020304" pitchFamily="18" charset="0"/>
                <a:ea typeface="Calibri" panose="020F0502020204030204" pitchFamily="34" charset="0"/>
                <a:cs typeface="Arial" panose="020B0604020202020204" pitchFamily="34" charset="0"/>
              </a:rPr>
              <a:t>can q</a:t>
            </a:r>
            <a:r>
              <a:rPr lang="en-GB"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uestion.</a:t>
            </a:r>
            <a:endParaRPr lang="en-KE" sz="1800" dirty="0">
              <a:effectLst/>
              <a:latin typeface="Calibri" panose="020F0502020204030204" pitchFamily="34" charset="0"/>
              <a:ea typeface="Calibri" panose="020F0502020204030204" pitchFamily="34" charset="0"/>
              <a:cs typeface="Arial" panose="020B0604020202020204" pitchFamily="34" charset="0"/>
            </a:endParaRPr>
          </a:p>
          <a:p>
            <a:pPr>
              <a:buFont typeface="Wingdings" panose="05000000000000000000" pitchFamily="2" charset="2"/>
              <a:buChar char="§"/>
            </a:pPr>
            <a:endParaRPr lang="en-KE" sz="1800" dirty="0">
              <a:effectLst/>
              <a:latin typeface="Calibri" panose="020F0502020204030204" pitchFamily="34" charset="0"/>
              <a:ea typeface="Calibri" panose="020F0502020204030204" pitchFamily="34" charset="0"/>
              <a:cs typeface="Arial" panose="020B0604020202020204" pitchFamily="34" charset="0"/>
            </a:endParaRPr>
          </a:p>
          <a:p>
            <a:pPr>
              <a:buFont typeface="Wingdings" panose="05000000000000000000" pitchFamily="2" charset="2"/>
              <a:buChar char="§"/>
            </a:pPr>
            <a:endParaRPr lang="en-US" sz="2800" dirty="0"/>
          </a:p>
        </p:txBody>
      </p:sp>
      <p:pic>
        <p:nvPicPr>
          <p:cNvPr id="7" name="Content Placeholder 3" descr="powerpoint-footer.jpg"/>
          <p:cNvPicPr>
            <a:picLocks noChangeAspect="1"/>
          </p:cNvPicPr>
          <p:nvPr/>
        </p:nvPicPr>
        <p:blipFill>
          <a:blip r:embed="rId2"/>
          <a:stretch>
            <a:fillRect/>
          </a:stretch>
        </p:blipFill>
        <p:spPr>
          <a:xfrm>
            <a:off x="-76200" y="5867401"/>
            <a:ext cx="9257946" cy="990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a:t>Scope/justification</a:t>
            </a:r>
          </a:p>
        </p:txBody>
      </p:sp>
      <p:sp>
        <p:nvSpPr>
          <p:cNvPr id="6" name="Content Placeholder 5"/>
          <p:cNvSpPr>
            <a:spLocks noGrp="1"/>
          </p:cNvSpPr>
          <p:nvPr>
            <p:ph idx="1"/>
          </p:nvPr>
        </p:nvSpPr>
        <p:spPr>
          <a:xfrm>
            <a:off x="457200" y="1219200"/>
            <a:ext cx="8229600" cy="4419601"/>
          </a:xfrm>
        </p:spPr>
        <p:txBody>
          <a:bodyPr>
            <a:normAutofit fontScale="85000" lnSpcReduction="20000"/>
          </a:bodyPr>
          <a:lstStyle/>
          <a:p>
            <a:r>
              <a:rPr lang="en-US" sz="2800" dirty="0">
                <a:latin typeface="Times New Roman" panose="02020603050405020304" pitchFamily="18" charset="0"/>
                <a:cs typeface="Times New Roman" panose="02020603050405020304" pitchFamily="18" charset="0"/>
              </a:rPr>
              <a:t>Our system embodies components that effectively serve our clients. Our client constitute of the repairperson and the client. The repairpersons’ include(plumbers, mechanics, electronics repair and IT specialist).</a:t>
            </a:r>
          </a:p>
          <a:p>
            <a:r>
              <a:rPr lang="en-GB" sz="2800" kern="0" dirty="0">
                <a:effectLst/>
                <a:latin typeface="Times New Roman" panose="02020603050405020304" pitchFamily="18" charset="0"/>
                <a:ea typeface="Calibri" panose="020F0502020204030204" pitchFamily="34" charset="0"/>
                <a:cs typeface="Times New Roman" panose="02020603050405020304" pitchFamily="18" charset="0"/>
              </a:rPr>
              <a:t>We offer fundis as a platform to gain clients more easily. The app acts as a marketing platform for them</a:t>
            </a:r>
            <a:r>
              <a:rPr lang="en-GB" sz="2800" kern="0" dirty="0">
                <a:latin typeface="Times New Roman" panose="02020603050405020304" pitchFamily="18" charset="0"/>
                <a:ea typeface="Calibri" panose="020F0502020204030204" pitchFamily="34" charset="0"/>
                <a:cs typeface="Times New Roman" panose="02020603050405020304" pitchFamily="18" charset="0"/>
              </a:rPr>
              <a:t> in terms of displaying their location and experience.</a:t>
            </a:r>
          </a:p>
          <a:p>
            <a:r>
              <a:rPr lang="en-GB" sz="2800" kern="0" dirty="0">
                <a:latin typeface="Times New Roman" panose="02020603050405020304" pitchFamily="18" charset="0"/>
                <a:ea typeface="Calibri" panose="020F0502020204030204" pitchFamily="34" charset="0"/>
                <a:cs typeface="Times New Roman" panose="02020603050405020304" pitchFamily="18" charset="0"/>
              </a:rPr>
              <a:t>Our system also focuses on enabling clients get access to a repairperson in their location and also acquire quality services from the repairperson through the search option displayed in the web application.</a:t>
            </a:r>
          </a:p>
          <a:p>
            <a:r>
              <a:rPr lang="en-GB" sz="2800" kern="0" dirty="0">
                <a:latin typeface="Times New Roman" panose="02020603050405020304" pitchFamily="18" charset="0"/>
                <a:cs typeface="Times New Roman" panose="02020603050405020304" pitchFamily="18" charset="0"/>
              </a:rPr>
              <a:t>Our focus for the study was mainly the large Ruiru cosmopolitan area.</a:t>
            </a:r>
            <a:endParaRPr lang="en-US" sz="2800" dirty="0"/>
          </a:p>
        </p:txBody>
      </p:sp>
      <p:pic>
        <p:nvPicPr>
          <p:cNvPr id="7" name="Content Placeholder 3" descr="powerpoint-footer.jpg"/>
          <p:cNvPicPr>
            <a:picLocks noChangeAspect="1"/>
          </p:cNvPicPr>
          <p:nvPr/>
        </p:nvPicPr>
        <p:blipFill>
          <a:blip r:embed="rId2"/>
          <a:stretch>
            <a:fillRect/>
          </a:stretch>
        </p:blipFill>
        <p:spPr>
          <a:xfrm>
            <a:off x="-76200" y="5867401"/>
            <a:ext cx="9257946" cy="990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a:t>Literature review </a:t>
            </a:r>
          </a:p>
        </p:txBody>
      </p:sp>
      <p:sp>
        <p:nvSpPr>
          <p:cNvPr id="6" name="Content Placeholder 5"/>
          <p:cNvSpPr>
            <a:spLocks noGrp="1"/>
          </p:cNvSpPr>
          <p:nvPr>
            <p:ph idx="1"/>
          </p:nvPr>
        </p:nvSpPr>
        <p:spPr>
          <a:xfrm>
            <a:off x="457200" y="1219200"/>
            <a:ext cx="8229600" cy="4419601"/>
          </a:xfrm>
        </p:spPr>
        <p:txBody>
          <a:bodyPr>
            <a:normAutofit/>
          </a:bodyPr>
          <a:lstStyle/>
          <a:p>
            <a:r>
              <a:rPr lang="en-US" sz="1800" dirty="0">
                <a:latin typeface="Times New Roman" panose="02020603050405020304" pitchFamily="18" charset="0"/>
                <a:cs typeface="Times New Roman" panose="02020603050405020304" pitchFamily="18" charset="0"/>
              </a:rPr>
              <a:t>Ours is also an example of an on-demand service application where convenience and flexibility is set to be our mantra. An empirical study by </a:t>
            </a:r>
            <a:r>
              <a:rPr lang="en-US" sz="1800" kern="0" dirty="0">
                <a:effectLst/>
                <a:latin typeface="Times New Roman" panose="02020603050405020304" pitchFamily="18" charset="0"/>
                <a:ea typeface="Calibri" panose="020F0502020204030204" pitchFamily="34" charset="0"/>
              </a:rPr>
              <a:t>(De Silva et al., 2018) concluded that  such platforms provide greater convenience and flexibility</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According to a study by </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(the joint center for Housing Studies of Harvard University , 2019) the home repair service industry tends to be more expensive than other service industries such as transportation or food delivery. This could be due to certain factors such as lack of price regulation leading to inflation of prices or lack of competition in the industry.</a:t>
            </a:r>
          </a:p>
          <a:p>
            <a:r>
              <a:rPr lang="en-US" sz="1800" kern="0" dirty="0">
                <a:latin typeface="Times New Roman" panose="02020603050405020304" pitchFamily="18" charset="0"/>
                <a:cs typeface="Times New Roman" panose="02020603050405020304" pitchFamily="18" charset="0"/>
              </a:rPr>
              <a:t>Another analysis by (Stefania,2016) is that such on-demand service application </a:t>
            </a:r>
            <a:r>
              <a:rPr lang="en-GB" sz="1800" kern="0" dirty="0">
                <a:effectLst/>
                <a:latin typeface="Times New Roman" panose="02020603050405020304" pitchFamily="18" charset="0"/>
                <a:ea typeface="Calibri" panose="020F0502020204030204" pitchFamily="34" charset="0"/>
              </a:rPr>
              <a:t>intervenes in setting the minimum quality of standards of service and in the selection and management of the work force.</a:t>
            </a:r>
          </a:p>
          <a:p>
            <a:r>
              <a:rPr lang="en-GB" sz="1800" kern="0" dirty="0">
                <a:latin typeface="Times New Roman" panose="02020603050405020304" pitchFamily="18" charset="0"/>
                <a:cs typeface="Times New Roman" panose="02020603050405020304" pitchFamily="18" charset="0"/>
              </a:rPr>
              <a:t>The conceptual framework include: users’ interface design, vetting services for fundis, pricing structure, review and rating structure, promotion and marketing.</a:t>
            </a:r>
            <a:endParaRPr lang="en-US" sz="1800" dirty="0">
              <a:latin typeface="Times New Roman" panose="02020603050405020304" pitchFamily="18" charset="0"/>
              <a:cs typeface="Times New Roman" panose="02020603050405020304" pitchFamily="18" charset="0"/>
            </a:endParaRPr>
          </a:p>
        </p:txBody>
      </p:sp>
      <p:pic>
        <p:nvPicPr>
          <p:cNvPr id="7" name="Content Placeholder 3" descr="powerpoint-footer.jpg"/>
          <p:cNvPicPr>
            <a:picLocks noChangeAspect="1"/>
          </p:cNvPicPr>
          <p:nvPr/>
        </p:nvPicPr>
        <p:blipFill>
          <a:blip r:embed="rId2"/>
          <a:stretch>
            <a:fillRect/>
          </a:stretch>
        </p:blipFill>
        <p:spPr>
          <a:xfrm>
            <a:off x="-76200" y="5867401"/>
            <a:ext cx="9257946" cy="990600"/>
          </a:xfrm>
          <a:prstGeom prst="rect">
            <a:avLst/>
          </a:prstGeom>
        </p:spPr>
      </p:pic>
    </p:spTree>
    <p:extLst>
      <p:ext uri="{BB962C8B-B14F-4D97-AF65-F5344CB8AC3E}">
        <p14:creationId xmlns:p14="http://schemas.microsoft.com/office/powerpoint/2010/main" val="16289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a:t>System methodology</a:t>
            </a:r>
          </a:p>
        </p:txBody>
      </p:sp>
      <p:sp>
        <p:nvSpPr>
          <p:cNvPr id="6" name="Content Placeholder 5"/>
          <p:cNvSpPr>
            <a:spLocks noGrp="1"/>
          </p:cNvSpPr>
          <p:nvPr>
            <p:ph idx="1"/>
          </p:nvPr>
        </p:nvSpPr>
        <p:spPr>
          <a:xfrm>
            <a:off x="457200" y="1219200"/>
            <a:ext cx="8229600" cy="4419601"/>
          </a:xfrm>
        </p:spPr>
        <p:txBody>
          <a:bodyPr>
            <a:normAutofit fontScale="85000" lnSpcReduction="10000"/>
          </a:bodyPr>
          <a:lstStyle/>
          <a:p>
            <a:r>
              <a:rPr lang="en-US" sz="2800" dirty="0"/>
              <a:t>Our system was designed through the agile methodology.  In this methodology involves breaking down the development process into manageable chunks called sprint. </a:t>
            </a:r>
          </a:p>
          <a:p>
            <a:r>
              <a:rPr lang="en-US" sz="2800" dirty="0"/>
              <a:t>Each sprint will last between 4-6wks where the development team work together to deliver a fully functional piece of software at the end of each sprint. This methodology emphasizes on communication and collaboration throughout the development process.</a:t>
            </a:r>
          </a:p>
          <a:p>
            <a:r>
              <a:rPr lang="en-US" sz="2800" dirty="0"/>
              <a:t>Each phase of agile methodology is repeated for each sprint.</a:t>
            </a:r>
          </a:p>
          <a:p>
            <a:r>
              <a:rPr lang="en-US" sz="2800" dirty="0"/>
              <a:t>These phases include: planning and requirement analysis, design phase, build phase, testing phase and evaluation phases.</a:t>
            </a:r>
          </a:p>
        </p:txBody>
      </p:sp>
      <p:pic>
        <p:nvPicPr>
          <p:cNvPr id="7" name="Content Placeholder 3" descr="powerpoint-footer.jpg"/>
          <p:cNvPicPr>
            <a:picLocks noChangeAspect="1"/>
          </p:cNvPicPr>
          <p:nvPr/>
        </p:nvPicPr>
        <p:blipFill>
          <a:blip r:embed="rId2"/>
          <a:stretch>
            <a:fillRect/>
          </a:stretch>
        </p:blipFill>
        <p:spPr>
          <a:xfrm>
            <a:off x="-76200" y="5867401"/>
            <a:ext cx="9257946" cy="990600"/>
          </a:xfrm>
          <a:prstGeom prst="rect">
            <a:avLst/>
          </a:prstGeom>
        </p:spPr>
      </p:pic>
    </p:spTree>
    <p:extLst>
      <p:ext uri="{BB962C8B-B14F-4D97-AF65-F5344CB8AC3E}">
        <p14:creationId xmlns:p14="http://schemas.microsoft.com/office/powerpoint/2010/main" val="3675537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a:t>Analysis and design</a:t>
            </a:r>
          </a:p>
        </p:txBody>
      </p:sp>
      <p:sp>
        <p:nvSpPr>
          <p:cNvPr id="6" name="Content Placeholder 5"/>
          <p:cNvSpPr>
            <a:spLocks noGrp="1"/>
          </p:cNvSpPr>
          <p:nvPr>
            <p:ph idx="1"/>
          </p:nvPr>
        </p:nvSpPr>
        <p:spPr>
          <a:xfrm>
            <a:off x="457200" y="1219200"/>
            <a:ext cx="8229600" cy="4419601"/>
          </a:xfrm>
        </p:spPr>
        <p:txBody>
          <a:bodyPr>
            <a:normAutofit fontScale="92500" lnSpcReduction="20000"/>
          </a:bodyPr>
          <a:lstStyle/>
          <a:p>
            <a:pPr>
              <a:lnSpc>
                <a:spcPct val="107000"/>
              </a:lnSpc>
              <a:spcAft>
                <a:spcPts val="800"/>
              </a:spcAft>
            </a:pPr>
            <a:r>
              <a:rPr lang="en-US" sz="1800" dirty="0">
                <a:latin typeface="Times New Roman" panose="02020603050405020304" pitchFamily="18" charset="0"/>
                <a:ea typeface="Calibri" panose="020F0502020204030204" pitchFamily="34" charset="0"/>
                <a:cs typeface="Arial" panose="020B0604020202020204" pitchFamily="34" charset="0"/>
              </a:rPr>
              <a:t>In order to assess the viability of the system to be constructed we employed a survey that was given to randomly selected repairperson and randomly selected individuals where questionnaires were created. The format of the questionnaires include both open and closed questionnaires.</a:t>
            </a: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Some of the data was collected through sharing questionnaires by creating google forms and the data analyzed through excel. The data collected was analyzed using descriptive analysis.</a:t>
            </a: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The web system was developed through the use of a PHP development framework and web scripting languages such as HTML5, CSS, JavaScript, and jQuery. The primary development environment was Microsoft Visual Studio, which ran on the Windows operating system. The system was hosted and tested locally using the XAMPP web server. Because of its stability, security features, and good performance, Figma was chosen as the primary development framework.</a:t>
            </a:r>
            <a:endParaRPr lang="en-KE"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MySQL was utilized for data store and retrieval because it is free, open source, light, simple to use, and customizable (Oracle, n.d.).</a:t>
            </a:r>
          </a:p>
          <a:p>
            <a:pPr>
              <a:lnSpc>
                <a:spcPct val="107000"/>
              </a:lnSpc>
              <a:spcAft>
                <a:spcPts val="800"/>
              </a:spcAft>
            </a:pPr>
            <a:endParaRPr lang="en-KE" sz="1800" dirty="0">
              <a:effectLst/>
              <a:latin typeface="Calibri" panose="020F0502020204030204" pitchFamily="34" charset="0"/>
              <a:ea typeface="Calibri" panose="020F0502020204030204" pitchFamily="34" charset="0"/>
              <a:cs typeface="Arial" panose="020B0604020202020204" pitchFamily="34" charset="0"/>
            </a:endParaRPr>
          </a:p>
          <a:p>
            <a:endParaRPr lang="en-US" sz="2800" dirty="0"/>
          </a:p>
        </p:txBody>
      </p:sp>
      <p:pic>
        <p:nvPicPr>
          <p:cNvPr id="7" name="Content Placeholder 3" descr="powerpoint-footer.jpg"/>
          <p:cNvPicPr>
            <a:picLocks noChangeAspect="1"/>
          </p:cNvPicPr>
          <p:nvPr/>
        </p:nvPicPr>
        <p:blipFill>
          <a:blip r:embed="rId2"/>
          <a:stretch>
            <a:fillRect/>
          </a:stretch>
        </p:blipFill>
        <p:spPr>
          <a:xfrm>
            <a:off x="-76200" y="5867401"/>
            <a:ext cx="9257946" cy="990600"/>
          </a:xfrm>
          <a:prstGeom prst="rect">
            <a:avLst/>
          </a:prstGeom>
        </p:spPr>
      </p:pic>
    </p:spTree>
    <p:extLst>
      <p:ext uri="{BB962C8B-B14F-4D97-AF65-F5344CB8AC3E}">
        <p14:creationId xmlns:p14="http://schemas.microsoft.com/office/powerpoint/2010/main" val="15792321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710</TotalTime>
  <Words>1853</Words>
  <Application>Microsoft Office PowerPoint</Application>
  <PresentationFormat>On-screen Show (4:3)</PresentationFormat>
  <Paragraphs>123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Times New Roman</vt:lpstr>
      <vt:lpstr>Wingdings</vt:lpstr>
      <vt:lpstr>Office Theme</vt:lpstr>
      <vt:lpstr>HANDYMAN SERVICE SYSTEM</vt:lpstr>
      <vt:lpstr>Introduction/background </vt:lpstr>
      <vt:lpstr>Statement of problem </vt:lpstr>
      <vt:lpstr>Proposed solutions </vt:lpstr>
      <vt:lpstr>Objectives (general and specific)</vt:lpstr>
      <vt:lpstr>Scope/justification</vt:lpstr>
      <vt:lpstr>Literature review </vt:lpstr>
      <vt:lpstr>System methodology</vt:lpstr>
      <vt:lpstr>Analysis and design</vt:lpstr>
      <vt:lpstr>System Analysis and design</vt:lpstr>
      <vt:lpstr>System Analysis and design</vt:lpstr>
      <vt:lpstr>System analysis and design</vt:lpstr>
      <vt:lpstr>CHAPTER 5  :SYSTEM CODE GENERATION AND TESTING</vt:lpstr>
      <vt:lpstr>CHAPTER 5  :CONCLUSIONS AND 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gitonga.ruchiami</dc:creator>
  <cp:lastModifiedBy>Lewis Nduati</cp:lastModifiedBy>
  <cp:revision>10</cp:revision>
  <dcterms:created xsi:type="dcterms:W3CDTF">2015-02-23T06:25:56Z</dcterms:created>
  <dcterms:modified xsi:type="dcterms:W3CDTF">2023-03-28T01:58:00Z</dcterms:modified>
</cp:coreProperties>
</file>