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3" r:id="rId22"/>
    <p:sldId id="275" r:id="rId23"/>
    <p:sldId id="276" r:id="rId24"/>
    <p:sldId id="277" r:id="rId25"/>
    <p:sldId id="278" r:id="rId26"/>
    <p:sldId id="279" r:id="rId27"/>
    <p:sldId id="280" r:id="rId28"/>
    <p:sldId id="284" r:id="rId29"/>
    <p:sldId id="281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853"/>
    <a:srgbClr val="FCBC04"/>
    <a:srgbClr val="4285F5"/>
    <a:srgbClr val="EB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7232"/>
  </p:normalViewPr>
  <p:slideViewPr>
    <p:cSldViewPr>
      <p:cViewPr varScale="1">
        <p:scale>
          <a:sx n="88" d="100"/>
          <a:sy n="88" d="100"/>
        </p:scale>
        <p:origin x="143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564EB-0BE0-3047-A4DF-2DC8D377E25A}" type="datetimeFigureOut">
              <a:rPr kumimoji="1" lang="zh-TW" altLang="en-US" smtClean="0"/>
              <a:t>2020/7/4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C66E-A4C3-DD4C-B2A5-8C7B30E237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717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簡單的舉例</a:t>
            </a:r>
            <a:endParaRPr lang="en-US" altLang="zh-TW" dirty="0"/>
          </a:p>
          <a:p>
            <a:r>
              <a:rPr lang="en-US" altLang="zh-TW" dirty="0" err="1"/>
              <a:t>eg.</a:t>
            </a:r>
            <a:r>
              <a:rPr lang="en-US" altLang="zh-TW" dirty="0"/>
              <a:t> </a:t>
            </a:r>
            <a:r>
              <a:rPr lang="zh-TW" altLang="en-US" dirty="0"/>
              <a:t>事件：</a:t>
            </a:r>
            <a:endParaRPr lang="en-US" altLang="zh-TW" dirty="0"/>
          </a:p>
          <a:p>
            <a:r>
              <a:rPr lang="zh-TW" altLang="en-US" dirty="0"/>
              <a:t>轉帳給別人 參與者：別人的帳戶</a:t>
            </a:r>
            <a:r>
              <a:rPr lang="en-US" altLang="zh-TW" dirty="0"/>
              <a:t>&amp;</a:t>
            </a:r>
            <a:r>
              <a:rPr lang="zh-TW" altLang="en-US" dirty="0"/>
              <a:t>你的帳戶 需要兩件事情發生：別人的帳戶多</a:t>
            </a:r>
            <a:r>
              <a:rPr lang="en-US" altLang="zh-TW" dirty="0"/>
              <a:t>1000</a:t>
            </a:r>
            <a:r>
              <a:rPr lang="zh-TW" altLang="en-US" dirty="0"/>
              <a:t>元，你的帳戶少</a:t>
            </a:r>
            <a:r>
              <a:rPr lang="en-US" altLang="zh-TW" dirty="0"/>
              <a:t>1000</a:t>
            </a:r>
            <a:r>
              <a:rPr lang="zh-TW" altLang="en-US" dirty="0"/>
              <a:t>元 如果沒有同時發生，</a:t>
            </a:r>
            <a:r>
              <a:rPr lang="en-US" altLang="zh-TW" dirty="0"/>
              <a:t>1000</a:t>
            </a:r>
            <a:r>
              <a:rPr lang="zh-TW" altLang="en-US" dirty="0"/>
              <a:t>元會憑空出現或憑空消失。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4010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有兩種說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法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在交易前後，所有資料都要維持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"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有效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"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的狀態，一致性確保交易不會改變資料的有效狀態， 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只能將資料從一個有效狀態經過交易之後變成另一個有效狀態。 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2.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剛剛說的傳帳行為 我轉給別人 來說   當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1000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塊從我的帳戶</a:t>
            </a:r>
            <a:r>
              <a:rPr kumimoji="1" lang="zh-TW" altLang="en-US" dirty="0"/>
              <a:t>扣款之後 資料庫就是不一致的狀態  當</a:t>
            </a:r>
            <a:r>
              <a:rPr kumimoji="1" lang="en-US" altLang="zh-TW" dirty="0"/>
              <a:t>1000</a:t>
            </a:r>
            <a:r>
              <a:rPr kumimoji="1" lang="zh-TW" altLang="en-US" dirty="0"/>
              <a:t> 塊轉到別人的帳戶時 資料庫又回到一致性的狀態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0783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因為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只有成功或失敗， 無法預知最後的資料庫到底長怎樣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(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會有成功的也有失敗的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所以要確保每個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在進行的時候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 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跟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B 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同時進行的時候用的資料庫應該要長一樣， 不會發生Ｂ 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抓到的資料是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 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進行到一半的資料庫。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6572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轉帳成功就成功了，不會因為你的網銀</a:t>
            </a:r>
            <a:r>
              <a:rPr lang="en-US" altLang="zh-TW" dirty="0"/>
              <a:t>App</a:t>
            </a:r>
            <a:r>
              <a:rPr lang="zh-TW" altLang="en-US" dirty="0"/>
              <a:t>當掉，剛剛轉好的帳又發生問題。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但也有人說 </a:t>
            </a:r>
            <a:r>
              <a:rPr lang="en-US" altLang="zh-TW" dirty="0"/>
              <a:t>CID </a:t>
            </a:r>
            <a:r>
              <a:rPr lang="zh-TW" altLang="en-US" dirty="0"/>
              <a:t>不只是交易的特性，也是在處理資料庫</a:t>
            </a:r>
            <a:r>
              <a:rPr lang="en-US" altLang="zh-TW" dirty="0"/>
              <a:t>query</a:t>
            </a:r>
            <a:r>
              <a:rPr lang="zh-TW" altLang="en-US" dirty="0"/>
              <a:t>應該要注意或是遵守的特性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9584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sz="1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也有人說 </a:t>
            </a:r>
            <a:r>
              <a:rPr lang="en-US" altLang="zh-TW" sz="1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CID </a:t>
            </a:r>
            <a:r>
              <a:rPr lang="zh-TW" altLang="en-US" sz="1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不只是交易的特性</a:t>
            </a:r>
            <a:endParaRPr lang="en-US" altLang="zh-TW" sz="12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algn="l"/>
            <a:r>
              <a:rPr lang="zh-TW" altLang="en-US" sz="1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也是在處理資料庫 </a:t>
            </a:r>
            <a:r>
              <a:rPr lang="en-US" altLang="zh-TW" sz="1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query</a:t>
            </a:r>
            <a:r>
              <a:rPr lang="zh-TW" altLang="en-US" sz="1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應該要注意的問題或是遵守的特性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8851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這邊舉三種常見的例子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1557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不一致性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6811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不符合隔離性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3658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600" dirty="0"/>
              <a:t>幻讀跟髒讀有點類似</a:t>
            </a:r>
            <a:endParaRPr lang="en-US" altLang="zh-TW" sz="1600" dirty="0"/>
          </a:p>
          <a:p>
            <a:r>
              <a:rPr lang="zh-TW" altLang="en-US" sz="1600" dirty="0"/>
              <a:t>髒讀是 </a:t>
            </a:r>
            <a:r>
              <a:rPr lang="en-US" altLang="zh-TW" sz="1600" dirty="0"/>
              <a:t>B</a:t>
            </a:r>
            <a:r>
              <a:rPr lang="zh-TW" altLang="en-US" sz="1600" dirty="0"/>
              <a:t> 修改了資料</a:t>
            </a:r>
            <a:endParaRPr lang="en-US" altLang="zh-TW" sz="1600" dirty="0"/>
          </a:p>
          <a:p>
            <a:r>
              <a:rPr lang="zh-TW" altLang="en-US" sz="1600" dirty="0"/>
              <a:t>幻讀是 </a:t>
            </a:r>
            <a:r>
              <a:rPr lang="en-US" altLang="zh-TW" sz="1600" dirty="0"/>
              <a:t>B</a:t>
            </a:r>
            <a:r>
              <a:rPr lang="zh-TW" altLang="en-US" sz="1600" dirty="0"/>
              <a:t> 新增了資料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1294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但是會讓效率非常慢</a:t>
            </a:r>
            <a:endParaRPr lang="en-US" altLang="zh-TW" dirty="0"/>
          </a:p>
          <a:p>
            <a:r>
              <a:rPr lang="zh-TW" altLang="en-US" dirty="0"/>
              <a:t>因此呢 資料庫就有了</a:t>
            </a:r>
            <a:r>
              <a:rPr lang="en-US" altLang="zh-TW" b="1" i="0" dirty="0">
                <a:solidFill>
                  <a:srgbClr val="303233"/>
                </a:solidFill>
                <a:effectLst/>
                <a:latin typeface="Lato"/>
              </a:rPr>
              <a:t> 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Lato"/>
              </a:rPr>
              <a:t>隔離層級 </a:t>
            </a:r>
            <a:r>
              <a:rPr lang="en-US" altLang="zh-TW" b="1" i="0" dirty="0">
                <a:solidFill>
                  <a:srgbClr val="303233"/>
                </a:solidFill>
                <a:effectLst/>
                <a:latin typeface="Lato"/>
              </a:rPr>
              <a:t>』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Lato"/>
              </a:rPr>
              <a:t>這東西。</a:t>
            </a:r>
            <a:endParaRPr lang="en-US" altLang="zh-TW" b="1" i="0" dirty="0">
              <a:solidFill>
                <a:srgbClr val="303233"/>
              </a:solidFill>
              <a:effectLst/>
              <a:latin typeface="Lato"/>
            </a:endParaRPr>
          </a:p>
          <a:p>
            <a:r>
              <a:rPr lang="zh-TW" altLang="en-US" b="0" i="0" dirty="0">
                <a:solidFill>
                  <a:srgbClr val="606870"/>
                </a:solidFill>
                <a:effectLst/>
                <a:latin typeface="Lato"/>
              </a:rPr>
              <a:t>隔離層級可以讓你決定需要處理到什麼層級的一致性問題</a:t>
            </a:r>
            <a:endParaRPr lang="en-US" altLang="zh-TW" b="1" i="0" dirty="0">
              <a:solidFill>
                <a:srgbClr val="303233"/>
              </a:solidFill>
              <a:effectLst/>
              <a:latin typeface="Lato"/>
            </a:endParaRPr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處理的越多代表性能越差，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處理越少個則代表性能越好，但反之不一致性機率更高。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8368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 err="1">
                <a:solidFill>
                  <a:srgbClr val="303233"/>
                </a:solidFill>
                <a:effectLst/>
                <a:latin typeface="Lato"/>
              </a:rPr>
              <a:t>mysql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總共提供以下四個層級，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但也可以說是這是所有資料庫共有的層級，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性能從高至低排序，而反之資料一致性性由低至高。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500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MySQL </a:t>
            </a:r>
            <a:r>
              <a:rPr kumimoji="1" lang="zh-TW" altLang="en-US" dirty="0"/>
              <a:t>有兩種常見的資料表類型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1846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8704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993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檔案在 </a:t>
            </a:r>
            <a:r>
              <a:rPr kumimoji="1" lang="en-US" altLang="zh-TW" dirty="0"/>
              <a:t>transaction0</a:t>
            </a:r>
          </a:p>
          <a:p>
            <a:r>
              <a:rPr kumimoji="1" lang="zh-TW" altLang="en-US" dirty="0"/>
              <a:t>先 </a:t>
            </a:r>
            <a:r>
              <a:rPr kumimoji="1" lang="en-US" altLang="zh-TW" dirty="0"/>
              <a:t>Demo </a:t>
            </a:r>
            <a:r>
              <a:rPr kumimoji="1" lang="zh-TW" altLang="en-US" dirty="0"/>
              <a:t> 有 </a:t>
            </a:r>
            <a:r>
              <a:rPr kumimoji="1" lang="en-US" altLang="zh-TW" dirty="0"/>
              <a:t>Transaction</a:t>
            </a:r>
            <a:r>
              <a:rPr kumimoji="1" lang="zh-TW" altLang="en-US" dirty="0"/>
              <a:t>的效果 </a:t>
            </a:r>
            <a:endParaRPr kumimoji="1" lang="en-US" altLang="zh-TW" dirty="0"/>
          </a:p>
          <a:p>
            <a:r>
              <a:rPr kumimoji="1" lang="zh-TW" altLang="en-US" dirty="0"/>
              <a:t>跟沒有的效果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983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861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3239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0495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DDL</a:t>
            </a:r>
            <a:r>
              <a:rPr lang="zh-TW" altLang="en-US" dirty="0"/>
              <a:t> 下了就是下了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7403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6017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所以要嘛整個交易內的所有 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QUERY 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都成功，不然就是整個交易內的所有 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QUERY 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都失敗， 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沒有成功一半這種事。 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若有其中一個操作沒有完成，那就會回到初始狀態。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82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CDF-3B0D-487C-8274-C0E2556A458E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B4E6-86E0-4BAF-8FA1-BFABD47AC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CDF-3B0D-487C-8274-C0E2556A458E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B4E6-86E0-4BAF-8FA1-BFABD47AC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CDF-3B0D-487C-8274-C0E2556A458E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B4E6-86E0-4BAF-8FA1-BFABD47AC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CDF-3B0D-487C-8274-C0E2556A458E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B4E6-86E0-4BAF-8FA1-BFABD47AC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CDF-3B0D-487C-8274-C0E2556A458E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B4E6-86E0-4BAF-8FA1-BFABD47AC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CDF-3B0D-487C-8274-C0E2556A458E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B4E6-86E0-4BAF-8FA1-BFABD47AC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CDF-3B0D-487C-8274-C0E2556A458E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B4E6-86E0-4BAF-8FA1-BFABD47AC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CDF-3B0D-487C-8274-C0E2556A458E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B4E6-86E0-4BAF-8FA1-BFABD47AC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CDF-3B0D-487C-8274-C0E2556A458E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B4E6-86E0-4BAF-8FA1-BFABD47AC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CDF-3B0D-487C-8274-C0E2556A458E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B4E6-86E0-4BAF-8FA1-BFABD47AC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CDF-3B0D-487C-8274-C0E2556A458E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B4E6-86E0-4BAF-8FA1-BFABD47AC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730227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ABCDF-3B0D-487C-8274-C0E2556A458E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2B4E6-86E0-4BAF-8FA1-BFABD47AC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Hiragino Sans GB W3" panose="020B0300000000000000" pitchFamily="34" charset="-128"/>
          <a:ea typeface="Hiragino Sans GB W3" panose="020B0300000000000000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Hiragino Sans GB W3" panose="020B0300000000000000" pitchFamily="34" charset="-128"/>
          <a:ea typeface="Hiragino Sans GB W3" panose="020B0300000000000000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Hiragino Sans GB W3" panose="020B0300000000000000" pitchFamily="34" charset="-128"/>
          <a:ea typeface="Hiragino Sans GB W3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Hiragino Sans GB W3" panose="020B0300000000000000" pitchFamily="34" charset="-128"/>
          <a:ea typeface="Hiragino Sans GB W3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Hiragino Sans GB W3" panose="020B0300000000000000" pitchFamily="34" charset="-128"/>
          <a:ea typeface="Hiragino Sans GB W3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Hiragino Sans GB W3" panose="020B0300000000000000" pitchFamily="34" charset="-128"/>
          <a:ea typeface="Hiragino Sans GB W3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Transaction &amp; ACID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Jimmy Fu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0B40B-0A03-0D45-AB2C-FFCA4A24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16" y="404664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AUTOCOMMIT </a:t>
            </a:r>
            <a:r>
              <a:rPr lang="zh-TW" altLang="en-US" dirty="0"/>
              <a:t>自動提交設定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DEA65F-CD70-0B4D-BF9C-C3BEA97B5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76" y="1772816"/>
            <a:ext cx="11319048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/>
              <a:t>AUTOCOMMIT </a:t>
            </a:r>
            <a:r>
              <a:rPr lang="zh-TW" altLang="en-US" sz="2800" dirty="0"/>
              <a:t>的設定值，預設一般都是 </a:t>
            </a:r>
            <a:r>
              <a:rPr lang="en-US" altLang="zh-TW" sz="2800" dirty="0"/>
              <a:t>1</a:t>
            </a:r>
            <a:br>
              <a:rPr lang="en-US" altLang="zh-TW" sz="2800" dirty="0"/>
            </a:br>
            <a:r>
              <a:rPr lang="zh-TW" altLang="en-US" sz="2800" dirty="0"/>
              <a:t>查詢目前 </a:t>
            </a:r>
            <a:r>
              <a:rPr lang="en-US" altLang="zh-TW" sz="2800" dirty="0"/>
              <a:t>AUTOCOMMIT </a:t>
            </a:r>
            <a:r>
              <a:rPr lang="zh-TW" altLang="en-US" sz="2800" dirty="0"/>
              <a:t>的設定值：</a:t>
            </a:r>
            <a:r>
              <a:rPr lang="en-US" altLang="zh-TW" sz="2800" dirty="0"/>
              <a:t>SELECT@@AUTOCOMMIT</a:t>
            </a:r>
          </a:p>
          <a:p>
            <a:pPr>
              <a:lnSpc>
                <a:spcPct val="150000"/>
              </a:lnSpc>
            </a:pPr>
            <a:r>
              <a:rPr lang="zh-TW" altLang="en-US" sz="2800" dirty="0"/>
              <a:t>將 </a:t>
            </a:r>
            <a:r>
              <a:rPr lang="en-US" altLang="zh-TW" sz="2800" dirty="0"/>
              <a:t>AUTOCOMMIT </a:t>
            </a:r>
            <a:r>
              <a:rPr lang="zh-TW" altLang="en-US" sz="2800" dirty="0"/>
              <a:t>改為 </a:t>
            </a:r>
            <a:r>
              <a:rPr lang="en-US" altLang="zh-TW" sz="2800" dirty="0"/>
              <a:t>0 </a:t>
            </a:r>
            <a:r>
              <a:rPr lang="zh-TW" altLang="en-US" sz="2800" dirty="0"/>
              <a:t>時 </a:t>
            </a:r>
            <a:r>
              <a:rPr lang="en-US" altLang="zh-TW" sz="2800" dirty="0"/>
              <a:t>( SET AUTOCOMMIT=0 )</a:t>
            </a:r>
            <a:r>
              <a:rPr lang="zh-TW" altLang="en-US" sz="2800" dirty="0"/>
              <a:t>，</a:t>
            </a:r>
            <a:br>
              <a:rPr lang="en-US" altLang="zh-TW" sz="2800" dirty="0"/>
            </a:br>
            <a:r>
              <a:rPr lang="zh-TW" altLang="en-US" sz="2800" dirty="0"/>
              <a:t>就算沒使用 </a:t>
            </a:r>
            <a:r>
              <a:rPr lang="en-US" altLang="zh-TW" sz="2800" dirty="0"/>
              <a:t>START TRANSACTION </a:t>
            </a:r>
            <a:r>
              <a:rPr lang="zh-TW" altLang="en-US" sz="2800" dirty="0"/>
              <a:t>或 </a:t>
            </a:r>
            <a:r>
              <a:rPr lang="en-US" altLang="zh-TW" sz="2800" dirty="0"/>
              <a:t>BEGIN </a:t>
            </a:r>
            <a:r>
              <a:rPr lang="zh-TW" altLang="en-US" sz="2800" dirty="0"/>
              <a:t>，</a:t>
            </a:r>
            <a:br>
              <a:rPr lang="en-US" altLang="zh-TW" sz="2800" dirty="0"/>
            </a:br>
            <a:r>
              <a:rPr lang="zh-TW" altLang="en-US" sz="2800" dirty="0"/>
              <a:t>整個連線執行的 </a:t>
            </a:r>
            <a:r>
              <a:rPr lang="en-US" altLang="zh-TW" sz="2800" dirty="0"/>
              <a:t>SQL </a:t>
            </a:r>
            <a:r>
              <a:rPr lang="zh-TW" altLang="en-US" sz="2800" dirty="0"/>
              <a:t>指令，都會等到下達 </a:t>
            </a:r>
            <a:r>
              <a:rPr lang="en-US" altLang="zh-TW" sz="2800" dirty="0"/>
              <a:t>COMMIT </a:t>
            </a:r>
            <a:r>
              <a:rPr lang="zh-TW" altLang="en-US" sz="2800" dirty="0"/>
              <a:t>提交後，</a:t>
            </a:r>
            <a:br>
              <a:rPr lang="en-US" altLang="zh-TW" sz="2800" dirty="0"/>
            </a:br>
            <a:r>
              <a:rPr lang="zh-TW" altLang="en-US" sz="2800" dirty="0"/>
              <a:t>才會真正儲存變更。</a:t>
            </a:r>
            <a:br>
              <a:rPr lang="en-US" altLang="zh-TW" sz="2800" dirty="0"/>
            </a:br>
            <a:r>
              <a:rPr lang="en-US" altLang="zh-TW" sz="2800" dirty="0"/>
              <a:t> </a:t>
            </a:r>
            <a:r>
              <a:rPr lang="en-US" altLang="zh-TW" sz="2800" dirty="0">
                <a:sym typeface="Wingdings" pitchFamily="2" charset="2"/>
              </a:rPr>
              <a:t> </a:t>
            </a:r>
            <a:r>
              <a:rPr lang="zh-TW" altLang="en-US" sz="2800" dirty="0"/>
              <a:t>當 </a:t>
            </a:r>
            <a:r>
              <a:rPr lang="en-US" altLang="zh-TW" sz="2800" dirty="0"/>
              <a:t>AUTOCOMMIT=0 </a:t>
            </a:r>
            <a:r>
              <a:rPr lang="zh-TW" altLang="en-US" sz="2800" dirty="0"/>
              <a:t>時，</a:t>
            </a:r>
            <a:r>
              <a:rPr lang="zh-CN" altLang="en-US" sz="2800" dirty="0"/>
              <a:t>就跟</a:t>
            </a:r>
            <a:r>
              <a:rPr lang="zh-TW" altLang="en-US" sz="2800" dirty="0"/>
              <a:t>開始了一個 </a:t>
            </a:r>
            <a:r>
              <a:rPr lang="en-US" altLang="zh-TW" sz="2800" dirty="0"/>
              <a:t>T</a:t>
            </a:r>
            <a:r>
              <a:rPr lang="en-US" altLang="zh-CN" sz="2800" dirty="0"/>
              <a:t>ransaction </a:t>
            </a:r>
            <a:r>
              <a:rPr lang="zh-CN" altLang="en-US" sz="2800" dirty="0"/>
              <a:t>是一樣意思</a:t>
            </a:r>
            <a:r>
              <a:rPr lang="zh-TW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4057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A1559-A462-024E-ACF2-0D9518CE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交易四大特性：</a:t>
            </a:r>
            <a:r>
              <a:rPr kumimoji="1" lang="en-US" altLang="zh-TW" dirty="0"/>
              <a:t>ACID</a:t>
            </a:r>
            <a:endParaRPr kumimoji="1"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689F42E-1B34-9F44-B8B3-98E5C17867B6}"/>
              </a:ext>
            </a:extLst>
          </p:cNvPr>
          <p:cNvGrpSpPr/>
          <p:nvPr/>
        </p:nvGrpSpPr>
        <p:grpSpPr>
          <a:xfrm>
            <a:off x="450134" y="2564904"/>
            <a:ext cx="2390056" cy="2390056"/>
            <a:chOff x="574200" y="2702022"/>
            <a:chExt cx="2390056" cy="2390056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33757AB9-A0B3-1442-9CA8-E4752A04F34C}"/>
                </a:ext>
              </a:extLst>
            </p:cNvPr>
            <p:cNvSpPr/>
            <p:nvPr/>
          </p:nvSpPr>
          <p:spPr>
            <a:xfrm>
              <a:off x="574200" y="2702022"/>
              <a:ext cx="2390056" cy="2390056"/>
            </a:xfrm>
            <a:prstGeom prst="ellipse">
              <a:avLst/>
            </a:prstGeom>
            <a:solidFill>
              <a:srgbClr val="428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4B6EBA3-DB65-AE46-8546-04D79881A74E}"/>
                </a:ext>
              </a:extLst>
            </p:cNvPr>
            <p:cNvSpPr txBox="1"/>
            <p:nvPr/>
          </p:nvSpPr>
          <p:spPr>
            <a:xfrm>
              <a:off x="959616" y="3419996"/>
              <a:ext cx="1619226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Atomicity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原子性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2084B9F6-7A87-974A-8E06-74E0FCB3425C}"/>
              </a:ext>
            </a:extLst>
          </p:cNvPr>
          <p:cNvGrpSpPr/>
          <p:nvPr/>
        </p:nvGrpSpPr>
        <p:grpSpPr>
          <a:xfrm>
            <a:off x="3436212" y="2564904"/>
            <a:ext cx="2390056" cy="2390056"/>
            <a:chOff x="3475916" y="2702021"/>
            <a:chExt cx="2390056" cy="2390056"/>
          </a:xfrm>
        </p:grpSpPr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514F6CA3-4BBD-4240-8392-5C00B4D72FBC}"/>
                </a:ext>
              </a:extLst>
            </p:cNvPr>
            <p:cNvSpPr/>
            <p:nvPr/>
          </p:nvSpPr>
          <p:spPr>
            <a:xfrm>
              <a:off x="3475916" y="2702021"/>
              <a:ext cx="2390056" cy="2390056"/>
            </a:xfrm>
            <a:prstGeom prst="ellipse">
              <a:avLst/>
            </a:prstGeom>
            <a:solidFill>
              <a:srgbClr val="E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FCCF2E1-437E-5B49-B2B7-2F125DE89751}"/>
                </a:ext>
              </a:extLst>
            </p:cNvPr>
            <p:cNvSpPr txBox="1"/>
            <p:nvPr/>
          </p:nvSpPr>
          <p:spPr>
            <a:xfrm>
              <a:off x="3698756" y="3419995"/>
              <a:ext cx="1944378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Consistency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一致性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FA1843E-6ABA-9E4E-A623-BB9BAA0AAE40}"/>
              </a:ext>
            </a:extLst>
          </p:cNvPr>
          <p:cNvGrpSpPr/>
          <p:nvPr/>
        </p:nvGrpSpPr>
        <p:grpSpPr>
          <a:xfrm>
            <a:off x="6422290" y="2564904"/>
            <a:ext cx="2390056" cy="2390056"/>
            <a:chOff x="6504175" y="2702021"/>
            <a:chExt cx="2390056" cy="2390056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4E6D3916-CDF1-744E-A61B-082EE02D8A9F}"/>
                </a:ext>
              </a:extLst>
            </p:cNvPr>
            <p:cNvSpPr/>
            <p:nvPr/>
          </p:nvSpPr>
          <p:spPr>
            <a:xfrm>
              <a:off x="6504175" y="2702021"/>
              <a:ext cx="2390056" cy="2390056"/>
            </a:xfrm>
            <a:prstGeom prst="ellipse">
              <a:avLst/>
            </a:prstGeom>
            <a:solidFill>
              <a:srgbClr val="FCBC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E6D122-30AA-FB48-87D6-4F9EC4FB5410}"/>
                </a:ext>
              </a:extLst>
            </p:cNvPr>
            <p:cNvSpPr txBox="1"/>
            <p:nvPr/>
          </p:nvSpPr>
          <p:spPr>
            <a:xfrm>
              <a:off x="6960924" y="3419996"/>
              <a:ext cx="1476558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Isolation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隔離性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2E040315-7DDB-D749-9EE2-333F6F84FAC4}"/>
              </a:ext>
            </a:extLst>
          </p:cNvPr>
          <p:cNvGrpSpPr/>
          <p:nvPr/>
        </p:nvGrpSpPr>
        <p:grpSpPr>
          <a:xfrm>
            <a:off x="9408368" y="2564904"/>
            <a:ext cx="2390056" cy="2390056"/>
            <a:chOff x="9532434" y="2678284"/>
            <a:chExt cx="2390056" cy="2390056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E7CF9A9C-1CD1-584B-B55D-087ADEEC2E0E}"/>
                </a:ext>
              </a:extLst>
            </p:cNvPr>
            <p:cNvSpPr/>
            <p:nvPr/>
          </p:nvSpPr>
          <p:spPr>
            <a:xfrm>
              <a:off x="9532434" y="2678284"/>
              <a:ext cx="2390056" cy="2390056"/>
            </a:xfrm>
            <a:prstGeom prst="ellipse">
              <a:avLst/>
            </a:prstGeom>
            <a:solidFill>
              <a:srgbClr val="33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A580B12-1A7F-A043-A4C4-C1321CA22ED2}"/>
                </a:ext>
              </a:extLst>
            </p:cNvPr>
            <p:cNvSpPr txBox="1"/>
            <p:nvPr/>
          </p:nvSpPr>
          <p:spPr>
            <a:xfrm>
              <a:off x="9900890" y="3396259"/>
              <a:ext cx="1653145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Durability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永久性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35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A1559-A462-024E-ACF2-0D9518CE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交易四大特性：</a:t>
            </a:r>
            <a:r>
              <a:rPr kumimoji="1" lang="en-US" altLang="zh-TW" dirty="0"/>
              <a:t>ACID</a:t>
            </a:r>
            <a:endParaRPr kumimoji="1"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0FBB94-5D19-6A47-9252-708473370623}"/>
              </a:ext>
            </a:extLst>
          </p:cNvPr>
          <p:cNvSpPr/>
          <p:nvPr/>
        </p:nvSpPr>
        <p:spPr>
          <a:xfrm>
            <a:off x="3421734" y="2625285"/>
            <a:ext cx="485261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把整個交易視為一個原子，</a:t>
            </a:r>
            <a:endParaRPr lang="en-US" altLang="zh-TW" sz="28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zh-TW" altLang="en-US" sz="28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是一個不可分割的邏輯單位。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249361-9E68-CF49-95AA-225BCB1C9F2A}"/>
              </a:ext>
            </a:extLst>
          </p:cNvPr>
          <p:cNvSpPr/>
          <p:nvPr/>
        </p:nvSpPr>
        <p:spPr>
          <a:xfrm>
            <a:off x="3406132" y="38903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所以要嘛整個交易成功，不然就是整個交易失敗， 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沒有成功一半這種事。 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若有其中一個操作沒有完成，那就會回到初始狀態。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B474CAB4-327A-E142-9AF8-BAC4A38DE5E6}"/>
              </a:ext>
            </a:extLst>
          </p:cNvPr>
          <p:cNvGrpSpPr/>
          <p:nvPr/>
        </p:nvGrpSpPr>
        <p:grpSpPr>
          <a:xfrm>
            <a:off x="575792" y="2540007"/>
            <a:ext cx="2390056" cy="2390056"/>
            <a:chOff x="574200" y="2702022"/>
            <a:chExt cx="2390056" cy="2390056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D737A6AE-C0CE-AB4C-8F55-7146B3BCEE59}"/>
                </a:ext>
              </a:extLst>
            </p:cNvPr>
            <p:cNvSpPr/>
            <p:nvPr/>
          </p:nvSpPr>
          <p:spPr>
            <a:xfrm>
              <a:off x="574200" y="2702022"/>
              <a:ext cx="2390056" cy="2390056"/>
            </a:xfrm>
            <a:prstGeom prst="ellipse">
              <a:avLst/>
            </a:prstGeom>
            <a:solidFill>
              <a:srgbClr val="428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4430E15D-6763-AC41-A4FB-C0C525DD7561}"/>
                </a:ext>
              </a:extLst>
            </p:cNvPr>
            <p:cNvSpPr txBox="1"/>
            <p:nvPr/>
          </p:nvSpPr>
          <p:spPr>
            <a:xfrm>
              <a:off x="959616" y="3419996"/>
              <a:ext cx="1619226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Atomicity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原子性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2CAF382-FECF-B748-95E4-1EB5162F413E}"/>
              </a:ext>
            </a:extLst>
          </p:cNvPr>
          <p:cNvCxnSpPr>
            <a:cxnSpLocks/>
          </p:cNvCxnSpPr>
          <p:nvPr/>
        </p:nvCxnSpPr>
        <p:spPr>
          <a:xfrm flipV="1">
            <a:off x="2783632" y="3735034"/>
            <a:ext cx="6510016" cy="1"/>
          </a:xfrm>
          <a:prstGeom prst="line">
            <a:avLst/>
          </a:prstGeom>
          <a:ln w="41275" cap="rnd">
            <a:solidFill>
              <a:srgbClr val="4285F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55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A1559-A462-024E-ACF2-0D9518CE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交易四大特性：</a:t>
            </a:r>
            <a:r>
              <a:rPr kumimoji="1" lang="en-US" altLang="zh-TW" dirty="0"/>
              <a:t>ACID</a:t>
            </a:r>
            <a:endParaRPr kumimoji="1"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426985-F736-4B44-BA07-F094FB1F2B76}"/>
              </a:ext>
            </a:extLst>
          </p:cNvPr>
          <p:cNvSpPr/>
          <p:nvPr/>
        </p:nvSpPr>
        <p:spPr>
          <a:xfrm>
            <a:off x="3222526" y="1896306"/>
            <a:ext cx="986509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交易前後保持一致性。</a:t>
            </a:r>
            <a:endParaRPr lang="en-US" altLang="zh-TW" sz="32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en-US" altLang="zh-TW" sz="2400" dirty="0"/>
              <a:t>Consistency ensures that a transaction can only</a:t>
            </a:r>
            <a:r>
              <a:rPr lang="en-US" altLang="zh-TW" sz="2400" b="1" dirty="0"/>
              <a:t> </a:t>
            </a:r>
          </a:p>
          <a:p>
            <a:r>
              <a:rPr lang="en-US" altLang="zh-TW" sz="2400" b="1" dirty="0"/>
              <a:t>bring the database from one valid state to another</a:t>
            </a:r>
            <a:r>
              <a:rPr lang="en-US" altLang="zh-TW" sz="2400" dirty="0"/>
              <a:t>, </a:t>
            </a:r>
          </a:p>
          <a:p>
            <a:r>
              <a:rPr lang="en-US" altLang="zh-TW" sz="2400" b="1" dirty="0"/>
              <a:t>maintaining database invariants</a:t>
            </a:r>
            <a:endParaRPr lang="zh-TW" altLang="en-US" sz="3200" b="1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F6477D-B45E-9543-9954-5FDEE28473A1}"/>
              </a:ext>
            </a:extLst>
          </p:cNvPr>
          <p:cNvSpPr/>
          <p:nvPr/>
        </p:nvSpPr>
        <p:spPr>
          <a:xfrm>
            <a:off x="3218354" y="3937719"/>
            <a:ext cx="80648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資料庫</a:t>
            </a:r>
            <a:r>
              <a:rPr lang="zh-TW" altLang="en-US" sz="2000" b="1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從一個有效狀態經過交易之後變成另一個有效狀態</a:t>
            </a:r>
            <a:r>
              <a:rPr lang="zh-TW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。 </a:t>
            </a:r>
            <a:endParaRPr lang="en-US" altLang="zh-TW" sz="2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zh-TW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要符合有效狀態，輸入的所有</a:t>
            </a:r>
            <a:r>
              <a:rPr lang="en-US" altLang="zh-TW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data</a:t>
            </a:r>
            <a:r>
              <a:rPr lang="zh-TW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就都要符合規則。 </a:t>
            </a:r>
            <a:endParaRPr lang="en-US" altLang="zh-TW" sz="2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zh-TW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交易進行後，資料庫的完整性沒有被破壞。</a:t>
            </a:r>
            <a:endParaRPr lang="en-US" altLang="zh-TW" sz="2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zh-TW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不會因為進行了任何一個</a:t>
            </a:r>
            <a:r>
              <a:rPr lang="en-US" altLang="zh-TW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transaction</a:t>
            </a:r>
            <a:r>
              <a:rPr lang="zh-TW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，導致</a:t>
            </a:r>
            <a:r>
              <a:rPr lang="en-US" altLang="zh-TW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invariant</a:t>
            </a:r>
            <a:r>
              <a:rPr lang="zh-TW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有任何改變 </a:t>
            </a:r>
            <a:r>
              <a:rPr lang="en-US" altLang="zh-TW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(</a:t>
            </a:r>
            <a:r>
              <a:rPr lang="zh-TW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無論這個</a:t>
            </a:r>
            <a:r>
              <a:rPr lang="en-US" altLang="zh-TW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transaction</a:t>
            </a:r>
            <a:r>
              <a:rPr lang="zh-TW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成功與否</a:t>
            </a:r>
            <a:r>
              <a:rPr lang="en-US" altLang="zh-TW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)</a:t>
            </a: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22CAA41-D13F-4542-9593-F1BCC136C164}"/>
              </a:ext>
            </a:extLst>
          </p:cNvPr>
          <p:cNvCxnSpPr>
            <a:cxnSpLocks/>
          </p:cNvCxnSpPr>
          <p:nvPr/>
        </p:nvCxnSpPr>
        <p:spPr>
          <a:xfrm flipV="1">
            <a:off x="2783632" y="3735033"/>
            <a:ext cx="8208912" cy="3"/>
          </a:xfrm>
          <a:prstGeom prst="line">
            <a:avLst/>
          </a:prstGeom>
          <a:ln w="41275" cap="rnd">
            <a:solidFill>
              <a:srgbClr val="EB433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A83C92F0-B3C5-F046-8CED-8F936D3EF6DA}"/>
              </a:ext>
            </a:extLst>
          </p:cNvPr>
          <p:cNvGrpSpPr/>
          <p:nvPr/>
        </p:nvGrpSpPr>
        <p:grpSpPr>
          <a:xfrm>
            <a:off x="605458" y="2540006"/>
            <a:ext cx="2390056" cy="2390056"/>
            <a:chOff x="3475916" y="2702021"/>
            <a:chExt cx="2390056" cy="2390056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CC2C6AA6-F297-4149-8DE2-A1030980E2E4}"/>
                </a:ext>
              </a:extLst>
            </p:cNvPr>
            <p:cNvSpPr/>
            <p:nvPr/>
          </p:nvSpPr>
          <p:spPr>
            <a:xfrm>
              <a:off x="3475916" y="2702021"/>
              <a:ext cx="2390056" cy="2390056"/>
            </a:xfrm>
            <a:prstGeom prst="ellipse">
              <a:avLst/>
            </a:prstGeom>
            <a:solidFill>
              <a:srgbClr val="E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AB417127-04A2-1E41-AF53-7ACABD64B2BA}"/>
                </a:ext>
              </a:extLst>
            </p:cNvPr>
            <p:cNvSpPr txBox="1"/>
            <p:nvPr/>
          </p:nvSpPr>
          <p:spPr>
            <a:xfrm>
              <a:off x="3698756" y="3419995"/>
              <a:ext cx="1944378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Consistency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一致性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879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2118AFE-1FD4-0C4C-89F7-31D8E5BE6E27}"/>
              </a:ext>
            </a:extLst>
          </p:cNvPr>
          <p:cNvCxnSpPr>
            <a:cxnSpLocks/>
          </p:cNvCxnSpPr>
          <p:nvPr/>
        </p:nvCxnSpPr>
        <p:spPr>
          <a:xfrm flipV="1">
            <a:off x="2783632" y="3735034"/>
            <a:ext cx="8028000" cy="1"/>
          </a:xfrm>
          <a:prstGeom prst="line">
            <a:avLst/>
          </a:prstGeom>
          <a:ln w="41275" cap="rnd">
            <a:solidFill>
              <a:srgbClr val="FCBC0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F28A1559-A462-024E-ACF2-0D9518CE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交易四大特性：</a:t>
            </a:r>
            <a:r>
              <a:rPr kumimoji="1" lang="en-US" altLang="zh-TW" dirty="0"/>
              <a:t>ACID</a:t>
            </a:r>
            <a:endParaRPr kumimoji="1"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DB947F8-B4F9-A342-8A7C-00DBAA9961D7}"/>
              </a:ext>
            </a:extLst>
          </p:cNvPr>
          <p:cNvSpPr/>
          <p:nvPr/>
        </p:nvSpPr>
        <p:spPr>
          <a:xfrm>
            <a:off x="3287688" y="2430960"/>
            <a:ext cx="61638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transaction</a:t>
            </a:r>
            <a:r>
              <a:rPr lang="zh-TW" altLang="en-US" sz="3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過程中</a:t>
            </a:r>
            <a:endParaRPr lang="en-US" altLang="zh-TW" sz="32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zh-TW" altLang="en-US" sz="3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不能被其他其他</a:t>
            </a:r>
            <a:r>
              <a:rPr lang="en-US" altLang="zh-TW" sz="3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transaction</a:t>
            </a:r>
            <a:r>
              <a:rPr lang="zh-TW" altLang="en-US" sz="3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影響</a:t>
            </a:r>
            <a:endParaRPr lang="zh-TW" altLang="en-US" sz="4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35499B5-2D45-494C-81DA-A9DC4979A3E7}"/>
              </a:ext>
            </a:extLst>
          </p:cNvPr>
          <p:cNvSpPr/>
          <p:nvPr/>
        </p:nvSpPr>
        <p:spPr>
          <a:xfrm>
            <a:off x="3287687" y="3961891"/>
            <a:ext cx="7837963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因為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只有成功或失敗， 無法預知最後的資料庫到底長怎樣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所以要確保每個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在進行的時候，是互不干擾的，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 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跟 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B 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同時進行的時候用的資料庫應該要長一樣， 不會發生Ｂ 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抓到的資料是 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 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進行到一半的資料庫。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02AD5BFE-7773-084E-B931-7E5BEA2896B4}"/>
              </a:ext>
            </a:extLst>
          </p:cNvPr>
          <p:cNvGrpSpPr/>
          <p:nvPr/>
        </p:nvGrpSpPr>
        <p:grpSpPr>
          <a:xfrm>
            <a:off x="609600" y="2539946"/>
            <a:ext cx="2390056" cy="2390056"/>
            <a:chOff x="6504175" y="2702021"/>
            <a:chExt cx="2390056" cy="2390056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5926057-EC1F-014C-A535-E6668B04610D}"/>
                </a:ext>
              </a:extLst>
            </p:cNvPr>
            <p:cNvSpPr/>
            <p:nvPr/>
          </p:nvSpPr>
          <p:spPr>
            <a:xfrm>
              <a:off x="6504175" y="2702021"/>
              <a:ext cx="2390056" cy="2390056"/>
            </a:xfrm>
            <a:prstGeom prst="ellipse">
              <a:avLst/>
            </a:prstGeom>
            <a:solidFill>
              <a:srgbClr val="FCBC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13DB80DA-BDCB-6E4A-98E8-A083E8922A44}"/>
                </a:ext>
              </a:extLst>
            </p:cNvPr>
            <p:cNvSpPr txBox="1"/>
            <p:nvPr/>
          </p:nvSpPr>
          <p:spPr>
            <a:xfrm>
              <a:off x="6960924" y="3419996"/>
              <a:ext cx="1476558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Isolation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隔離性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72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C98F24D-BC1D-CE4C-A97F-2778767AB2EE}"/>
              </a:ext>
            </a:extLst>
          </p:cNvPr>
          <p:cNvCxnSpPr>
            <a:cxnSpLocks/>
          </p:cNvCxnSpPr>
          <p:nvPr/>
        </p:nvCxnSpPr>
        <p:spPr>
          <a:xfrm flipV="1">
            <a:off x="2783632" y="3735033"/>
            <a:ext cx="8208912" cy="3"/>
          </a:xfrm>
          <a:prstGeom prst="line">
            <a:avLst/>
          </a:prstGeom>
          <a:ln w="41275" cap="rnd">
            <a:solidFill>
              <a:srgbClr val="33A85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F28A1559-A462-024E-ACF2-0D9518CE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交易四大特性：</a:t>
            </a:r>
            <a:r>
              <a:rPr kumimoji="1" lang="en-US" altLang="zh-TW" dirty="0"/>
              <a:t>ACID</a:t>
            </a:r>
            <a:endParaRPr kumimoji="1"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DB947F8-B4F9-A342-8A7C-00DBAA9961D7}"/>
              </a:ext>
            </a:extLst>
          </p:cNvPr>
          <p:cNvSpPr/>
          <p:nvPr/>
        </p:nvSpPr>
        <p:spPr>
          <a:xfrm>
            <a:off x="3431704" y="2436180"/>
            <a:ext cx="63401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一旦資料修改完成，變永續存在，</a:t>
            </a:r>
            <a:endParaRPr lang="en-US" altLang="zh-TW" sz="32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zh-TW" altLang="en-US" sz="3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就算系統發生故障也不應該毀損。</a:t>
            </a:r>
            <a:endParaRPr lang="zh-TW" altLang="en-US" sz="5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35499B5-2D45-494C-81DA-A9DC4979A3E7}"/>
              </a:ext>
            </a:extLst>
          </p:cNvPr>
          <p:cNvSpPr/>
          <p:nvPr/>
        </p:nvSpPr>
        <p:spPr>
          <a:xfrm>
            <a:off x="3431704" y="3943976"/>
            <a:ext cx="7776864" cy="1285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轉帳成功就成功了，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不會因為你的網銀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App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當掉，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剛剛轉好的帳又發生問題。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A36D2BD-0D31-AC41-A9DC-C1FDA4CFFF9A}"/>
              </a:ext>
            </a:extLst>
          </p:cNvPr>
          <p:cNvGrpSpPr/>
          <p:nvPr/>
        </p:nvGrpSpPr>
        <p:grpSpPr>
          <a:xfrm>
            <a:off x="609600" y="2540005"/>
            <a:ext cx="2390056" cy="2390056"/>
            <a:chOff x="9532434" y="2678284"/>
            <a:chExt cx="2390056" cy="239005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31DCFBCA-DC66-4641-8806-E5C8003A3BB5}"/>
                </a:ext>
              </a:extLst>
            </p:cNvPr>
            <p:cNvSpPr/>
            <p:nvPr/>
          </p:nvSpPr>
          <p:spPr>
            <a:xfrm>
              <a:off x="9532434" y="2678284"/>
              <a:ext cx="2390056" cy="2390056"/>
            </a:xfrm>
            <a:prstGeom prst="ellipse">
              <a:avLst/>
            </a:prstGeom>
            <a:solidFill>
              <a:srgbClr val="33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1AF8B0A-9BED-704D-8E8E-F899074EDF0B}"/>
                </a:ext>
              </a:extLst>
            </p:cNvPr>
            <p:cNvSpPr txBox="1"/>
            <p:nvPr/>
          </p:nvSpPr>
          <p:spPr>
            <a:xfrm>
              <a:off x="9900890" y="3396259"/>
              <a:ext cx="1653145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Durability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永久性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965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89817802-5648-AD48-BCB2-F0EA10E47F85}"/>
              </a:ext>
            </a:extLst>
          </p:cNvPr>
          <p:cNvCxnSpPr>
            <a:cxnSpLocks/>
          </p:cNvCxnSpPr>
          <p:nvPr/>
        </p:nvCxnSpPr>
        <p:spPr>
          <a:xfrm>
            <a:off x="7617318" y="4509120"/>
            <a:ext cx="0" cy="7920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8DD8233-BBE3-EB40-898A-702DFA55A4BB}"/>
              </a:ext>
            </a:extLst>
          </p:cNvPr>
          <p:cNvCxnSpPr>
            <a:cxnSpLocks/>
          </p:cNvCxnSpPr>
          <p:nvPr/>
        </p:nvCxnSpPr>
        <p:spPr>
          <a:xfrm>
            <a:off x="4631240" y="4509120"/>
            <a:ext cx="0" cy="7920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954E42D-6BFD-A84B-8FAB-DF02234ED6AC}"/>
              </a:ext>
            </a:extLst>
          </p:cNvPr>
          <p:cNvCxnSpPr>
            <a:cxnSpLocks/>
          </p:cNvCxnSpPr>
          <p:nvPr/>
        </p:nvCxnSpPr>
        <p:spPr>
          <a:xfrm>
            <a:off x="10586436" y="4509120"/>
            <a:ext cx="0" cy="7920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F28A1559-A462-024E-ACF2-0D9518CE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交易四大特性：</a:t>
            </a:r>
            <a:r>
              <a:rPr kumimoji="1" lang="en-US" altLang="zh-TW" dirty="0"/>
              <a:t>ACID</a:t>
            </a:r>
            <a:endParaRPr kumimoji="1"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689F42E-1B34-9F44-B8B3-98E5C17867B6}"/>
              </a:ext>
            </a:extLst>
          </p:cNvPr>
          <p:cNvGrpSpPr/>
          <p:nvPr/>
        </p:nvGrpSpPr>
        <p:grpSpPr>
          <a:xfrm>
            <a:off x="450134" y="2564904"/>
            <a:ext cx="2390056" cy="2390056"/>
            <a:chOff x="574200" y="2702022"/>
            <a:chExt cx="2390056" cy="2390056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33757AB9-A0B3-1442-9CA8-E4752A04F34C}"/>
                </a:ext>
              </a:extLst>
            </p:cNvPr>
            <p:cNvSpPr/>
            <p:nvPr/>
          </p:nvSpPr>
          <p:spPr>
            <a:xfrm>
              <a:off x="574200" y="2702022"/>
              <a:ext cx="2390056" cy="2390056"/>
            </a:xfrm>
            <a:prstGeom prst="ellipse">
              <a:avLst/>
            </a:prstGeom>
            <a:solidFill>
              <a:srgbClr val="4285F5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>
                    <a:alpha val="44000"/>
                  </a:schemeClr>
                </a:solidFill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4B6EBA3-DB65-AE46-8546-04D79881A74E}"/>
                </a:ext>
              </a:extLst>
            </p:cNvPr>
            <p:cNvSpPr txBox="1"/>
            <p:nvPr/>
          </p:nvSpPr>
          <p:spPr>
            <a:xfrm>
              <a:off x="959616" y="3419996"/>
              <a:ext cx="1619226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44000"/>
                    </a:schemeClr>
                  </a:solidFill>
                </a:rPr>
                <a:t>Atomicity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>
                      <a:alpha val="44000"/>
                    </a:schemeClr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原子性</a:t>
              </a:r>
              <a:endParaRPr kumimoji="1" lang="en-US" altLang="zh-CN" sz="2800" b="1" dirty="0">
                <a:solidFill>
                  <a:schemeClr val="bg1">
                    <a:alpha val="44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2084B9F6-7A87-974A-8E06-74E0FCB3425C}"/>
              </a:ext>
            </a:extLst>
          </p:cNvPr>
          <p:cNvGrpSpPr/>
          <p:nvPr/>
        </p:nvGrpSpPr>
        <p:grpSpPr>
          <a:xfrm>
            <a:off x="3436212" y="2564904"/>
            <a:ext cx="2390056" cy="2390056"/>
            <a:chOff x="3475916" y="2702021"/>
            <a:chExt cx="2390056" cy="2390056"/>
          </a:xfrm>
        </p:grpSpPr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514F6CA3-4BBD-4240-8392-5C00B4D72FBC}"/>
                </a:ext>
              </a:extLst>
            </p:cNvPr>
            <p:cNvSpPr/>
            <p:nvPr/>
          </p:nvSpPr>
          <p:spPr>
            <a:xfrm>
              <a:off x="3475916" y="2702021"/>
              <a:ext cx="2390056" cy="2390056"/>
            </a:xfrm>
            <a:prstGeom prst="ellipse">
              <a:avLst/>
            </a:prstGeom>
            <a:solidFill>
              <a:srgbClr val="E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FCCF2E1-437E-5B49-B2B7-2F125DE89751}"/>
                </a:ext>
              </a:extLst>
            </p:cNvPr>
            <p:cNvSpPr txBox="1"/>
            <p:nvPr/>
          </p:nvSpPr>
          <p:spPr>
            <a:xfrm>
              <a:off x="3698756" y="3419995"/>
              <a:ext cx="1944378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Consistency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一致性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FA1843E-6ABA-9E4E-A623-BB9BAA0AAE40}"/>
              </a:ext>
            </a:extLst>
          </p:cNvPr>
          <p:cNvGrpSpPr/>
          <p:nvPr/>
        </p:nvGrpSpPr>
        <p:grpSpPr>
          <a:xfrm>
            <a:off x="6422290" y="2564904"/>
            <a:ext cx="2390056" cy="2390056"/>
            <a:chOff x="6504175" y="2702021"/>
            <a:chExt cx="2390056" cy="2390056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4E6D3916-CDF1-744E-A61B-082EE02D8A9F}"/>
                </a:ext>
              </a:extLst>
            </p:cNvPr>
            <p:cNvSpPr/>
            <p:nvPr/>
          </p:nvSpPr>
          <p:spPr>
            <a:xfrm>
              <a:off x="6504175" y="2702021"/>
              <a:ext cx="2390056" cy="2390056"/>
            </a:xfrm>
            <a:prstGeom prst="ellipse">
              <a:avLst/>
            </a:prstGeom>
            <a:solidFill>
              <a:srgbClr val="FCBC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E6D122-30AA-FB48-87D6-4F9EC4FB5410}"/>
                </a:ext>
              </a:extLst>
            </p:cNvPr>
            <p:cNvSpPr txBox="1"/>
            <p:nvPr/>
          </p:nvSpPr>
          <p:spPr>
            <a:xfrm>
              <a:off x="6960924" y="3419996"/>
              <a:ext cx="1476558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Isolation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隔離性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2E040315-7DDB-D749-9EE2-333F6F84FAC4}"/>
              </a:ext>
            </a:extLst>
          </p:cNvPr>
          <p:cNvGrpSpPr/>
          <p:nvPr/>
        </p:nvGrpSpPr>
        <p:grpSpPr>
          <a:xfrm>
            <a:off x="9408368" y="2564904"/>
            <a:ext cx="2390056" cy="2390056"/>
            <a:chOff x="9532434" y="2678284"/>
            <a:chExt cx="2390056" cy="2390056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E7CF9A9C-1CD1-584B-B55D-087ADEEC2E0E}"/>
                </a:ext>
              </a:extLst>
            </p:cNvPr>
            <p:cNvSpPr/>
            <p:nvPr/>
          </p:nvSpPr>
          <p:spPr>
            <a:xfrm>
              <a:off x="9532434" y="2678284"/>
              <a:ext cx="2390056" cy="2390056"/>
            </a:xfrm>
            <a:prstGeom prst="ellipse">
              <a:avLst/>
            </a:prstGeom>
            <a:solidFill>
              <a:srgbClr val="33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A580B12-1A7F-A043-A4C4-C1321CA22ED2}"/>
                </a:ext>
              </a:extLst>
            </p:cNvPr>
            <p:cNvSpPr txBox="1"/>
            <p:nvPr/>
          </p:nvSpPr>
          <p:spPr>
            <a:xfrm>
              <a:off x="9900890" y="3396259"/>
              <a:ext cx="1653145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Durability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永久性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D8D01F55-7559-4A4F-A0DA-BA2A544E7440}"/>
              </a:ext>
            </a:extLst>
          </p:cNvPr>
          <p:cNvSpPr/>
          <p:nvPr/>
        </p:nvSpPr>
        <p:spPr>
          <a:xfrm>
            <a:off x="3974018" y="5556701"/>
            <a:ext cx="72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也有人說 </a:t>
            </a:r>
            <a:r>
              <a:rPr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CID </a:t>
            </a:r>
            <a:r>
              <a:rPr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不只是交易的特性</a:t>
            </a:r>
            <a:endParaRPr lang="en-US" altLang="zh-TW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algn="ctr"/>
            <a:r>
              <a:rPr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也是在處理資料庫</a:t>
            </a:r>
            <a:r>
              <a:rPr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query</a:t>
            </a:r>
            <a:r>
              <a:rPr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應該要注意或是遵守的特性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BF39091-329C-C34B-A7AE-BA611F51F5B3}"/>
              </a:ext>
            </a:extLst>
          </p:cNvPr>
          <p:cNvCxnSpPr>
            <a:cxnSpLocks/>
          </p:cNvCxnSpPr>
          <p:nvPr/>
        </p:nvCxnSpPr>
        <p:spPr>
          <a:xfrm>
            <a:off x="4631240" y="5301208"/>
            <a:ext cx="597215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A3F69-89A2-B04F-8CE7-A8DF4878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併發的 </a:t>
            </a:r>
            <a:r>
              <a:rPr lang="en-US" altLang="zh-TW" b="1" dirty="0"/>
              <a:t>Transaction</a:t>
            </a:r>
            <a:r>
              <a:rPr lang="zh-TW" altLang="en-US" b="1" dirty="0"/>
              <a:t> </a:t>
            </a:r>
            <a:r>
              <a:rPr lang="en-US" altLang="zh-TW" b="1" dirty="0">
                <a:sym typeface="Wingdings" pitchFamily="2" charset="2"/>
              </a:rPr>
              <a:t></a:t>
            </a:r>
            <a:r>
              <a:rPr lang="zh-TW" altLang="en-US" b="1" dirty="0">
                <a:sym typeface="Wingdings" pitchFamily="2" charset="2"/>
              </a:rPr>
              <a:t> 讀取錯誤</a:t>
            </a:r>
            <a:endParaRPr kumimoji="1"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FEA5CC0-45E7-B342-89B5-BAAF729621DC}"/>
              </a:ext>
            </a:extLst>
          </p:cNvPr>
          <p:cNvGrpSpPr/>
          <p:nvPr/>
        </p:nvGrpSpPr>
        <p:grpSpPr>
          <a:xfrm>
            <a:off x="3834846" y="1916832"/>
            <a:ext cx="4032448" cy="1010526"/>
            <a:chOff x="3863752" y="1916832"/>
            <a:chExt cx="4032448" cy="101052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4AC3499-6C91-F144-B82E-B2BE81DB09B7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E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FE092B4-2BE6-B647-BB01-B2F51BDAD466}"/>
                </a:ext>
              </a:extLst>
            </p:cNvPr>
            <p:cNvSpPr txBox="1"/>
            <p:nvPr/>
          </p:nvSpPr>
          <p:spPr>
            <a:xfrm>
              <a:off x="4250942" y="2160485"/>
              <a:ext cx="32580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Dirty Read</a:t>
              </a:r>
              <a:r>
                <a:rPr kumimoji="1" lang="zh-TW" altLang="en-US" sz="2800" b="1" dirty="0">
                  <a:solidFill>
                    <a:schemeClr val="bg1"/>
                  </a:solidFill>
                </a:rPr>
                <a:t>   </a:t>
              </a:r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髒讀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0957649-84BF-1447-9EDD-EC52692F02B1}"/>
              </a:ext>
            </a:extLst>
          </p:cNvPr>
          <p:cNvGrpSpPr/>
          <p:nvPr/>
        </p:nvGrpSpPr>
        <p:grpSpPr>
          <a:xfrm>
            <a:off x="3834846" y="3531599"/>
            <a:ext cx="4032448" cy="1010526"/>
            <a:chOff x="3863752" y="3535052"/>
            <a:chExt cx="4032448" cy="101052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D229EDB-A188-1245-9BDA-92BEB98FC318}"/>
                </a:ext>
              </a:extLst>
            </p:cNvPr>
            <p:cNvSpPr/>
            <p:nvPr/>
          </p:nvSpPr>
          <p:spPr>
            <a:xfrm>
              <a:off x="3863752" y="3535052"/>
              <a:ext cx="4032448" cy="1010526"/>
            </a:xfrm>
            <a:prstGeom prst="rect">
              <a:avLst/>
            </a:prstGeom>
            <a:solidFill>
              <a:srgbClr val="428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34F4A30-5A06-E34D-A568-C4A225F67844}"/>
                </a:ext>
              </a:extLst>
            </p:cNvPr>
            <p:cNvSpPr txBox="1"/>
            <p:nvPr/>
          </p:nvSpPr>
          <p:spPr>
            <a:xfrm>
              <a:off x="3921565" y="3563262"/>
              <a:ext cx="3916823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Non-repeatable</a:t>
              </a:r>
              <a:r>
                <a:rPr kumimoji="1" lang="zh-TW" altLang="en-US" sz="28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TW" sz="2800" b="1" dirty="0">
                  <a:solidFill>
                    <a:schemeClr val="bg1"/>
                  </a:solidFill>
                </a:rPr>
                <a:t>read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無法重複讀取到的結果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6362007-9974-A84F-9195-1A4BE9837FF8}"/>
              </a:ext>
            </a:extLst>
          </p:cNvPr>
          <p:cNvGrpSpPr/>
          <p:nvPr/>
        </p:nvGrpSpPr>
        <p:grpSpPr>
          <a:xfrm>
            <a:off x="3834846" y="5146367"/>
            <a:ext cx="4032448" cy="1010526"/>
            <a:chOff x="3863752" y="1916832"/>
            <a:chExt cx="4032448" cy="10105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77395B6-E68C-5545-A727-F41F28EDF7A3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FCBC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E4A7EA4-5E02-4341-BAA1-FC6E25FA0812}"/>
                </a:ext>
              </a:extLst>
            </p:cNvPr>
            <p:cNvSpPr txBox="1"/>
            <p:nvPr/>
          </p:nvSpPr>
          <p:spPr>
            <a:xfrm>
              <a:off x="4057347" y="2160485"/>
              <a:ext cx="364525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Phantom Read</a:t>
              </a:r>
              <a:r>
                <a:rPr kumimoji="1" lang="zh-TW" altLang="en-US" sz="2800" b="1" dirty="0">
                  <a:solidFill>
                    <a:schemeClr val="bg1"/>
                  </a:solidFill>
                </a:rPr>
                <a:t>   </a:t>
              </a:r>
              <a:r>
                <a:rPr kumimoji="1" lang="zh-TW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幻讀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676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A3F69-89A2-B04F-8CE7-A8DF4878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1143000"/>
          </a:xfrm>
        </p:spPr>
        <p:txBody>
          <a:bodyPr>
            <a:normAutofit/>
          </a:bodyPr>
          <a:lstStyle/>
          <a:p>
            <a:r>
              <a:rPr lang="zh-TW" altLang="en-US" b="1" dirty="0"/>
              <a:t>兩個併發的 </a:t>
            </a:r>
            <a:r>
              <a:rPr lang="en-US" altLang="zh-TW" b="1" dirty="0"/>
              <a:t>Transaction</a:t>
            </a:r>
            <a:endParaRPr kumimoji="1"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FEA5CC0-45E7-B342-89B5-BAAF729621DC}"/>
              </a:ext>
            </a:extLst>
          </p:cNvPr>
          <p:cNvGrpSpPr/>
          <p:nvPr/>
        </p:nvGrpSpPr>
        <p:grpSpPr>
          <a:xfrm>
            <a:off x="3863752" y="1268760"/>
            <a:ext cx="4032448" cy="720000"/>
            <a:chOff x="3863752" y="1916832"/>
            <a:chExt cx="4032448" cy="134736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4AC3499-6C91-F144-B82E-B2BE81DB09B7}"/>
                </a:ext>
              </a:extLst>
            </p:cNvPr>
            <p:cNvSpPr/>
            <p:nvPr/>
          </p:nvSpPr>
          <p:spPr>
            <a:xfrm>
              <a:off x="3863752" y="1916832"/>
              <a:ext cx="4032448" cy="1347368"/>
            </a:xfrm>
            <a:prstGeom prst="rect">
              <a:avLst/>
            </a:prstGeom>
            <a:solidFill>
              <a:srgbClr val="E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FE092B4-2BE6-B647-BB01-B2F51BDAD466}"/>
                </a:ext>
              </a:extLst>
            </p:cNvPr>
            <p:cNvSpPr txBox="1"/>
            <p:nvPr/>
          </p:nvSpPr>
          <p:spPr>
            <a:xfrm>
              <a:off x="4250942" y="2328906"/>
              <a:ext cx="32580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Dirty Read</a:t>
              </a:r>
              <a:r>
                <a:rPr kumimoji="1" lang="zh-TW" altLang="en-US" sz="2800" b="1" dirty="0">
                  <a:solidFill>
                    <a:schemeClr val="bg1"/>
                  </a:solidFill>
                </a:rPr>
                <a:t>   </a:t>
              </a:r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髒讀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FBC305C-2E03-44D4-B7E7-BE1199ECA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08183"/>
              </p:ext>
            </p:extLst>
          </p:nvPr>
        </p:nvGraphicFramePr>
        <p:xfrm>
          <a:off x="407368" y="2208962"/>
          <a:ext cx="11377264" cy="41305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698129">
                  <a:extLst>
                    <a:ext uri="{9D8B030D-6E8A-4147-A177-3AD203B41FA5}">
                      <a16:colId xmlns:a16="http://schemas.microsoft.com/office/drawing/2014/main" val="4294813101"/>
                    </a:ext>
                  </a:extLst>
                </a:gridCol>
                <a:gridCol w="5679135">
                  <a:extLst>
                    <a:ext uri="{9D8B030D-6E8A-4147-A177-3AD203B41FA5}">
                      <a16:colId xmlns:a16="http://schemas.microsoft.com/office/drawing/2014/main" val="2478666612"/>
                    </a:ext>
                  </a:extLst>
                </a:gridCol>
              </a:tblGrid>
              <a:tr h="42795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Transaction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1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Transaction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1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227492"/>
                  </a:ext>
                </a:extLst>
              </a:tr>
              <a:tr h="863276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BEGIN;</a:t>
                      </a:r>
                      <a:br>
                        <a:rPr lang="en-US" altLang="zh-TW" dirty="0"/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money FROM customer WHERE id = 1;</a:t>
                      </a:r>
                      <a:br>
                        <a:rPr lang="en-US" altLang="zh-TW" dirty="0"/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money = 100 */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35118"/>
                  </a:ext>
                </a:extLst>
              </a:tr>
              <a:tr h="86327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BEGIN;</a:t>
                      </a:r>
                      <a:br>
                        <a:rPr lang="en-US" altLang="zh-TW" dirty="0"/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customer SET money = 1000 WHERE id = 1;</a:t>
                      </a:r>
                      <a:br>
                        <a:rPr lang="en-US" altLang="zh-TW" dirty="0"/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money = 1000 */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31733"/>
                  </a:ext>
                </a:extLst>
              </a:tr>
              <a:tr h="72172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money FROM customer WHERE id = 1;</a:t>
                      </a:r>
                      <a:br>
                        <a:rPr lang="en-US" altLang="zh-TW" dirty="0"/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money = 1000 */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772103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髒讀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(dirty read)</a:t>
                      </a:r>
                      <a:br>
                        <a:rPr lang="en-US" altLang="zh-TW" dirty="0"/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money = 1000 */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/*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實際為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但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b="0" dirty="0"/>
                        <a:t>Transaction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0" dirty="0"/>
                        <a:t>A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以為是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 */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ROLLBACK;</a:t>
                      </a:r>
                      <a:br>
                        <a:rPr lang="en-US" altLang="zh-TW" dirty="0"/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money = 100 */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81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85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A3F69-89A2-B04F-8CE7-A8DF4878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1143000"/>
          </a:xfrm>
        </p:spPr>
        <p:txBody>
          <a:bodyPr>
            <a:normAutofit/>
          </a:bodyPr>
          <a:lstStyle/>
          <a:p>
            <a:r>
              <a:rPr lang="zh-TW" altLang="en-US" b="1" dirty="0"/>
              <a:t>兩個併發的 </a:t>
            </a:r>
            <a:r>
              <a:rPr lang="en-US" altLang="zh-TW" b="1" dirty="0"/>
              <a:t>Transaction</a:t>
            </a:r>
            <a:endParaRPr kumimoji="1"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8B671E7-B114-8E46-B445-5CA7A65247B1}"/>
              </a:ext>
            </a:extLst>
          </p:cNvPr>
          <p:cNvGrpSpPr/>
          <p:nvPr/>
        </p:nvGrpSpPr>
        <p:grpSpPr>
          <a:xfrm>
            <a:off x="3863752" y="1268760"/>
            <a:ext cx="4032448" cy="1010526"/>
            <a:chOff x="3863752" y="3535052"/>
            <a:chExt cx="4032448" cy="101052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2FA566-EB23-6D47-AEF4-51EEF4F3F9C8}"/>
                </a:ext>
              </a:extLst>
            </p:cNvPr>
            <p:cNvSpPr/>
            <p:nvPr/>
          </p:nvSpPr>
          <p:spPr>
            <a:xfrm>
              <a:off x="3863752" y="3535052"/>
              <a:ext cx="4032448" cy="1010526"/>
            </a:xfrm>
            <a:prstGeom prst="rect">
              <a:avLst/>
            </a:prstGeom>
            <a:solidFill>
              <a:srgbClr val="428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3EA2E6C-6D44-344E-8F17-1B9CFB924883}"/>
                </a:ext>
              </a:extLst>
            </p:cNvPr>
            <p:cNvSpPr txBox="1"/>
            <p:nvPr/>
          </p:nvSpPr>
          <p:spPr>
            <a:xfrm>
              <a:off x="3921565" y="3563262"/>
              <a:ext cx="3916823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Non-repeatable</a:t>
              </a:r>
              <a:r>
                <a:rPr kumimoji="1" lang="zh-TW" altLang="en-US" sz="28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TW" sz="2800" b="1" dirty="0">
                  <a:solidFill>
                    <a:schemeClr val="bg1"/>
                  </a:solidFill>
                </a:rPr>
                <a:t>read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無法重複讀取到的結果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A1A0E48-A411-46E1-A733-77D2947E6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07256"/>
              </p:ext>
            </p:extLst>
          </p:nvPr>
        </p:nvGraphicFramePr>
        <p:xfrm>
          <a:off x="479376" y="2348880"/>
          <a:ext cx="11233248" cy="43599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616624">
                  <a:extLst>
                    <a:ext uri="{9D8B030D-6E8A-4147-A177-3AD203B41FA5}">
                      <a16:colId xmlns:a16="http://schemas.microsoft.com/office/drawing/2014/main" val="1380757074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1383285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Transaction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1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Transaction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1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84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BEGIN;</a:t>
                      </a:r>
                      <a:br>
                        <a:rPr lang="en-US" altLang="zh-TW" dirty="0"/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money FROM customer WHERE id = 1;</a:t>
                      </a:r>
                      <a:br>
                        <a:rPr lang="en-US" altLang="zh-TW" dirty="0"/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money = 500 */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23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BEGIN;</a:t>
                      </a:r>
                      <a:br>
                        <a:rPr lang="en-US" altLang="zh-TW" dirty="0"/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customer SET money = 100 WHERE id = 1;</a:t>
                      </a:r>
                      <a:br>
                        <a:rPr lang="en-US" altLang="zh-TW" dirty="0"/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money = 1000 */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12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COMMIT;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/*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</a:t>
                      </a:r>
                      <a:r>
                        <a:rPr lang="en-US" dirty="0">
                          <a:effectLst/>
                        </a:rPr>
                        <a:t> = 1000 */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34954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money FROM customer WHERE id = 1;</a:t>
                      </a:r>
                      <a:br>
                        <a:rPr lang="en-US" altLang="zh-TW" dirty="0"/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money = 1000 */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12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無法重覆讀取到相同結果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(non-repeatable read)</a:t>
                      </a:r>
                      <a:b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第一次讀到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 =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500</a:t>
                      </a:r>
                      <a:b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第二次讀到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 =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1000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79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12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軟正黑體" pitchFamily="34" charset="-120"/>
                <a:ea typeface="微軟正黑體" pitchFamily="34" charset="-120"/>
              </a:rPr>
              <a:t>什麼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Transaction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？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3EC0E35-A637-094B-AA1D-C12196F404BF}"/>
              </a:ext>
            </a:extLst>
          </p:cNvPr>
          <p:cNvSpPr txBox="1"/>
          <p:nvPr/>
        </p:nvSpPr>
        <p:spPr>
          <a:xfrm>
            <a:off x="3099193" y="2130376"/>
            <a:ext cx="8771953" cy="112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資料庫執行過程中的一個「邏輯單位」</a:t>
            </a:r>
            <a:endParaRPr kumimoji="1" lang="en-US" altLang="zh-TW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一個</a:t>
            </a:r>
            <a: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transaction = </a:t>
            </a:r>
            <a:r>
              <a:rPr kumimoji="1"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一組一連串對資料庫進行存取、讀取的行為</a:t>
            </a:r>
            <a:endParaRPr kumimoji="1" lang="en-US" altLang="zh-CN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D75849-077C-4F4C-9756-BF1E5A521AA4}"/>
              </a:ext>
            </a:extLst>
          </p:cNvPr>
          <p:cNvSpPr txBox="1"/>
          <p:nvPr/>
        </p:nvSpPr>
        <p:spPr>
          <a:xfrm>
            <a:off x="3128954" y="4295317"/>
            <a:ext cx="4955203" cy="1682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b="1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成功</a:t>
            </a:r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or </a:t>
            </a:r>
            <a:r>
              <a:rPr kumimoji="1" lang="zh-CN" altLang="en-US" sz="2400" b="1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失敗</a:t>
            </a:r>
            <a:endParaRPr kumimoji="1" lang="en-US" altLang="zh-CN" sz="2400" b="1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全部</a:t>
            </a:r>
            <a: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SQL</a:t>
            </a:r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執行成功       </a:t>
            </a:r>
            <a: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-&gt; commit</a:t>
            </a:r>
            <a:b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</a:br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只要有任一個</a:t>
            </a:r>
            <a: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SQL</a:t>
            </a:r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失敗 </a:t>
            </a:r>
            <a: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-&gt; rollback</a:t>
            </a:r>
            <a:endParaRPr kumimoji="1" lang="en-US" altLang="zh-CN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E678A61-0DEA-8848-9BE7-F9DDC6A763E8}"/>
              </a:ext>
            </a:extLst>
          </p:cNvPr>
          <p:cNvGrpSpPr/>
          <p:nvPr/>
        </p:nvGrpSpPr>
        <p:grpSpPr>
          <a:xfrm>
            <a:off x="539857" y="1604761"/>
            <a:ext cx="2180067" cy="2180067"/>
            <a:chOff x="504457" y="2697810"/>
            <a:chExt cx="2180067" cy="2180067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1D45516F-7F66-6544-AEEA-2A0201A778EA}"/>
                </a:ext>
              </a:extLst>
            </p:cNvPr>
            <p:cNvSpPr/>
            <p:nvPr/>
          </p:nvSpPr>
          <p:spPr>
            <a:xfrm>
              <a:off x="504457" y="2697810"/>
              <a:ext cx="2180067" cy="2180067"/>
            </a:xfrm>
            <a:prstGeom prst="ellipse">
              <a:avLst/>
            </a:prstGeom>
            <a:solidFill>
              <a:srgbClr val="428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D810437-65F3-3249-B2B6-F831E041A862}"/>
                </a:ext>
              </a:extLst>
            </p:cNvPr>
            <p:cNvSpPr txBox="1"/>
            <p:nvPr/>
          </p:nvSpPr>
          <p:spPr>
            <a:xfrm>
              <a:off x="632528" y="3310790"/>
              <a:ext cx="1923924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Transaction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交易</a:t>
              </a:r>
              <a:r>
                <a:rPr kumimoji="1" lang="en-US" altLang="zh-CN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/</a:t>
              </a:r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事務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958C2CA-7E7C-9744-8BB1-DE843A99F5D9}"/>
              </a:ext>
            </a:extLst>
          </p:cNvPr>
          <p:cNvGrpSpPr/>
          <p:nvPr/>
        </p:nvGrpSpPr>
        <p:grpSpPr>
          <a:xfrm>
            <a:off x="609600" y="4046701"/>
            <a:ext cx="2180067" cy="2180067"/>
            <a:chOff x="504457" y="2697810"/>
            <a:chExt cx="2180067" cy="2180067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281114D6-6777-F848-AA3B-B4F68A739498}"/>
                </a:ext>
              </a:extLst>
            </p:cNvPr>
            <p:cNvSpPr/>
            <p:nvPr/>
          </p:nvSpPr>
          <p:spPr>
            <a:xfrm>
              <a:off x="504457" y="2697810"/>
              <a:ext cx="2180067" cy="2180067"/>
            </a:xfrm>
            <a:prstGeom prst="ellipse">
              <a:avLst/>
            </a:prstGeom>
            <a:solidFill>
              <a:srgbClr val="33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D39CD31-0800-9941-B081-718EAC0B0AC7}"/>
                </a:ext>
              </a:extLst>
            </p:cNvPr>
            <p:cNvSpPr txBox="1"/>
            <p:nvPr/>
          </p:nvSpPr>
          <p:spPr>
            <a:xfrm>
              <a:off x="771187" y="3526233"/>
              <a:ext cx="164660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兩種結局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A3F69-89A2-B04F-8CE7-A8DF4878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1143000"/>
          </a:xfrm>
        </p:spPr>
        <p:txBody>
          <a:bodyPr>
            <a:normAutofit/>
          </a:bodyPr>
          <a:lstStyle/>
          <a:p>
            <a:r>
              <a:rPr lang="zh-TW" altLang="en-US" b="1" dirty="0"/>
              <a:t>兩個併發的 </a:t>
            </a:r>
            <a:r>
              <a:rPr lang="en-US" altLang="zh-TW" b="1" dirty="0"/>
              <a:t>Transaction</a:t>
            </a:r>
            <a:endParaRPr kumimoji="1"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A56D80B-9129-0444-8DA8-79ED88077B38}"/>
              </a:ext>
            </a:extLst>
          </p:cNvPr>
          <p:cNvGrpSpPr/>
          <p:nvPr/>
        </p:nvGrpSpPr>
        <p:grpSpPr>
          <a:xfrm>
            <a:off x="4079776" y="1268760"/>
            <a:ext cx="4032448" cy="720000"/>
            <a:chOff x="3863752" y="1916832"/>
            <a:chExt cx="4032448" cy="720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29E169-4A9F-9943-A94A-F68035CC2BDA}"/>
                </a:ext>
              </a:extLst>
            </p:cNvPr>
            <p:cNvSpPr/>
            <p:nvPr/>
          </p:nvSpPr>
          <p:spPr>
            <a:xfrm>
              <a:off x="3863752" y="1916832"/>
              <a:ext cx="4032448" cy="720000"/>
            </a:xfrm>
            <a:prstGeom prst="rect">
              <a:avLst/>
            </a:prstGeom>
            <a:solidFill>
              <a:srgbClr val="FCBC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311C7B8-85C1-0E42-9C20-F8F81B1A3A78}"/>
                </a:ext>
              </a:extLst>
            </p:cNvPr>
            <p:cNvSpPr txBox="1"/>
            <p:nvPr/>
          </p:nvSpPr>
          <p:spPr>
            <a:xfrm>
              <a:off x="4057347" y="2015222"/>
              <a:ext cx="364525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Phantom Read</a:t>
              </a:r>
              <a:r>
                <a:rPr kumimoji="1" lang="zh-TW" altLang="en-US" sz="2800" b="1" dirty="0">
                  <a:solidFill>
                    <a:schemeClr val="bg1"/>
                  </a:solidFill>
                </a:rPr>
                <a:t>   </a:t>
              </a:r>
              <a:r>
                <a:rPr kumimoji="1" lang="zh-TW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幻讀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aphicFrame>
        <p:nvGraphicFramePr>
          <p:cNvPr id="9" name="表格 3">
            <a:extLst>
              <a:ext uri="{FF2B5EF4-FFF2-40B4-BE49-F238E27FC236}">
                <a16:creationId xmlns:a16="http://schemas.microsoft.com/office/drawing/2014/main" id="{BE841816-AA62-4B14-BB7E-6C7EB8292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282985"/>
              </p:ext>
            </p:extLst>
          </p:nvPr>
        </p:nvGraphicFramePr>
        <p:xfrm>
          <a:off x="407368" y="2208963"/>
          <a:ext cx="11377264" cy="411383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698129">
                  <a:extLst>
                    <a:ext uri="{9D8B030D-6E8A-4147-A177-3AD203B41FA5}">
                      <a16:colId xmlns:a16="http://schemas.microsoft.com/office/drawing/2014/main" val="4294813101"/>
                    </a:ext>
                  </a:extLst>
                </a:gridCol>
                <a:gridCol w="5679135">
                  <a:extLst>
                    <a:ext uri="{9D8B030D-6E8A-4147-A177-3AD203B41FA5}">
                      <a16:colId xmlns:a16="http://schemas.microsoft.com/office/drawing/2014/main" val="2478666612"/>
                    </a:ext>
                  </a:extLst>
                </a:gridCol>
              </a:tblGrid>
              <a:tr h="35151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Transaction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1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Transaction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1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227492"/>
                  </a:ext>
                </a:extLst>
              </a:tr>
              <a:tr h="878782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BEGIN;</a:t>
                      </a:r>
                      <a:br>
                        <a:rPr lang="en-US" altLang="zh-TW" dirty="0"/>
                      </a:b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SELECT * FROM product ;</a:t>
                      </a:r>
                      <a:br>
                        <a:rPr lang="en-US" altLang="zh-TW" dirty="0"/>
                      </a:b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/* id=1 , price=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300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 */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35118"/>
                  </a:ext>
                </a:extLst>
              </a:tr>
              <a:tr h="87878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BEGIN;</a:t>
                      </a:r>
                      <a:br>
                        <a:rPr lang="en-US" altLang="zh-TW" dirty="0"/>
                      </a:b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INSERT INTO product VALUES (2, 500);</a:t>
                      </a:r>
                      <a:br>
                        <a:rPr lang="en-US" altLang="zh-TW" dirty="0"/>
                      </a:b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COMMMIT;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31733"/>
                  </a:ext>
                </a:extLst>
              </a:tr>
              <a:tr h="1070328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SELECT * FROM product ;</a:t>
                      </a:r>
                    </a:p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/* id=1 , price=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300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 */</a:t>
                      </a:r>
                    </a:p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/* id=2 , price=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500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 */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772103"/>
                  </a:ext>
                </a:extLst>
              </a:tr>
              <a:tr h="8489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幻讀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(phantom read)</a:t>
                      </a:r>
                      <a:b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兩次取得的筆數不相同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81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655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3591627-5EE4-4405-9F0A-1637D65B3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1383440"/>
            <a:ext cx="2592288" cy="5102063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9B98DCCE-E81A-47A2-8C0F-97FBA318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143000"/>
          </a:xfrm>
        </p:spPr>
        <p:txBody>
          <a:bodyPr/>
          <a:lstStyle/>
          <a:p>
            <a:r>
              <a:rPr kumimoji="1" lang="zh-TW" altLang="en-US" dirty="0"/>
              <a:t>一致性的根本解決之道</a:t>
            </a:r>
          </a:p>
        </p:txBody>
      </p:sp>
    </p:spTree>
    <p:extLst>
      <p:ext uri="{BB962C8B-B14F-4D97-AF65-F5344CB8AC3E}">
        <p14:creationId xmlns:p14="http://schemas.microsoft.com/office/powerpoint/2010/main" val="2923648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F82E0-AB78-B449-AA2B-9404C2DB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交易的四種隔離層級</a:t>
            </a:r>
            <a:r>
              <a:rPr kumimoji="1" lang="en-US" altLang="zh-TW" dirty="0"/>
              <a:t>(Isolation Level)</a:t>
            </a:r>
            <a:endParaRPr kumimoji="1"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F72F9D7-DEA0-B242-91C8-0164FA880BC3}"/>
              </a:ext>
            </a:extLst>
          </p:cNvPr>
          <p:cNvGrpSpPr/>
          <p:nvPr/>
        </p:nvGrpSpPr>
        <p:grpSpPr>
          <a:xfrm>
            <a:off x="3863752" y="1844824"/>
            <a:ext cx="4032448" cy="1010526"/>
            <a:chOff x="3863752" y="1916832"/>
            <a:chExt cx="4032448" cy="101052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667970-CFAF-0848-B56C-131AA3F70D9E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E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648108E-A869-F34E-908E-1AB7DC7E2CDD}"/>
                </a:ext>
              </a:extLst>
            </p:cNvPr>
            <p:cNvSpPr txBox="1"/>
            <p:nvPr/>
          </p:nvSpPr>
          <p:spPr>
            <a:xfrm>
              <a:off x="4250942" y="2160485"/>
              <a:ext cx="32580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Read Uncommitted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D71E07F-2C41-C949-BFFC-B8697A282631}"/>
              </a:ext>
            </a:extLst>
          </p:cNvPr>
          <p:cNvGrpSpPr/>
          <p:nvPr/>
        </p:nvGrpSpPr>
        <p:grpSpPr>
          <a:xfrm>
            <a:off x="3863752" y="2891288"/>
            <a:ext cx="4032448" cy="1010526"/>
            <a:chOff x="3863752" y="3535052"/>
            <a:chExt cx="4032448" cy="10105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461BEE0-BBE8-4A4D-97E6-D4BC909D555E}"/>
                </a:ext>
              </a:extLst>
            </p:cNvPr>
            <p:cNvSpPr/>
            <p:nvPr/>
          </p:nvSpPr>
          <p:spPr>
            <a:xfrm>
              <a:off x="3863752" y="3535052"/>
              <a:ext cx="4032448" cy="1010526"/>
            </a:xfrm>
            <a:prstGeom prst="rect">
              <a:avLst/>
            </a:prstGeom>
            <a:solidFill>
              <a:srgbClr val="428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9D2BEC3-F101-414F-ABBC-E81745FC5C56}"/>
                </a:ext>
              </a:extLst>
            </p:cNvPr>
            <p:cNvSpPr txBox="1"/>
            <p:nvPr/>
          </p:nvSpPr>
          <p:spPr>
            <a:xfrm>
              <a:off x="3921565" y="3778705"/>
              <a:ext cx="391682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Read Committed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23EC399-6625-DA47-BC79-90E2F6F92308}"/>
              </a:ext>
            </a:extLst>
          </p:cNvPr>
          <p:cNvGrpSpPr/>
          <p:nvPr/>
        </p:nvGrpSpPr>
        <p:grpSpPr>
          <a:xfrm>
            <a:off x="3863752" y="3937752"/>
            <a:ext cx="4032448" cy="1010526"/>
            <a:chOff x="3863752" y="1916832"/>
            <a:chExt cx="4032448" cy="101052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3AEB664-C45A-274E-84D4-B94F19C24019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FCBC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B2A43DD-FAF6-1241-A413-5ABCED8D9290}"/>
                </a:ext>
              </a:extLst>
            </p:cNvPr>
            <p:cNvSpPr txBox="1"/>
            <p:nvPr/>
          </p:nvSpPr>
          <p:spPr>
            <a:xfrm>
              <a:off x="4057347" y="2160485"/>
              <a:ext cx="364525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Repeatable Read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097332D-CC39-B34B-8C34-504D32581C05}"/>
              </a:ext>
            </a:extLst>
          </p:cNvPr>
          <p:cNvGrpSpPr/>
          <p:nvPr/>
        </p:nvGrpSpPr>
        <p:grpSpPr>
          <a:xfrm>
            <a:off x="3863752" y="4984217"/>
            <a:ext cx="4032448" cy="1010526"/>
            <a:chOff x="3863752" y="1916832"/>
            <a:chExt cx="4032448" cy="101052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F021B5-381D-B541-B505-2C5E3BDB8A9C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33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B059DBB-BBCA-D241-BDA4-F0D3E12C85D2}"/>
                </a:ext>
              </a:extLst>
            </p:cNvPr>
            <p:cNvSpPr txBox="1"/>
            <p:nvPr/>
          </p:nvSpPr>
          <p:spPr>
            <a:xfrm>
              <a:off x="4250942" y="2160485"/>
              <a:ext cx="32580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Serializable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167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25E3B62-E9A7-BA46-9316-DD7FE32AFA9C}"/>
              </a:ext>
            </a:extLst>
          </p:cNvPr>
          <p:cNvCxnSpPr>
            <a:cxnSpLocks/>
          </p:cNvCxnSpPr>
          <p:nvPr/>
        </p:nvCxnSpPr>
        <p:spPr>
          <a:xfrm flipV="1">
            <a:off x="2855640" y="2440879"/>
            <a:ext cx="2403414" cy="1"/>
          </a:xfrm>
          <a:prstGeom prst="line">
            <a:avLst/>
          </a:prstGeom>
          <a:ln w="41275" cap="rnd">
            <a:solidFill>
              <a:srgbClr val="EB433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001F82E0-AB78-B449-AA2B-9404C2DB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143000"/>
          </a:xfrm>
        </p:spPr>
        <p:txBody>
          <a:bodyPr/>
          <a:lstStyle/>
          <a:p>
            <a:r>
              <a:rPr kumimoji="1" lang="zh-TW" altLang="en-US" dirty="0"/>
              <a:t>交易的四種隔離層級</a:t>
            </a:r>
            <a:r>
              <a:rPr kumimoji="1" lang="en-US" altLang="zh-TW" dirty="0"/>
              <a:t>(Isolation Level)</a:t>
            </a:r>
            <a:endParaRPr kumimoji="1"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F72F9D7-DEA0-B242-91C8-0164FA880BC3}"/>
              </a:ext>
            </a:extLst>
          </p:cNvPr>
          <p:cNvGrpSpPr/>
          <p:nvPr/>
        </p:nvGrpSpPr>
        <p:grpSpPr>
          <a:xfrm>
            <a:off x="839416" y="1916832"/>
            <a:ext cx="4032448" cy="1010526"/>
            <a:chOff x="3863752" y="1916832"/>
            <a:chExt cx="4032448" cy="101052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667970-CFAF-0848-B56C-131AA3F70D9E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E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648108E-A869-F34E-908E-1AB7DC7E2CDD}"/>
                </a:ext>
              </a:extLst>
            </p:cNvPr>
            <p:cNvSpPr txBox="1"/>
            <p:nvPr/>
          </p:nvSpPr>
          <p:spPr>
            <a:xfrm>
              <a:off x="4250942" y="2160485"/>
              <a:ext cx="32580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Read Uncommitted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D71E07F-2C41-C949-BFFC-B8697A282631}"/>
              </a:ext>
            </a:extLst>
          </p:cNvPr>
          <p:cNvGrpSpPr/>
          <p:nvPr/>
        </p:nvGrpSpPr>
        <p:grpSpPr>
          <a:xfrm>
            <a:off x="839416" y="2963296"/>
            <a:ext cx="4032448" cy="1010526"/>
            <a:chOff x="3863752" y="3535052"/>
            <a:chExt cx="4032448" cy="10105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461BEE0-BBE8-4A4D-97E6-D4BC909D555E}"/>
                </a:ext>
              </a:extLst>
            </p:cNvPr>
            <p:cNvSpPr/>
            <p:nvPr/>
          </p:nvSpPr>
          <p:spPr>
            <a:xfrm>
              <a:off x="3863752" y="3535052"/>
              <a:ext cx="4032448" cy="1010526"/>
            </a:xfrm>
            <a:prstGeom prst="rect">
              <a:avLst/>
            </a:prstGeom>
            <a:solidFill>
              <a:srgbClr val="4285F5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bg1">
                    <a:alpha val="44000"/>
                  </a:schemeClr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9D2BEC3-F101-414F-ABBC-E81745FC5C56}"/>
                </a:ext>
              </a:extLst>
            </p:cNvPr>
            <p:cNvSpPr txBox="1"/>
            <p:nvPr/>
          </p:nvSpPr>
          <p:spPr>
            <a:xfrm>
              <a:off x="3921565" y="3778705"/>
              <a:ext cx="391682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44000"/>
                    </a:schemeClr>
                  </a:solidFill>
                </a:rPr>
                <a:t>Read Committed</a:t>
              </a:r>
              <a:endParaRPr kumimoji="1" lang="en-US" altLang="zh-CN" sz="2800" b="1" dirty="0">
                <a:solidFill>
                  <a:schemeClr val="bg1">
                    <a:alpha val="44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23EC399-6625-DA47-BC79-90E2F6F92308}"/>
              </a:ext>
            </a:extLst>
          </p:cNvPr>
          <p:cNvGrpSpPr/>
          <p:nvPr/>
        </p:nvGrpSpPr>
        <p:grpSpPr>
          <a:xfrm>
            <a:off x="839416" y="4009760"/>
            <a:ext cx="4032448" cy="1010526"/>
            <a:chOff x="3863752" y="1916832"/>
            <a:chExt cx="4032448" cy="101052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3AEB664-C45A-274E-84D4-B94F19C24019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FCBC04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bg1">
                    <a:alpha val="44000"/>
                  </a:schemeClr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B2A43DD-FAF6-1241-A413-5ABCED8D9290}"/>
                </a:ext>
              </a:extLst>
            </p:cNvPr>
            <p:cNvSpPr txBox="1"/>
            <p:nvPr/>
          </p:nvSpPr>
          <p:spPr>
            <a:xfrm>
              <a:off x="4057347" y="2160485"/>
              <a:ext cx="364525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44000"/>
                    </a:schemeClr>
                  </a:solidFill>
                </a:rPr>
                <a:t>Repeatable Read</a:t>
              </a:r>
              <a:endParaRPr kumimoji="1" lang="en-US" altLang="zh-CN" sz="2800" b="1" dirty="0">
                <a:solidFill>
                  <a:schemeClr val="bg1">
                    <a:alpha val="44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097332D-CC39-B34B-8C34-504D32581C05}"/>
              </a:ext>
            </a:extLst>
          </p:cNvPr>
          <p:cNvGrpSpPr/>
          <p:nvPr/>
        </p:nvGrpSpPr>
        <p:grpSpPr>
          <a:xfrm>
            <a:off x="839416" y="5056225"/>
            <a:ext cx="4032448" cy="1010526"/>
            <a:chOff x="3863752" y="1916832"/>
            <a:chExt cx="4032448" cy="101052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F021B5-381D-B541-B505-2C5E3BDB8A9C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33A853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bg1">
                    <a:alpha val="44000"/>
                  </a:schemeClr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B059DBB-BBCA-D241-BDA4-F0D3E12C85D2}"/>
                </a:ext>
              </a:extLst>
            </p:cNvPr>
            <p:cNvSpPr txBox="1"/>
            <p:nvPr/>
          </p:nvSpPr>
          <p:spPr>
            <a:xfrm>
              <a:off x="4250942" y="2160485"/>
              <a:ext cx="32580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44000"/>
                    </a:schemeClr>
                  </a:solidFill>
                </a:rPr>
                <a:t>Serializable</a:t>
              </a:r>
              <a:endParaRPr kumimoji="1" lang="en-US" altLang="zh-CN" sz="2800" b="1" dirty="0">
                <a:solidFill>
                  <a:schemeClr val="bg1">
                    <a:alpha val="44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533146-A649-F447-B9BD-34C8072B8024}"/>
              </a:ext>
            </a:extLst>
          </p:cNvPr>
          <p:cNvSpPr/>
          <p:nvPr/>
        </p:nvSpPr>
        <p:spPr>
          <a:xfrm>
            <a:off x="5447928" y="1836141"/>
            <a:ext cx="7234336" cy="4187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這是最低的層級。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SELECT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可以讀取其他交易中尚未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commit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的資料。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如果讀取的資料，最後被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rollback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，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便會造成讀取到被取消的資料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(dirty read)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。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⚠️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SELECT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不會被阻擋，如果是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UPDATE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仍會被阻擋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⚠️</a:t>
            </a:r>
            <a:br>
              <a:rPr lang="zh-TW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</a:b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🔺  可能產生：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-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髒讀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(dirty read)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-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無法重覆讀取到相同結果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(non-repeatable read)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-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幻讀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(phantom read)</a:t>
            </a:r>
            <a:endParaRPr lang="zh-TW" altLang="en-US" sz="2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4814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F82E0-AB78-B449-AA2B-9404C2DB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143000"/>
          </a:xfrm>
        </p:spPr>
        <p:txBody>
          <a:bodyPr/>
          <a:lstStyle/>
          <a:p>
            <a:r>
              <a:rPr kumimoji="1" lang="zh-TW" altLang="en-US" dirty="0"/>
              <a:t>交易的四種隔離層級</a:t>
            </a:r>
            <a:r>
              <a:rPr kumimoji="1" lang="en-US" altLang="zh-TW" dirty="0"/>
              <a:t>(Isolation Level)</a:t>
            </a:r>
            <a:endParaRPr kumimoji="1"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F72F9D7-DEA0-B242-91C8-0164FA880BC3}"/>
              </a:ext>
            </a:extLst>
          </p:cNvPr>
          <p:cNvGrpSpPr/>
          <p:nvPr/>
        </p:nvGrpSpPr>
        <p:grpSpPr>
          <a:xfrm>
            <a:off x="839416" y="1916832"/>
            <a:ext cx="4032448" cy="1010526"/>
            <a:chOff x="3863752" y="1916832"/>
            <a:chExt cx="4032448" cy="101052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667970-CFAF-0848-B56C-131AA3F70D9E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EB43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648108E-A869-F34E-908E-1AB7DC7E2CDD}"/>
                </a:ext>
              </a:extLst>
            </p:cNvPr>
            <p:cNvSpPr txBox="1"/>
            <p:nvPr/>
          </p:nvSpPr>
          <p:spPr>
            <a:xfrm>
              <a:off x="4250942" y="2160485"/>
              <a:ext cx="32580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44000"/>
                    </a:schemeClr>
                  </a:solidFill>
                </a:rPr>
                <a:t>Read Uncommitted</a:t>
              </a:r>
              <a:endParaRPr kumimoji="1" lang="en-US" altLang="zh-CN" sz="2800" b="1" dirty="0">
                <a:solidFill>
                  <a:schemeClr val="bg1">
                    <a:alpha val="44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D71E07F-2C41-C949-BFFC-B8697A282631}"/>
              </a:ext>
            </a:extLst>
          </p:cNvPr>
          <p:cNvGrpSpPr/>
          <p:nvPr/>
        </p:nvGrpSpPr>
        <p:grpSpPr>
          <a:xfrm>
            <a:off x="839416" y="2963296"/>
            <a:ext cx="4032448" cy="1010526"/>
            <a:chOff x="3863752" y="3535052"/>
            <a:chExt cx="4032448" cy="10105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461BEE0-BBE8-4A4D-97E6-D4BC909D555E}"/>
                </a:ext>
              </a:extLst>
            </p:cNvPr>
            <p:cNvSpPr/>
            <p:nvPr/>
          </p:nvSpPr>
          <p:spPr>
            <a:xfrm>
              <a:off x="3863752" y="3535052"/>
              <a:ext cx="4032448" cy="1010526"/>
            </a:xfrm>
            <a:prstGeom prst="rect">
              <a:avLst/>
            </a:prstGeom>
            <a:solidFill>
              <a:srgbClr val="428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9D2BEC3-F101-414F-ABBC-E81745FC5C56}"/>
                </a:ext>
              </a:extLst>
            </p:cNvPr>
            <p:cNvSpPr txBox="1"/>
            <p:nvPr/>
          </p:nvSpPr>
          <p:spPr>
            <a:xfrm>
              <a:off x="3921565" y="3778705"/>
              <a:ext cx="391682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Read Committed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23EC399-6625-DA47-BC79-90E2F6F92308}"/>
              </a:ext>
            </a:extLst>
          </p:cNvPr>
          <p:cNvGrpSpPr/>
          <p:nvPr/>
        </p:nvGrpSpPr>
        <p:grpSpPr>
          <a:xfrm>
            <a:off x="839416" y="4009760"/>
            <a:ext cx="4032448" cy="1010526"/>
            <a:chOff x="3863752" y="1916832"/>
            <a:chExt cx="4032448" cy="101052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3AEB664-C45A-274E-84D4-B94F19C24019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FCBC04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bg1">
                    <a:alpha val="44000"/>
                  </a:schemeClr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B2A43DD-FAF6-1241-A413-5ABCED8D9290}"/>
                </a:ext>
              </a:extLst>
            </p:cNvPr>
            <p:cNvSpPr txBox="1"/>
            <p:nvPr/>
          </p:nvSpPr>
          <p:spPr>
            <a:xfrm>
              <a:off x="4057347" y="2160485"/>
              <a:ext cx="364525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44000"/>
                    </a:schemeClr>
                  </a:solidFill>
                </a:rPr>
                <a:t>Repeatable Read</a:t>
              </a:r>
              <a:endParaRPr kumimoji="1" lang="en-US" altLang="zh-CN" sz="2800" b="1" dirty="0">
                <a:solidFill>
                  <a:schemeClr val="bg1">
                    <a:alpha val="44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097332D-CC39-B34B-8C34-504D32581C05}"/>
              </a:ext>
            </a:extLst>
          </p:cNvPr>
          <p:cNvGrpSpPr/>
          <p:nvPr/>
        </p:nvGrpSpPr>
        <p:grpSpPr>
          <a:xfrm>
            <a:off x="839416" y="5056225"/>
            <a:ext cx="4032448" cy="1010526"/>
            <a:chOff x="3863752" y="1916832"/>
            <a:chExt cx="4032448" cy="101052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F021B5-381D-B541-B505-2C5E3BDB8A9C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33A853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bg1">
                    <a:alpha val="44000"/>
                  </a:schemeClr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B059DBB-BBCA-D241-BDA4-F0D3E12C85D2}"/>
                </a:ext>
              </a:extLst>
            </p:cNvPr>
            <p:cNvSpPr txBox="1"/>
            <p:nvPr/>
          </p:nvSpPr>
          <p:spPr>
            <a:xfrm>
              <a:off x="4250942" y="2160485"/>
              <a:ext cx="32580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44000"/>
                    </a:schemeClr>
                  </a:solidFill>
                </a:rPr>
                <a:t>Serializable</a:t>
              </a:r>
              <a:endParaRPr kumimoji="1" lang="en-US" altLang="zh-CN" sz="2800" b="1" dirty="0">
                <a:solidFill>
                  <a:schemeClr val="bg1">
                    <a:alpha val="44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533146-A649-F447-B9BD-34C8072B8024}"/>
              </a:ext>
            </a:extLst>
          </p:cNvPr>
          <p:cNvSpPr/>
          <p:nvPr/>
        </p:nvSpPr>
        <p:spPr>
          <a:xfrm>
            <a:off x="5447928" y="1928674"/>
            <a:ext cx="7234336" cy="4649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此層級會考慮其他交易的執行結果。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sym typeface="Wingdings" pitchFamily="2" charset="2"/>
              </a:rPr>
              <a:t>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SELECT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可以讀取其他交易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commit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後的結果。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尚未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commit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的結果不能讀取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à"/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不會有前一個層級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dirty read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的問題。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⚠️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若兩個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SELECT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之間，有其他交易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commit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過資料</a:t>
            </a:r>
            <a:r>
              <a:rPr lang="zh-CN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了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，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會造成第一次跟第二次取得的資料不一樣 ，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也就是重覆讀取可能結果不一樣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(non-repeatable read)</a:t>
            </a:r>
            <a:b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b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🔺  可能產生：</a:t>
            </a:r>
            <a:b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b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 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-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無法重覆讀取到相同結果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(non-repeatable read)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 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-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幻讀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(phantom read)</a:t>
            </a: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DF262FD-717B-2F40-98EF-4D004A9A8CC2}"/>
              </a:ext>
            </a:extLst>
          </p:cNvPr>
          <p:cNvCxnSpPr>
            <a:cxnSpLocks/>
          </p:cNvCxnSpPr>
          <p:nvPr/>
        </p:nvCxnSpPr>
        <p:spPr>
          <a:xfrm flipV="1">
            <a:off x="5159896" y="2204864"/>
            <a:ext cx="216000" cy="0"/>
          </a:xfrm>
          <a:prstGeom prst="line">
            <a:avLst/>
          </a:prstGeom>
          <a:ln w="41275" cap="rnd">
            <a:solidFill>
              <a:srgbClr val="4285F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31C3DC8B-20B4-6D4C-90EE-8632A9F95A3B}"/>
              </a:ext>
            </a:extLst>
          </p:cNvPr>
          <p:cNvCxnSpPr>
            <a:cxnSpLocks/>
          </p:cNvCxnSpPr>
          <p:nvPr/>
        </p:nvCxnSpPr>
        <p:spPr>
          <a:xfrm flipH="1" flipV="1">
            <a:off x="5159895" y="2204864"/>
            <a:ext cx="1" cy="1267203"/>
          </a:xfrm>
          <a:prstGeom prst="line">
            <a:avLst/>
          </a:prstGeom>
          <a:ln w="41275" cap="rnd">
            <a:solidFill>
              <a:srgbClr val="4285F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005EE3E-E71F-AD46-801A-47744780045E}"/>
              </a:ext>
            </a:extLst>
          </p:cNvPr>
          <p:cNvCxnSpPr>
            <a:cxnSpLocks/>
          </p:cNvCxnSpPr>
          <p:nvPr/>
        </p:nvCxnSpPr>
        <p:spPr>
          <a:xfrm>
            <a:off x="4871864" y="3501008"/>
            <a:ext cx="288000" cy="0"/>
          </a:xfrm>
          <a:prstGeom prst="line">
            <a:avLst/>
          </a:prstGeom>
          <a:ln w="41275" cap="rnd">
            <a:solidFill>
              <a:srgbClr val="4285F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37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F82E0-AB78-B449-AA2B-9404C2DB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143000"/>
          </a:xfrm>
        </p:spPr>
        <p:txBody>
          <a:bodyPr/>
          <a:lstStyle/>
          <a:p>
            <a:r>
              <a:rPr kumimoji="1" lang="zh-TW" altLang="en-US" dirty="0"/>
              <a:t>交易的四種隔離層級</a:t>
            </a:r>
            <a:r>
              <a:rPr kumimoji="1" lang="en-US" altLang="zh-TW" dirty="0"/>
              <a:t>(Isolation Level)</a:t>
            </a:r>
            <a:endParaRPr kumimoji="1"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F72F9D7-DEA0-B242-91C8-0164FA880BC3}"/>
              </a:ext>
            </a:extLst>
          </p:cNvPr>
          <p:cNvGrpSpPr/>
          <p:nvPr/>
        </p:nvGrpSpPr>
        <p:grpSpPr>
          <a:xfrm>
            <a:off x="839416" y="1916832"/>
            <a:ext cx="4032448" cy="1010526"/>
            <a:chOff x="3863752" y="1916832"/>
            <a:chExt cx="4032448" cy="101052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667970-CFAF-0848-B56C-131AA3F70D9E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EB43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648108E-A869-F34E-908E-1AB7DC7E2CDD}"/>
                </a:ext>
              </a:extLst>
            </p:cNvPr>
            <p:cNvSpPr txBox="1"/>
            <p:nvPr/>
          </p:nvSpPr>
          <p:spPr>
            <a:xfrm>
              <a:off x="4250942" y="2160485"/>
              <a:ext cx="32580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44000"/>
                    </a:schemeClr>
                  </a:solidFill>
                </a:rPr>
                <a:t>Read Uncommitted</a:t>
              </a:r>
              <a:endParaRPr kumimoji="1" lang="en-US" altLang="zh-CN" sz="2800" b="1" dirty="0">
                <a:solidFill>
                  <a:schemeClr val="bg1">
                    <a:alpha val="44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D71E07F-2C41-C949-BFFC-B8697A282631}"/>
              </a:ext>
            </a:extLst>
          </p:cNvPr>
          <p:cNvGrpSpPr/>
          <p:nvPr/>
        </p:nvGrpSpPr>
        <p:grpSpPr>
          <a:xfrm>
            <a:off x="839416" y="2963296"/>
            <a:ext cx="4032448" cy="1010526"/>
            <a:chOff x="3863752" y="3535052"/>
            <a:chExt cx="4032448" cy="10105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461BEE0-BBE8-4A4D-97E6-D4BC909D555E}"/>
                </a:ext>
              </a:extLst>
            </p:cNvPr>
            <p:cNvSpPr/>
            <p:nvPr/>
          </p:nvSpPr>
          <p:spPr>
            <a:xfrm>
              <a:off x="3863752" y="3535052"/>
              <a:ext cx="4032448" cy="1010526"/>
            </a:xfrm>
            <a:prstGeom prst="rect">
              <a:avLst/>
            </a:prstGeom>
            <a:solidFill>
              <a:srgbClr val="4285F5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9D2BEC3-F101-414F-ABBC-E81745FC5C56}"/>
                </a:ext>
              </a:extLst>
            </p:cNvPr>
            <p:cNvSpPr txBox="1"/>
            <p:nvPr/>
          </p:nvSpPr>
          <p:spPr>
            <a:xfrm>
              <a:off x="3921565" y="3778705"/>
              <a:ext cx="391682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55000"/>
                    </a:schemeClr>
                  </a:solidFill>
                </a:rPr>
                <a:t>Read Committed</a:t>
              </a:r>
              <a:endParaRPr kumimoji="1" lang="en-US" altLang="zh-CN" sz="2800" b="1" dirty="0">
                <a:solidFill>
                  <a:schemeClr val="bg1">
                    <a:alpha val="5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23EC399-6625-DA47-BC79-90E2F6F92308}"/>
              </a:ext>
            </a:extLst>
          </p:cNvPr>
          <p:cNvGrpSpPr/>
          <p:nvPr/>
        </p:nvGrpSpPr>
        <p:grpSpPr>
          <a:xfrm>
            <a:off x="839416" y="4009760"/>
            <a:ext cx="4032448" cy="1010526"/>
            <a:chOff x="3863752" y="1916832"/>
            <a:chExt cx="4032448" cy="101052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3AEB664-C45A-274E-84D4-B94F19C24019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FCBC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B2A43DD-FAF6-1241-A413-5ABCED8D9290}"/>
                </a:ext>
              </a:extLst>
            </p:cNvPr>
            <p:cNvSpPr txBox="1"/>
            <p:nvPr/>
          </p:nvSpPr>
          <p:spPr>
            <a:xfrm>
              <a:off x="4057347" y="2160485"/>
              <a:ext cx="364525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Repeatable Read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097332D-CC39-B34B-8C34-504D32581C05}"/>
              </a:ext>
            </a:extLst>
          </p:cNvPr>
          <p:cNvGrpSpPr/>
          <p:nvPr/>
        </p:nvGrpSpPr>
        <p:grpSpPr>
          <a:xfrm>
            <a:off x="839416" y="5056225"/>
            <a:ext cx="4032448" cy="1010526"/>
            <a:chOff x="3863752" y="1916832"/>
            <a:chExt cx="4032448" cy="101052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F021B5-381D-B541-B505-2C5E3BDB8A9C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33A853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bg1">
                    <a:alpha val="44000"/>
                  </a:schemeClr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B059DBB-BBCA-D241-BDA4-F0D3E12C85D2}"/>
                </a:ext>
              </a:extLst>
            </p:cNvPr>
            <p:cNvSpPr txBox="1"/>
            <p:nvPr/>
          </p:nvSpPr>
          <p:spPr>
            <a:xfrm>
              <a:off x="4250942" y="2160485"/>
              <a:ext cx="32580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44000"/>
                    </a:schemeClr>
                  </a:solidFill>
                </a:rPr>
                <a:t>Serializable</a:t>
              </a:r>
              <a:endParaRPr kumimoji="1" lang="en-US" altLang="zh-CN" sz="2800" b="1" dirty="0">
                <a:solidFill>
                  <a:schemeClr val="bg1">
                    <a:alpha val="44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533146-A649-F447-B9BD-34C8072B8024}"/>
              </a:ext>
            </a:extLst>
          </p:cNvPr>
          <p:cNvSpPr/>
          <p:nvPr/>
        </p:nvSpPr>
        <p:spPr>
          <a:xfrm>
            <a:off x="5447928" y="2356917"/>
            <a:ext cx="7234336" cy="4003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此為 </a:t>
            </a:r>
            <a:r>
              <a:rPr lang="en-US" altLang="zh-TW" sz="2000" dirty="0" err="1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innodb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預設的隔離層級，不會考慮其他交易的修改。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同一交易內，除非自己修改，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否則重覆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SELECT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的結果一定相同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à"/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不會有前一個層級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non-repeatable read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的問題。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9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</a:t>
            </a:r>
            <a:endParaRPr lang="en-US" altLang="zh-TW" sz="9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⚠️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注意：此說明僅針對 </a:t>
            </a:r>
            <a:r>
              <a:rPr lang="en-US" altLang="zh-TW" sz="2000" dirty="0" err="1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innodb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⚠️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一般來說，此層級會有幻讀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(phantom read)</a:t>
            </a:r>
            <a:r>
              <a:rPr lang="zh-CN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問題，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但 </a:t>
            </a:r>
            <a:r>
              <a:rPr lang="en-US" altLang="zh-TW" sz="2000" dirty="0" err="1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innodb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使用了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Next-Key Locking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的方式，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避免了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phantom read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。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7367D25-ED2C-9847-9F17-41C584719EC3}"/>
              </a:ext>
            </a:extLst>
          </p:cNvPr>
          <p:cNvCxnSpPr>
            <a:cxnSpLocks/>
          </p:cNvCxnSpPr>
          <p:nvPr/>
        </p:nvCxnSpPr>
        <p:spPr>
          <a:xfrm flipV="1">
            <a:off x="5162961" y="2659360"/>
            <a:ext cx="216000" cy="0"/>
          </a:xfrm>
          <a:prstGeom prst="line">
            <a:avLst/>
          </a:prstGeom>
          <a:ln w="41275" cap="rnd">
            <a:solidFill>
              <a:srgbClr val="FCBC0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D676909-EAB1-B040-B75C-EC106447F475}"/>
              </a:ext>
            </a:extLst>
          </p:cNvPr>
          <p:cNvCxnSpPr>
            <a:cxnSpLocks/>
          </p:cNvCxnSpPr>
          <p:nvPr/>
        </p:nvCxnSpPr>
        <p:spPr>
          <a:xfrm flipH="1" flipV="1">
            <a:off x="5159896" y="2659362"/>
            <a:ext cx="3065" cy="1855661"/>
          </a:xfrm>
          <a:prstGeom prst="line">
            <a:avLst/>
          </a:prstGeom>
          <a:ln w="41275" cap="rnd">
            <a:solidFill>
              <a:srgbClr val="FCBC0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677F12D-5CB0-5A41-95E5-657C88495C19}"/>
              </a:ext>
            </a:extLst>
          </p:cNvPr>
          <p:cNvCxnSpPr>
            <a:cxnSpLocks/>
          </p:cNvCxnSpPr>
          <p:nvPr/>
        </p:nvCxnSpPr>
        <p:spPr>
          <a:xfrm>
            <a:off x="4871864" y="4543965"/>
            <a:ext cx="288000" cy="0"/>
          </a:xfrm>
          <a:prstGeom prst="line">
            <a:avLst/>
          </a:prstGeom>
          <a:ln w="41275" cap="rnd">
            <a:solidFill>
              <a:srgbClr val="FCBC0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677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F82E0-AB78-B449-AA2B-9404C2DB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143000"/>
          </a:xfrm>
        </p:spPr>
        <p:txBody>
          <a:bodyPr/>
          <a:lstStyle/>
          <a:p>
            <a:r>
              <a:rPr kumimoji="1" lang="zh-TW" altLang="en-US" dirty="0"/>
              <a:t>交易的四種隔離層級</a:t>
            </a:r>
            <a:r>
              <a:rPr kumimoji="1" lang="en-US" altLang="zh-TW" dirty="0"/>
              <a:t>(Isolation Level)</a:t>
            </a:r>
            <a:endParaRPr kumimoji="1"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F72F9D7-DEA0-B242-91C8-0164FA880BC3}"/>
              </a:ext>
            </a:extLst>
          </p:cNvPr>
          <p:cNvGrpSpPr/>
          <p:nvPr/>
        </p:nvGrpSpPr>
        <p:grpSpPr>
          <a:xfrm>
            <a:off x="839416" y="1916832"/>
            <a:ext cx="4032448" cy="1010526"/>
            <a:chOff x="3863752" y="1916832"/>
            <a:chExt cx="4032448" cy="101052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667970-CFAF-0848-B56C-131AA3F70D9E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EB43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648108E-A869-F34E-908E-1AB7DC7E2CDD}"/>
                </a:ext>
              </a:extLst>
            </p:cNvPr>
            <p:cNvSpPr txBox="1"/>
            <p:nvPr/>
          </p:nvSpPr>
          <p:spPr>
            <a:xfrm>
              <a:off x="4250942" y="2160485"/>
              <a:ext cx="32580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44000"/>
                    </a:schemeClr>
                  </a:solidFill>
                </a:rPr>
                <a:t>Read Uncommitted</a:t>
              </a:r>
              <a:endParaRPr kumimoji="1" lang="en-US" altLang="zh-CN" sz="2800" b="1" dirty="0">
                <a:solidFill>
                  <a:schemeClr val="bg1">
                    <a:alpha val="44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D71E07F-2C41-C949-BFFC-B8697A282631}"/>
              </a:ext>
            </a:extLst>
          </p:cNvPr>
          <p:cNvGrpSpPr/>
          <p:nvPr/>
        </p:nvGrpSpPr>
        <p:grpSpPr>
          <a:xfrm>
            <a:off x="839416" y="2963296"/>
            <a:ext cx="4032448" cy="1010526"/>
            <a:chOff x="3863752" y="3535052"/>
            <a:chExt cx="4032448" cy="10105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461BEE0-BBE8-4A4D-97E6-D4BC909D555E}"/>
                </a:ext>
              </a:extLst>
            </p:cNvPr>
            <p:cNvSpPr/>
            <p:nvPr/>
          </p:nvSpPr>
          <p:spPr>
            <a:xfrm>
              <a:off x="3863752" y="3535052"/>
              <a:ext cx="4032448" cy="1010526"/>
            </a:xfrm>
            <a:prstGeom prst="rect">
              <a:avLst/>
            </a:prstGeom>
            <a:solidFill>
              <a:srgbClr val="4285F5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9D2BEC3-F101-414F-ABBC-E81745FC5C56}"/>
                </a:ext>
              </a:extLst>
            </p:cNvPr>
            <p:cNvSpPr txBox="1"/>
            <p:nvPr/>
          </p:nvSpPr>
          <p:spPr>
            <a:xfrm>
              <a:off x="3921565" y="3778705"/>
              <a:ext cx="391682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55000"/>
                    </a:schemeClr>
                  </a:solidFill>
                </a:rPr>
                <a:t>Read Committed</a:t>
              </a:r>
              <a:endParaRPr kumimoji="1" lang="en-US" altLang="zh-CN" sz="2800" b="1" dirty="0">
                <a:solidFill>
                  <a:schemeClr val="bg1">
                    <a:alpha val="5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23EC399-6625-DA47-BC79-90E2F6F92308}"/>
              </a:ext>
            </a:extLst>
          </p:cNvPr>
          <p:cNvGrpSpPr/>
          <p:nvPr/>
        </p:nvGrpSpPr>
        <p:grpSpPr>
          <a:xfrm>
            <a:off x="839416" y="4009760"/>
            <a:ext cx="4032448" cy="1010526"/>
            <a:chOff x="3863752" y="1916832"/>
            <a:chExt cx="4032448" cy="101052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3AEB664-C45A-274E-84D4-B94F19C24019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FCBC04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B2A43DD-FAF6-1241-A413-5ABCED8D9290}"/>
                </a:ext>
              </a:extLst>
            </p:cNvPr>
            <p:cNvSpPr txBox="1"/>
            <p:nvPr/>
          </p:nvSpPr>
          <p:spPr>
            <a:xfrm>
              <a:off x="4057347" y="2160485"/>
              <a:ext cx="364525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45000"/>
                    </a:schemeClr>
                  </a:solidFill>
                </a:rPr>
                <a:t>Repeatable Read</a:t>
              </a:r>
              <a:endParaRPr kumimoji="1" lang="en-US" altLang="zh-CN" sz="2800" b="1" dirty="0">
                <a:solidFill>
                  <a:schemeClr val="bg1">
                    <a:alpha val="4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097332D-CC39-B34B-8C34-504D32581C05}"/>
              </a:ext>
            </a:extLst>
          </p:cNvPr>
          <p:cNvGrpSpPr/>
          <p:nvPr/>
        </p:nvGrpSpPr>
        <p:grpSpPr>
          <a:xfrm>
            <a:off x="839416" y="5056225"/>
            <a:ext cx="4032448" cy="1010526"/>
            <a:chOff x="3863752" y="1916832"/>
            <a:chExt cx="4032448" cy="101052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F021B5-381D-B541-B505-2C5E3BDB8A9C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33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bg1">
                    <a:alpha val="44000"/>
                  </a:schemeClr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B059DBB-BBCA-D241-BDA4-F0D3E12C85D2}"/>
                </a:ext>
              </a:extLst>
            </p:cNvPr>
            <p:cNvSpPr txBox="1"/>
            <p:nvPr/>
          </p:nvSpPr>
          <p:spPr>
            <a:xfrm>
              <a:off x="4250942" y="2160485"/>
              <a:ext cx="32580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Serializable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533146-A649-F447-B9BD-34C8072B8024}"/>
              </a:ext>
            </a:extLst>
          </p:cNvPr>
          <p:cNvSpPr/>
          <p:nvPr/>
        </p:nvSpPr>
        <p:spPr>
          <a:xfrm>
            <a:off x="5663845" y="2995723"/>
            <a:ext cx="7234336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跟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REPEATABLE READ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類似，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但是將所有的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SELECT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指令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都隱含轉換為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SELECT … LOCK IN SHARE MODE</a:t>
            </a: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7367D25-ED2C-9847-9F17-41C584719EC3}"/>
              </a:ext>
            </a:extLst>
          </p:cNvPr>
          <p:cNvCxnSpPr>
            <a:cxnSpLocks/>
          </p:cNvCxnSpPr>
          <p:nvPr/>
        </p:nvCxnSpPr>
        <p:spPr>
          <a:xfrm flipV="1">
            <a:off x="5162961" y="3704635"/>
            <a:ext cx="216000" cy="0"/>
          </a:xfrm>
          <a:prstGeom prst="line">
            <a:avLst/>
          </a:prstGeom>
          <a:ln w="41275" cap="rnd">
            <a:solidFill>
              <a:srgbClr val="33A85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D676909-EAB1-B040-B75C-EC106447F475}"/>
              </a:ext>
            </a:extLst>
          </p:cNvPr>
          <p:cNvCxnSpPr>
            <a:cxnSpLocks/>
          </p:cNvCxnSpPr>
          <p:nvPr/>
        </p:nvCxnSpPr>
        <p:spPr>
          <a:xfrm flipH="1" flipV="1">
            <a:off x="5159896" y="3704637"/>
            <a:ext cx="3065" cy="1855661"/>
          </a:xfrm>
          <a:prstGeom prst="line">
            <a:avLst/>
          </a:prstGeom>
          <a:ln w="41275" cap="rnd">
            <a:solidFill>
              <a:srgbClr val="33A85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677F12D-5CB0-5A41-95E5-657C88495C19}"/>
              </a:ext>
            </a:extLst>
          </p:cNvPr>
          <p:cNvCxnSpPr>
            <a:cxnSpLocks/>
          </p:cNvCxnSpPr>
          <p:nvPr/>
        </p:nvCxnSpPr>
        <p:spPr>
          <a:xfrm>
            <a:off x="4871864" y="5589240"/>
            <a:ext cx="288000" cy="0"/>
          </a:xfrm>
          <a:prstGeom prst="line">
            <a:avLst/>
          </a:prstGeom>
          <a:ln w="41275" cap="rnd">
            <a:solidFill>
              <a:srgbClr val="33A85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5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03264D-4944-C54B-8959-032F5C01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死結 </a:t>
            </a:r>
            <a:r>
              <a:rPr kumimoji="1" lang="en-US" altLang="zh-TW" dirty="0"/>
              <a:t>Deadlock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CC5DFD-BBEA-EB40-B54A-F740FEC21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30227"/>
            <a:ext cx="115824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併發的 </a:t>
            </a:r>
            <a:r>
              <a:rPr lang="en-US" altLang="zh-TW" sz="2400" dirty="0"/>
              <a:t>Transaction </a:t>
            </a:r>
            <a:r>
              <a:rPr lang="zh-TW" altLang="en-US" sz="2400" dirty="0"/>
              <a:t>會產生讀取錯誤的狀況中</a:t>
            </a:r>
            <a:br>
              <a:rPr lang="en-US" altLang="zh-TW" sz="2400" dirty="0"/>
            </a:br>
            <a:r>
              <a:rPr lang="zh-TW" altLang="en-US" sz="2400" dirty="0"/>
              <a:t>有一個比較特別的名詞：</a:t>
            </a:r>
            <a:r>
              <a:rPr lang="en-US" altLang="zh-TW" sz="2400" dirty="0"/>
              <a:t>Race condition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Race condition </a:t>
            </a:r>
            <a:r>
              <a:rPr lang="zh-TW" altLang="en-US" sz="2400" dirty="0"/>
              <a:t>在任何多執行緒的程序中都有可能發生，</a:t>
            </a:r>
            <a:br>
              <a:rPr lang="en-US" altLang="zh-TW" sz="2400" dirty="0"/>
            </a:br>
            <a:r>
              <a:rPr lang="en-US" altLang="zh-TW" sz="2400" dirty="0">
                <a:sym typeface="Wingdings" pitchFamily="2" charset="2"/>
              </a:rPr>
              <a:t> </a:t>
            </a:r>
            <a:r>
              <a:rPr lang="zh-TW" altLang="en-US" sz="2400" dirty="0"/>
              <a:t>用一些有 ‘鎖’ 效果的工具，讓其他執行緒不能讀取現在正在使用的資源。</a:t>
            </a:r>
            <a:endParaRPr lang="en-US" altLang="zh-TW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TW" sz="1200" dirty="0"/>
              <a:t>   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不同交易之間，無窮盡互相等待的情況稱為死結。一般死結的行程會自動 </a:t>
            </a:r>
            <a:r>
              <a:rPr lang="en-US" altLang="zh-TW" sz="2400" dirty="0"/>
              <a:t>ROLLBACK</a:t>
            </a:r>
            <a:r>
              <a:rPr lang="zh-TW" altLang="en-US" sz="2400" dirty="0"/>
              <a:t>。</a:t>
            </a:r>
            <a:br>
              <a:rPr lang="en-US" altLang="zh-TW" sz="2400" dirty="0"/>
            </a:br>
            <a:r>
              <a:rPr lang="en-US" altLang="zh-TW" sz="2400" dirty="0"/>
              <a:t>MySQL </a:t>
            </a:r>
            <a:r>
              <a:rPr lang="zh-TW" altLang="en-US" sz="2400" dirty="0"/>
              <a:t>可以設定 </a:t>
            </a:r>
            <a:r>
              <a:rPr lang="en-US" altLang="zh-TW" sz="2400" dirty="0" err="1"/>
              <a:t>innodb_lock_wait_timeout</a:t>
            </a:r>
            <a:r>
              <a:rPr lang="en-US" altLang="zh-TW" sz="2400" dirty="0"/>
              <a:t> = n </a:t>
            </a:r>
            <a:r>
              <a:rPr lang="zh-TW" altLang="en-US" sz="2400" dirty="0"/>
              <a:t>的秒數，此為最長等待時間。</a:t>
            </a:r>
            <a:br>
              <a:rPr lang="en-US" altLang="zh-TW" sz="2400" dirty="0"/>
            </a:br>
            <a:r>
              <a:rPr lang="zh-TW" altLang="en-US" sz="2400" dirty="0"/>
              <a:t>避免發生無法預測的死結，而一直等待。</a:t>
            </a:r>
          </a:p>
        </p:txBody>
      </p:sp>
    </p:spTree>
    <p:extLst>
      <p:ext uri="{BB962C8B-B14F-4D97-AF65-F5344CB8AC3E}">
        <p14:creationId xmlns:p14="http://schemas.microsoft.com/office/powerpoint/2010/main" val="1885220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A3898AA-2697-4345-9C43-B71CD2F9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13" y="0"/>
            <a:ext cx="7763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1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229956-811F-2F49-86B5-FB4BAC1CB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760" y="2060848"/>
            <a:ext cx="6206480" cy="256286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zh-TW" sz="8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r>
              <a:rPr kumimoji="1" lang="en-US" altLang="zh-TW" sz="8800" dirty="0">
                <a:solidFill>
                  <a:srgbClr val="4285F5"/>
                </a:solidFill>
              </a:rPr>
              <a:t>      </a:t>
            </a:r>
            <a:r>
              <a:rPr kumimoji="1" lang="en-US" altLang="zh-TW" sz="880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kumimoji="1" lang="zh-TW" altLang="en-US" sz="4800" dirty="0">
              <a:solidFill>
                <a:srgbClr val="FFC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1468B1-8FE0-174D-9459-4640259D1806}"/>
              </a:ext>
            </a:extLst>
          </p:cNvPr>
          <p:cNvSpPr/>
          <p:nvPr/>
        </p:nvSpPr>
        <p:spPr>
          <a:xfrm>
            <a:off x="5758407" y="2926783"/>
            <a:ext cx="6751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800" dirty="0">
                <a:solidFill>
                  <a:srgbClr val="33A85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&amp;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871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為什麼要有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Transaction ?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730227"/>
            <a:ext cx="12039128" cy="486712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解決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需要一起發生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dirty="0">
                <a:latin typeface="微軟正黑體" pitchFamily="34" charset="-120"/>
                <a:ea typeface="微軟正黑體" pitchFamily="34" charset="-120"/>
              </a:rPr>
              <a:t>事件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事件或</a:t>
            </a:r>
            <a:r>
              <a:rPr lang="zh-CN" altLang="en-US" dirty="0">
                <a:latin typeface="微軟正黑體" pitchFamily="34" charset="-120"/>
                <a:ea typeface="微軟正黑體" pitchFamily="34" charset="-120"/>
              </a:rPr>
              <a:t>事件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的參與者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不同時或不一致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的問題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簡單說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transaction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存在的兩個目的：</a:t>
            </a:r>
          </a:p>
          <a:p>
            <a:pPr lvl="1">
              <a:lnSpc>
                <a:spcPct val="15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失敗中的救難英雄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發生災難的時光倒轉機器</a:t>
            </a:r>
          </a:p>
          <a:p>
            <a:pPr lvl="1">
              <a:lnSpc>
                <a:spcPct val="15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allow correct recovery from failures and keep a database consistent</a:t>
            </a:r>
            <a:br>
              <a:rPr lang="en-US" altLang="zh-TW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（會讓一切回到初始狀態）</a:t>
            </a:r>
          </a:p>
          <a:p>
            <a:pPr lvl="1">
              <a:lnSpc>
                <a:spcPct val="15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獨立作業的守護者</a:t>
            </a:r>
            <a:br>
              <a:rPr lang="en-US" altLang="zh-TW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provide isolation between programs accessing a database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concurrently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簡單的舉例：轉帳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697B42-3B84-934A-8390-22ACC929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143000"/>
          </a:xfrm>
        </p:spPr>
        <p:txBody>
          <a:bodyPr>
            <a:normAutofit/>
          </a:bodyPr>
          <a:lstStyle/>
          <a:p>
            <a:r>
              <a:rPr lang="zh-TW" altLang="en-US" b="1" dirty="0"/>
              <a:t>以 Ｍ</a:t>
            </a:r>
            <a:r>
              <a:rPr lang="en-US" altLang="zh-TW" b="1" dirty="0" err="1"/>
              <a:t>ySQL</a:t>
            </a:r>
            <a:r>
              <a:rPr lang="en-US" altLang="zh-TW" b="1" dirty="0"/>
              <a:t> </a:t>
            </a:r>
            <a:r>
              <a:rPr lang="zh-TW" altLang="en-US" b="1" dirty="0"/>
              <a:t>為例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40D703F-EA39-2D4E-AC7F-A3431D9EB4B0}"/>
              </a:ext>
            </a:extLst>
          </p:cNvPr>
          <p:cNvSpPr txBox="1"/>
          <p:nvPr/>
        </p:nvSpPr>
        <p:spPr>
          <a:xfrm>
            <a:off x="2526429" y="2332700"/>
            <a:ext cx="1422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800" dirty="0" err="1"/>
              <a:t>MyISAM</a:t>
            </a:r>
            <a:endParaRPr kumimoji="1" lang="en-US" altLang="zh-CN" sz="28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253CAFC-A84F-EF4B-8C36-C13F6D4952D9}"/>
              </a:ext>
            </a:extLst>
          </p:cNvPr>
          <p:cNvSpPr txBox="1"/>
          <p:nvPr/>
        </p:nvSpPr>
        <p:spPr>
          <a:xfrm>
            <a:off x="2068259" y="393374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rgbClr val="FF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不支援交易功能</a:t>
            </a:r>
            <a:endParaRPr kumimoji="1" lang="en-US" altLang="zh-CN" sz="2400" dirty="0">
              <a:solidFill>
                <a:srgbClr val="FF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543F16E-0B8B-2041-B131-3D4B2D3F14F8}"/>
              </a:ext>
            </a:extLst>
          </p:cNvPr>
          <p:cNvSpPr txBox="1"/>
          <p:nvPr/>
        </p:nvSpPr>
        <p:spPr>
          <a:xfrm>
            <a:off x="6031438" y="3734501"/>
            <a:ext cx="5408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有支援交易功能</a:t>
            </a:r>
            <a:endParaRPr kumimoji="1" lang="en-US" altLang="zh-CN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algn="ctr"/>
            <a:r>
              <a:rPr kumimoji="1"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可進行</a:t>
            </a:r>
            <a:r>
              <a:rPr kumimoji="1" lang="en-US" altLang="zh-CN" sz="2400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mysql</a:t>
            </a:r>
            <a:r>
              <a:rPr kumimoji="1"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執行</a:t>
            </a:r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endParaRPr kumimoji="1" lang="en-US" altLang="zh-TW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algn="ctr"/>
            <a:r>
              <a:rPr lang="en-US" altLang="zh-TW" sz="2400" dirty="0"/>
              <a:t>SHOW TABLE STATUS;</a:t>
            </a:r>
            <a:endParaRPr kumimoji="1" lang="zh-TW" altLang="en-US" sz="2400" dirty="0"/>
          </a:p>
          <a:p>
            <a:pPr algn="ctr"/>
            <a:r>
              <a:rPr kumimoji="1"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檢查</a:t>
            </a:r>
            <a:r>
              <a:rPr kumimoji="1" lang="en-US" altLang="zh-CN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engine</a:t>
            </a:r>
            <a:r>
              <a:rPr kumimoji="1"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這個欄位</a:t>
            </a:r>
            <a:endParaRPr kumimoji="1" lang="en-US" altLang="zh-CN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5" name="十字形 14">
            <a:extLst>
              <a:ext uri="{FF2B5EF4-FFF2-40B4-BE49-F238E27FC236}">
                <a16:creationId xmlns:a16="http://schemas.microsoft.com/office/drawing/2014/main" id="{A5F626B6-E61F-CA4D-9110-4F9F4C71D6C3}"/>
              </a:ext>
            </a:extLst>
          </p:cNvPr>
          <p:cNvSpPr/>
          <p:nvPr/>
        </p:nvSpPr>
        <p:spPr>
          <a:xfrm rot="2635683">
            <a:off x="2435606" y="1840994"/>
            <a:ext cx="1563705" cy="1563705"/>
          </a:xfrm>
          <a:prstGeom prst="plus">
            <a:avLst>
              <a:gd name="adj" fmla="val 4616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1887496-5DE8-FC48-AAA7-A1F002AFC76E}"/>
              </a:ext>
            </a:extLst>
          </p:cNvPr>
          <p:cNvGrpSpPr/>
          <p:nvPr/>
        </p:nvGrpSpPr>
        <p:grpSpPr>
          <a:xfrm>
            <a:off x="7896200" y="1835452"/>
            <a:ext cx="1679329" cy="1679329"/>
            <a:chOff x="504458" y="2945881"/>
            <a:chExt cx="1679329" cy="1679329"/>
          </a:xfrm>
        </p:grpSpPr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3606D622-7A7A-4244-9B59-A201F2015767}"/>
                </a:ext>
              </a:extLst>
            </p:cNvPr>
            <p:cNvSpPr/>
            <p:nvPr/>
          </p:nvSpPr>
          <p:spPr>
            <a:xfrm>
              <a:off x="504458" y="2945881"/>
              <a:ext cx="1679329" cy="1679329"/>
            </a:xfrm>
            <a:prstGeom prst="ellipse">
              <a:avLst/>
            </a:prstGeom>
            <a:solidFill>
              <a:srgbClr val="428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E5EC27D-4D7C-5746-B131-625E11AB1332}"/>
                </a:ext>
              </a:extLst>
            </p:cNvPr>
            <p:cNvSpPr txBox="1"/>
            <p:nvPr/>
          </p:nvSpPr>
          <p:spPr>
            <a:xfrm>
              <a:off x="701158" y="3523935"/>
              <a:ext cx="1285929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 err="1">
                  <a:solidFill>
                    <a:schemeClr val="bg1"/>
                  </a:solidFill>
                </a:rPr>
                <a:t>InnoDB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72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92A42-0CD1-E24B-847D-701C4773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Transaction</a:t>
            </a:r>
            <a:r>
              <a:rPr kumimoji="1" lang="zh-CN" altLang="en-US" dirty="0"/>
              <a:t>需要的指令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EFA387-1966-DA46-8ED2-393CB0D80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84" y="2230220"/>
            <a:ext cx="4838328" cy="27575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START</a:t>
            </a:r>
            <a:r>
              <a:rPr lang="zh-TW" altLang="en-US" dirty="0"/>
              <a:t> </a:t>
            </a:r>
            <a:r>
              <a:rPr lang="en-US" altLang="zh-TW" dirty="0"/>
              <a:t>TRANSACTION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read/write query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COMMIT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ROLLBACK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7483D77-F9BB-9143-9342-F3D755402561}"/>
              </a:ext>
            </a:extLst>
          </p:cNvPr>
          <p:cNvSpPr txBox="1">
            <a:spLocks/>
          </p:cNvSpPr>
          <p:nvPr/>
        </p:nvSpPr>
        <p:spPr>
          <a:xfrm>
            <a:off x="4727848" y="5479676"/>
            <a:ext cx="67687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dirty="0"/>
              <a:t>Code</a:t>
            </a:r>
            <a:r>
              <a:rPr lang="zh-CN" altLang="en-US" dirty="0"/>
              <a:t>範例：大量匯入客戶資料</a:t>
            </a: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A4CF11-CB79-48C4-99BD-9723B249A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2230220"/>
            <a:ext cx="6947257" cy="30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7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FA228-5C35-474E-A1A6-E0DD23F3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儲存點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68D166-6919-2341-BAC5-44DE1034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30227"/>
            <a:ext cx="10972800" cy="49391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交易過程中，可標示多個不同的儲存點，</a:t>
            </a:r>
            <a:br>
              <a:rPr lang="en-US" altLang="zh-TW" sz="2800" dirty="0"/>
            </a:br>
            <a:r>
              <a:rPr lang="zh-TW" altLang="en-US" sz="2800" dirty="0"/>
              <a:t>有需要時可 </a:t>
            </a:r>
            <a:r>
              <a:rPr lang="en-US" altLang="zh-TW" sz="2800" dirty="0"/>
              <a:t>ROLLBACK </a:t>
            </a:r>
            <a:r>
              <a:rPr lang="zh-TW" altLang="en-US" sz="2800" dirty="0"/>
              <a:t>到某個儲存點。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建立儲存點：</a:t>
            </a:r>
            <a:r>
              <a:rPr lang="en-US" altLang="zh-TW" sz="2800" dirty="0"/>
              <a:t>SAVEPOINT </a:t>
            </a:r>
            <a:r>
              <a:rPr lang="zh-TW" altLang="en-US" sz="2800" dirty="0"/>
              <a:t>名稱</a:t>
            </a:r>
            <a:br>
              <a:rPr lang="zh-TW" altLang="en-US" sz="2800" dirty="0"/>
            </a:br>
            <a:r>
              <a:rPr lang="zh-TW" altLang="en-US" sz="2800" dirty="0"/>
              <a:t>刪除儲存點：</a:t>
            </a:r>
            <a:r>
              <a:rPr lang="en-US" altLang="zh-TW" sz="2800" dirty="0"/>
              <a:t>RELEASE SAVEPOINT </a:t>
            </a:r>
            <a:r>
              <a:rPr lang="zh-TW" altLang="en-US" sz="2800" dirty="0"/>
              <a:t>名稱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en-US" altLang="zh-TW" sz="2800" dirty="0"/>
              <a:t>ROLLBACK </a:t>
            </a:r>
            <a:r>
              <a:rPr lang="zh-TW" altLang="en-US" sz="2800" dirty="0"/>
              <a:t>到某個儲存點：</a:t>
            </a:r>
            <a:r>
              <a:rPr lang="en-US" altLang="zh-TW" sz="2800" dirty="0"/>
              <a:t>ROLLBACK TO SAVEPOINT </a:t>
            </a:r>
            <a:r>
              <a:rPr lang="zh-TW" altLang="en-US" sz="2800" dirty="0"/>
              <a:t>名稱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如果建立新儲存點時，已有同名稱的舊儲存點，舊儲存點將被刪除，並建立新的儲存點。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05575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AC82E47-1349-4F28-A283-EA350C36A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83" y="2227966"/>
            <a:ext cx="8433233" cy="3530781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5B6DA419-7755-4E3D-ABA1-FACCCD03838F}"/>
              </a:ext>
            </a:extLst>
          </p:cNvPr>
          <p:cNvSpPr txBox="1">
            <a:spLocks/>
          </p:cNvSpPr>
          <p:nvPr/>
        </p:nvSpPr>
        <p:spPr>
          <a:xfrm>
            <a:off x="762000" y="55706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+mj-cs"/>
              </a:defRPr>
            </a:lvl1pPr>
          </a:lstStyle>
          <a:p>
            <a:r>
              <a:rPr lang="zh-TW" altLang="en-US" dirty="0"/>
              <a:t>儲存點範例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186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C8F61-626D-414D-A507-B6BF18B5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會造成自動終止交易並 </a:t>
            </a:r>
            <a:r>
              <a:rPr lang="en-US" altLang="zh-TW" dirty="0"/>
              <a:t>COMMIT </a:t>
            </a:r>
            <a:r>
              <a:rPr lang="zh-TW" altLang="en-US" dirty="0"/>
              <a:t>的指令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8ABB47-269A-4A41-826B-D1E89917C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988840"/>
            <a:ext cx="1178463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執行這些指令時，如同先執行了 </a:t>
            </a:r>
            <a:r>
              <a:rPr lang="en-US" altLang="zh-TW" sz="2800" dirty="0"/>
              <a:t>commit </a:t>
            </a:r>
            <a:r>
              <a:rPr lang="en-US" altLang="zh-TW" sz="2800" dirty="0">
                <a:sym typeface="Wingdings" pitchFamily="2" charset="2"/>
              </a:rPr>
              <a:t> </a:t>
            </a:r>
            <a:r>
              <a:rPr lang="zh-TW" altLang="en-US" sz="2800" dirty="0"/>
              <a:t>會先有 </a:t>
            </a:r>
            <a:r>
              <a:rPr lang="en-US" altLang="zh-TW" sz="2800" dirty="0"/>
              <a:t>commit </a:t>
            </a:r>
            <a:r>
              <a:rPr lang="zh-TW" altLang="en-US" sz="2800" dirty="0"/>
              <a:t>的效果。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會造成自動終止交易的指令：</a:t>
            </a:r>
            <a:endParaRPr lang="en-US" altLang="zh-TW" sz="2800" dirty="0"/>
          </a:p>
          <a:p>
            <a:pPr lvl="1">
              <a:lnSpc>
                <a:spcPct val="150000"/>
              </a:lnSpc>
            </a:pPr>
            <a:r>
              <a:rPr lang="en-US" altLang="zh-TW" sz="2400" dirty="0"/>
              <a:t>SET AUTOCOMMIT=1</a:t>
            </a:r>
            <a:r>
              <a:rPr lang="zh-TW" altLang="en-US" sz="2400" dirty="0"/>
              <a:t>、 </a:t>
            </a:r>
            <a:r>
              <a:rPr lang="en-US" altLang="zh-TW" sz="2400" dirty="0"/>
              <a:t>BEGIN</a:t>
            </a:r>
            <a:r>
              <a:rPr lang="zh-TW" altLang="en-US" sz="2400" dirty="0"/>
              <a:t>、</a:t>
            </a:r>
            <a:r>
              <a:rPr lang="en-US" altLang="zh-TW" sz="2400" dirty="0"/>
              <a:t>START TRANSACTION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/>
              <a:t>DDL </a:t>
            </a:r>
            <a:r>
              <a:rPr lang="zh-TW" altLang="en-US" sz="2400" dirty="0"/>
              <a:t>指令：</a:t>
            </a:r>
            <a:r>
              <a:rPr lang="en-US" altLang="zh-TW" sz="2400" dirty="0"/>
              <a:t>ALERT TABLE</a:t>
            </a:r>
            <a:r>
              <a:rPr lang="zh-TW" altLang="en-US" sz="2400" dirty="0"/>
              <a:t>、</a:t>
            </a:r>
            <a:r>
              <a:rPr lang="en-US" altLang="zh-TW" sz="2400" dirty="0"/>
              <a:t>CREATE INDEX</a:t>
            </a:r>
            <a:r>
              <a:rPr lang="zh-TW" altLang="en-US" sz="2400" dirty="0"/>
              <a:t>、</a:t>
            </a:r>
            <a:r>
              <a:rPr lang="en-US" altLang="zh-TW" sz="2400" dirty="0"/>
              <a:t>CREATE TABLE</a:t>
            </a:r>
            <a:r>
              <a:rPr lang="zh-TW" altLang="en-US" sz="2400" dirty="0"/>
              <a:t>、</a:t>
            </a:r>
            <a:r>
              <a:rPr lang="en-US" altLang="zh-TW" sz="2400" dirty="0"/>
              <a:t>DROP TABLE</a:t>
            </a:r>
            <a:r>
              <a:rPr lang="zh-TW" altLang="en-US" sz="2400" dirty="0"/>
              <a:t>、</a:t>
            </a:r>
            <a:r>
              <a:rPr lang="en-US" altLang="zh-TW" sz="2400" dirty="0"/>
              <a:t>DROP DATABASE</a:t>
            </a:r>
            <a:r>
              <a:rPr lang="zh-TW" altLang="en-US" sz="2400" dirty="0"/>
              <a:t>、</a:t>
            </a:r>
            <a:r>
              <a:rPr lang="en-US" altLang="zh-TW" sz="2400" dirty="0"/>
              <a:t>RENAME TABLE</a:t>
            </a:r>
            <a:r>
              <a:rPr lang="zh-TW" altLang="en-US" sz="2400" dirty="0"/>
              <a:t>、</a:t>
            </a:r>
            <a:r>
              <a:rPr lang="en-US" altLang="zh-TW" sz="2400" dirty="0"/>
              <a:t>TRUNCATE</a:t>
            </a:r>
            <a:r>
              <a:rPr lang="zh-TW" altLang="en-US" sz="2400" dirty="0"/>
              <a:t>、</a:t>
            </a:r>
            <a:r>
              <a:rPr lang="en-US" altLang="zh-TW" sz="2400" dirty="0"/>
              <a:t>LOCK TABLES</a:t>
            </a:r>
            <a:r>
              <a:rPr lang="zh-TW" altLang="en-US" sz="2400" dirty="0"/>
              <a:t>、</a:t>
            </a:r>
            <a:r>
              <a:rPr lang="en-US" altLang="zh-TW" sz="2400" dirty="0"/>
              <a:t>UNLOCK TABLES…</a:t>
            </a:r>
            <a:r>
              <a:rPr lang="zh-TW" altLang="en-US" sz="2400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86435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9BE1B-D34E-9848-807F-E2F9867E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DDL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4277FB-F88A-984A-9DAE-3A6738C65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/>
              <a:t>DDL</a:t>
            </a:r>
            <a:r>
              <a:rPr lang="zh-TW" altLang="en-US" sz="2800" dirty="0"/>
              <a:t> </a:t>
            </a:r>
            <a:r>
              <a:rPr lang="en-US" altLang="zh-TW" sz="2800" dirty="0"/>
              <a:t>(Data Definition Language)</a:t>
            </a:r>
            <a:br>
              <a:rPr lang="en-US" altLang="zh-TW" sz="2800" dirty="0"/>
            </a:br>
            <a:r>
              <a:rPr lang="zh-TW" altLang="en-US" sz="2800" dirty="0"/>
              <a:t>用來定義資料庫、資料表、檢視表、索引、預存程序、觸發程序、函數等資料庫物件。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可以用來建立、更新、刪除 </a:t>
            </a:r>
            <a:r>
              <a:rPr lang="en-US" altLang="zh-TW" sz="2800" dirty="0" err="1"/>
              <a:t>table,schema,domain,index,view</a:t>
            </a:r>
            <a:br>
              <a:rPr lang="en-US" altLang="zh-TW" sz="2800" dirty="0"/>
            </a:br>
            <a:r>
              <a:rPr lang="zh-TW" altLang="en-US" sz="2800" dirty="0"/>
              <a:t>常用的有</a:t>
            </a:r>
            <a:r>
              <a:rPr lang="en-US" altLang="zh-TW" sz="2800" dirty="0"/>
              <a:t>CREATE</a:t>
            </a:r>
            <a:r>
              <a:rPr lang="zh-TW" altLang="en-US" sz="2800" dirty="0"/>
              <a:t>、</a:t>
            </a:r>
            <a:r>
              <a:rPr lang="en-US" altLang="zh-TW" sz="2800" dirty="0"/>
              <a:t>DROP</a:t>
            </a:r>
            <a:r>
              <a:rPr lang="zh-TW" altLang="en-US" sz="2800" dirty="0"/>
              <a:t>、</a:t>
            </a:r>
            <a:r>
              <a:rPr lang="en-US" altLang="zh-TW" sz="2800" dirty="0"/>
              <a:t>ALTER</a:t>
            </a:r>
          </a:p>
          <a:p>
            <a:pPr>
              <a:lnSpc>
                <a:spcPct val="150000"/>
              </a:lnSpc>
            </a:pPr>
            <a:r>
              <a:rPr lang="en-US" altLang="zh-TW" sz="2800" b="1" dirty="0"/>
              <a:t>DDL </a:t>
            </a:r>
            <a:r>
              <a:rPr lang="zh-TW" altLang="en-US" sz="2800" b="1" dirty="0"/>
              <a:t>指令為不能 </a:t>
            </a:r>
            <a:r>
              <a:rPr lang="en-US" altLang="zh-TW" sz="2800" b="1" dirty="0"/>
              <a:t>ROLLBACK </a:t>
            </a:r>
            <a:r>
              <a:rPr lang="zh-TW" altLang="en-US" sz="2800" b="1" dirty="0"/>
              <a:t>的指令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47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2151</Words>
  <Application>Microsoft Office PowerPoint</Application>
  <PresentationFormat>寬螢幕</PresentationFormat>
  <Paragraphs>260</Paragraphs>
  <Slides>29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Hiragino Sans GB W3</vt:lpstr>
      <vt:lpstr>Lato</vt:lpstr>
      <vt:lpstr>微軟正黑體</vt:lpstr>
      <vt:lpstr>Arial</vt:lpstr>
      <vt:lpstr>Calibri</vt:lpstr>
      <vt:lpstr>Wingdings</vt:lpstr>
      <vt:lpstr>Office 佈景主題</vt:lpstr>
      <vt:lpstr>Transaction &amp; ACID</vt:lpstr>
      <vt:lpstr>什麼是Transaction？ </vt:lpstr>
      <vt:lpstr>為什麼要有Transaction ?</vt:lpstr>
      <vt:lpstr>以 ＭySQL 為例</vt:lpstr>
      <vt:lpstr>Transaction需要的指令</vt:lpstr>
      <vt:lpstr>儲存點</vt:lpstr>
      <vt:lpstr>PowerPoint 簡報</vt:lpstr>
      <vt:lpstr>會造成自動終止交易並 COMMIT 的指令</vt:lpstr>
      <vt:lpstr>DDL</vt:lpstr>
      <vt:lpstr>AUTOCOMMIT 自動提交設定</vt:lpstr>
      <vt:lpstr>交易四大特性：ACID</vt:lpstr>
      <vt:lpstr>交易四大特性：ACID</vt:lpstr>
      <vt:lpstr>交易四大特性：ACID</vt:lpstr>
      <vt:lpstr>交易四大特性：ACID</vt:lpstr>
      <vt:lpstr>交易四大特性：ACID</vt:lpstr>
      <vt:lpstr>交易四大特性：ACID</vt:lpstr>
      <vt:lpstr>併發的 Transaction  讀取錯誤</vt:lpstr>
      <vt:lpstr>兩個併發的 Transaction</vt:lpstr>
      <vt:lpstr>兩個併發的 Transaction</vt:lpstr>
      <vt:lpstr>兩個併發的 Transaction</vt:lpstr>
      <vt:lpstr>一致性的根本解決之道</vt:lpstr>
      <vt:lpstr>交易的四種隔離層級(Isolation Level)</vt:lpstr>
      <vt:lpstr>交易的四種隔離層級(Isolation Level)</vt:lpstr>
      <vt:lpstr>交易的四種隔離層級(Isolation Level)</vt:lpstr>
      <vt:lpstr>交易的四種隔離層級(Isolation Level)</vt:lpstr>
      <vt:lpstr>交易的四種隔離層級(Isolation Level)</vt:lpstr>
      <vt:lpstr>死結 Deadlock</vt:lpstr>
      <vt:lpstr>PowerPoint 簡報</vt:lpstr>
      <vt:lpstr>PowerPoint 簡報</vt:lpstr>
    </vt:vector>
  </TitlesOfParts>
  <Company>無限使用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All Users</dc:creator>
  <cp:lastModifiedBy>晨喆 傅</cp:lastModifiedBy>
  <cp:revision>53</cp:revision>
  <dcterms:created xsi:type="dcterms:W3CDTF">2020-06-28T14:43:57Z</dcterms:created>
  <dcterms:modified xsi:type="dcterms:W3CDTF">2020-07-04T06:43:19Z</dcterms:modified>
</cp:coreProperties>
</file>