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61"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63017" autoAdjust="0"/>
  </p:normalViewPr>
  <p:slideViewPr>
    <p:cSldViewPr snapToGrid="0">
      <p:cViewPr varScale="1">
        <p:scale>
          <a:sx n="60" d="100"/>
          <a:sy n="60" d="100"/>
        </p:scale>
        <p:origin x="992"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3774" y="108"/>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2E3B72-9C08-4196-8B2C-1DB7BBD28E3B}" type="datetimeFigureOut">
              <a:rPr lang="en-US" smtClean="0"/>
              <a:t>7/15/16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8C1323-C567-4326-B08A-619D1D5A5B51}" type="slidenum">
              <a:rPr lang="en-US" smtClean="0"/>
              <a:t>‹#›</a:t>
            </a:fld>
            <a:endParaRPr lang="en-US"/>
          </a:p>
        </p:txBody>
      </p:sp>
    </p:spTree>
    <p:extLst>
      <p:ext uri="{BB962C8B-B14F-4D97-AF65-F5344CB8AC3E}">
        <p14:creationId xmlns:p14="http://schemas.microsoft.com/office/powerpoint/2010/main" val="482877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45420-281E-4A0F-B908-9D16F839965E}" type="datetimeFigureOut">
              <a:rPr lang="en-US" smtClean="0"/>
              <a:t>7/15/16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DD1F0-7515-4CE2-AD72-7F3FA15F3B7A}" type="slidenum">
              <a:rPr lang="en-US" smtClean="0"/>
              <a:t>‹#›</a:t>
            </a:fld>
            <a:endParaRPr lang="en-US"/>
          </a:p>
        </p:txBody>
      </p:sp>
    </p:spTree>
    <p:extLst>
      <p:ext uri="{BB962C8B-B14F-4D97-AF65-F5344CB8AC3E}">
        <p14:creationId xmlns:p14="http://schemas.microsoft.com/office/powerpoint/2010/main" val="338569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previous lectures, we introduced the concept of a vector and showed how vector calculus can be applied to engineering. Vectors are useful in engineering because, unlike scalars, they can capture both the magnitude and the direction in two or three dimensional space. Hence, they can be used to represent curves, surfaces or a region in space.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Physical </a:t>
            </a:r>
            <a:r>
              <a:rPr lang="en-US" sz="1200" b="0" i="0" kern="1200" dirty="0">
                <a:solidFill>
                  <a:schemeClr val="tx1"/>
                </a:solidFill>
                <a:effectLst/>
                <a:latin typeface="+mn-lt"/>
                <a:ea typeface="+mn-ea"/>
                <a:cs typeface="+mn-cs"/>
              </a:rPr>
              <a:t>phenomena such as force and temperature in space can be described using the scalar or vector functions. Physical properties can be described or computed using the differential or integral calculus, such as the gradient, divergence, curl, line integral, surface integral or triple integral. There are also integral theorems that allow us to compute the integrals, or convert one integral into another to simplify the computation.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a:t>
            </a:r>
            <a:r>
              <a:rPr lang="en-US" sz="1200" b="0" i="0" kern="1200" dirty="0">
                <a:solidFill>
                  <a:schemeClr val="tx1"/>
                </a:solidFill>
                <a:effectLst/>
                <a:latin typeface="+mn-lt"/>
                <a:ea typeface="+mn-ea"/>
                <a:cs typeface="+mn-cs"/>
              </a:rPr>
              <a:t>this section, we will generalize concept of vectors even further to a structure called the matrix. Similar to the vectors, we can define some operations such as addition and multiplication. Such operations are called linear algebra. Linear algebra is widely used in engineering because it is capable of modeling many practical problems. It also provide simple and computable solutions to these problems. The google search engine,</a:t>
            </a:r>
            <a:r>
              <a:rPr lang="en-US" sz="1200" b="0" i="0" kern="1200" baseline="0" dirty="0">
                <a:solidFill>
                  <a:schemeClr val="tx1"/>
                </a:solidFill>
                <a:effectLst/>
                <a:latin typeface="+mn-lt"/>
                <a:ea typeface="+mn-ea"/>
                <a:cs typeface="+mn-cs"/>
              </a:rPr>
              <a:t> for instance, use linear algebra to compute the page rank of the web pages.</a:t>
            </a:r>
            <a:endParaRPr lang="en-US" dirty="0"/>
          </a:p>
        </p:txBody>
      </p:sp>
      <p:sp>
        <p:nvSpPr>
          <p:cNvPr id="4" name="Slide Number Placeholder 3"/>
          <p:cNvSpPr>
            <a:spLocks noGrp="1"/>
          </p:cNvSpPr>
          <p:nvPr>
            <p:ph type="sldNum" sz="quarter" idx="10"/>
          </p:nvPr>
        </p:nvSpPr>
        <p:spPr/>
        <p:txBody>
          <a:bodyPr/>
          <a:lstStyle/>
          <a:p>
            <a:fld id="{26FDD1F0-7515-4CE2-AD72-7F3FA15F3B7A}" type="slidenum">
              <a:rPr lang="en-US" smtClean="0"/>
              <a:t>1</a:t>
            </a:fld>
            <a:endParaRPr lang="en-US"/>
          </a:p>
        </p:txBody>
      </p:sp>
    </p:spTree>
    <p:extLst>
      <p:ext uri="{BB962C8B-B14F-4D97-AF65-F5344CB8AC3E}">
        <p14:creationId xmlns:p14="http://schemas.microsoft.com/office/powerpoint/2010/main" val="18613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examples of matrices are shown at the top. They are simply a set of numbers or mathematical expressions organized into roles and columns inside a pair of square brackets. Each number or expression inside the matrix is called an entry.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t>
            </a:r>
            <a:r>
              <a:rPr lang="en-US" sz="1200" b="0" i="0" kern="1200" dirty="0">
                <a:solidFill>
                  <a:schemeClr val="tx1"/>
                </a:solidFill>
                <a:effectLst/>
                <a:latin typeface="+mn-lt"/>
                <a:ea typeface="+mn-ea"/>
                <a:cs typeface="+mn-cs"/>
              </a:rPr>
              <a:t>is customary to index the entry by its role index first followed by its column index. For instance,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one two corresponds to the entry at the first role and second column. In general, we use a boldface capital letter to denote a matrix, and the lower case letter to denote its entries. </a:t>
            </a:r>
            <a:r>
              <a:rPr lang="en-US" sz="1200" b="0" i="0" kern="1200" dirty="0" smtClean="0">
                <a:solidFill>
                  <a:schemeClr val="tx1"/>
                </a:solidFill>
                <a:effectLst/>
                <a:latin typeface="+mn-lt"/>
                <a:ea typeface="+mn-ea"/>
                <a:cs typeface="+mn-cs"/>
              </a:rPr>
              <a:t>We </a:t>
            </a:r>
            <a:r>
              <a:rPr lang="en-US" sz="1200" b="0" i="0" kern="1200" dirty="0">
                <a:solidFill>
                  <a:schemeClr val="tx1"/>
                </a:solidFill>
                <a:effectLst/>
                <a:latin typeface="+mn-lt"/>
                <a:ea typeface="+mn-ea"/>
                <a:cs typeface="+mn-cs"/>
              </a:rPr>
              <a:t>may also denote the entry of a matrix by the notation shown in red.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kern="1200" dirty="0">
                <a:solidFill>
                  <a:schemeClr val="tx1"/>
                </a:solidFill>
                <a:effectLst/>
                <a:latin typeface="+mn-lt"/>
                <a:ea typeface="+mn-ea"/>
                <a:cs typeface="+mn-cs"/>
              </a:rPr>
              <a:t>the special case when there is only one role, we call the matrix a role vector. It is usually denoted as a boldface lower case letter.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kern="1200" dirty="0">
                <a:solidFill>
                  <a:schemeClr val="tx1"/>
                </a:solidFill>
                <a:effectLst/>
                <a:latin typeface="+mn-lt"/>
                <a:ea typeface="+mn-ea"/>
                <a:cs typeface="+mn-cs"/>
              </a:rPr>
              <a:t>the other special case when the number of columns is equal to one, the matrix is called a column vector, also denoted by a boldface lower case letter. </a:t>
            </a:r>
            <a:r>
              <a:rPr lang="en-US" sz="1200" b="0" i="0" kern="1200" dirty="0" smtClean="0">
                <a:solidFill>
                  <a:schemeClr val="tx1"/>
                </a:solidFill>
                <a:effectLst/>
                <a:latin typeface="+mn-lt"/>
                <a:ea typeface="+mn-ea"/>
                <a:cs typeface="+mn-cs"/>
              </a:rPr>
              <a:t>Note </a:t>
            </a:r>
            <a:r>
              <a:rPr lang="en-US" sz="1200" b="0" i="0" kern="1200" dirty="0">
                <a:solidFill>
                  <a:schemeClr val="tx1"/>
                </a:solidFill>
                <a:effectLst/>
                <a:latin typeface="+mn-lt"/>
                <a:ea typeface="+mn-ea"/>
                <a:cs typeface="+mn-cs"/>
              </a:rPr>
              <a:t>that, although we did not distinguish between role or column vector in vector calculus, it will be important to do so for linear algebra.</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26FDD1F0-7515-4CE2-AD72-7F3FA15F3B7A}" type="slidenum">
              <a:rPr lang="en-US" smtClean="0"/>
              <a:t>2</a:t>
            </a:fld>
            <a:endParaRPr lang="en-US"/>
          </a:p>
        </p:txBody>
      </p:sp>
    </p:spTree>
    <p:extLst>
      <p:ext uri="{BB962C8B-B14F-4D97-AF65-F5344CB8AC3E}">
        <p14:creationId xmlns:p14="http://schemas.microsoft.com/office/powerpoint/2010/main" val="96718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matrix with m roles and n columns is called an m by n matrix. We also say that the size or dimension of the matrix is m by n,. </a:t>
            </a:r>
            <a:endParaRPr lang="en-US" baseline="0" dirty="0" smtClean="0"/>
          </a:p>
          <a:p>
            <a:endParaRPr lang="en-US" baseline="0" dirty="0" smtClean="0"/>
          </a:p>
          <a:p>
            <a:r>
              <a:rPr lang="en-US" dirty="0" smtClean="0"/>
              <a:t>If </a:t>
            </a:r>
            <a:r>
              <a:rPr lang="en-US" dirty="0"/>
              <a:t>the number of role is equal to the number of columns, the matrix is said to be a square matrix. </a:t>
            </a:r>
            <a:endParaRPr lang="en-US" dirty="0" smtClean="0"/>
          </a:p>
          <a:p>
            <a:endParaRPr lang="en-US" dirty="0" smtClean="0"/>
          </a:p>
          <a:p>
            <a:r>
              <a:rPr lang="en-US" dirty="0" smtClean="0"/>
              <a:t>The </a:t>
            </a:r>
            <a:r>
              <a:rPr lang="en-US" dirty="0"/>
              <a:t>elements circled in red is called the main diagonal element. If</a:t>
            </a:r>
            <a:r>
              <a:rPr lang="en-US" baseline="0" dirty="0"/>
              <a:t> the roles and columns are indexed from one to n, then the main diagonal elements are entries with the same role index as the column index. </a:t>
            </a:r>
            <a:endParaRPr lang="en-US" baseline="0" dirty="0" smtClean="0"/>
          </a:p>
          <a:p>
            <a:endParaRPr lang="en-US" baseline="0" dirty="0" smtClean="0"/>
          </a:p>
          <a:p>
            <a:r>
              <a:rPr lang="en-US" baseline="0" dirty="0" smtClean="0"/>
              <a:t>All </a:t>
            </a:r>
            <a:r>
              <a:rPr lang="en-US" baseline="0" dirty="0"/>
              <a:t>other entries are called the off-diagonal elements. Sometimes, we also refer to the entries circled in blue as the minor diagonal elements. The main diagonal elements may also be defined in the same way for rectangular matrices when the number of roles may not be equal to the number of columns.</a:t>
            </a:r>
            <a:endParaRPr lang="en-US" dirty="0"/>
          </a:p>
        </p:txBody>
      </p:sp>
      <p:sp>
        <p:nvSpPr>
          <p:cNvPr id="4" name="Slide Number Placeholder 3"/>
          <p:cNvSpPr>
            <a:spLocks noGrp="1"/>
          </p:cNvSpPr>
          <p:nvPr>
            <p:ph type="sldNum" sz="quarter" idx="10"/>
          </p:nvPr>
        </p:nvSpPr>
        <p:spPr/>
        <p:txBody>
          <a:bodyPr/>
          <a:lstStyle/>
          <a:p>
            <a:fld id="{26FDD1F0-7515-4CE2-AD72-7F3FA15F3B7A}" type="slidenum">
              <a:rPr lang="en-US" smtClean="0"/>
              <a:t>3</a:t>
            </a:fld>
            <a:endParaRPr lang="en-US"/>
          </a:p>
        </p:txBody>
      </p:sp>
    </p:spTree>
    <p:extLst>
      <p:ext uri="{BB962C8B-B14F-4D97-AF65-F5344CB8AC3E}">
        <p14:creationId xmlns:p14="http://schemas.microsoft.com/office/powerpoint/2010/main" val="362363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will first introduce two basic operations for the matrices in this section. Consider two matrices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and Bee, with entries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jay kay and bee jay kay respectively.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a:t>
            </a:r>
            <a:r>
              <a:rPr lang="en-US" sz="1200" b="0" i="0" kern="1200" dirty="0">
                <a:solidFill>
                  <a:schemeClr val="tx1"/>
                </a:solidFill>
                <a:effectLst/>
                <a:latin typeface="+mn-lt"/>
                <a:ea typeface="+mn-ea"/>
                <a:cs typeface="+mn-cs"/>
              </a:rPr>
              <a:t>say that the two matrices are equal if and only if the matrices have the same dimensions and corresponding entries. For example, a role vector of more than one entries cannot be equal to a column vector because they do not have the same size. That is to say, we distinguish between role and column vectors.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addition of two matrices, denoted as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plus Bee, is equal to a matrix whose entry is the sum of the corresponding entries of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and Bee. For the addition to be well-defined, the matrices we add together must have the same dimension. An example of adding two square matrices together is shown on the right.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Finally</a:t>
            </a:r>
            <a:r>
              <a:rPr lang="en-US" sz="1200" b="0" i="0" kern="1200" dirty="0">
                <a:solidFill>
                  <a:schemeClr val="tx1"/>
                </a:solidFill>
                <a:effectLst/>
                <a:latin typeface="+mn-lt"/>
                <a:ea typeface="+mn-ea"/>
                <a:cs typeface="+mn-cs"/>
              </a:rPr>
              <a:t>, for any scalar c, the scalar </a:t>
            </a:r>
            <a:r>
              <a:rPr lang="en-US" sz="1200" b="0" i="0" kern="1200" dirty="0" err="1">
                <a:solidFill>
                  <a:schemeClr val="tx1"/>
                </a:solidFill>
                <a:effectLst/>
                <a:latin typeface="+mn-lt"/>
                <a:ea typeface="+mn-ea"/>
                <a:cs typeface="+mn-cs"/>
              </a:rPr>
              <a:t>mulplication</a:t>
            </a:r>
            <a:r>
              <a:rPr lang="en-US" sz="1200" b="0" i="0" kern="1200" dirty="0">
                <a:solidFill>
                  <a:schemeClr val="tx1"/>
                </a:solidFill>
                <a:effectLst/>
                <a:latin typeface="+mn-lt"/>
                <a:ea typeface="+mn-ea"/>
                <a:cs typeface="+mn-cs"/>
              </a:rPr>
              <a:t> of c to the matrix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is equal to the matrix whose entry is the corresponding entries of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but multiplied by the scalar c,. An example is also given on the right. </a:t>
            </a:r>
            <a:endParaRPr lang="en-US" dirty="0"/>
          </a:p>
        </p:txBody>
      </p:sp>
      <p:sp>
        <p:nvSpPr>
          <p:cNvPr id="4" name="Slide Number Placeholder 3"/>
          <p:cNvSpPr>
            <a:spLocks noGrp="1"/>
          </p:cNvSpPr>
          <p:nvPr>
            <p:ph type="sldNum" sz="quarter" idx="10"/>
          </p:nvPr>
        </p:nvSpPr>
        <p:spPr/>
        <p:txBody>
          <a:bodyPr/>
          <a:lstStyle/>
          <a:p>
            <a:fld id="{26FDD1F0-7515-4CE2-AD72-7F3FA15F3B7A}" type="slidenum">
              <a:rPr lang="en-US" smtClean="0"/>
              <a:t>4</a:t>
            </a:fld>
            <a:endParaRPr lang="en-US"/>
          </a:p>
        </p:txBody>
      </p:sp>
    </p:spTree>
    <p:extLst>
      <p:ext uri="{BB962C8B-B14F-4D97-AF65-F5344CB8AC3E}">
        <p14:creationId xmlns:p14="http://schemas.microsoft.com/office/powerpoint/2010/main" val="1529540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Similar to vector addition, matrix addition satisfies some properties such as commutativity and associativity.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addition is commutative in the sense that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plus Bee is equal to Bee plus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t>
            </a:r>
            <a:r>
              <a:rPr lang="en-US" sz="1200" b="0" i="0" kern="1200" dirty="0">
                <a:solidFill>
                  <a:schemeClr val="tx1"/>
                </a:solidFill>
                <a:effectLst/>
                <a:latin typeface="+mn-lt"/>
                <a:ea typeface="+mn-ea"/>
                <a:cs typeface="+mn-cs"/>
              </a:rPr>
              <a:t>we add Bee to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first, and then add C to the sum, it is the same as adding B and C first, and add the sum to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Therefore, we do not need to use parentheses to indicate the order of the additions.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Similar </a:t>
            </a:r>
            <a:r>
              <a:rPr lang="en-US" sz="1200" b="0" i="0" kern="1200" dirty="0">
                <a:solidFill>
                  <a:schemeClr val="tx1"/>
                </a:solidFill>
                <a:effectLst/>
                <a:latin typeface="+mn-lt"/>
                <a:ea typeface="+mn-ea"/>
                <a:cs typeface="+mn-cs"/>
              </a:rPr>
              <a:t>to the zero vector, we also use the boldface zero to denote a zero matrix. The zero matrix is also called the additive identity, because adding it to any matrix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gives the same matrix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t>
            </a:r>
            <a:r>
              <a:rPr lang="en-US" sz="1200" b="0" i="0" kern="1200" dirty="0">
                <a:solidFill>
                  <a:schemeClr val="tx1"/>
                </a:solidFill>
                <a:effectLst/>
                <a:latin typeface="+mn-lt"/>
                <a:ea typeface="+mn-ea"/>
                <a:cs typeface="+mn-cs"/>
              </a:rPr>
              <a:t>multiply negative to the matrix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that is, multiply negative one to every entry of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the result matrix is called the additive inverse of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This is because Adding negative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to </a:t>
            </a:r>
            <a:r>
              <a:rPr lang="en-US" sz="1200" b="0" i="0" kern="1200" dirty="0" err="1">
                <a:solidFill>
                  <a:schemeClr val="tx1"/>
                </a:solidFill>
                <a:effectLst/>
                <a:latin typeface="+mn-lt"/>
                <a:ea typeface="+mn-ea"/>
                <a:cs typeface="+mn-cs"/>
              </a:rPr>
              <a:t>Ei</a:t>
            </a:r>
            <a:r>
              <a:rPr lang="en-US" sz="1200" b="0" i="0" kern="1200" dirty="0">
                <a:solidFill>
                  <a:schemeClr val="tx1"/>
                </a:solidFill>
                <a:effectLst/>
                <a:latin typeface="+mn-lt"/>
                <a:ea typeface="+mn-ea"/>
                <a:cs typeface="+mn-cs"/>
              </a:rPr>
              <a:t> gives the zero matrix, the additive identity.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a:t>
            </a:r>
            <a:r>
              <a:rPr lang="en-US" sz="1200" b="0" i="0" kern="1200" dirty="0">
                <a:solidFill>
                  <a:schemeClr val="tx1"/>
                </a:solidFill>
                <a:effectLst/>
                <a:latin typeface="+mn-lt"/>
                <a:ea typeface="+mn-ea"/>
                <a:cs typeface="+mn-cs"/>
              </a:rPr>
              <a:t>scalar multiplication, we also have a set of properties similar to those of the vectors.</a:t>
            </a:r>
            <a:endParaRPr lang="en-US" dirty="0"/>
          </a:p>
        </p:txBody>
      </p:sp>
      <p:sp>
        <p:nvSpPr>
          <p:cNvPr id="4" name="Slide Number Placeholder 3"/>
          <p:cNvSpPr>
            <a:spLocks noGrp="1"/>
          </p:cNvSpPr>
          <p:nvPr>
            <p:ph type="sldNum" sz="quarter" idx="10"/>
          </p:nvPr>
        </p:nvSpPr>
        <p:spPr/>
        <p:txBody>
          <a:bodyPr/>
          <a:lstStyle/>
          <a:p>
            <a:fld id="{26FDD1F0-7515-4CE2-AD72-7F3FA15F3B7A}" type="slidenum">
              <a:rPr lang="en-US" smtClean="0"/>
              <a:t>5</a:t>
            </a:fld>
            <a:endParaRPr lang="en-US"/>
          </a:p>
        </p:txBody>
      </p:sp>
    </p:spTree>
    <p:extLst>
      <p:ext uri="{BB962C8B-B14F-4D97-AF65-F5344CB8AC3E}">
        <p14:creationId xmlns:p14="http://schemas.microsoft.com/office/powerpoint/2010/main" val="78838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810BED6-3B04-4DA2-BDD4-8936A6E32FD6}" type="datetime1">
              <a:rPr lang="en-US" smtClean="0"/>
              <a:t>7/15/16</a:t>
            </a:fld>
            <a:endParaRPr lang="en-US"/>
          </a:p>
        </p:txBody>
      </p:sp>
      <p:sp>
        <p:nvSpPr>
          <p:cNvPr id="6" name="Slide Number Placeholder 5"/>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74110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ABFA5A-201F-45BA-AFA4-BEA3E7130765}" type="datetime1">
              <a:rPr lang="en-US" smtClean="0"/>
              <a:t>7/15/16</a:t>
            </a:fld>
            <a:endParaRPr lang="en-US"/>
          </a:p>
        </p:txBody>
      </p:sp>
      <p:sp>
        <p:nvSpPr>
          <p:cNvPr id="5" name="Footer Placeholder 4"/>
          <p:cNvSpPr>
            <a:spLocks noGrp="1"/>
          </p:cNvSpPr>
          <p:nvPr>
            <p:ph type="ftr" sz="quarter" idx="11"/>
          </p:nvPr>
        </p:nvSpPr>
        <p:spPr/>
        <p:txBody>
          <a:bodyPr/>
          <a:lstStyle/>
          <a:p>
            <a:r>
              <a:rPr lang="en-US"/>
              <a:t>7.1 Matrices, Vectors: Addition and Scalar Multiplication</a:t>
            </a:r>
          </a:p>
        </p:txBody>
      </p:sp>
      <p:sp>
        <p:nvSpPr>
          <p:cNvPr id="6" name="Slide Number Placeholder 5"/>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401757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31F84F-121D-4637-AEB3-73A4AC891676}" type="datetime1">
              <a:rPr lang="en-US" smtClean="0"/>
              <a:t>7/15/16</a:t>
            </a:fld>
            <a:endParaRPr lang="en-US"/>
          </a:p>
        </p:txBody>
      </p:sp>
      <p:sp>
        <p:nvSpPr>
          <p:cNvPr id="5" name="Footer Placeholder 4"/>
          <p:cNvSpPr>
            <a:spLocks noGrp="1"/>
          </p:cNvSpPr>
          <p:nvPr>
            <p:ph type="ftr" sz="quarter" idx="11"/>
          </p:nvPr>
        </p:nvSpPr>
        <p:spPr/>
        <p:txBody>
          <a:bodyPr/>
          <a:lstStyle/>
          <a:p>
            <a:r>
              <a:rPr lang="en-US"/>
              <a:t>7.1 Matrices, Vectors: Addition and Scalar Multiplication</a:t>
            </a:r>
          </a:p>
        </p:txBody>
      </p:sp>
      <p:sp>
        <p:nvSpPr>
          <p:cNvPr id="6" name="Slide Number Placeholder 5"/>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17197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684F83-548D-4ED2-BCAE-779CFACFD71B}" type="datetime1">
              <a:rPr lang="en-US" smtClean="0"/>
              <a:t>7/15/16</a:t>
            </a:fld>
            <a:endParaRPr lang="en-US"/>
          </a:p>
        </p:txBody>
      </p:sp>
      <p:sp>
        <p:nvSpPr>
          <p:cNvPr id="5" name="Footer Placeholder 4"/>
          <p:cNvSpPr>
            <a:spLocks noGrp="1"/>
          </p:cNvSpPr>
          <p:nvPr>
            <p:ph type="ftr" sz="quarter" idx="11"/>
          </p:nvPr>
        </p:nvSpPr>
        <p:spPr/>
        <p:txBody>
          <a:bodyPr/>
          <a:lstStyle/>
          <a:p>
            <a:r>
              <a:rPr lang="en-US"/>
              <a:t>7.1 Matrices, Vectors: Addition and Scalar Multiplication</a:t>
            </a:r>
          </a:p>
        </p:txBody>
      </p:sp>
      <p:sp>
        <p:nvSpPr>
          <p:cNvPr id="6" name="Slide Number Placeholder 5"/>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302776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BFDAA7-EDD7-49F1-94B2-3AF2E91709A4}" type="datetime1">
              <a:rPr lang="en-US" smtClean="0"/>
              <a:t>7/15/16</a:t>
            </a:fld>
            <a:endParaRPr lang="en-US"/>
          </a:p>
        </p:txBody>
      </p:sp>
      <p:sp>
        <p:nvSpPr>
          <p:cNvPr id="5" name="Footer Placeholder 4"/>
          <p:cNvSpPr>
            <a:spLocks noGrp="1"/>
          </p:cNvSpPr>
          <p:nvPr>
            <p:ph type="ftr" sz="quarter" idx="11"/>
          </p:nvPr>
        </p:nvSpPr>
        <p:spPr/>
        <p:txBody>
          <a:bodyPr/>
          <a:lstStyle/>
          <a:p>
            <a:r>
              <a:rPr lang="en-US"/>
              <a:t>7.1 Matrices, Vectors: Addition and Scalar Multiplication</a:t>
            </a:r>
          </a:p>
        </p:txBody>
      </p:sp>
      <p:sp>
        <p:nvSpPr>
          <p:cNvPr id="6" name="Slide Number Placeholder 5"/>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10830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95596E-9C53-44E5-9665-FB321E8D64D3}" type="datetime1">
              <a:rPr lang="en-US" smtClean="0"/>
              <a:t>7/15/16</a:t>
            </a:fld>
            <a:endParaRPr lang="en-US"/>
          </a:p>
        </p:txBody>
      </p:sp>
      <p:sp>
        <p:nvSpPr>
          <p:cNvPr id="6" name="Footer Placeholder 5"/>
          <p:cNvSpPr>
            <a:spLocks noGrp="1"/>
          </p:cNvSpPr>
          <p:nvPr>
            <p:ph type="ftr" sz="quarter" idx="11"/>
          </p:nvPr>
        </p:nvSpPr>
        <p:spPr/>
        <p:txBody>
          <a:bodyPr/>
          <a:lstStyle/>
          <a:p>
            <a:r>
              <a:rPr lang="en-US"/>
              <a:t>7.1 Matrices, Vectors: Addition and Scalar Multiplication</a:t>
            </a:r>
          </a:p>
        </p:txBody>
      </p:sp>
      <p:sp>
        <p:nvSpPr>
          <p:cNvPr id="7" name="Slide Number Placeholder 6"/>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319026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E2C230-20A4-4CB6-A9F8-1E5DCDD790F1}" type="datetime1">
              <a:rPr lang="en-US" smtClean="0"/>
              <a:t>7/15/16</a:t>
            </a:fld>
            <a:endParaRPr lang="en-US"/>
          </a:p>
        </p:txBody>
      </p:sp>
      <p:sp>
        <p:nvSpPr>
          <p:cNvPr id="8" name="Footer Placeholder 7"/>
          <p:cNvSpPr>
            <a:spLocks noGrp="1"/>
          </p:cNvSpPr>
          <p:nvPr>
            <p:ph type="ftr" sz="quarter" idx="11"/>
          </p:nvPr>
        </p:nvSpPr>
        <p:spPr/>
        <p:txBody>
          <a:bodyPr/>
          <a:lstStyle/>
          <a:p>
            <a:r>
              <a:rPr lang="en-US"/>
              <a:t>7.1 Matrices, Vectors: Addition and Scalar Multiplication</a:t>
            </a:r>
          </a:p>
        </p:txBody>
      </p:sp>
      <p:sp>
        <p:nvSpPr>
          <p:cNvPr id="9" name="Slide Number Placeholder 8"/>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26321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1FD724-C434-4746-8120-0BA603F89DA6}" type="datetime1">
              <a:rPr lang="en-US" smtClean="0"/>
              <a:t>7/15/16</a:t>
            </a:fld>
            <a:endParaRPr lang="en-US"/>
          </a:p>
        </p:txBody>
      </p:sp>
      <p:sp>
        <p:nvSpPr>
          <p:cNvPr id="4" name="Footer Placeholder 3"/>
          <p:cNvSpPr>
            <a:spLocks noGrp="1"/>
          </p:cNvSpPr>
          <p:nvPr>
            <p:ph type="ftr" sz="quarter" idx="11"/>
          </p:nvPr>
        </p:nvSpPr>
        <p:spPr/>
        <p:txBody>
          <a:bodyPr/>
          <a:lstStyle/>
          <a:p>
            <a:r>
              <a:rPr lang="en-US"/>
              <a:t>7.1 Matrices, Vectors: Addition and Scalar Multiplication</a:t>
            </a:r>
          </a:p>
        </p:txBody>
      </p:sp>
      <p:sp>
        <p:nvSpPr>
          <p:cNvPr id="5" name="Slide Number Placeholder 4"/>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43025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038A5-24BD-49E4-8520-3C8CCE98CDFE}" type="datetime1">
              <a:rPr lang="en-US" smtClean="0"/>
              <a:t>7/15/16</a:t>
            </a:fld>
            <a:endParaRPr lang="en-US"/>
          </a:p>
        </p:txBody>
      </p:sp>
      <p:sp>
        <p:nvSpPr>
          <p:cNvPr id="3" name="Footer Placeholder 2"/>
          <p:cNvSpPr>
            <a:spLocks noGrp="1"/>
          </p:cNvSpPr>
          <p:nvPr>
            <p:ph type="ftr" sz="quarter" idx="11"/>
          </p:nvPr>
        </p:nvSpPr>
        <p:spPr/>
        <p:txBody>
          <a:bodyPr/>
          <a:lstStyle/>
          <a:p>
            <a:r>
              <a:rPr lang="en-US"/>
              <a:t>7.1 Matrices, Vectors: Addition and Scalar Multiplication</a:t>
            </a:r>
          </a:p>
        </p:txBody>
      </p:sp>
      <p:sp>
        <p:nvSpPr>
          <p:cNvPr id="4" name="Slide Number Placeholder 3"/>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139636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2A0602-6E8D-430B-A606-A340D2AE0AD6}" type="datetime1">
              <a:rPr lang="en-US" smtClean="0"/>
              <a:t>7/15/16</a:t>
            </a:fld>
            <a:endParaRPr lang="en-US"/>
          </a:p>
        </p:txBody>
      </p:sp>
      <p:sp>
        <p:nvSpPr>
          <p:cNvPr id="6" name="Footer Placeholder 5"/>
          <p:cNvSpPr>
            <a:spLocks noGrp="1"/>
          </p:cNvSpPr>
          <p:nvPr>
            <p:ph type="ftr" sz="quarter" idx="11"/>
          </p:nvPr>
        </p:nvSpPr>
        <p:spPr/>
        <p:txBody>
          <a:bodyPr/>
          <a:lstStyle/>
          <a:p>
            <a:r>
              <a:rPr lang="en-US"/>
              <a:t>7.1 Matrices, Vectors: Addition and Scalar Multiplication</a:t>
            </a:r>
          </a:p>
        </p:txBody>
      </p:sp>
      <p:sp>
        <p:nvSpPr>
          <p:cNvPr id="7" name="Slide Number Placeholder 6"/>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284900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8D6CB5-E37D-47E2-964E-BEE3C7B49323}" type="datetime1">
              <a:rPr lang="en-US" smtClean="0"/>
              <a:t>7/15/16</a:t>
            </a:fld>
            <a:endParaRPr lang="en-US"/>
          </a:p>
        </p:txBody>
      </p:sp>
      <p:sp>
        <p:nvSpPr>
          <p:cNvPr id="6" name="Footer Placeholder 5"/>
          <p:cNvSpPr>
            <a:spLocks noGrp="1"/>
          </p:cNvSpPr>
          <p:nvPr>
            <p:ph type="ftr" sz="quarter" idx="11"/>
          </p:nvPr>
        </p:nvSpPr>
        <p:spPr/>
        <p:txBody>
          <a:bodyPr/>
          <a:lstStyle/>
          <a:p>
            <a:r>
              <a:rPr lang="en-US"/>
              <a:t>7.1 Matrices, Vectors: Addition and Scalar Multiplication</a:t>
            </a:r>
          </a:p>
        </p:txBody>
      </p:sp>
      <p:sp>
        <p:nvSpPr>
          <p:cNvPr id="7" name="Slide Number Placeholder 6"/>
          <p:cNvSpPr>
            <a:spLocks noGrp="1"/>
          </p:cNvSpPr>
          <p:nvPr>
            <p:ph type="sldNum" sz="quarter" idx="12"/>
          </p:nvPr>
        </p:nvSpPr>
        <p:spPr/>
        <p:txBody>
          <a:bodyPr/>
          <a:lstStyle/>
          <a:p>
            <a:fld id="{29A3FBA2-9ABB-4B6D-97CF-E616B5266709}" type="slidenum">
              <a:rPr lang="en-US" smtClean="0"/>
              <a:t>‹#›</a:t>
            </a:fld>
            <a:endParaRPr lang="en-US"/>
          </a:p>
        </p:txBody>
      </p:sp>
    </p:spTree>
    <p:extLst>
      <p:ext uri="{BB962C8B-B14F-4D97-AF65-F5344CB8AC3E}">
        <p14:creationId xmlns:p14="http://schemas.microsoft.com/office/powerpoint/2010/main" val="2198396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7623F-6EA2-434C-B341-B71488F72CBE}" type="datetime1">
              <a:rPr lang="en-US" smtClean="0"/>
              <a:t>7/15/16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7.1 Matrices, Vectors: Addition and Scalar Multiplication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00D87-DF7D-4B25-9A50-9D3B744240EE}" type="slidenum">
              <a:rPr lang="en-US" smtClean="0"/>
              <a:pPr/>
              <a:t>‹#›</a:t>
            </a:fld>
            <a:endParaRPr lang="en-US" dirty="0"/>
          </a:p>
        </p:txBody>
      </p:sp>
    </p:spTree>
    <p:extLst>
      <p:ext uri="{BB962C8B-B14F-4D97-AF65-F5344CB8AC3E}">
        <p14:creationId xmlns:p14="http://schemas.microsoft.com/office/powerpoint/2010/main" val="310404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40.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7.1 Matrices, Vectors:</a:t>
            </a:r>
          </a:p>
        </p:txBody>
      </p:sp>
      <p:sp>
        <p:nvSpPr>
          <p:cNvPr id="6" name="Subtitle 5"/>
          <p:cNvSpPr>
            <a:spLocks noGrp="1"/>
          </p:cNvSpPr>
          <p:nvPr>
            <p:ph type="subTitle" idx="1"/>
          </p:nvPr>
        </p:nvSpPr>
        <p:spPr/>
        <p:txBody>
          <a:bodyPr/>
          <a:lstStyle/>
          <a:p>
            <a:r>
              <a:rPr lang="en-US" dirty="0"/>
              <a:t>Addition and Scalar Multiplication</a:t>
            </a:r>
          </a:p>
        </p:txBody>
      </p:sp>
      <p:sp>
        <p:nvSpPr>
          <p:cNvPr id="4" name="Slide Number Placeholder 3"/>
          <p:cNvSpPr>
            <a:spLocks noGrp="1"/>
          </p:cNvSpPr>
          <p:nvPr>
            <p:ph type="sldNum" sz="quarter" idx="12"/>
          </p:nvPr>
        </p:nvSpPr>
        <p:spPr/>
        <p:txBody>
          <a:bodyPr/>
          <a:lstStyle/>
          <a:p>
            <a:fld id="{29A3FBA2-9ABB-4B6D-97CF-E616B5266709}" type="slidenum">
              <a:rPr lang="en-US" smtClean="0"/>
              <a:t>1</a:t>
            </a:fld>
            <a:endParaRPr lang="en-US"/>
          </a:p>
        </p:txBody>
      </p:sp>
    </p:spTree>
    <p:extLst>
      <p:ext uri="{BB962C8B-B14F-4D97-AF65-F5344CB8AC3E}">
        <p14:creationId xmlns:p14="http://schemas.microsoft.com/office/powerpoint/2010/main" val="3441453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and General notations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charset="0"/>
                            </a:rPr>
                          </m:ctrlPr>
                        </m:dPr>
                        <m:e>
                          <m:r>
                            <a:rPr lang="en-US" i="1">
                              <a:latin typeface="Cambria Math" panose="02040503050406030204" pitchFamily="18" charset="0"/>
                            </a:rPr>
                            <m:t>1</m:t>
                          </m:r>
                          <m:r>
                            <a:rPr lang="en-US" b="0" i="1" smtClean="0">
                              <a:latin typeface="Cambria Math" panose="02040503050406030204" pitchFamily="18" charset="0"/>
                            </a:rPr>
                            <m:t> </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3</m:t>
                          </m:r>
                        </m:e>
                      </m:d>
                      <m:r>
                        <a:rPr lang="en-US" b="0" i="1" smtClean="0">
                          <a:latin typeface="Cambria Math" panose="02040503050406030204" pitchFamily="18" charset="0"/>
                        </a:rPr>
                        <m:t>,  </m:t>
                      </m:r>
                      <m:d>
                        <m:dPr>
                          <m:begChr m:val="["/>
                          <m:endChr m:val="]"/>
                          <m:ctrlPr>
                            <a:rPr lang="en-US" i="1">
                              <a:latin typeface="Cambria Math" charset="0"/>
                            </a:rPr>
                          </m:ctrlPr>
                        </m:dPr>
                        <m:e>
                          <m:m>
                            <m:mPr>
                              <m:plcHide m:val="on"/>
                              <m:mcs>
                                <m:mc>
                                  <m:mcPr>
                                    <m:count m:val="1"/>
                                    <m:mcJc m:val="center"/>
                                  </m:mcPr>
                                </m:mc>
                              </m:mcs>
                              <m:ctrlPr>
                                <a:rPr lang="en-US" i="1">
                                  <a:latin typeface="Cambria Math" charset="0"/>
                                </a:rPr>
                              </m:ctrlPr>
                            </m:mPr>
                            <m:mr>
                              <m:e>
                                <m:r>
                                  <a:rPr lang="en-US" i="1">
                                    <a:latin typeface="Cambria Math" panose="02040503050406030204" pitchFamily="18" charset="0"/>
                                  </a:rPr>
                                  <m:t>4</m:t>
                                </m:r>
                              </m:e>
                            </m:mr>
                            <m:mr>
                              <m:e>
                                <m:r>
                                  <a:rPr lang="en-US" i="1">
                                    <a:latin typeface="Cambria Math" panose="02040503050406030204" pitchFamily="18" charset="0"/>
                                  </a:rPr>
                                  <m:t>5</m:t>
                                </m:r>
                              </m:e>
                            </m:mr>
                            <m:mr>
                              <m:e>
                                <m:r>
                                  <a:rPr lang="en-US" i="1">
                                    <a:latin typeface="Cambria Math" panose="02040503050406030204" pitchFamily="18" charset="0"/>
                                  </a:rPr>
                                  <m:t>6</m:t>
                                </m:r>
                              </m:e>
                            </m:mr>
                          </m:m>
                        </m:e>
                      </m:d>
                      <m:r>
                        <a:rPr lang="en-US" b="0" i="1" smtClean="0">
                          <a:latin typeface="Cambria Math" panose="02040503050406030204" pitchFamily="18" charset="0"/>
                        </a:rPr>
                        <m:t>,  </m:t>
                      </m:r>
                      <m:d>
                        <m:dPr>
                          <m:begChr m:val="["/>
                          <m:endChr m:val="]"/>
                          <m:ctrlPr>
                            <a:rPr lang="en-US" i="1">
                              <a:latin typeface="Cambria Math" charset="0"/>
                            </a:rPr>
                          </m:ctrlPr>
                        </m:dPr>
                        <m:e>
                          <m:m>
                            <m:mPr>
                              <m:plcHide m:val="on"/>
                              <m:mcs>
                                <m:mc>
                                  <m:mcPr>
                                    <m:count m:val="2"/>
                                    <m:mcJc m:val="center"/>
                                  </m:mcPr>
                                </m:mc>
                              </m:mcs>
                              <m:ctrlPr>
                                <a:rPr lang="en-US" i="1">
                                  <a:latin typeface="Cambria Math" charset="0"/>
                                </a:rPr>
                              </m:ctrlPr>
                            </m:mPr>
                            <m:mr>
                              <m:e>
                                <m:sSup>
                                  <m:sSupPr>
                                    <m:ctrlPr>
                                      <a:rPr lang="en-US" i="1">
                                        <a:latin typeface="Cambria Math" charset="0"/>
                                      </a:rPr>
                                    </m:ctrlPr>
                                  </m:sSupPr>
                                  <m:e>
                                    <m:r>
                                      <a:rPr lang="en-US" i="1">
                                        <a:latin typeface="Cambria Math" panose="02040503050406030204" pitchFamily="18" charset="0"/>
                                      </a:rPr>
                                      <m:t>ⅇ</m:t>
                                    </m:r>
                                  </m:e>
                                  <m:sup>
                                    <m:r>
                                      <a:rPr lang="en-US" i="1">
                                        <a:latin typeface="Cambria Math" panose="02040503050406030204" pitchFamily="18" charset="0"/>
                                      </a:rPr>
                                      <m:t>𝑥</m:t>
                                    </m:r>
                                  </m:sup>
                                </m:sSup>
                              </m:e>
                              <m:e>
                                <m:sSup>
                                  <m:sSupPr>
                                    <m:ctrlPr>
                                      <a:rPr lang="en-US" i="1">
                                        <a:latin typeface="Cambria Math"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e>
                            </m:mr>
                            <m:mr>
                              <m:e>
                                <m:r>
                                  <a:rPr lang="en-US" i="1">
                                    <a:latin typeface="Cambria Math" panose="02040503050406030204" pitchFamily="18" charset="0"/>
                                  </a:rPr>
                                  <m:t>4</m:t>
                                </m:r>
                                <m:r>
                                  <a:rPr lang="en-US" i="1">
                                    <a:latin typeface="Cambria Math" panose="02040503050406030204" pitchFamily="18" charset="0"/>
                                  </a:rPr>
                                  <m:t>𝑥</m:t>
                                </m:r>
                              </m:e>
                              <m:e>
                                <m:r>
                                  <a:rPr lang="en-US" i="1">
                                    <a:latin typeface="Cambria Math" panose="02040503050406030204" pitchFamily="18" charset="0"/>
                                  </a:rPr>
                                  <m:t>𝑦</m:t>
                                </m:r>
                              </m:e>
                            </m:mr>
                          </m:m>
                        </m:e>
                      </m:d>
                    </m:oMath>
                  </m:oMathPara>
                </a14:m>
                <a:endParaRPr lang="en-US" dirty="0"/>
              </a:p>
              <a:p>
                <a:pPr marL="0" indent="0">
                  <a:buNone/>
                </a:pPr>
                <a:endParaRPr lang="en-US" dirty="0"/>
              </a:p>
              <a:p>
                <a:r>
                  <a:rPr lang="en-US" b="1" dirty="0">
                    <a:solidFill>
                      <a:srgbClr val="0070C0"/>
                    </a:solidFill>
                  </a:rPr>
                  <a:t>Matrix:</a:t>
                </a:r>
                <a:r>
                  <a:rPr lang="en-US" dirty="0"/>
                  <a:t/>
                </a:r>
                <a:br>
                  <a:rPr lang="en-US" dirty="0"/>
                </a:br>
                <a14:m>
                  <m:oMath xmlns:m="http://schemas.openxmlformats.org/officeDocument/2006/math">
                    <m:r>
                      <a:rPr lang="en-US" b="0" i="0" smtClean="0">
                        <a:latin typeface="Cambria Math" panose="02040503050406030204" pitchFamily="18" charset="0"/>
                      </a:rPr>
                      <m:t>                        </m:t>
                    </m:r>
                    <m:d>
                      <m:dPr>
                        <m:begChr m:val="["/>
                        <m:endChr m:val="]"/>
                        <m:ctrlPr>
                          <a:rPr lang="en-US" i="1" smtClean="0">
                            <a:latin typeface="Cambria Math" charset="0"/>
                          </a:rPr>
                        </m:ctrlPr>
                      </m:dPr>
                      <m:e>
                        <m:m>
                          <m:mPr>
                            <m:plcHide m:val="on"/>
                            <m:mcs>
                              <m:mc>
                                <m:mcPr>
                                  <m:count m:val="3"/>
                                  <m:mcJc m:val="center"/>
                                </m:mcPr>
                              </m:mc>
                            </m:mcs>
                            <m:ctrlPr>
                              <a:rPr lang="en-US" i="1" smtClean="0">
                                <a:latin typeface="Cambria Math" charset="0"/>
                              </a:rPr>
                            </m:ctrlPr>
                          </m:mPr>
                          <m:mr>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11</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12</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13</m:t>
                                  </m:r>
                                </m:sub>
                              </m:sSub>
                            </m:e>
                          </m:mr>
                          <m:mr>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21</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22</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23</m:t>
                                  </m:r>
                                </m:sub>
                              </m:sSub>
                            </m:e>
                          </m:mr>
                          <m:mr>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31</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32</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33</m:t>
                                  </m:r>
                                </m:sub>
                              </m:sSub>
                            </m:e>
                          </m:mr>
                        </m:m>
                      </m:e>
                    </m:d>
                    <m:groupChr>
                      <m:groupChrPr>
                        <m:chr m:val="→"/>
                        <m:vertJc m:val="bot"/>
                        <m:ctrlPr>
                          <a:rPr lang="en-US" i="1" smtClean="0">
                            <a:latin typeface="Cambria Math"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 </m:t>
                        </m:r>
                        <m:r>
                          <m:rPr>
                            <m:sty m:val="p"/>
                          </m:rPr>
                          <a:rPr lang="en-US" b="0" i="0" smtClean="0">
                            <a:latin typeface="Cambria Math" panose="02040503050406030204" pitchFamily="18" charset="0"/>
                          </a:rPr>
                          <m:t>general</m:t>
                        </m:r>
                      </m:e>
                    </m:groupChr>
                    <m:r>
                      <a:rPr lang="en-US" b="1" i="0" smtClean="0">
                        <a:latin typeface="Cambria Math" panose="02040503050406030204" pitchFamily="18" charset="0"/>
                      </a:rPr>
                      <m:t>𝐀</m:t>
                    </m:r>
                    <m:r>
                      <a:rPr lang="en-US" b="0" i="1" smtClean="0">
                        <a:latin typeface="Cambria Math" panose="02040503050406030204" pitchFamily="18" charset="0"/>
                      </a:rPr>
                      <m:t>=</m:t>
                    </m:r>
                    <m:d>
                      <m:dPr>
                        <m:begChr m:val="["/>
                        <m:endChr m:val="]"/>
                        <m:ctrlPr>
                          <a:rPr lang="en-US" b="0" i="1" smtClean="0">
                            <a:latin typeface="Cambria Math" charset="0"/>
                          </a:rPr>
                        </m:ctrlPr>
                      </m:dPr>
                      <m:e>
                        <m:sSub>
                          <m:sSubPr>
                            <m:ctrlPr>
                              <a:rPr lang="en-US" i="1" smtClean="0">
                                <a:latin typeface="Cambria Math"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charset="0"/>
                          </a:rPr>
                        </m:ctrlPr>
                      </m:dPr>
                      <m:e>
                        <m:m>
                          <m:mPr>
                            <m:mcs>
                              <m:mc>
                                <m:mcPr>
                                  <m:count m:val="3"/>
                                  <m:mcJc m:val="center"/>
                                </m:mcPr>
                              </m:mc>
                            </m:mcs>
                            <m:ctrlPr>
                              <a:rPr lang="en-US" i="1" smtClean="0">
                                <a:latin typeface="Cambria Math" charset="0"/>
                              </a:rPr>
                            </m:ctrlPr>
                          </m:mPr>
                          <m:mr>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11</m:t>
                                  </m:r>
                                </m:sub>
                              </m:sSub>
                            </m:e>
                            <m:e>
                              <m:r>
                                <a:rPr lang="en-US" i="1" smtClean="0">
                                  <a:latin typeface="Cambria Math" panose="02040503050406030204" pitchFamily="18" charset="0"/>
                                </a:rPr>
                                <m:t>⋯</m:t>
                              </m:r>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m:t>
                                  </m:r>
                                  <m:r>
                                    <a:rPr lang="en-US" b="0" i="1" smtClean="0">
                                      <a:latin typeface="Cambria Math" panose="02040503050406030204" pitchFamily="18" charset="0"/>
                                    </a:rPr>
                                    <m:t>𝑛</m:t>
                                  </m:r>
                                </m:sub>
                              </m:sSub>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sSub>
                                <m:sSubPr>
                                  <m:ctrlPr>
                                    <a:rPr lang="en-US" i="1" smtClean="0">
                                      <a:latin typeface="Cambria Math"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𝑚</m:t>
                                  </m:r>
                                  <m:r>
                                    <a:rPr lang="en-US" i="1" smtClean="0">
                                      <a:latin typeface="Cambria Math" panose="02040503050406030204" pitchFamily="18" charset="0"/>
                                    </a:rPr>
                                    <m:t>1</m:t>
                                  </m:r>
                                </m:sub>
                              </m:sSub>
                            </m:e>
                            <m:e>
                              <m:r>
                                <a:rPr lang="en-US" i="1" smtClean="0">
                                  <a:latin typeface="Cambria Math" panose="02040503050406030204" pitchFamily="18" charset="0"/>
                                </a:rPr>
                                <m:t>⋯</m:t>
                              </m:r>
                            </m:e>
                            <m:e>
                              <m:sSub>
                                <m:sSubPr>
                                  <m:ctrlPr>
                                    <a:rPr lang="en-US" i="1" smtClean="0">
                                      <a:latin typeface="Cambria Math"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𝑚𝑛</m:t>
                                  </m:r>
                                </m:sub>
                              </m:sSub>
                            </m:e>
                          </m:mr>
                        </m:m>
                      </m:e>
                    </m:d>
                  </m:oMath>
                </a14:m>
                <a:r>
                  <a:rPr lang="en-US" b="0" dirty="0"/>
                  <a:t/>
                </a:r>
                <a:br>
                  <a:rPr lang="en-US" b="0" dirty="0"/>
                </a:br>
                <a14:m>
                  <m:oMath xmlns:m="http://schemas.openxmlformats.org/officeDocument/2006/math">
                    <m:r>
                      <a:rPr lang="en-US" b="0" i="1" smtClean="0">
                        <a:latin typeface="Cambria Math" panose="02040503050406030204" pitchFamily="18" charset="0"/>
                      </a:rPr>
                      <m:t>                                                                       </m:t>
                    </m:r>
                    <m:sSub>
                      <m:sSubPr>
                        <m:ctrlPr>
                          <a:rPr lang="en-US" i="1">
                            <a:latin typeface="Cambria Math" charset="0"/>
                          </a:rPr>
                        </m:ctrlPr>
                      </m:sSubPr>
                      <m:e>
                        <m:r>
                          <a:rPr lang="en-US" i="1">
                            <a:latin typeface="Cambria Math" panose="02040503050406030204" pitchFamily="18" charset="0"/>
                          </a:rPr>
                          <m:t>𝑎</m:t>
                        </m:r>
                      </m:e>
                      <m:sub>
                        <m:r>
                          <a:rPr lang="en-US" i="1">
                            <a:latin typeface="Cambria Math" panose="02040503050406030204" pitchFamily="18" charset="0"/>
                          </a:rPr>
                          <m:t>𝑗𝑘</m:t>
                        </m:r>
                      </m:sub>
                    </m:sSub>
                    <m:r>
                      <a:rPr lang="en-US" b="0" i="1" smtClean="0">
                        <a:latin typeface="Cambria Math" panose="02040503050406030204" pitchFamily="18" charset="0"/>
                      </a:rPr>
                      <m:t>=</m:t>
                    </m:r>
                    <m:sSub>
                      <m:sSubPr>
                        <m:ctrlPr>
                          <a:rPr lang="en-US" i="1" dirty="0" smtClean="0">
                            <a:solidFill>
                              <a:srgbClr val="FF0000"/>
                            </a:solidFill>
                            <a:latin typeface="Cambria Math" charset="0"/>
                          </a:rPr>
                        </m:ctrlPr>
                      </m:sSubPr>
                      <m:e>
                        <m:d>
                          <m:dPr>
                            <m:begChr m:val="["/>
                            <m:endChr m:val="]"/>
                            <m:ctrlPr>
                              <a:rPr lang="en-US" i="1" dirty="0">
                                <a:solidFill>
                                  <a:srgbClr val="FF0000"/>
                                </a:solidFill>
                                <a:latin typeface="Cambria Math" charset="0"/>
                              </a:rPr>
                            </m:ctrlPr>
                          </m:dPr>
                          <m:e>
                            <m:r>
                              <a:rPr lang="en-US" b="1" i="0" dirty="0">
                                <a:solidFill>
                                  <a:srgbClr val="FF0000"/>
                                </a:solidFill>
                                <a:latin typeface="Cambria Math" panose="02040503050406030204" pitchFamily="18" charset="0"/>
                              </a:rPr>
                              <m:t>𝐀</m:t>
                            </m:r>
                          </m:e>
                        </m:d>
                      </m:e>
                      <m:sub>
                        <m:r>
                          <a:rPr lang="en-US" i="1" dirty="0">
                            <a:solidFill>
                              <a:srgbClr val="FF0000"/>
                            </a:solidFill>
                            <a:latin typeface="Cambria Math" panose="02040503050406030204" pitchFamily="18" charset="0"/>
                          </a:rPr>
                          <m:t>𝑗𝑘</m:t>
                        </m:r>
                      </m:sub>
                    </m:sSub>
                  </m:oMath>
                </a14:m>
                <a:r>
                  <a:rPr lang="en-US" dirty="0"/>
                  <a:t/>
                </a:r>
                <a:br>
                  <a:rPr lang="en-US" dirty="0"/>
                </a:br>
                <a:endParaRPr lang="en-US" dirty="0"/>
              </a:p>
              <a:p>
                <a:r>
                  <a:rPr lang="en-US" b="1" dirty="0">
                    <a:solidFill>
                      <a:srgbClr val="0070C0"/>
                    </a:solidFill>
                  </a:rPr>
                  <a:t>Row vector:</a:t>
                </a:r>
                <a:r>
                  <a:rPr lang="en-US" dirty="0"/>
                  <a:t/>
                </a:r>
                <a:br>
                  <a:rPr lang="en-US" dirty="0"/>
                </a:br>
                <a14:m>
                  <m:oMath xmlns:m="http://schemas.openxmlformats.org/officeDocument/2006/math">
                    <m:r>
                      <a:rPr lang="en-US" b="0" i="0" smtClean="0">
                        <a:latin typeface="Cambria Math" panose="02040503050406030204" pitchFamily="18" charset="0"/>
                      </a:rPr>
                      <m:t>          </m:t>
                    </m:r>
                    <m:d>
                      <m:dPr>
                        <m:begChr m:val="["/>
                        <m:endChr m:val="]"/>
                        <m:ctrlPr>
                          <a:rPr lang="en-US" i="1" smtClean="0">
                            <a:latin typeface="Cambria Math" charset="0"/>
                          </a:rPr>
                        </m:ctrlPr>
                      </m:dPr>
                      <m:e>
                        <m:sSub>
                          <m:sSubPr>
                            <m:ctrlPr>
                              <a:rPr lang="en-US" i="1" smtClean="0">
                                <a:latin typeface="Cambria Math" charset="0"/>
                              </a:rPr>
                            </m:ctrlPr>
                          </m:sSubPr>
                          <m:e>
                            <m:r>
                              <a:rPr lang="en-US" i="1" smtClean="0">
                                <a:latin typeface="Cambria Math" panose="02040503050406030204" pitchFamily="18" charset="0"/>
                              </a:rPr>
                              <m:t>𝑢</m:t>
                            </m:r>
                          </m:e>
                          <m:sub>
                            <m:r>
                              <a:rPr lang="en-US"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charset="0"/>
                              </a:rPr>
                            </m:ctrlPr>
                          </m:sSubPr>
                          <m:e>
                            <m:r>
                              <a:rPr lang="en-US" i="1" smtClean="0">
                                <a:latin typeface="Cambria Math" panose="02040503050406030204" pitchFamily="18" charset="0"/>
                              </a:rPr>
                              <m:t>𝑢</m:t>
                            </m:r>
                          </m:e>
                          <m:sub>
                            <m:r>
                              <a:rPr lang="en-US"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smtClean="0">
                                <a:latin typeface="Cambria Math" charset="0"/>
                              </a:rPr>
                            </m:ctrlPr>
                          </m:sSubPr>
                          <m:e>
                            <m:r>
                              <a:rPr lang="en-US" i="1" smtClean="0">
                                <a:latin typeface="Cambria Math" panose="02040503050406030204" pitchFamily="18" charset="0"/>
                              </a:rPr>
                              <m:t>𝑢</m:t>
                            </m:r>
                          </m:e>
                          <m:sub>
                            <m:r>
                              <a:rPr lang="en-US" i="1" smtClean="0">
                                <a:latin typeface="Cambria Math" panose="02040503050406030204" pitchFamily="18" charset="0"/>
                              </a:rPr>
                              <m:t>3</m:t>
                            </m:r>
                          </m:sub>
                        </m:sSub>
                      </m:e>
                    </m:d>
                    <m:groupChr>
                      <m:groupChrPr>
                        <m:chr m:val="→"/>
                        <m:vertJc m:val="bot"/>
                        <m:ctrlPr>
                          <a:rPr lang="en-US" i="1" smtClean="0">
                            <a:latin typeface="Cambria Math"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 </m:t>
                        </m:r>
                        <m:r>
                          <m:rPr>
                            <m:sty m:val="p"/>
                          </m:rPr>
                          <a:rPr lang="en-US" b="0" i="0" smtClean="0">
                            <a:latin typeface="Cambria Math" panose="02040503050406030204" pitchFamily="18" charset="0"/>
                          </a:rPr>
                          <m:t>general</m:t>
                        </m:r>
                      </m:e>
                    </m:groupChr>
                    <m:r>
                      <a:rPr lang="en-US" b="1" i="0" smtClean="0">
                        <a:latin typeface="Cambria Math" panose="02040503050406030204" pitchFamily="18" charset="0"/>
                      </a:rPr>
                      <m:t>𝐮</m:t>
                    </m:r>
                    <m:r>
                      <a:rPr lang="en-US" b="0" i="1" smtClean="0">
                        <a:latin typeface="Cambria Math" panose="02040503050406030204" pitchFamily="18" charset="0"/>
                      </a:rPr>
                      <m:t>=</m:t>
                    </m:r>
                    <m:d>
                      <m:dPr>
                        <m:begChr m:val="["/>
                        <m:endChr m:val="]"/>
                        <m:ctrlPr>
                          <a:rPr lang="en-US" i="1" smtClean="0">
                            <a:latin typeface="Cambria Math" charset="0"/>
                          </a:rPr>
                        </m:ctrlPr>
                      </m:dPr>
                      <m:e>
                        <m:sSub>
                          <m:sSubPr>
                            <m:ctrlPr>
                              <a:rPr lang="en-US" i="1" smtClean="0">
                                <a:latin typeface="Cambria Math" charset="0"/>
                              </a:rPr>
                            </m:ctrlPr>
                          </m:sSubPr>
                          <m:e>
                            <m:r>
                              <a:rPr lang="en-US" i="1" smtClean="0">
                                <a:latin typeface="Cambria Math" panose="02040503050406030204" pitchFamily="18" charset="0"/>
                              </a:rPr>
                              <m:t>𝑢</m:t>
                            </m:r>
                          </m:e>
                          <m:sub>
                            <m:r>
                              <a:rPr lang="en-US" i="1" smtClean="0">
                                <a:latin typeface="Cambria Math" panose="02040503050406030204" pitchFamily="18" charset="0"/>
                              </a:rPr>
                              <m:t>1</m:t>
                            </m:r>
                          </m:sub>
                        </m:sSub>
                        <m:r>
                          <a:rPr lang="en-US" b="0" i="1" smtClean="0">
                            <a:latin typeface="Cambria Math" panose="02040503050406030204" pitchFamily="18" charset="0"/>
                          </a:rPr>
                          <m:t>  ⋯  </m:t>
                        </m:r>
                        <m:sSub>
                          <m:sSubPr>
                            <m:ctrlPr>
                              <a:rPr lang="en-US" i="1" smtClean="0">
                                <a:latin typeface="Cambria Math" charset="0"/>
                              </a:rPr>
                            </m:ctrlPr>
                          </m:sSubPr>
                          <m:e>
                            <m:r>
                              <a:rPr lang="en-US" i="1" smtClean="0">
                                <a:latin typeface="Cambria Math" panose="02040503050406030204" pitchFamily="18" charset="0"/>
                              </a:rPr>
                              <m:t>𝑢</m:t>
                            </m:r>
                          </m:e>
                          <m:sub>
                            <m:r>
                              <a:rPr lang="en-US" b="0" i="1" smtClean="0">
                                <a:latin typeface="Cambria Math" panose="02040503050406030204" pitchFamily="18" charset="0"/>
                              </a:rPr>
                              <m:t>𝑛</m:t>
                            </m:r>
                          </m:sub>
                        </m:sSub>
                      </m:e>
                    </m:d>
                  </m:oMath>
                </a14:m>
                <a:endParaRPr lang="en-US" dirty="0"/>
              </a:p>
              <a:p>
                <a:r>
                  <a:rPr lang="en-US" b="1" dirty="0">
                    <a:solidFill>
                      <a:srgbClr val="0070C0"/>
                    </a:solidFill>
                  </a:rPr>
                  <a:t>Column vector:</a:t>
                </a:r>
                <a:r>
                  <a:rPr lang="en-US" dirty="0"/>
                  <a:t/>
                </a:r>
                <a:br>
                  <a:rPr lang="en-US" dirty="0"/>
                </a:b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 </m:t>
                    </m:r>
                    <m:d>
                      <m:dPr>
                        <m:begChr m:val="["/>
                        <m:endChr m:val="]"/>
                        <m:ctrlPr>
                          <a:rPr lang="en-US" i="1" smtClean="0">
                            <a:latin typeface="Cambria Math" charset="0"/>
                          </a:rPr>
                        </m:ctrlPr>
                      </m:dPr>
                      <m:e>
                        <m:m>
                          <m:mPr>
                            <m:plcHide m:val="on"/>
                            <m:mcs>
                              <m:mc>
                                <m:mcPr>
                                  <m:count m:val="1"/>
                                  <m:mcJc m:val="center"/>
                                </m:mcPr>
                              </m:mc>
                            </m:mcs>
                            <m:ctrlPr>
                              <a:rPr lang="en-US" i="1" smtClean="0">
                                <a:latin typeface="Cambria Math" charset="0"/>
                              </a:rPr>
                            </m:ctrlPr>
                          </m:mPr>
                          <m:mr>
                            <m:e>
                              <m:sSub>
                                <m:sSubPr>
                                  <m:ctrlPr>
                                    <a:rPr lang="en-US" i="1" smtClean="0">
                                      <a:latin typeface="Cambria Math"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1</m:t>
                                  </m:r>
                                </m:sub>
                              </m:sSub>
                            </m:e>
                          </m:mr>
                          <m:mr>
                            <m:e>
                              <m:sSub>
                                <m:sSubPr>
                                  <m:ctrlPr>
                                    <a:rPr lang="en-US" i="1" smtClean="0">
                                      <a:latin typeface="Cambria Math"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2</m:t>
                                  </m:r>
                                </m:sub>
                              </m:sSub>
                            </m:e>
                          </m:mr>
                          <m:mr>
                            <m:e>
                              <m:sSub>
                                <m:sSubPr>
                                  <m:ctrlPr>
                                    <a:rPr lang="en-US" i="1" smtClean="0">
                                      <a:latin typeface="Cambria Math"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3</m:t>
                                  </m:r>
                                </m:sub>
                              </m:sSub>
                            </m:e>
                          </m:mr>
                        </m:m>
                      </m:e>
                    </m:d>
                    <m:groupChr>
                      <m:groupChrPr>
                        <m:chr m:val="→"/>
                        <m:vertJc m:val="bot"/>
                        <m:ctrlPr>
                          <a:rPr lang="en-US" i="1" smtClean="0">
                            <a:latin typeface="Cambria Math"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 </m:t>
                        </m:r>
                        <m:r>
                          <m:rPr>
                            <m:sty m:val="p"/>
                          </m:rPr>
                          <a:rPr lang="en-US" b="0" i="0" smtClean="0">
                            <a:latin typeface="Cambria Math" panose="02040503050406030204" pitchFamily="18" charset="0"/>
                          </a:rPr>
                          <m:t>general</m:t>
                        </m:r>
                      </m:e>
                    </m:groupChr>
                    <m:r>
                      <a:rPr lang="en-US" b="1" i="0" smtClean="0">
                        <a:latin typeface="Cambria Math" panose="02040503050406030204" pitchFamily="18" charset="0"/>
                      </a:rPr>
                      <m:t>𝐯</m:t>
                    </m:r>
                    <m:r>
                      <a:rPr lang="en-US" b="0" i="1" smtClean="0">
                        <a:latin typeface="Cambria Math" panose="02040503050406030204" pitchFamily="18" charset="0"/>
                      </a:rPr>
                      <m:t>=</m:t>
                    </m:r>
                    <m:d>
                      <m:dPr>
                        <m:begChr m:val="["/>
                        <m:endChr m:val="]"/>
                        <m:ctrlPr>
                          <a:rPr lang="en-US" i="1" smtClean="0">
                            <a:latin typeface="Cambria Math" charset="0"/>
                          </a:rPr>
                        </m:ctrlPr>
                      </m:dPr>
                      <m:e>
                        <m:m>
                          <m:mPr>
                            <m:plcHide m:val="on"/>
                            <m:mcs>
                              <m:mc>
                                <m:mcPr>
                                  <m:count m:val="1"/>
                                  <m:mcJc m:val="center"/>
                                </m:mcPr>
                              </m:mc>
                            </m:mcs>
                            <m:ctrlPr>
                              <a:rPr lang="en-US" i="1" smtClean="0">
                                <a:latin typeface="Cambria Math" charset="0"/>
                              </a:rPr>
                            </m:ctrlPr>
                          </m:mPr>
                          <m:mr>
                            <m:e>
                              <m:sSub>
                                <m:sSubPr>
                                  <m:ctrlPr>
                                    <a:rPr lang="en-US" i="1" smtClean="0">
                                      <a:latin typeface="Cambria Math"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1</m:t>
                                  </m:r>
                                </m:sub>
                              </m:sSub>
                            </m:e>
                          </m:mr>
                          <m:mr>
                            <m:e>
                              <m:r>
                                <a:rPr lang="en-US" i="1" smtClean="0">
                                  <a:latin typeface="Cambria Math" panose="02040503050406030204" pitchFamily="18" charset="0"/>
                                </a:rPr>
                                <m:t>⋮</m:t>
                              </m:r>
                            </m:e>
                          </m:mr>
                          <m:mr>
                            <m:e>
                              <m:sSub>
                                <m:sSubPr>
                                  <m:ctrlPr>
                                    <a:rPr lang="en-US" i="1" smtClean="0">
                                      <a:latin typeface="Cambria Math" charset="0"/>
                                    </a:rPr>
                                  </m:ctrlPr>
                                </m:sSubPr>
                                <m:e>
                                  <m:r>
                                    <a:rPr lang="en-US" i="1" smtClean="0">
                                      <a:latin typeface="Cambria Math" panose="02040503050406030204" pitchFamily="18" charset="0"/>
                                    </a:rPr>
                                    <m:t>𝑣</m:t>
                                  </m:r>
                                </m:e>
                                <m:sub>
                                  <m:r>
                                    <a:rPr lang="en-US" b="0" i="1" smtClean="0">
                                      <a:latin typeface="Cambria Math" panose="02040503050406030204" pitchFamily="18" charset="0"/>
                                    </a:rPr>
                                    <m:t>𝑚</m:t>
                                  </m:r>
                                </m:sub>
                              </m:sSub>
                            </m:e>
                          </m:mr>
                        </m:m>
                      </m:e>
                    </m:d>
                  </m:oMath>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9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7.1 Matrices, Vectors: Addition and Scalar Multiplication</a:t>
            </a:r>
          </a:p>
        </p:txBody>
      </p:sp>
      <p:sp>
        <p:nvSpPr>
          <p:cNvPr id="5" name="Slide Number Placeholder 4"/>
          <p:cNvSpPr>
            <a:spLocks noGrp="1"/>
          </p:cNvSpPr>
          <p:nvPr>
            <p:ph type="sldNum" sz="quarter" idx="12"/>
          </p:nvPr>
        </p:nvSpPr>
        <p:spPr/>
        <p:txBody>
          <a:bodyPr/>
          <a:lstStyle/>
          <a:p>
            <a:fld id="{29A3FBA2-9ABB-4B6D-97CF-E616B5266709}" type="slidenum">
              <a:rPr lang="en-US" smtClean="0"/>
              <a:t>2</a:t>
            </a:fld>
            <a:endParaRPr lang="en-US"/>
          </a:p>
        </p:txBody>
      </p:sp>
    </p:spTree>
    <p:extLst>
      <p:ext uri="{BB962C8B-B14F-4D97-AF65-F5344CB8AC3E}">
        <p14:creationId xmlns:p14="http://schemas.microsoft.com/office/powerpoint/2010/main" val="83559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dimensions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r>
                  <a:rPr lang="en-US" dirty="0"/>
                  <a:t>(Rectangular)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oMath>
                </a14:m>
                <a:r>
                  <a:rPr lang="en-US" dirty="0"/>
                  <a:t>(real-valued) matrix</a:t>
                </a:r>
                <a:br>
                  <a:rPr lang="en-US" dirty="0"/>
                </a:br>
                <a14:m>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rPr>
                      <m:t>=</m:t>
                    </m:r>
                    <m:d>
                      <m:dPr>
                        <m:begChr m:val="["/>
                        <m:endChr m:val="]"/>
                        <m:ctrlPr>
                          <a:rPr lang="en-US" b="0" i="1" smtClean="0">
                            <a:latin typeface="Cambria Math" charset="0"/>
                          </a:rPr>
                        </m:ctrlPr>
                      </m:dPr>
                      <m:e>
                        <m:sSub>
                          <m:sSubPr>
                            <m:ctrlPr>
                              <a:rPr lang="en-US" i="1" smtClean="0">
                                <a:latin typeface="Cambria Math"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n-US" i="1" smtClean="0">
                            <a:latin typeface="Cambria Math" charset="0"/>
                          </a:rPr>
                        </m:ctrlPr>
                      </m:dPr>
                      <m:e>
                        <m:m>
                          <m:mPr>
                            <m:mcs>
                              <m:mc>
                                <m:mcPr>
                                  <m:count m:val="3"/>
                                  <m:mcJc m:val="center"/>
                                </m:mcPr>
                              </m:mc>
                            </m:mcs>
                            <m:ctrlPr>
                              <a:rPr lang="en-US" i="1" smtClean="0">
                                <a:latin typeface="Cambria Math" charset="0"/>
                              </a:rPr>
                            </m:ctrlPr>
                          </m:mPr>
                          <m:mr>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11</m:t>
                                  </m:r>
                                </m:sub>
                              </m:sSub>
                            </m:e>
                            <m:e>
                              <m:r>
                                <a:rPr lang="en-US" i="1" smtClean="0">
                                  <a:latin typeface="Cambria Math" panose="02040503050406030204" pitchFamily="18" charset="0"/>
                                </a:rPr>
                                <m:t>⋯</m:t>
                              </m:r>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m:t>
                                  </m:r>
                                  <m:r>
                                    <a:rPr lang="en-US" b="0" i="1" smtClean="0">
                                      <a:latin typeface="Cambria Math" panose="02040503050406030204" pitchFamily="18" charset="0"/>
                                    </a:rPr>
                                    <m:t>𝑛</m:t>
                                  </m:r>
                                </m:sub>
                              </m:sSub>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sSub>
                                <m:sSubPr>
                                  <m:ctrlPr>
                                    <a:rPr lang="en-US" i="1" smtClean="0">
                                      <a:latin typeface="Cambria Math"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𝑚</m:t>
                                  </m:r>
                                  <m:r>
                                    <a:rPr lang="en-US" i="1" smtClean="0">
                                      <a:latin typeface="Cambria Math" panose="02040503050406030204" pitchFamily="18" charset="0"/>
                                    </a:rPr>
                                    <m:t>1</m:t>
                                  </m:r>
                                </m:sub>
                              </m:sSub>
                            </m:e>
                            <m:e>
                              <m:r>
                                <a:rPr lang="en-US" i="1" smtClean="0">
                                  <a:latin typeface="Cambria Math" panose="02040503050406030204" pitchFamily="18" charset="0"/>
                                </a:rPr>
                                <m:t>⋯</m:t>
                              </m:r>
                            </m:e>
                            <m:e>
                              <m:sSub>
                                <m:sSubPr>
                                  <m:ctrlPr>
                                    <a:rPr lang="en-US" i="1" smtClean="0">
                                      <a:latin typeface="Cambria Math"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𝑚𝑛</m:t>
                                  </m:r>
                                </m:sub>
                              </m:sSub>
                            </m:e>
                          </m:mr>
                        </m:m>
                      </m:e>
                    </m:d>
                    <m:r>
                      <a:rPr lang="en-US" b="0" i="1" smtClean="0">
                        <a:latin typeface="Cambria Math" panose="02040503050406030204" pitchFamily="18" charset="0"/>
                        <a:ea typeface="Cambria Math" panose="02040503050406030204" pitchFamily="18" charset="0"/>
                      </a:rPr>
                      <m:t>∈</m:t>
                    </m:r>
                    <m:sSup>
                      <m:sSupPr>
                        <m:ctrlPr>
                          <a:rPr lang="en-US" b="0" i="1" dirty="0" smtClean="0">
                            <a:latin typeface="Cambria Math" charset="0"/>
                          </a:rPr>
                        </m:ctrlPr>
                      </m:sSupPr>
                      <m:e>
                        <m:r>
                          <a:rPr lang="en-US" b="0" dirty="0">
                            <a:latin typeface="Cambria Math" panose="02040503050406030204" pitchFamily="18" charset="0"/>
                          </a:rPr>
                          <m:t>ℝ</m:t>
                        </m:r>
                      </m:e>
                      <m:sup>
                        <m:r>
                          <a:rPr lang="en-US" b="0" i="1" dirty="0">
                            <a:latin typeface="Cambria Math" panose="02040503050406030204" pitchFamily="18" charset="0"/>
                          </a:rPr>
                          <m:t>𝑚</m:t>
                        </m:r>
                        <m:r>
                          <a:rPr lang="en-US" b="0" i="1" dirty="0" smtClean="0">
                            <a:latin typeface="Cambria Math" panose="02040503050406030204" pitchFamily="18" charset="0"/>
                            <a:ea typeface="Cambria Math" panose="02040503050406030204" pitchFamily="18" charset="0"/>
                          </a:rPr>
                          <m:t>×</m:t>
                        </m:r>
                        <m:r>
                          <a:rPr lang="en-US" b="0" i="1" dirty="0">
                            <a:latin typeface="Cambria Math" panose="02040503050406030204" pitchFamily="18" charset="0"/>
                          </a:rPr>
                          <m:t>𝑛</m:t>
                        </m:r>
                      </m:sup>
                    </m:sSup>
                  </m:oMath>
                </a14:m>
                <a:r>
                  <a:rPr lang="en-US" b="0" dirty="0"/>
                  <a:t/>
                </a:r>
                <a:br>
                  <a:rPr lang="en-US" b="0" dirty="0"/>
                </a:br>
                <a14:m>
                  <m:oMath xmlns:m="http://schemas.openxmlformats.org/officeDocument/2006/math">
                    <m:r>
                      <a:rPr lang="en-US" b="1" i="0" smtClean="0">
                        <a:solidFill>
                          <a:srgbClr val="0070C0"/>
                        </a:solidFill>
                        <a:latin typeface="Cambria Math" panose="02040503050406030204" pitchFamily="18" charset="0"/>
                      </a:rPr>
                      <m:t>𝐬𝐢𝐳𝐞</m:t>
                    </m:r>
                    <m:r>
                      <a:rPr lang="en-US" b="0" i="1" smtClean="0">
                        <a:latin typeface="Cambria Math" panose="02040503050406030204" pitchFamily="18" charset="0"/>
                      </a:rPr>
                      <m:t> </m:t>
                    </m:r>
                    <m:r>
                      <m:rPr>
                        <m:sty m:val="p"/>
                      </m:rPr>
                      <a:rPr lang="en-US" b="0" i="0" smtClean="0">
                        <a:latin typeface="Cambria Math" panose="02040503050406030204" pitchFamily="18" charset="0"/>
                      </a:rPr>
                      <m:t>or</m:t>
                    </m:r>
                    <m:r>
                      <a:rPr lang="en-US" b="0" i="0" smtClean="0">
                        <a:latin typeface="Cambria Math" panose="02040503050406030204" pitchFamily="18" charset="0"/>
                      </a:rPr>
                      <m:t> </m:t>
                    </m:r>
                    <m:r>
                      <a:rPr lang="en-US" b="1" i="0" smtClean="0">
                        <a:solidFill>
                          <a:srgbClr val="0070C0"/>
                        </a:solidFill>
                        <a:latin typeface="Cambria Math" panose="02040503050406030204" pitchFamily="18" charset="0"/>
                      </a:rPr>
                      <m:t>𝐝𝐢𝐦𝐞𝐧𝐬𝐢𝐨𝐧</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endParaRPr lang="en-US" dirty="0"/>
              </a:p>
              <a:p>
                <a:pPr>
                  <a:lnSpc>
                    <a:spcPct val="100000"/>
                  </a:lnSpc>
                </a:pPr>
                <a:r>
                  <a:rPr lang="en-US" dirty="0"/>
                  <a:t>Square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oMath>
                </a14:m>
                <a:r>
                  <a:rPr lang="en-US" dirty="0"/>
                  <a:t>matrix</a:t>
                </a:r>
                <a:br>
                  <a:rPr lang="en-US" dirty="0"/>
                </a:br>
                <a14:m>
                  <m:oMath xmlns:m="http://schemas.openxmlformats.org/officeDocument/2006/math">
                    <m:d>
                      <m:dPr>
                        <m:begChr m:val="["/>
                        <m:endChr m:val="]"/>
                        <m:ctrlPr>
                          <a:rPr lang="en-US" i="1" smtClean="0">
                            <a:latin typeface="Cambria Math" charset="0"/>
                          </a:rPr>
                        </m:ctrlPr>
                      </m:dPr>
                      <m:e>
                        <m:m>
                          <m:mPr>
                            <m:plcHide m:val="on"/>
                            <m:mcs>
                              <m:mc>
                                <m:mcPr>
                                  <m:count m:val="3"/>
                                  <m:mcJc m:val="center"/>
                                </m:mcPr>
                              </m:mc>
                            </m:mcs>
                            <m:ctrlPr>
                              <a:rPr lang="en-US" i="1" smtClean="0">
                                <a:latin typeface="Cambria Math" charset="0"/>
                              </a:rPr>
                            </m:ctrlPr>
                          </m:mPr>
                          <m:mr>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11</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12</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13</m:t>
                                  </m:r>
                                </m:sub>
                              </m:sSub>
                            </m:e>
                          </m:mr>
                          <m:mr>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21</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22</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23</m:t>
                                  </m:r>
                                </m:sub>
                              </m:sSub>
                            </m:e>
                          </m:mr>
                          <m:mr>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31</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32</m:t>
                                  </m:r>
                                </m:sub>
                              </m:sSub>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33</m:t>
                                  </m:r>
                                </m:sub>
                              </m:sSub>
                            </m:e>
                          </m:mr>
                        </m:m>
                      </m:e>
                    </m:d>
                    <m:groupChr>
                      <m:groupChrPr>
                        <m:chr m:val="→"/>
                        <m:vertJc m:val="bot"/>
                        <m:ctrlPr>
                          <a:rPr lang="en-US" i="1" smtClean="0">
                            <a:latin typeface="Cambria Math"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 </m:t>
                        </m:r>
                        <m:r>
                          <m:rPr>
                            <m:sty m:val="p"/>
                          </m:rPr>
                          <a:rPr lang="en-US" b="0" i="0" smtClean="0">
                            <a:latin typeface="Cambria Math" panose="02040503050406030204" pitchFamily="18" charset="0"/>
                          </a:rPr>
                          <m:t>general</m:t>
                        </m:r>
                      </m:e>
                    </m:groupChr>
                    <m:d>
                      <m:dPr>
                        <m:begChr m:val="["/>
                        <m:endChr m:val="]"/>
                        <m:ctrlPr>
                          <a:rPr lang="en-US" i="1" smtClean="0">
                            <a:latin typeface="Cambria Math" charset="0"/>
                          </a:rPr>
                        </m:ctrlPr>
                      </m:dPr>
                      <m:e>
                        <m:m>
                          <m:mPr>
                            <m:mcs>
                              <m:mc>
                                <m:mcPr>
                                  <m:count m:val="3"/>
                                  <m:mcJc m:val="center"/>
                                </m:mcPr>
                              </m:mc>
                            </m:mcs>
                            <m:ctrlPr>
                              <a:rPr lang="en-US" i="1" smtClean="0">
                                <a:latin typeface="Cambria Math" charset="0"/>
                              </a:rPr>
                            </m:ctrlPr>
                          </m:mPr>
                          <m:mr>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11</m:t>
                                  </m:r>
                                </m:sub>
                              </m:sSub>
                            </m:e>
                            <m:e>
                              <m:r>
                                <a:rPr lang="en-US" i="1" smtClean="0">
                                  <a:latin typeface="Cambria Math" panose="02040503050406030204" pitchFamily="18" charset="0"/>
                                </a:rPr>
                                <m:t>⋯</m:t>
                              </m:r>
                            </m:e>
                            <m:e>
                              <m:sSub>
                                <m:sSubPr>
                                  <m:ctrlPr>
                                    <a:rPr lang="en-US" i="1" smtClean="0">
                                      <a:latin typeface="Cambria Math"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1</m:t>
                                  </m:r>
                                  <m:r>
                                    <a:rPr lang="en-US" b="0" i="1" smtClean="0">
                                      <a:latin typeface="Cambria Math" panose="02040503050406030204" pitchFamily="18" charset="0"/>
                                    </a:rPr>
                                    <m:t>𝑛</m:t>
                                  </m:r>
                                </m:sub>
                              </m:sSub>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sSub>
                                <m:sSubPr>
                                  <m:ctrlPr>
                                    <a:rPr lang="en-US" i="1" smtClean="0">
                                      <a:latin typeface="Cambria Math"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𝑛</m:t>
                                  </m:r>
                                  <m:r>
                                    <a:rPr lang="en-US" i="1" smtClean="0">
                                      <a:latin typeface="Cambria Math" panose="02040503050406030204" pitchFamily="18" charset="0"/>
                                    </a:rPr>
                                    <m:t>1</m:t>
                                  </m:r>
                                </m:sub>
                              </m:sSub>
                            </m:e>
                            <m:e>
                              <m:r>
                                <a:rPr lang="en-US" i="1" smtClean="0">
                                  <a:latin typeface="Cambria Math" panose="02040503050406030204" pitchFamily="18" charset="0"/>
                                </a:rPr>
                                <m:t>⋯</m:t>
                              </m:r>
                            </m:e>
                            <m:e>
                              <m:sSub>
                                <m:sSubPr>
                                  <m:ctrlPr>
                                    <a:rPr lang="en-US" i="1" smtClean="0">
                                      <a:latin typeface="Cambria Math"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𝑛𝑛</m:t>
                                  </m:r>
                                </m:sub>
                              </m:sSub>
                            </m:e>
                          </m:mr>
                        </m:m>
                      </m:e>
                    </m:d>
                  </m:oMath>
                </a14:m>
                <a:r>
                  <a:rPr lang="en-US" b="0" dirty="0"/>
                  <a:t/>
                </a:r>
                <a:br>
                  <a:rPr lang="en-US" b="0"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1261"/>
                </a:stretch>
              </a:blipFill>
            </p:spPr>
            <p:txBody>
              <a:bodyPr/>
              <a:lstStyle/>
              <a:p>
                <a:r>
                  <a:rPr lang="en-US">
                    <a:noFill/>
                  </a:rPr>
                  <a:t> </a:t>
                </a:r>
              </a:p>
            </p:txBody>
          </p:sp>
        </mc:Fallback>
      </mc:AlternateContent>
      <p:sp>
        <p:nvSpPr>
          <p:cNvPr id="5" name="Rounded Rectangle 4"/>
          <p:cNvSpPr/>
          <p:nvPr/>
        </p:nvSpPr>
        <p:spPr>
          <a:xfrm rot="1291213">
            <a:off x="2843969" y="4762811"/>
            <a:ext cx="2503079" cy="412117"/>
          </a:xfrm>
          <a:prstGeom prst="roundRect">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0101676" flipH="1">
            <a:off x="2862319" y="4769937"/>
            <a:ext cx="2503079" cy="412117"/>
          </a:xfrm>
          <a:prstGeom prst="roundRect">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1605426">
            <a:off x="6678555" y="4802221"/>
            <a:ext cx="2503079" cy="412117"/>
          </a:xfrm>
          <a:prstGeom prst="roundRect">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073733" flipH="1">
            <a:off x="6670138" y="4778428"/>
            <a:ext cx="2503079" cy="412117"/>
          </a:xfrm>
          <a:prstGeom prst="roundRect">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986431" y="4106478"/>
            <a:ext cx="2521331" cy="369332"/>
          </a:xfrm>
          <a:prstGeom prst="rect">
            <a:avLst/>
          </a:prstGeom>
          <a:noFill/>
        </p:spPr>
        <p:txBody>
          <a:bodyPr wrap="none" rtlCol="0">
            <a:spAutoFit/>
          </a:bodyPr>
          <a:lstStyle/>
          <a:p>
            <a:r>
              <a:rPr lang="en-US" dirty="0">
                <a:solidFill>
                  <a:srgbClr val="0070C0"/>
                </a:solidFill>
              </a:rPr>
              <a:t>minor diagonal elements</a:t>
            </a:r>
          </a:p>
        </p:txBody>
      </p:sp>
      <p:sp>
        <p:nvSpPr>
          <p:cNvPr id="4" name="Footer Placeholder 3"/>
          <p:cNvSpPr>
            <a:spLocks noGrp="1"/>
          </p:cNvSpPr>
          <p:nvPr>
            <p:ph type="ftr" sz="quarter" idx="11"/>
          </p:nvPr>
        </p:nvSpPr>
        <p:spPr/>
        <p:txBody>
          <a:bodyPr/>
          <a:lstStyle/>
          <a:p>
            <a:r>
              <a:rPr lang="en-US" dirty="0"/>
              <a:t>7.1 Matrices, Vectors: Addition and Scalar Multiplication</a:t>
            </a:r>
          </a:p>
        </p:txBody>
      </p:sp>
      <p:sp>
        <p:nvSpPr>
          <p:cNvPr id="6" name="Slide Number Placeholder 5"/>
          <p:cNvSpPr>
            <a:spLocks noGrp="1"/>
          </p:cNvSpPr>
          <p:nvPr>
            <p:ph type="sldNum" sz="quarter" idx="12"/>
          </p:nvPr>
        </p:nvSpPr>
        <p:spPr/>
        <p:txBody>
          <a:bodyPr/>
          <a:lstStyle/>
          <a:p>
            <a:fld id="{29A3FBA2-9ABB-4B6D-97CF-E616B5266709}" type="slidenum">
              <a:rPr lang="en-US" smtClean="0"/>
              <a:t>3</a:t>
            </a:fld>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2588563" y="5509114"/>
                <a:ext cx="6831883" cy="523220"/>
              </a:xfrm>
              <a:prstGeom prst="rect">
                <a:avLst/>
              </a:prstGeom>
              <a:noFill/>
            </p:spPr>
            <p:txBody>
              <a:bodyPr wrap="square" rtlCol="0">
                <a:spAutoFit/>
              </a:bodyPr>
              <a:lstStyle/>
              <a:p>
                <a:pPr lvl="0">
                  <a:spcBef>
                    <a:spcPts val="1000"/>
                  </a:spcBef>
                </a:pPr>
                <a14:m>
                  <m:oMathPara xmlns:m="http://schemas.openxmlformats.org/officeDocument/2006/math">
                    <m:oMathParaPr>
                      <m:jc m:val="centerGroup"/>
                    </m:oMathParaPr>
                    <m:oMath xmlns:m="http://schemas.openxmlformats.org/officeDocument/2006/math">
                      <m:r>
                        <a:rPr lang="en-US" sz="2800" b="1">
                          <a:solidFill>
                            <a:srgbClr val="FF0000"/>
                          </a:solidFill>
                          <a:latin typeface="Cambria Math" panose="02040503050406030204" pitchFamily="18" charset="0"/>
                        </a:rPr>
                        <m:t>𝐦𝐚𝐢𝐧</m:t>
                      </m:r>
                      <m:r>
                        <a:rPr lang="en-US" sz="2800" b="1">
                          <a:solidFill>
                            <a:srgbClr val="FF0000"/>
                          </a:solidFill>
                          <a:latin typeface="Cambria Math" panose="02040503050406030204" pitchFamily="18" charset="0"/>
                        </a:rPr>
                        <m:t> </m:t>
                      </m:r>
                      <m:r>
                        <a:rPr lang="en-US" sz="2800" b="1">
                          <a:solidFill>
                            <a:srgbClr val="FF0000"/>
                          </a:solidFill>
                          <a:latin typeface="Cambria Math" panose="02040503050406030204" pitchFamily="18" charset="0"/>
                        </a:rPr>
                        <m:t>𝐝𝐢𝐚𝐠𝐨𝐧𝐚𝐥</m:t>
                      </m:r>
                      <m:r>
                        <a:rPr lang="en-US" sz="2800" b="1">
                          <a:solidFill>
                            <a:srgbClr val="FF0000"/>
                          </a:solidFill>
                          <a:latin typeface="Cambria Math" panose="02040503050406030204" pitchFamily="18" charset="0"/>
                        </a:rPr>
                        <m:t> </m:t>
                      </m:r>
                      <m:r>
                        <a:rPr lang="en-US" sz="2800" b="1">
                          <a:solidFill>
                            <a:srgbClr val="FF0000"/>
                          </a:solidFill>
                          <a:latin typeface="Cambria Math" panose="02040503050406030204" pitchFamily="18" charset="0"/>
                        </a:rPr>
                        <m:t>𝐞𝐥𝐞𝐦𝐞𝐧𝐭𝐬</m:t>
                      </m:r>
                      <m:r>
                        <a:rPr lang="en-US" sz="2800" i="1">
                          <a:solidFill>
                            <a:prstClr val="black"/>
                          </a:solidFill>
                          <a:latin typeface="Cambria Math" panose="02040503050406030204" pitchFamily="18" charset="0"/>
                        </a:rPr>
                        <m:t>:</m:t>
                      </m:r>
                      <m:sSub>
                        <m:sSubPr>
                          <m:ctrlPr>
                            <a:rPr lang="en-US" sz="2800" i="1">
                              <a:solidFill>
                                <a:prstClr val="black"/>
                              </a:solidFill>
                              <a:latin typeface="Cambria Math" charset="0"/>
                            </a:rPr>
                          </m:ctrlPr>
                        </m:sSubPr>
                        <m:e>
                          <m:r>
                            <a:rPr lang="en-US" sz="2800" i="1">
                              <a:solidFill>
                                <a:prstClr val="black"/>
                              </a:solidFill>
                              <a:latin typeface="Cambria Math" panose="02040503050406030204" pitchFamily="18" charset="0"/>
                            </a:rPr>
                            <m:t>𝑎</m:t>
                          </m:r>
                        </m:e>
                        <m:sub>
                          <m:r>
                            <a:rPr lang="en-US" sz="2800" i="1">
                              <a:solidFill>
                                <a:prstClr val="black"/>
                              </a:solidFill>
                              <a:latin typeface="Cambria Math" panose="02040503050406030204" pitchFamily="18" charset="0"/>
                            </a:rPr>
                            <m:t>𝑖𝑖</m:t>
                          </m:r>
                        </m:sub>
                      </m:sSub>
                      <m:r>
                        <a:rPr lang="en-US" sz="2800" i="1">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𝑖</m:t>
                      </m:r>
                      <m:r>
                        <a:rPr lang="en-US" sz="2800" i="1">
                          <a:solidFill>
                            <a:prstClr val="black"/>
                          </a:solidFill>
                          <a:latin typeface="Cambria Math" panose="02040503050406030204" pitchFamily="18" charset="0"/>
                        </a:rPr>
                        <m:t>=1…</m:t>
                      </m:r>
                      <m:r>
                        <a:rPr lang="en-US" sz="2800" i="1">
                          <a:solidFill>
                            <a:prstClr val="black"/>
                          </a:solidFill>
                          <a:latin typeface="Cambria Math" panose="02040503050406030204" pitchFamily="18" charset="0"/>
                        </a:rPr>
                        <m:t>𝑛</m:t>
                      </m:r>
                    </m:oMath>
                  </m:oMathPara>
                </a14:m>
                <a:endParaRPr lang="en-US" sz="2800"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588563" y="5509114"/>
                <a:ext cx="6831883" cy="52322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14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solidFill>
                      <a:schemeClr val="tx1"/>
                    </a:solidFill>
                  </a:rPr>
                  <a:t>Consider two matrices </a:t>
                </a:r>
                <a14:m>
                  <m:oMath xmlns:m="http://schemas.openxmlformats.org/officeDocument/2006/math">
                    <m:r>
                      <a:rPr lang="en-US" b="1" i="0" smtClean="0">
                        <a:solidFill>
                          <a:schemeClr val="tx1"/>
                        </a:solidFill>
                        <a:latin typeface="Cambria Math" panose="02040503050406030204" pitchFamily="18" charset="0"/>
                      </a:rPr>
                      <m:t>𝐀</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charset="0"/>
                          </a:rPr>
                        </m:ctrlPr>
                      </m:dPr>
                      <m:e>
                        <m:sSub>
                          <m:sSubPr>
                            <m:ctrlPr>
                              <a:rPr lang="en-US" i="1" smtClean="0">
                                <a:solidFill>
                                  <a:schemeClr val="tx1"/>
                                </a:solidFill>
                                <a:latin typeface="Cambria Math"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𝑗𝑘</m:t>
                            </m:r>
                          </m:sub>
                        </m:sSub>
                      </m:e>
                    </m:d>
                  </m:oMath>
                </a14:m>
                <a:r>
                  <a:rPr lang="en-US" dirty="0">
                    <a:solidFill>
                      <a:schemeClr val="tx1"/>
                    </a:solidFill>
                  </a:rPr>
                  <a:t>, </a:t>
                </a:r>
                <a14:m>
                  <m:oMath xmlns:m="http://schemas.openxmlformats.org/officeDocument/2006/math">
                    <m:r>
                      <a:rPr lang="en-US" b="1" i="0" smtClean="0">
                        <a:solidFill>
                          <a:schemeClr val="tx1"/>
                        </a:solidFill>
                        <a:latin typeface="Cambria Math" panose="02040503050406030204" pitchFamily="18" charset="0"/>
                      </a:rPr>
                      <m:t>𝐁</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charset="0"/>
                          </a:rPr>
                        </m:ctrlPr>
                      </m:dPr>
                      <m:e>
                        <m:sSub>
                          <m:sSubPr>
                            <m:ctrlPr>
                              <a:rPr lang="en-US" i="1" smtClean="0">
                                <a:solidFill>
                                  <a:schemeClr val="tx1"/>
                                </a:solidFill>
                                <a:latin typeface="Cambria Math"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𝑗𝑘</m:t>
                            </m:r>
                          </m:sub>
                        </m:sSub>
                      </m:e>
                    </m:d>
                  </m:oMath>
                </a14:m>
                <a:r>
                  <a:rPr lang="en-US" dirty="0">
                    <a:solidFill>
                      <a:schemeClr val="tx1"/>
                    </a:solidFill>
                  </a:rPr>
                  <a:t> and a scalar </a:t>
                </a:r>
                <a14:m>
                  <m:oMath xmlns:m="http://schemas.openxmlformats.org/officeDocument/2006/math">
                    <m:r>
                      <a:rPr lang="en-US" b="0" i="1" smtClean="0">
                        <a:latin typeface="Cambria Math" panose="02040503050406030204" pitchFamily="18" charset="0"/>
                      </a:rPr>
                      <m:t>𝑐</m:t>
                    </m:r>
                  </m:oMath>
                </a14:m>
                <a:r>
                  <a:rPr lang="en-US" dirty="0">
                    <a:solidFill>
                      <a:srgbClr val="0070C0"/>
                    </a:solidFill>
                  </a:rPr>
                  <a:t>.</a:t>
                </a:r>
              </a:p>
              <a:p>
                <a:r>
                  <a:rPr lang="en-US" b="1" dirty="0">
                    <a:solidFill>
                      <a:srgbClr val="0070C0"/>
                    </a:solidFill>
                  </a:rPr>
                  <a:t>Equality</a:t>
                </a:r>
                <a:r>
                  <a:rPr lang="en-US" dirty="0"/>
                  <a:t> </a:t>
                </a:r>
                <a14:m>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rPr>
                      <m:t>=</m:t>
                    </m:r>
                    <m:r>
                      <a:rPr lang="en-US" b="1" i="0" smtClean="0">
                        <a:latin typeface="Cambria Math" panose="02040503050406030204" pitchFamily="18" charset="0"/>
                      </a:rPr>
                      <m:t>𝐁</m:t>
                    </m:r>
                    <m:r>
                      <a:rPr lang="en-US" b="1" i="1" smtClean="0">
                        <a:latin typeface="Cambria Math" panose="02040503050406030204" pitchFamily="18" charset="0"/>
                      </a:rPr>
                      <m:t> </m:t>
                    </m:r>
                  </m:oMath>
                </a14:m>
                <a:r>
                  <a:rPr lang="en-US" dirty="0"/>
                  <a:t>: </a:t>
                </a:r>
              </a:p>
              <a:p>
                <a:pPr lvl="1"/>
                <a:r>
                  <a:rPr lang="en-US" dirty="0"/>
                  <a:t>same dimensions.</a:t>
                </a:r>
              </a:p>
              <a:p>
                <a:pPr lvl="1"/>
                <a:r>
                  <a:rPr lang="en-US" dirty="0"/>
                  <a:t>same corresponding entries, i.e.,  </a:t>
                </a:r>
                <a14:m>
                  <m:oMath xmlns:m="http://schemas.openxmlformats.org/officeDocument/2006/math">
                    <m:sSub>
                      <m:sSubPr>
                        <m:ctrlPr>
                          <a:rPr lang="en-US" i="1" smtClean="0">
                            <a:latin typeface="Cambria Math" charset="0"/>
                          </a:rPr>
                        </m:ctrlPr>
                      </m:sSubPr>
                      <m:e>
                        <m:r>
                          <a:rPr lang="en-US" i="1" smtClean="0">
                            <a:latin typeface="Cambria Math" panose="02040503050406030204" pitchFamily="18" charset="0"/>
                          </a:rPr>
                          <m:t>𝑎</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sSub>
                      <m:sSubPr>
                        <m:ctrlPr>
                          <a:rPr lang="en-US" i="1" smtClean="0">
                            <a:latin typeface="Cambria Math"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𝑗𝑘</m:t>
                        </m:r>
                      </m:sub>
                    </m:sSub>
                  </m:oMath>
                </a14:m>
                <a:r>
                  <a:rPr lang="en-US" dirty="0"/>
                  <a:t> for all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a:t>
                </a:r>
              </a:p>
              <a:p>
                <a:r>
                  <a:rPr lang="en-US" b="1" dirty="0">
                    <a:solidFill>
                      <a:srgbClr val="0070C0"/>
                    </a:solidFill>
                  </a:rPr>
                  <a:t>Addition</a:t>
                </a:r>
                <a:r>
                  <a:rPr lang="en-US" dirty="0"/>
                  <a:t> </a:t>
                </a:r>
                <a14:m>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rPr>
                      <m:t>+</m:t>
                    </m:r>
                    <m:r>
                      <a:rPr lang="en-US" b="1" i="0" smtClean="0">
                        <a:latin typeface="Cambria Math" panose="02040503050406030204" pitchFamily="18" charset="0"/>
                      </a:rPr>
                      <m:t>𝐁</m:t>
                    </m:r>
                    <m:r>
                      <a:rPr lang="en-US" b="1" i="1" smtClean="0">
                        <a:latin typeface="Cambria Math" panose="02040503050406030204" pitchFamily="18" charset="0"/>
                      </a:rPr>
                      <m:t> </m:t>
                    </m:r>
                  </m:oMath>
                </a14:m>
                <a:r>
                  <a:rPr lang="en-US" dirty="0"/>
                  <a:t>:</a:t>
                </a:r>
              </a:p>
              <a:p>
                <a:pPr lvl="1"/>
                <a:r>
                  <a:rPr lang="en-US" dirty="0"/>
                  <a:t>same dimensions.</a:t>
                </a:r>
              </a:p>
              <a:p>
                <a:pPr lvl="1"/>
                <a:r>
                  <a:rPr lang="en-US" b="1" dirty="0"/>
                  <a:t>sum</a:t>
                </a:r>
                <a:r>
                  <a:rPr lang="en-US" dirty="0"/>
                  <a:t> equals </a:t>
                </a:r>
                <a14:m>
                  <m:oMath xmlns:m="http://schemas.openxmlformats.org/officeDocument/2006/math">
                    <m:d>
                      <m:dPr>
                        <m:begChr m:val="["/>
                        <m:endChr m:val="]"/>
                        <m:ctrlPr>
                          <a:rPr lang="en-US" i="1" smtClean="0">
                            <a:solidFill>
                              <a:schemeClr val="tx1"/>
                            </a:solidFill>
                            <a:latin typeface="Cambria Math" charset="0"/>
                          </a:rPr>
                        </m:ctrlPr>
                      </m:dPr>
                      <m:e>
                        <m:sSub>
                          <m:sSubPr>
                            <m:ctrlPr>
                              <a:rPr lang="en-US" i="1" smtClean="0">
                                <a:solidFill>
                                  <a:schemeClr val="tx1"/>
                                </a:solidFill>
                                <a:latin typeface="Cambria Math"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𝑗𝑘</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𝑗𝑘</m:t>
                            </m:r>
                          </m:sub>
                        </m:sSub>
                      </m:e>
                    </m:d>
                  </m:oMath>
                </a14:m>
                <a:r>
                  <a:rPr lang="en-US" dirty="0">
                    <a:solidFill>
                      <a:schemeClr val="tx1"/>
                    </a:solidFill>
                  </a:rPr>
                  <a:t>. </a:t>
                </a:r>
                <a:endParaRPr lang="en-US" dirty="0"/>
              </a:p>
              <a:p>
                <a:r>
                  <a:rPr lang="en-US" b="1" dirty="0">
                    <a:solidFill>
                      <a:srgbClr val="0070C0"/>
                    </a:solidFill>
                  </a:rPr>
                  <a:t>Scalar multiplication </a:t>
                </a:r>
                <a14:m>
                  <m:oMath xmlns:m="http://schemas.openxmlformats.org/officeDocument/2006/math">
                    <m:r>
                      <a:rPr lang="en-US" b="0" i="1" smtClean="0">
                        <a:latin typeface="Cambria Math" panose="02040503050406030204" pitchFamily="18" charset="0"/>
                      </a:rPr>
                      <m:t>𝑐</m:t>
                    </m:r>
                    <m:r>
                      <a:rPr lang="en-US" b="1" i="0" smtClean="0">
                        <a:latin typeface="Cambria Math" panose="02040503050406030204" pitchFamily="18" charset="0"/>
                      </a:rPr>
                      <m:t>𝐀</m:t>
                    </m:r>
                  </m:oMath>
                </a14:m>
                <a:r>
                  <a:rPr lang="en-US" dirty="0"/>
                  <a:t>:</a:t>
                </a:r>
              </a:p>
              <a:p>
                <a:pPr lvl="1"/>
                <a:r>
                  <a:rPr lang="en-US" b="1" dirty="0"/>
                  <a:t>product</a:t>
                </a:r>
                <a:r>
                  <a:rPr lang="en-US" dirty="0"/>
                  <a:t> equals </a:t>
                </a:r>
                <a14:m>
                  <m:oMath xmlns:m="http://schemas.openxmlformats.org/officeDocument/2006/math">
                    <m:d>
                      <m:dPr>
                        <m:begChr m:val="["/>
                        <m:endChr m:val="]"/>
                        <m:ctrlPr>
                          <a:rPr lang="en-US" i="1" smtClean="0">
                            <a:solidFill>
                              <a:schemeClr val="tx1"/>
                            </a:solidFill>
                            <a:latin typeface="Cambria Math" charset="0"/>
                          </a:rPr>
                        </m:ctrlPr>
                      </m:dPr>
                      <m:e>
                        <m:sSub>
                          <m:sSubPr>
                            <m:ctrlPr>
                              <a:rPr lang="en-US" i="1" smtClean="0">
                                <a:solidFill>
                                  <a:schemeClr val="tx1"/>
                                </a:solidFill>
                                <a:latin typeface="Cambria Math" charset="0"/>
                              </a:rPr>
                            </m:ctrlPr>
                          </m:sSubPr>
                          <m:e>
                            <m:r>
                              <a:rPr lang="en-US" b="0" i="1" smtClean="0">
                                <a:solidFill>
                                  <a:schemeClr val="tx1"/>
                                </a:solidFill>
                                <a:latin typeface="Cambria Math" panose="02040503050406030204" pitchFamily="18" charset="0"/>
                              </a:rPr>
                              <m:t>𝑐𝑎</m:t>
                            </m:r>
                          </m:e>
                          <m:sub>
                            <m:r>
                              <a:rPr lang="en-US" b="0" i="1" smtClean="0">
                                <a:solidFill>
                                  <a:schemeClr val="tx1"/>
                                </a:solidFill>
                                <a:latin typeface="Cambria Math" panose="02040503050406030204" pitchFamily="18" charset="0"/>
                              </a:rPr>
                              <m:t>𝑗𝑘</m:t>
                            </m:r>
                          </m:sub>
                        </m:sSub>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14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9022682" y="2755272"/>
                <a:ext cx="2649893" cy="907493"/>
              </a:xfrm>
              <a:prstGeom prst="rect">
                <a:avLst/>
              </a:prstGeom>
            </p:spPr>
            <p:txBody>
              <a:bodyPr wrap="none">
                <a:spAutoFit/>
              </a:bodyPr>
              <a:lstStyle/>
              <a:p>
                <a:r>
                  <a:rPr lang="en-US" sz="2000" dirty="0"/>
                  <a:t>e.g., </a:t>
                </a:r>
                <a14:m>
                  <m:oMath xmlns:m="http://schemas.openxmlformats.org/officeDocument/2006/math">
                    <m:d>
                      <m:dPr>
                        <m:begChr m:val="["/>
                        <m:endChr m:val="]"/>
                        <m:ctrlPr>
                          <a:rPr lang="en-US" sz="2000" i="1" smtClean="0">
                            <a:latin typeface="Cambria Math" charset="0"/>
                          </a:rPr>
                        </m:ctrlPr>
                      </m:dPr>
                      <m:e>
                        <m:sSub>
                          <m:sSubPr>
                            <m:ctrlPr>
                              <a:rPr lang="en-US" sz="2000" i="1" smtClean="0">
                                <a:latin typeface="Cambria Math" charset="0"/>
                              </a:rPr>
                            </m:ctrlPr>
                          </m:sSubPr>
                          <m:e>
                            <m:r>
                              <a:rPr lang="en-US" sz="2000" b="0" i="1" smtClean="0">
                                <a:latin typeface="Cambria Math" panose="02040503050406030204" pitchFamily="18" charset="0"/>
                              </a:rPr>
                              <m:t>𝑣</m:t>
                            </m:r>
                          </m:e>
                          <m:sub>
                            <m:r>
                              <a:rPr lang="en-US" sz="200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smtClean="0">
                                <a:latin typeface="Cambria Math" charset="0"/>
                              </a:rPr>
                            </m:ctrlPr>
                          </m:sSubPr>
                          <m:e>
                            <m:r>
                              <a:rPr lang="en-US" sz="2000" b="0" i="1" smtClean="0">
                                <a:latin typeface="Cambria Math" panose="02040503050406030204" pitchFamily="18" charset="0"/>
                              </a:rPr>
                              <m:t>𝑣</m:t>
                            </m:r>
                          </m:e>
                          <m:sub>
                            <m:r>
                              <a:rPr lang="en-US" sz="200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i="1" smtClean="0">
                                <a:latin typeface="Cambria Math" charset="0"/>
                              </a:rPr>
                            </m:ctrlPr>
                          </m:sSubPr>
                          <m:e>
                            <m:r>
                              <a:rPr lang="en-US" sz="2000" b="0" i="1" smtClean="0">
                                <a:latin typeface="Cambria Math" panose="02040503050406030204" pitchFamily="18" charset="0"/>
                              </a:rPr>
                              <m:t>𝑣</m:t>
                            </m:r>
                          </m:e>
                          <m:sub>
                            <m:r>
                              <a:rPr lang="en-US" sz="2000" i="1" smtClean="0">
                                <a:latin typeface="Cambria Math" panose="02040503050406030204" pitchFamily="18" charset="0"/>
                              </a:rPr>
                              <m:t>3</m:t>
                            </m:r>
                          </m:sub>
                        </m:sSub>
                      </m:e>
                    </m:d>
                    <m:r>
                      <a:rPr lang="en-US" sz="2000" i="1" smtClean="0">
                        <a:latin typeface="Cambria Math" panose="02040503050406030204" pitchFamily="18" charset="0"/>
                        <a:ea typeface="Cambria Math" panose="02040503050406030204" pitchFamily="18" charset="0"/>
                      </a:rPr>
                      <m:t>≠</m:t>
                    </m:r>
                    <m:d>
                      <m:dPr>
                        <m:begChr m:val="["/>
                        <m:endChr m:val="]"/>
                        <m:ctrlPr>
                          <a:rPr lang="en-US" sz="2000" i="1" smtClean="0">
                            <a:latin typeface="Cambria Math" charset="0"/>
                          </a:rPr>
                        </m:ctrlPr>
                      </m:dPr>
                      <m:e>
                        <m:m>
                          <m:mPr>
                            <m:plcHide m:val="on"/>
                            <m:mcs>
                              <m:mc>
                                <m:mcPr>
                                  <m:count m:val="1"/>
                                  <m:mcJc m:val="center"/>
                                </m:mcPr>
                              </m:mc>
                            </m:mcs>
                            <m:ctrlPr>
                              <a:rPr lang="en-US" sz="2000" i="1" smtClean="0">
                                <a:latin typeface="Cambria Math" charset="0"/>
                              </a:rPr>
                            </m:ctrlPr>
                          </m:mPr>
                          <m:mr>
                            <m:e>
                              <m:sSub>
                                <m:sSubPr>
                                  <m:ctrlPr>
                                    <a:rPr lang="en-US" sz="2000" i="1" smtClean="0">
                                      <a:latin typeface="Cambria Math" charset="0"/>
                                    </a:rPr>
                                  </m:ctrlPr>
                                </m:sSubPr>
                                <m:e>
                                  <m:r>
                                    <a:rPr lang="en-US" sz="2000" i="1" smtClean="0">
                                      <a:latin typeface="Cambria Math" panose="02040503050406030204" pitchFamily="18" charset="0"/>
                                    </a:rPr>
                                    <m:t>𝑣</m:t>
                                  </m:r>
                                </m:e>
                                <m:sub>
                                  <m:r>
                                    <a:rPr lang="en-US" sz="2000" i="1" smtClean="0">
                                      <a:latin typeface="Cambria Math" panose="02040503050406030204" pitchFamily="18" charset="0"/>
                                    </a:rPr>
                                    <m:t>1</m:t>
                                  </m:r>
                                </m:sub>
                              </m:sSub>
                            </m:e>
                          </m:mr>
                          <m:mr>
                            <m:e>
                              <m:sSub>
                                <m:sSubPr>
                                  <m:ctrlPr>
                                    <a:rPr lang="en-US" sz="2000" i="1" smtClean="0">
                                      <a:latin typeface="Cambria Math" charset="0"/>
                                    </a:rPr>
                                  </m:ctrlPr>
                                </m:sSubPr>
                                <m:e>
                                  <m:r>
                                    <a:rPr lang="en-US" sz="2000" i="1" smtClean="0">
                                      <a:latin typeface="Cambria Math" panose="02040503050406030204" pitchFamily="18" charset="0"/>
                                    </a:rPr>
                                    <m:t>𝑣</m:t>
                                  </m:r>
                                </m:e>
                                <m:sub>
                                  <m:r>
                                    <a:rPr lang="en-US" sz="2000" i="1" smtClean="0">
                                      <a:latin typeface="Cambria Math" panose="02040503050406030204" pitchFamily="18" charset="0"/>
                                    </a:rPr>
                                    <m:t>2</m:t>
                                  </m:r>
                                </m:sub>
                              </m:sSub>
                            </m:e>
                          </m:mr>
                          <m:mr>
                            <m:e>
                              <m:sSub>
                                <m:sSubPr>
                                  <m:ctrlPr>
                                    <a:rPr lang="en-US" sz="2000" i="1" smtClean="0">
                                      <a:latin typeface="Cambria Math" charset="0"/>
                                    </a:rPr>
                                  </m:ctrlPr>
                                </m:sSubPr>
                                <m:e>
                                  <m:r>
                                    <a:rPr lang="en-US" sz="2000" i="1" smtClean="0">
                                      <a:latin typeface="Cambria Math" panose="02040503050406030204" pitchFamily="18" charset="0"/>
                                    </a:rPr>
                                    <m:t>𝑣</m:t>
                                  </m:r>
                                </m:e>
                                <m:sub>
                                  <m:r>
                                    <a:rPr lang="en-US" sz="2000" i="1" smtClean="0">
                                      <a:latin typeface="Cambria Math" panose="02040503050406030204" pitchFamily="18" charset="0"/>
                                    </a:rPr>
                                    <m:t>3</m:t>
                                  </m:r>
                                </m:sub>
                              </m:sSub>
                            </m:e>
                          </m:mr>
                        </m:m>
                      </m:e>
                    </m:d>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9022682" y="2755272"/>
                <a:ext cx="2649893" cy="907493"/>
              </a:xfrm>
              <a:prstGeom prst="rect">
                <a:avLst/>
              </a:prstGeom>
              <a:blipFill>
                <a:blip r:embed="rId4"/>
                <a:stretch>
                  <a:fillRect l="-2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68312" y="4245384"/>
                <a:ext cx="6204263" cy="674480"/>
              </a:xfrm>
              <a:prstGeom prst="rect">
                <a:avLst/>
              </a:prstGeom>
            </p:spPr>
            <p:txBody>
              <a:bodyPr wrap="none">
                <a:spAutoFit/>
              </a:bodyPr>
              <a:lstStyle/>
              <a:p>
                <a:r>
                  <a:rPr lang="en-US" sz="2000" dirty="0"/>
                  <a:t>e.g., </a:t>
                </a:r>
                <a14:m>
                  <m:oMath xmlns:m="http://schemas.openxmlformats.org/officeDocument/2006/math">
                    <m:d>
                      <m:dPr>
                        <m:begChr m:val="["/>
                        <m:endChr m:val="]"/>
                        <m:ctrlPr>
                          <a:rPr lang="en-US" sz="2000" i="1" smtClean="0">
                            <a:latin typeface="Cambria Math" charset="0"/>
                          </a:rPr>
                        </m:ctrlPr>
                      </m:dPr>
                      <m:e>
                        <m:m>
                          <m:mPr>
                            <m:mcs>
                              <m:mc>
                                <m:mcPr>
                                  <m:count m:val="2"/>
                                  <m:mcJc m:val="center"/>
                                </m:mcPr>
                              </m:mc>
                            </m:mcs>
                            <m:ctrlPr>
                              <a:rPr lang="en-US" sz="2000" i="1" smtClean="0">
                                <a:latin typeface="Cambria Math" charset="0"/>
                              </a:rPr>
                            </m:ctrlPr>
                          </m:mPr>
                          <m:mr>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11</m:t>
                                  </m:r>
                                </m:sub>
                              </m:sSub>
                            </m:e>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12</m:t>
                                  </m:r>
                                </m:sub>
                              </m:sSub>
                            </m:e>
                          </m:mr>
                          <m:mr>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21</m:t>
                                  </m:r>
                                </m:sub>
                              </m:sSub>
                            </m:e>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22</m:t>
                                  </m:r>
                                </m:sub>
                              </m:sSub>
                            </m:e>
                          </m:mr>
                        </m:m>
                      </m:e>
                    </m:d>
                    <m:r>
                      <a:rPr lang="en-US" sz="2000" b="0" i="1" smtClean="0">
                        <a:latin typeface="Cambria Math" panose="02040503050406030204" pitchFamily="18" charset="0"/>
                      </a:rPr>
                      <m:t>+</m:t>
                    </m:r>
                    <m:d>
                      <m:dPr>
                        <m:begChr m:val="["/>
                        <m:endChr m:val="]"/>
                        <m:ctrlPr>
                          <a:rPr lang="en-US" sz="2000" i="1" smtClean="0">
                            <a:latin typeface="Cambria Math" charset="0"/>
                          </a:rPr>
                        </m:ctrlPr>
                      </m:dPr>
                      <m:e>
                        <m:m>
                          <m:mPr>
                            <m:mcs>
                              <m:mc>
                                <m:mcPr>
                                  <m:count m:val="2"/>
                                  <m:mcJc m:val="center"/>
                                </m:mcPr>
                              </m:mc>
                            </m:mcs>
                            <m:ctrlPr>
                              <a:rPr lang="en-US" sz="2000" i="1" smtClean="0">
                                <a:latin typeface="Cambria Math" charset="0"/>
                              </a:rPr>
                            </m:ctrlPr>
                          </m:mPr>
                          <m:mr>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𝑏</m:t>
                                  </m:r>
                                </m:e>
                                <m:sub>
                                  <m:r>
                                    <a:rPr lang="en-US" sz="2000" b="0" i="1" smtClean="0">
                                      <a:solidFill>
                                        <a:schemeClr val="tx1"/>
                                      </a:solidFill>
                                      <a:latin typeface="Cambria Math" panose="02040503050406030204" pitchFamily="18" charset="0"/>
                                    </a:rPr>
                                    <m:t>11</m:t>
                                  </m:r>
                                </m:sub>
                              </m:sSub>
                            </m:e>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𝑏</m:t>
                                  </m:r>
                                </m:e>
                                <m:sub>
                                  <m:r>
                                    <a:rPr lang="en-US" sz="2000" b="0" i="1" smtClean="0">
                                      <a:solidFill>
                                        <a:schemeClr val="tx1"/>
                                      </a:solidFill>
                                      <a:latin typeface="Cambria Math" panose="02040503050406030204" pitchFamily="18" charset="0"/>
                                    </a:rPr>
                                    <m:t>12</m:t>
                                  </m:r>
                                </m:sub>
                              </m:sSub>
                            </m:e>
                          </m:mr>
                          <m:mr>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𝑏</m:t>
                                  </m:r>
                                </m:e>
                                <m:sub>
                                  <m:r>
                                    <a:rPr lang="en-US" sz="2000" b="0" i="1" smtClean="0">
                                      <a:solidFill>
                                        <a:schemeClr val="tx1"/>
                                      </a:solidFill>
                                      <a:latin typeface="Cambria Math" panose="02040503050406030204" pitchFamily="18" charset="0"/>
                                    </a:rPr>
                                    <m:t>21</m:t>
                                  </m:r>
                                </m:sub>
                              </m:sSub>
                            </m:e>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𝑏</m:t>
                                  </m:r>
                                </m:e>
                                <m:sub>
                                  <m:r>
                                    <a:rPr lang="en-US" sz="2000" b="0" i="1" smtClean="0">
                                      <a:solidFill>
                                        <a:schemeClr val="tx1"/>
                                      </a:solidFill>
                                      <a:latin typeface="Cambria Math" panose="02040503050406030204" pitchFamily="18" charset="0"/>
                                    </a:rPr>
                                    <m:t>22</m:t>
                                  </m:r>
                                </m:sub>
                              </m:sSub>
                            </m:e>
                          </m:mr>
                        </m:m>
                      </m:e>
                    </m:d>
                    <m:r>
                      <a:rPr lang="en-US" sz="2000" b="0" i="1" smtClean="0">
                        <a:solidFill>
                          <a:schemeClr val="tx1"/>
                        </a:solidFill>
                        <a:latin typeface="Cambria Math" panose="02040503050406030204" pitchFamily="18" charset="0"/>
                      </a:rPr>
                      <m:t>=</m:t>
                    </m:r>
                    <m:d>
                      <m:dPr>
                        <m:begChr m:val="["/>
                        <m:endChr m:val="]"/>
                        <m:ctrlPr>
                          <a:rPr lang="en-US" sz="2000" i="1" smtClean="0">
                            <a:latin typeface="Cambria Math" charset="0"/>
                          </a:rPr>
                        </m:ctrlPr>
                      </m:dPr>
                      <m:e>
                        <m:m>
                          <m:mPr>
                            <m:mcs>
                              <m:mc>
                                <m:mcPr>
                                  <m:count m:val="2"/>
                                  <m:mcJc m:val="center"/>
                                </m:mcPr>
                              </m:mc>
                            </m:mcs>
                            <m:ctrlPr>
                              <a:rPr lang="en-US" sz="2000" i="1" smtClean="0">
                                <a:latin typeface="Cambria Math" charset="0"/>
                              </a:rPr>
                            </m:ctrlPr>
                          </m:mPr>
                          <m:mr>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11</m:t>
                                  </m:r>
                                </m:sub>
                              </m:sSub>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𝑏</m:t>
                                  </m:r>
                                </m:e>
                                <m:sub>
                                  <m:r>
                                    <a:rPr lang="en-US" sz="2000" b="0" i="1" smtClean="0">
                                      <a:solidFill>
                                        <a:schemeClr val="tx1"/>
                                      </a:solidFill>
                                      <a:latin typeface="Cambria Math" panose="02040503050406030204" pitchFamily="18" charset="0"/>
                                    </a:rPr>
                                    <m:t>11</m:t>
                                  </m:r>
                                </m:sub>
                              </m:sSub>
                            </m:e>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12</m:t>
                                  </m:r>
                                </m:sub>
                              </m:sSub>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𝑏</m:t>
                                  </m:r>
                                </m:e>
                                <m:sub>
                                  <m:r>
                                    <a:rPr lang="en-US" sz="2000" b="0" i="1" smtClean="0">
                                      <a:solidFill>
                                        <a:schemeClr val="tx1"/>
                                      </a:solidFill>
                                      <a:latin typeface="Cambria Math" panose="02040503050406030204" pitchFamily="18" charset="0"/>
                                    </a:rPr>
                                    <m:t>12</m:t>
                                  </m:r>
                                </m:sub>
                              </m:sSub>
                            </m:e>
                          </m:mr>
                          <m:mr>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21</m:t>
                                  </m:r>
                                </m:sub>
                              </m:sSub>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𝑏</m:t>
                                  </m:r>
                                </m:e>
                                <m:sub>
                                  <m:r>
                                    <a:rPr lang="en-US" sz="2000" b="0" i="1" smtClean="0">
                                      <a:solidFill>
                                        <a:schemeClr val="tx1"/>
                                      </a:solidFill>
                                      <a:latin typeface="Cambria Math" panose="02040503050406030204" pitchFamily="18" charset="0"/>
                                    </a:rPr>
                                    <m:t>21</m:t>
                                  </m:r>
                                </m:sub>
                              </m:sSub>
                            </m:e>
                            <m:e>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22</m:t>
                                  </m:r>
                                </m:sub>
                              </m:sSub>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charset="0"/>
                                    </a:rPr>
                                  </m:ctrlPr>
                                </m:sSubPr>
                                <m:e>
                                  <m:r>
                                    <a:rPr lang="en-US" sz="2000" b="0" i="1" smtClean="0">
                                      <a:solidFill>
                                        <a:schemeClr val="tx1"/>
                                      </a:solidFill>
                                      <a:latin typeface="Cambria Math" panose="02040503050406030204" pitchFamily="18" charset="0"/>
                                    </a:rPr>
                                    <m:t>𝑏</m:t>
                                  </m:r>
                                </m:e>
                                <m:sub>
                                  <m:r>
                                    <a:rPr lang="en-US" sz="2000" b="0" i="1" smtClean="0">
                                      <a:solidFill>
                                        <a:schemeClr val="tx1"/>
                                      </a:solidFill>
                                      <a:latin typeface="Cambria Math" panose="02040503050406030204" pitchFamily="18" charset="0"/>
                                    </a:rPr>
                                    <m:t>22</m:t>
                                  </m:r>
                                </m:sub>
                              </m:sSub>
                            </m:e>
                          </m:mr>
                        </m:m>
                      </m:e>
                    </m:d>
                  </m:oMath>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5468312" y="4245384"/>
                <a:ext cx="6204263" cy="674480"/>
              </a:xfrm>
              <a:prstGeom prst="rect">
                <a:avLst/>
              </a:prstGeom>
              <a:blipFill>
                <a:blip r:embed="rId5"/>
                <a:stretch>
                  <a:fillRect l="-9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861724" y="5429940"/>
                <a:ext cx="3810851" cy="604717"/>
              </a:xfrm>
              <a:prstGeom prst="rect">
                <a:avLst/>
              </a:prstGeom>
            </p:spPr>
            <p:txBody>
              <a:bodyPr wrap="none">
                <a:spAutoFit/>
              </a:bodyPr>
              <a:lstStyle/>
              <a:p>
                <a:r>
                  <a:rPr lang="en-US" sz="2000" dirty="0"/>
                  <a:t>e.g., </a:t>
                </a:r>
                <a14:m>
                  <m:oMath xmlns:m="http://schemas.openxmlformats.org/officeDocument/2006/math">
                    <m:r>
                      <a:rPr lang="en-US" sz="2000" b="0" i="1" smtClean="0">
                        <a:latin typeface="Cambria Math" panose="02040503050406030204" pitchFamily="18" charset="0"/>
                      </a:rPr>
                      <m:t>𝑐</m:t>
                    </m:r>
                    <m:d>
                      <m:dPr>
                        <m:begChr m:val="["/>
                        <m:endChr m:val="]"/>
                        <m:ctrlPr>
                          <a:rPr lang="en-US" sz="2000" i="1">
                            <a:latin typeface="Cambria Math" charset="0"/>
                          </a:rPr>
                        </m:ctrlPr>
                      </m:dPr>
                      <m:e>
                        <m:m>
                          <m:mPr>
                            <m:mcs>
                              <m:mc>
                                <m:mcPr>
                                  <m:count m:val="2"/>
                                  <m:mcJc m:val="center"/>
                                </m:mcPr>
                              </m:mc>
                            </m:mcs>
                            <m:ctrlPr>
                              <a:rPr lang="en-US" sz="2000" i="1">
                                <a:latin typeface="Cambria Math" charset="0"/>
                              </a:rPr>
                            </m:ctrlPr>
                          </m:mPr>
                          <m:mr>
                            <m:e>
                              <m:sSub>
                                <m:sSubPr>
                                  <m:ctrlPr>
                                    <a:rPr lang="en-US" sz="2000" i="1">
                                      <a:latin typeface="Cambria Math" charset="0"/>
                                    </a:rPr>
                                  </m:ctrlPr>
                                </m:sSubPr>
                                <m:e>
                                  <m:r>
                                    <a:rPr lang="en-US" sz="2000" i="1">
                                      <a:latin typeface="Cambria Math" panose="02040503050406030204" pitchFamily="18" charset="0"/>
                                    </a:rPr>
                                    <m:t>𝑎</m:t>
                                  </m:r>
                                </m:e>
                                <m:sub>
                                  <m:r>
                                    <a:rPr lang="en-US" sz="2000" i="1">
                                      <a:latin typeface="Cambria Math" panose="02040503050406030204" pitchFamily="18" charset="0"/>
                                    </a:rPr>
                                    <m:t>11</m:t>
                                  </m:r>
                                </m:sub>
                              </m:sSub>
                            </m:e>
                            <m:e>
                              <m:sSub>
                                <m:sSubPr>
                                  <m:ctrlPr>
                                    <a:rPr lang="en-US" sz="2000" i="1">
                                      <a:latin typeface="Cambria Math" charset="0"/>
                                    </a:rPr>
                                  </m:ctrlPr>
                                </m:sSubPr>
                                <m:e>
                                  <m:r>
                                    <a:rPr lang="en-US" sz="2000" i="1">
                                      <a:latin typeface="Cambria Math" panose="02040503050406030204" pitchFamily="18" charset="0"/>
                                    </a:rPr>
                                    <m:t>𝑎</m:t>
                                  </m:r>
                                </m:e>
                                <m:sub>
                                  <m:r>
                                    <a:rPr lang="en-US" sz="2000" i="1">
                                      <a:latin typeface="Cambria Math" panose="02040503050406030204" pitchFamily="18" charset="0"/>
                                    </a:rPr>
                                    <m:t>12</m:t>
                                  </m:r>
                                </m:sub>
                              </m:sSub>
                            </m:e>
                          </m:mr>
                          <m:mr>
                            <m:e>
                              <m:sSub>
                                <m:sSubPr>
                                  <m:ctrlPr>
                                    <a:rPr lang="en-US" sz="2000" i="1">
                                      <a:latin typeface="Cambria Math" charset="0"/>
                                    </a:rPr>
                                  </m:ctrlPr>
                                </m:sSubPr>
                                <m:e>
                                  <m:r>
                                    <a:rPr lang="en-US" sz="2000" i="1">
                                      <a:latin typeface="Cambria Math" panose="02040503050406030204" pitchFamily="18" charset="0"/>
                                    </a:rPr>
                                    <m:t>𝑎</m:t>
                                  </m:r>
                                </m:e>
                                <m:sub>
                                  <m:r>
                                    <a:rPr lang="en-US" sz="2000" i="1">
                                      <a:latin typeface="Cambria Math" panose="02040503050406030204" pitchFamily="18" charset="0"/>
                                    </a:rPr>
                                    <m:t>21</m:t>
                                  </m:r>
                                </m:sub>
                              </m:sSub>
                            </m:e>
                            <m:e>
                              <m:sSub>
                                <m:sSubPr>
                                  <m:ctrlPr>
                                    <a:rPr lang="en-US" sz="2000" i="1">
                                      <a:latin typeface="Cambria Math" charset="0"/>
                                    </a:rPr>
                                  </m:ctrlPr>
                                </m:sSubPr>
                                <m:e>
                                  <m:r>
                                    <a:rPr lang="en-US" sz="2000" i="1">
                                      <a:latin typeface="Cambria Math" panose="02040503050406030204" pitchFamily="18" charset="0"/>
                                    </a:rPr>
                                    <m:t>𝑎</m:t>
                                  </m:r>
                                </m:e>
                                <m:sub>
                                  <m:r>
                                    <a:rPr lang="en-US" sz="2000" i="1">
                                      <a:latin typeface="Cambria Math" panose="02040503050406030204" pitchFamily="18" charset="0"/>
                                    </a:rPr>
                                    <m:t>22</m:t>
                                  </m:r>
                                </m:sub>
                              </m:sSub>
                            </m:e>
                          </m:mr>
                        </m:m>
                      </m:e>
                    </m:d>
                    <m:r>
                      <a:rPr lang="en-US" sz="2000" b="0" i="1" smtClean="0">
                        <a:latin typeface="Cambria Math" panose="02040503050406030204" pitchFamily="18" charset="0"/>
                      </a:rPr>
                      <m:t>=</m:t>
                    </m:r>
                    <m:d>
                      <m:dPr>
                        <m:begChr m:val="["/>
                        <m:endChr m:val="]"/>
                        <m:ctrlPr>
                          <a:rPr lang="en-US" sz="2000" i="1" smtClean="0">
                            <a:latin typeface="Cambria Math" charset="0"/>
                          </a:rPr>
                        </m:ctrlPr>
                      </m:dPr>
                      <m:e>
                        <m:m>
                          <m:mPr>
                            <m:mcs>
                              <m:mc>
                                <m:mcPr>
                                  <m:count m:val="2"/>
                                  <m:mcJc m:val="center"/>
                                </m:mcPr>
                              </m:mc>
                            </m:mcs>
                            <m:ctrlPr>
                              <a:rPr lang="en-US" sz="2000" i="1">
                                <a:latin typeface="Cambria Math" charset="0"/>
                              </a:rPr>
                            </m:ctrlPr>
                          </m:mPr>
                          <m:mr>
                            <m:e>
                              <m:r>
                                <a:rPr lang="en-US" sz="2000" b="0" i="1" smtClean="0">
                                  <a:latin typeface="Cambria Math" panose="02040503050406030204" pitchFamily="18" charset="0"/>
                                </a:rPr>
                                <m:t>𝑐</m:t>
                              </m:r>
                              <m:sSub>
                                <m:sSubPr>
                                  <m:ctrlPr>
                                    <a:rPr lang="en-US" sz="2000" i="1">
                                      <a:latin typeface="Cambria Math" charset="0"/>
                                    </a:rPr>
                                  </m:ctrlPr>
                                </m:sSubPr>
                                <m:e>
                                  <m:r>
                                    <a:rPr lang="en-US" sz="2000" i="1">
                                      <a:latin typeface="Cambria Math" panose="02040503050406030204" pitchFamily="18" charset="0"/>
                                    </a:rPr>
                                    <m:t>𝑎</m:t>
                                  </m:r>
                                </m:e>
                                <m:sub>
                                  <m:r>
                                    <a:rPr lang="en-US" sz="2000" i="1">
                                      <a:latin typeface="Cambria Math" panose="02040503050406030204" pitchFamily="18" charset="0"/>
                                    </a:rPr>
                                    <m:t>11</m:t>
                                  </m:r>
                                </m:sub>
                              </m:sSub>
                            </m:e>
                            <m:e>
                              <m:sSub>
                                <m:sSubPr>
                                  <m:ctrlPr>
                                    <a:rPr lang="en-US" sz="2000" i="1">
                                      <a:latin typeface="Cambria Math" charset="0"/>
                                    </a:rPr>
                                  </m:ctrlPr>
                                </m:sSubPr>
                                <m:e>
                                  <m:r>
                                    <a:rPr lang="en-US" sz="2000" b="0" i="1" smtClean="0">
                                      <a:latin typeface="Cambria Math" panose="02040503050406030204" pitchFamily="18" charset="0"/>
                                    </a:rPr>
                                    <m:t>𝑐</m:t>
                                  </m:r>
                                  <m:r>
                                    <a:rPr lang="en-US" sz="2000" i="1">
                                      <a:latin typeface="Cambria Math" panose="02040503050406030204" pitchFamily="18" charset="0"/>
                                    </a:rPr>
                                    <m:t>𝑎</m:t>
                                  </m:r>
                                </m:e>
                                <m:sub>
                                  <m:r>
                                    <a:rPr lang="en-US" sz="2000" i="1">
                                      <a:latin typeface="Cambria Math" panose="02040503050406030204" pitchFamily="18" charset="0"/>
                                    </a:rPr>
                                    <m:t>12</m:t>
                                  </m:r>
                                </m:sub>
                              </m:sSub>
                            </m:e>
                          </m:mr>
                          <m:mr>
                            <m:e>
                              <m:sSub>
                                <m:sSubPr>
                                  <m:ctrlPr>
                                    <a:rPr lang="en-US" sz="2000" i="1">
                                      <a:latin typeface="Cambria Math" charset="0"/>
                                    </a:rPr>
                                  </m:ctrlPr>
                                </m:sSubPr>
                                <m:e>
                                  <m:r>
                                    <a:rPr lang="en-US" sz="2000" b="0" i="1" smtClean="0">
                                      <a:latin typeface="Cambria Math" panose="02040503050406030204" pitchFamily="18" charset="0"/>
                                    </a:rPr>
                                    <m:t>𝑐</m:t>
                                  </m:r>
                                  <m:r>
                                    <a:rPr lang="en-US" sz="2000" i="1">
                                      <a:latin typeface="Cambria Math" panose="02040503050406030204" pitchFamily="18" charset="0"/>
                                    </a:rPr>
                                    <m:t>𝑎</m:t>
                                  </m:r>
                                </m:e>
                                <m:sub>
                                  <m:r>
                                    <a:rPr lang="en-US" sz="2000" i="1">
                                      <a:latin typeface="Cambria Math" panose="02040503050406030204" pitchFamily="18" charset="0"/>
                                    </a:rPr>
                                    <m:t>21</m:t>
                                  </m:r>
                                </m:sub>
                              </m:sSub>
                            </m:e>
                            <m:e>
                              <m:r>
                                <a:rPr lang="en-US" sz="2000" b="0" i="1" smtClean="0">
                                  <a:latin typeface="Cambria Math" panose="02040503050406030204" pitchFamily="18" charset="0"/>
                                </a:rPr>
                                <m:t>𝑐</m:t>
                              </m:r>
                              <m:sSub>
                                <m:sSubPr>
                                  <m:ctrlPr>
                                    <a:rPr lang="en-US" sz="2000" i="1">
                                      <a:latin typeface="Cambria Math" charset="0"/>
                                    </a:rPr>
                                  </m:ctrlPr>
                                </m:sSubPr>
                                <m:e>
                                  <m:r>
                                    <a:rPr lang="en-US" sz="2000" i="1">
                                      <a:latin typeface="Cambria Math" panose="02040503050406030204" pitchFamily="18" charset="0"/>
                                    </a:rPr>
                                    <m:t>𝑎</m:t>
                                  </m:r>
                                </m:e>
                                <m:sub>
                                  <m:r>
                                    <a:rPr lang="en-US" sz="2000" i="1">
                                      <a:latin typeface="Cambria Math" panose="02040503050406030204" pitchFamily="18" charset="0"/>
                                    </a:rPr>
                                    <m:t>22</m:t>
                                  </m:r>
                                </m:sub>
                              </m:sSub>
                            </m:e>
                          </m:mr>
                        </m:m>
                      </m:e>
                    </m:d>
                  </m:oMath>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7861724" y="5429940"/>
                <a:ext cx="3810851" cy="604717"/>
              </a:xfrm>
              <a:prstGeom prst="rect">
                <a:avLst/>
              </a:prstGeom>
              <a:blipFill>
                <a:blip r:embed="rId6"/>
                <a:stretch>
                  <a:fillRect l="-1760" b="-2020"/>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7.1 Matrices, Vectors: Addition and Scalar Multiplication</a:t>
            </a:r>
          </a:p>
        </p:txBody>
      </p:sp>
      <p:sp>
        <p:nvSpPr>
          <p:cNvPr id="8" name="Slide Number Placeholder 7"/>
          <p:cNvSpPr>
            <a:spLocks noGrp="1"/>
          </p:cNvSpPr>
          <p:nvPr>
            <p:ph type="sldNum" sz="quarter" idx="12"/>
          </p:nvPr>
        </p:nvSpPr>
        <p:spPr/>
        <p:txBody>
          <a:bodyPr/>
          <a:lstStyle/>
          <a:p>
            <a:fld id="{29A3FBA2-9ABB-4B6D-97CF-E616B5266709}" type="slidenum">
              <a:rPr lang="en-US" smtClean="0"/>
              <a:t>4</a:t>
            </a:fld>
            <a:endParaRPr lang="en-US"/>
          </a:p>
        </p:txBody>
      </p:sp>
    </p:spTree>
    <p:extLst>
      <p:ext uri="{BB962C8B-B14F-4D97-AF65-F5344CB8AC3E}">
        <p14:creationId xmlns:p14="http://schemas.microsoft.com/office/powerpoint/2010/main" val="100482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numCol="1">
                <a:normAutofit/>
              </a:bodyPr>
              <a:lstStyle/>
              <a:p>
                <a:r>
                  <a:rPr lang="en-US" dirty="0"/>
                  <a:t>For addition:</a:t>
                </a:r>
              </a:p>
              <a:p>
                <a:pPr marL="971550" lvl="1" indent="-514350">
                  <a:buFont typeface="+mj-lt"/>
                  <a:buAutoNum type="alphaLcPeriod"/>
                </a:pPr>
                <a:r>
                  <a:rPr lang="en-US" dirty="0"/>
                  <a:t> </a:t>
                </a:r>
                <a14:m>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rPr>
                      <m:t>+</m:t>
                    </m:r>
                    <m:r>
                      <a:rPr lang="en-US" b="1" i="0" smtClean="0">
                        <a:latin typeface="Cambria Math" panose="02040503050406030204" pitchFamily="18" charset="0"/>
                      </a:rPr>
                      <m:t>𝐁</m:t>
                    </m:r>
                    <m:r>
                      <a:rPr lang="en-US" b="0" i="1" smtClean="0">
                        <a:latin typeface="Cambria Math" panose="02040503050406030204" pitchFamily="18" charset="0"/>
                      </a:rPr>
                      <m:t>=</m:t>
                    </m:r>
                    <m:r>
                      <a:rPr lang="en-US" b="1" i="0" smtClean="0">
                        <a:latin typeface="Cambria Math" panose="02040503050406030204" pitchFamily="18" charset="0"/>
                      </a:rPr>
                      <m:t>𝐁</m:t>
                    </m:r>
                    <m:r>
                      <a:rPr lang="en-US" b="0" i="1" smtClean="0">
                        <a:latin typeface="Cambria Math" panose="02040503050406030204" pitchFamily="18" charset="0"/>
                      </a:rPr>
                      <m:t>+</m:t>
                    </m:r>
                    <m:r>
                      <a:rPr lang="en-US" b="1" i="0" smtClean="0">
                        <a:latin typeface="Cambria Math" panose="02040503050406030204" pitchFamily="18" charset="0"/>
                      </a:rPr>
                      <m:t>𝐀</m:t>
                    </m:r>
                  </m:oMath>
                </a14:m>
                <a:r>
                  <a:rPr lang="en-US" dirty="0"/>
                  <a:t>					(Commutative)</a:t>
                </a:r>
                <a:endParaRPr lang="en-US" b="1" i="1" dirty="0">
                  <a:latin typeface="Cambria Math" panose="02040503050406030204" pitchFamily="18" charset="0"/>
                </a:endParaRPr>
              </a:p>
              <a:p>
                <a:pPr marL="971550" lvl="1" indent="-514350">
                  <a:buFont typeface="+mj-lt"/>
                  <a:buAutoNum type="alphaLcPeriod"/>
                </a:pPr>
                <a:r>
                  <a:rPr lang="en-US" dirty="0"/>
                  <a:t> </a:t>
                </a:r>
                <a14:m>
                  <m:oMath xmlns:m="http://schemas.openxmlformats.org/officeDocument/2006/math">
                    <m:d>
                      <m:dPr>
                        <m:ctrlPr>
                          <a:rPr lang="en-US" b="1" i="1" smtClean="0">
                            <a:latin typeface="Cambria Math" charset="0"/>
                          </a:rPr>
                        </m:ctrlPr>
                      </m:dPr>
                      <m:e>
                        <m:r>
                          <a:rPr lang="en-US" b="1" i="0" smtClean="0">
                            <a:latin typeface="Cambria Math" panose="02040503050406030204" pitchFamily="18" charset="0"/>
                          </a:rPr>
                          <m:t>𝐀</m:t>
                        </m:r>
                        <m:r>
                          <a:rPr lang="en-US" b="0" i="1" smtClean="0">
                            <a:latin typeface="Cambria Math" panose="02040503050406030204" pitchFamily="18" charset="0"/>
                          </a:rPr>
                          <m:t>+</m:t>
                        </m:r>
                        <m:r>
                          <a:rPr lang="en-US" b="1" i="0" smtClean="0">
                            <a:latin typeface="Cambria Math" panose="02040503050406030204" pitchFamily="18" charset="0"/>
                          </a:rPr>
                          <m:t>𝐁</m:t>
                        </m:r>
                      </m:e>
                    </m:d>
                    <m:r>
                      <a:rPr lang="en-US" b="1" i="0" smtClean="0">
                        <a:latin typeface="Cambria Math" panose="02040503050406030204" pitchFamily="18" charset="0"/>
                      </a:rPr>
                      <m:t>+</m:t>
                    </m:r>
                    <m:r>
                      <a:rPr lang="en-US" b="1" i="0" smtClean="0">
                        <a:latin typeface="Cambria Math" panose="02040503050406030204" pitchFamily="18" charset="0"/>
                      </a:rPr>
                      <m:t>𝐂</m:t>
                    </m:r>
                    <m:r>
                      <a:rPr lang="en-US" b="0" i="1" smtClean="0">
                        <a:latin typeface="Cambria Math" panose="02040503050406030204" pitchFamily="18" charset="0"/>
                      </a:rPr>
                      <m:t>=</m:t>
                    </m:r>
                    <m:r>
                      <a:rPr lang="en-US" b="1" i="0" smtClean="0">
                        <a:latin typeface="Cambria Math" panose="02040503050406030204" pitchFamily="18" charset="0"/>
                      </a:rPr>
                      <m:t>𝐀</m:t>
                    </m:r>
                    <m:r>
                      <a:rPr lang="en-US" b="0" i="1" smtClean="0">
                        <a:latin typeface="Cambria Math" panose="02040503050406030204" pitchFamily="18" charset="0"/>
                      </a:rPr>
                      <m:t>+</m:t>
                    </m:r>
                    <m:d>
                      <m:dPr>
                        <m:ctrlPr>
                          <a:rPr lang="en-US" b="0" i="1" smtClean="0">
                            <a:latin typeface="Cambria Math" charset="0"/>
                          </a:rPr>
                        </m:ctrlPr>
                      </m:dPr>
                      <m:e>
                        <m:r>
                          <a:rPr lang="en-US" b="1" i="0" smtClean="0">
                            <a:latin typeface="Cambria Math" panose="02040503050406030204" pitchFamily="18" charset="0"/>
                          </a:rPr>
                          <m:t>𝐁</m:t>
                        </m:r>
                        <m:r>
                          <a:rPr lang="en-US" b="1" i="0" smtClean="0">
                            <a:latin typeface="Cambria Math" panose="02040503050406030204" pitchFamily="18" charset="0"/>
                          </a:rPr>
                          <m:t>+</m:t>
                        </m:r>
                        <m:r>
                          <a:rPr lang="en-US" b="1" i="0" smtClean="0">
                            <a:latin typeface="Cambria Math" panose="02040503050406030204" pitchFamily="18" charset="0"/>
                          </a:rPr>
                          <m:t>𝐂</m:t>
                        </m:r>
                      </m:e>
                    </m:d>
                    <m:r>
                      <a:rPr lang="en-US" b="1" i="0" smtClean="0">
                        <a:latin typeface="Cambria Math" panose="02040503050406030204" pitchFamily="18" charset="0"/>
                      </a:rPr>
                      <m:t>=</m:t>
                    </m:r>
                    <m:r>
                      <a:rPr lang="en-US" b="1" i="0" smtClean="0">
                        <a:latin typeface="Cambria Math" panose="02040503050406030204" pitchFamily="18" charset="0"/>
                      </a:rPr>
                      <m:t>𝐀</m:t>
                    </m:r>
                    <m:r>
                      <a:rPr lang="en-US" b="1" i="0" smtClean="0">
                        <a:latin typeface="Cambria Math" panose="02040503050406030204" pitchFamily="18" charset="0"/>
                      </a:rPr>
                      <m:t>+</m:t>
                    </m:r>
                    <m:r>
                      <a:rPr lang="en-US" b="1" i="0" smtClean="0">
                        <a:latin typeface="Cambria Math" panose="02040503050406030204" pitchFamily="18" charset="0"/>
                      </a:rPr>
                      <m:t>𝐁</m:t>
                    </m:r>
                    <m:r>
                      <a:rPr lang="en-US" b="1" i="0" smtClean="0">
                        <a:latin typeface="Cambria Math" panose="02040503050406030204" pitchFamily="18" charset="0"/>
                      </a:rPr>
                      <m:t>+</m:t>
                    </m:r>
                    <m:r>
                      <a:rPr lang="en-US" b="1" i="0" smtClean="0">
                        <a:latin typeface="Cambria Math" panose="02040503050406030204" pitchFamily="18" charset="0"/>
                      </a:rPr>
                      <m:t>𝐂</m:t>
                    </m:r>
                  </m:oMath>
                </a14:m>
                <a:r>
                  <a:rPr lang="en-US" dirty="0"/>
                  <a:t>		(Associative)</a:t>
                </a:r>
              </a:p>
              <a:p>
                <a:pPr marL="971550" lvl="1" indent="-514350">
                  <a:buFont typeface="+mj-lt"/>
                  <a:buAutoNum type="alphaLcPeriod"/>
                </a:pPr>
                <a:r>
                  <a:rPr lang="en-US" dirty="0"/>
                  <a:t> </a:t>
                </a:r>
                <a14:m>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rPr>
                      <m:t>+</m:t>
                    </m:r>
                    <m:r>
                      <a:rPr lang="en-US" b="1" i="0" smtClean="0">
                        <a:latin typeface="Cambria Math" panose="02040503050406030204" pitchFamily="18" charset="0"/>
                      </a:rPr>
                      <m:t>𝟎</m:t>
                    </m:r>
                    <m:r>
                      <a:rPr lang="en-US" b="0" i="1" smtClean="0">
                        <a:latin typeface="Cambria Math" panose="02040503050406030204" pitchFamily="18" charset="0"/>
                      </a:rPr>
                      <m:t>=</m:t>
                    </m:r>
                    <m:r>
                      <a:rPr lang="en-US" b="1" i="0" smtClean="0">
                        <a:latin typeface="Cambria Math" panose="02040503050406030204" pitchFamily="18" charset="0"/>
                      </a:rPr>
                      <m:t>𝐀</m:t>
                    </m:r>
                  </m:oMath>
                </a14:m>
                <a:r>
                  <a:rPr lang="en-US" dirty="0"/>
                  <a:t>						(Zero matrix </a:t>
                </a:r>
                <a14:m>
                  <m:oMath xmlns:m="http://schemas.openxmlformats.org/officeDocument/2006/math">
                    <m:r>
                      <a:rPr lang="en-US" b="1" i="0" smtClean="0">
                        <a:latin typeface="Cambria Math" panose="02040503050406030204" pitchFamily="18" charset="0"/>
                      </a:rPr>
                      <m:t>𝟎</m:t>
                    </m:r>
                  </m:oMath>
                </a14:m>
                <a:r>
                  <a:rPr lang="en-US" dirty="0"/>
                  <a:t>)</a:t>
                </a:r>
              </a:p>
              <a:p>
                <a:pPr marL="971550" lvl="1" indent="-514350">
                  <a:buFont typeface="+mj-lt"/>
                  <a:buAutoNum type="alphaLcPeriod"/>
                </a:pPr>
                <a:r>
                  <a:rPr lang="en-US" dirty="0"/>
                  <a:t> </a:t>
                </a:r>
                <a14:m>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rPr>
                      <m:t>+</m:t>
                    </m:r>
                    <m:r>
                      <a:rPr lang="en-US" b="1" i="0" smtClean="0">
                        <a:latin typeface="Cambria Math" panose="02040503050406030204" pitchFamily="18" charset="0"/>
                      </a:rPr>
                      <m:t>(−</m:t>
                    </m:r>
                    <m:r>
                      <a:rPr lang="en-US" b="1" i="0" smtClean="0">
                        <a:latin typeface="Cambria Math" panose="02040503050406030204" pitchFamily="18" charset="0"/>
                      </a:rPr>
                      <m:t>𝐀</m:t>
                    </m:r>
                    <m:r>
                      <a:rPr lang="en-US" b="1" i="0" smtClean="0">
                        <a:latin typeface="Cambria Math" panose="02040503050406030204" pitchFamily="18" charset="0"/>
                      </a:rPr>
                      <m:t>)</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dirty="0"/>
                  <a:t>					(Additive inverse </a:t>
                </a:r>
                <a14:m>
                  <m:oMath xmlns:m="http://schemas.openxmlformats.org/officeDocument/2006/math">
                    <m:r>
                      <a:rPr lang="en-US" b="1" i="0" smtClean="0">
                        <a:latin typeface="Cambria Math" panose="02040503050406030204" pitchFamily="18" charset="0"/>
                      </a:rPr>
                      <m:t>−</m:t>
                    </m:r>
                    <m:r>
                      <a:rPr lang="en-US" b="1" i="0" smtClean="0">
                        <a:latin typeface="Cambria Math" panose="02040503050406030204" pitchFamily="18" charset="0"/>
                      </a:rPr>
                      <m:t>𝐀</m:t>
                    </m:r>
                  </m:oMath>
                </a14:m>
                <a:r>
                  <a:rPr lang="en-US" dirty="0"/>
                  <a:t>)</a:t>
                </a:r>
              </a:p>
              <a:p>
                <a:r>
                  <a:rPr lang="en-US" dirty="0"/>
                  <a:t>For scalar multiplication:</a:t>
                </a:r>
              </a:p>
              <a:p>
                <a:pPr marL="971550" lvl="1" indent="-514350">
                  <a:buFont typeface="+mj-lt"/>
                  <a:buAutoNum type="alphaLcPeriod"/>
                </a:pPr>
                <a:r>
                  <a:rPr lang="en-US" b="0"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1" i="0" smtClean="0">
                        <a:latin typeface="Cambria Math" panose="02040503050406030204" pitchFamily="18" charset="0"/>
                      </a:rPr>
                      <m:t>𝐀</m:t>
                    </m:r>
                    <m:r>
                      <a:rPr lang="en-US" b="0" i="1" smtClean="0">
                        <a:latin typeface="Cambria Math" panose="02040503050406030204" pitchFamily="18" charset="0"/>
                      </a:rPr>
                      <m:t>+</m:t>
                    </m:r>
                    <m:r>
                      <a:rPr lang="en-US" b="1" i="0" smtClean="0">
                        <a:latin typeface="Cambria Math" panose="02040503050406030204" pitchFamily="18" charset="0"/>
                      </a:rPr>
                      <m:t>𝐁</m:t>
                    </m:r>
                    <m:r>
                      <a:rPr lang="en-US" b="1" i="0"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𝑐</m:t>
                    </m:r>
                    <m:r>
                      <a:rPr lang="en-US" b="1" i="0" smtClean="0">
                        <a:latin typeface="Cambria Math" panose="02040503050406030204" pitchFamily="18" charset="0"/>
                      </a:rPr>
                      <m:t>𝐁</m:t>
                    </m:r>
                    <m:r>
                      <a:rPr lang="en-US" b="0" i="1" smtClean="0">
                        <a:latin typeface="Cambria Math" panose="02040503050406030204" pitchFamily="18" charset="0"/>
                      </a:rPr>
                      <m:t>+</m:t>
                    </m:r>
                    <m:r>
                      <a:rPr lang="en-US" b="0" i="1" smtClean="0">
                        <a:latin typeface="Cambria Math" panose="02040503050406030204" pitchFamily="18" charset="0"/>
                      </a:rPr>
                      <m:t>𝑐</m:t>
                    </m:r>
                    <m:r>
                      <a:rPr lang="en-US" b="1" i="0" smtClean="0">
                        <a:latin typeface="Cambria Math" panose="02040503050406030204" pitchFamily="18" charset="0"/>
                      </a:rPr>
                      <m:t>𝐀</m:t>
                    </m:r>
                  </m:oMath>
                </a14:m>
                <a:endParaRPr lang="en-US" b="1" dirty="0"/>
              </a:p>
              <a:p>
                <a:pPr marL="971550" lvl="1" indent="-514350">
                  <a:buFont typeface="+mj-lt"/>
                  <a:buAutoNum type="alphaLcPeriod"/>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1" i="0"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𝐀</m:t>
                    </m:r>
                    <m:r>
                      <a:rPr lang="en-US" b="0" i="1" smtClean="0">
                        <a:latin typeface="Cambria Math" panose="02040503050406030204" pitchFamily="18" charset="0"/>
                      </a:rPr>
                      <m:t>=</m:t>
                    </m:r>
                    <m:r>
                      <a:rPr lang="en-US" b="0" i="1" smtClean="0">
                        <a:latin typeface="Cambria Math" panose="02040503050406030204" pitchFamily="18" charset="0"/>
                      </a:rPr>
                      <m:t>𝑐</m:t>
                    </m:r>
                    <m:r>
                      <a:rPr lang="en-US" b="1" i="0" smtClean="0">
                        <a:latin typeface="Cambria Math" panose="02040503050406030204" pitchFamily="18" charset="0"/>
                      </a:rPr>
                      <m:t>𝐀</m:t>
                    </m:r>
                    <m:r>
                      <a:rPr lang="en-US" b="0" i="1" smtClean="0">
                        <a:latin typeface="Cambria Math" panose="02040503050406030204" pitchFamily="18" charset="0"/>
                      </a:rPr>
                      <m:t>+</m:t>
                    </m:r>
                    <m:r>
                      <a:rPr lang="en-US" b="0" i="1" smtClean="0">
                        <a:latin typeface="Cambria Math" panose="02040503050406030204" pitchFamily="18" charset="0"/>
                      </a:rPr>
                      <m:t>𝑘</m:t>
                    </m:r>
                    <m:r>
                      <a:rPr lang="en-US" b="1" i="0" smtClean="0">
                        <a:latin typeface="Cambria Math" panose="02040503050406030204" pitchFamily="18" charset="0"/>
                      </a:rPr>
                      <m:t>𝐀</m:t>
                    </m:r>
                  </m:oMath>
                </a14:m>
                <a:endParaRPr lang="en-US" b="1" dirty="0"/>
              </a:p>
              <a:p>
                <a:pPr marL="971550" lvl="1" indent="-514350">
                  <a:buFont typeface="+mj-lt"/>
                  <a:buAutoNum type="alphaLcPeriod"/>
                </a:pPr>
                <a:r>
                  <a:rPr lang="en-US" b="0" dirty="0"/>
                  <a:t> </a:t>
                </a:r>
                <a14:m>
                  <m:oMath xmlns:m="http://schemas.openxmlformats.org/officeDocument/2006/math">
                    <m:r>
                      <a:rPr lang="en-US" b="0" i="1" smtClean="0">
                        <a:latin typeface="Cambria Math" panose="02040503050406030204" pitchFamily="18" charset="0"/>
                      </a:rPr>
                      <m:t>𝑐</m:t>
                    </m:r>
                    <m:d>
                      <m:dPr>
                        <m:ctrlPr>
                          <a:rPr lang="en-US" b="0" i="1" smtClean="0">
                            <a:latin typeface="Cambria Math" charset="0"/>
                          </a:rPr>
                        </m:ctrlPr>
                      </m:dPr>
                      <m:e>
                        <m:r>
                          <a:rPr lang="en-US" b="0" i="1" smtClean="0">
                            <a:latin typeface="Cambria Math" panose="02040503050406030204" pitchFamily="18" charset="0"/>
                          </a:rPr>
                          <m:t>𝑘</m:t>
                        </m:r>
                        <m:r>
                          <a:rPr lang="en-US" b="1" i="0" smtClean="0">
                            <a:latin typeface="Cambria Math" panose="02040503050406030204" pitchFamily="18" charset="0"/>
                          </a:rPr>
                          <m:t>𝐀</m:t>
                        </m:r>
                      </m:e>
                    </m:d>
                    <m:r>
                      <a:rPr lang="en-US" b="0" i="1" smtClean="0">
                        <a:latin typeface="Cambria Math" panose="02040503050406030204" pitchFamily="18" charset="0"/>
                      </a:rPr>
                      <m:t>=</m:t>
                    </m:r>
                    <m:d>
                      <m:dPr>
                        <m:ctrlPr>
                          <a:rPr lang="en-US" b="0" i="1" smtClean="0">
                            <a:latin typeface="Cambria Math" charset="0"/>
                          </a:rPr>
                        </m:ctrlPr>
                      </m:dPr>
                      <m:e>
                        <m:r>
                          <a:rPr lang="en-US" b="0" i="1" smtClean="0">
                            <a:latin typeface="Cambria Math" panose="02040503050406030204" pitchFamily="18" charset="0"/>
                          </a:rPr>
                          <m:t>𝑐𝑘</m:t>
                        </m:r>
                      </m:e>
                    </m:d>
                    <m:r>
                      <a:rPr lang="en-US" b="1" i="0" smtClean="0">
                        <a:latin typeface="Cambria Math" panose="02040503050406030204" pitchFamily="18" charset="0"/>
                      </a:rPr>
                      <m:t>𝐀</m:t>
                    </m:r>
                    <m:r>
                      <a:rPr lang="en-US" b="1" i="0" smtClean="0">
                        <a:latin typeface="Cambria Math" panose="02040503050406030204" pitchFamily="18" charset="0"/>
                      </a:rPr>
                      <m:t>=</m:t>
                    </m:r>
                    <m:r>
                      <a:rPr lang="en-US" b="0" i="1" smtClean="0">
                        <a:latin typeface="Cambria Math" panose="02040503050406030204" pitchFamily="18" charset="0"/>
                      </a:rPr>
                      <m:t>𝑐𝑘</m:t>
                    </m:r>
                    <m:r>
                      <a:rPr lang="en-US" b="1" i="0" smtClean="0">
                        <a:latin typeface="Cambria Math" panose="02040503050406030204" pitchFamily="18" charset="0"/>
                      </a:rPr>
                      <m:t>𝐀</m:t>
                    </m:r>
                  </m:oMath>
                </a14:m>
                <a:endParaRPr lang="en-US" b="1" dirty="0"/>
              </a:p>
              <a:p>
                <a:pPr marL="971550" lvl="1" indent="-514350">
                  <a:buFont typeface="+mj-lt"/>
                  <a:buAutoNum type="alphaLcPeriod"/>
                </a:pPr>
                <a:r>
                  <a:rPr lang="en-US" b="0" dirty="0"/>
                  <a:t> </a:t>
                </a:r>
                <a14:m>
                  <m:oMath xmlns:m="http://schemas.openxmlformats.org/officeDocument/2006/math">
                    <m:r>
                      <a:rPr lang="en-US" b="0" i="1" smtClean="0">
                        <a:latin typeface="Cambria Math" panose="02040503050406030204" pitchFamily="18" charset="0"/>
                      </a:rPr>
                      <m:t>1</m:t>
                    </m:r>
                    <m:r>
                      <a:rPr lang="en-US" b="1" i="0" smtClean="0">
                        <a:latin typeface="Cambria Math" panose="02040503050406030204" pitchFamily="18" charset="0"/>
                      </a:rPr>
                      <m:t>𝐀</m:t>
                    </m:r>
                    <m:r>
                      <a:rPr lang="en-US" b="0" i="1" smtClean="0">
                        <a:latin typeface="Cambria Math" panose="02040503050406030204" pitchFamily="18" charset="0"/>
                      </a:rPr>
                      <m:t>=</m:t>
                    </m:r>
                    <m:r>
                      <a:rPr lang="en-US" b="1" i="0" smtClean="0">
                        <a:latin typeface="Cambria Math" panose="02040503050406030204" pitchFamily="18" charset="0"/>
                      </a:rPr>
                      <m:t>𝐀</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p:cNvSpPr txBox="1"/>
          <p:nvPr/>
        </p:nvSpPr>
        <p:spPr>
          <a:xfrm>
            <a:off x="753413" y="2762518"/>
            <a:ext cx="532518" cy="461665"/>
          </a:xfrm>
          <a:prstGeom prst="rect">
            <a:avLst/>
          </a:prstGeom>
          <a:noFill/>
        </p:spPr>
        <p:txBody>
          <a:bodyPr wrap="none" rtlCol="0">
            <a:spAutoFit/>
          </a:bodyPr>
          <a:lstStyle/>
          <a:p>
            <a:r>
              <a:rPr lang="en-US" sz="2400" b="1" dirty="0"/>
              <a:t>(3)</a:t>
            </a:r>
          </a:p>
        </p:txBody>
      </p:sp>
      <p:sp>
        <p:nvSpPr>
          <p:cNvPr id="5" name="TextBox 4"/>
          <p:cNvSpPr txBox="1"/>
          <p:nvPr/>
        </p:nvSpPr>
        <p:spPr>
          <a:xfrm>
            <a:off x="753413" y="4801673"/>
            <a:ext cx="532518" cy="461665"/>
          </a:xfrm>
          <a:prstGeom prst="rect">
            <a:avLst/>
          </a:prstGeom>
          <a:noFill/>
        </p:spPr>
        <p:txBody>
          <a:bodyPr wrap="none" rtlCol="0">
            <a:spAutoFit/>
          </a:bodyPr>
          <a:lstStyle/>
          <a:p>
            <a:r>
              <a:rPr lang="en-US" sz="2400" b="1" dirty="0"/>
              <a:t>(4)</a:t>
            </a:r>
          </a:p>
        </p:txBody>
      </p:sp>
      <p:sp>
        <p:nvSpPr>
          <p:cNvPr id="6" name="Footer Placeholder 5"/>
          <p:cNvSpPr>
            <a:spLocks noGrp="1"/>
          </p:cNvSpPr>
          <p:nvPr>
            <p:ph type="ftr" sz="quarter" idx="11"/>
          </p:nvPr>
        </p:nvSpPr>
        <p:spPr/>
        <p:txBody>
          <a:bodyPr/>
          <a:lstStyle/>
          <a:p>
            <a:r>
              <a:rPr lang="en-US"/>
              <a:t>7.1 Matrices, Vectors: Addition and Scalar Multiplication</a:t>
            </a:r>
          </a:p>
        </p:txBody>
      </p:sp>
      <p:sp>
        <p:nvSpPr>
          <p:cNvPr id="7" name="Slide Number Placeholder 6"/>
          <p:cNvSpPr>
            <a:spLocks noGrp="1"/>
          </p:cNvSpPr>
          <p:nvPr>
            <p:ph type="sldNum" sz="quarter" idx="12"/>
          </p:nvPr>
        </p:nvSpPr>
        <p:spPr/>
        <p:txBody>
          <a:bodyPr/>
          <a:lstStyle/>
          <a:p>
            <a:fld id="{29A3FBA2-9ABB-4B6D-97CF-E616B5266709}" type="slidenum">
              <a:rPr lang="en-US" smtClean="0"/>
              <a:t>5</a:t>
            </a:fld>
            <a:endParaRPr lang="en-US"/>
          </a:p>
        </p:txBody>
      </p:sp>
    </p:spTree>
    <p:extLst>
      <p:ext uri="{BB962C8B-B14F-4D97-AF65-F5344CB8AC3E}">
        <p14:creationId xmlns:p14="http://schemas.microsoft.com/office/powerpoint/2010/main" val="385962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1100</Words>
  <Application>Microsoft Macintosh PowerPoint</Application>
  <PresentationFormat>Widescreen</PresentationFormat>
  <Paragraphs>90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7.1 Matrices, Vectors:</vt:lpstr>
      <vt:lpstr>Examples and General notations</vt:lpstr>
      <vt:lpstr>Matrix dimensions</vt:lpstr>
      <vt:lpstr>Definitions</vt:lpstr>
      <vt:lpstr>Properties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Matrices, Vectors:</dc:title>
  <dc:creator>Chung Chan</dc:creator>
  <cp:lastModifiedBy>CHAN, Siu Chun</cp:lastModifiedBy>
  <cp:revision>47</cp:revision>
  <dcterms:created xsi:type="dcterms:W3CDTF">2016-03-07T06:18:24Z</dcterms:created>
  <dcterms:modified xsi:type="dcterms:W3CDTF">2016-07-15T06:14:40Z</dcterms:modified>
</cp:coreProperties>
</file>