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4"/>
  </p:sldMasterIdLst>
  <p:sldIdLst>
    <p:sldId id="256" r:id="rId5"/>
    <p:sldId id="257" r:id="rId6"/>
    <p:sldId id="261" r:id="rId7"/>
    <p:sldId id="258" r:id="rId8"/>
    <p:sldId id="259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06BDDE-8EB6-4F8E-A952-169FEA03EB2B}" v="5" dt="2024-02-05T12:34:00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62" y="5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0830063-3182-4D82-8420-3F6041C9C0E7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9EE2C31-99E9-4BFF-A439-9DD3F52FC37E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76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0063-3182-4D82-8420-3F6041C9C0E7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2C31-99E9-4BFF-A439-9DD3F52FC3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73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0063-3182-4D82-8420-3F6041C9C0E7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2C31-99E9-4BFF-A439-9DD3F52FC37E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026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0063-3182-4D82-8420-3F6041C9C0E7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2C31-99E9-4BFF-A439-9DD3F52FC37E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429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0063-3182-4D82-8420-3F6041C9C0E7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2C31-99E9-4BFF-A439-9DD3F52FC3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122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0063-3182-4D82-8420-3F6041C9C0E7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2C31-99E9-4BFF-A439-9DD3F52FC37E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25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0063-3182-4D82-8420-3F6041C9C0E7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2C31-99E9-4BFF-A439-9DD3F52FC37E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774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0063-3182-4D82-8420-3F6041C9C0E7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2C31-99E9-4BFF-A439-9DD3F52FC37E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546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0063-3182-4D82-8420-3F6041C9C0E7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2C31-99E9-4BFF-A439-9DD3F52FC37E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72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2350" y="1894628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842800"/>
            <a:ext cx="9601196" cy="9586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0063-3182-4D82-8420-3F6041C9C0E7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2C31-99E9-4BFF-A439-9DD3F52FC3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08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0063-3182-4D82-8420-3F6041C9C0E7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2C31-99E9-4BFF-A439-9DD3F52FC37E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3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0063-3182-4D82-8420-3F6041C9C0E7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2C31-99E9-4BFF-A439-9DD3F52FC3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24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0063-3182-4D82-8420-3F6041C9C0E7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2C31-99E9-4BFF-A439-9DD3F52FC37E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70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0063-3182-4D82-8420-3F6041C9C0E7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2C31-99E9-4BFF-A439-9DD3F52FC37E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33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0063-3182-4D82-8420-3F6041C9C0E7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2C31-99E9-4BFF-A439-9DD3F52FC3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38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0063-3182-4D82-8420-3F6041C9C0E7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2C31-99E9-4BFF-A439-9DD3F52FC37E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03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0063-3182-4D82-8420-3F6041C9C0E7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2C31-99E9-4BFF-A439-9DD3F52FC3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21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830063-3182-4D82-8420-3F6041C9C0E7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9EE2C31-99E9-4BFF-A439-9DD3F52FC3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03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jpg"/><Relationship Id="rId3" Type="http://schemas.openxmlformats.org/officeDocument/2006/relationships/hyperlink" Target="https://www.flickr.com/photos/sparkfun/29967297833/" TargetMode="External"/><Relationship Id="rId7" Type="http://schemas.openxmlformats.org/officeDocument/2006/relationships/hyperlink" Target="https://www.aesdes.org/2021/04/23/paper-cut-light-box-design-preview/" TargetMode="External"/><Relationship Id="rId12" Type="http://schemas.openxmlformats.org/officeDocument/2006/relationships/hyperlink" Target="https://svgsilh.com/image/1119306.html" TargetMode="External"/><Relationship Id="rId17" Type="http://schemas.openxmlformats.org/officeDocument/2006/relationships/hyperlink" Target="https://freepngimg.com/png/50680-black-bluetooth-speaker-free-transparent-image-hd" TargetMode="External"/><Relationship Id="rId2" Type="http://schemas.openxmlformats.org/officeDocument/2006/relationships/image" Target="../media/image5.jp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0.svg"/><Relationship Id="rId5" Type="http://schemas.openxmlformats.org/officeDocument/2006/relationships/hyperlink" Target="https://www.alingham.com/longbeard/" TargetMode="External"/><Relationship Id="rId15" Type="http://schemas.openxmlformats.org/officeDocument/2006/relationships/hyperlink" Target="https://creativecommons.org/licenses/by/3.0/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6.jpg"/><Relationship Id="rId9" Type="http://schemas.openxmlformats.org/officeDocument/2006/relationships/hyperlink" Target="https://pixabay.com/en/guitar-music-rock-2024189/" TargetMode="External"/><Relationship Id="rId14" Type="http://schemas.openxmlformats.org/officeDocument/2006/relationships/hyperlink" Target="https://pixabay.com/en/smartphone-mobile-cell-phone-phone-1632881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rkfun.com/products/15663" TargetMode="External"/><Relationship Id="rId2" Type="http://schemas.openxmlformats.org/officeDocument/2006/relationships/hyperlink" Target="https://www.adafruit.com/product/300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2130-49AA-F71C-508B-2F3493D019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EEE416 </a:t>
            </a:r>
            <a:br>
              <a:rPr lang="en-GB" dirty="0"/>
            </a:br>
            <a:r>
              <a:rPr lang="en-GB" dirty="0"/>
              <a:t>Embedded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2F8BE-8CA5-5EC0-5223-40A86D0A1E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Project proposal</a:t>
            </a:r>
          </a:p>
        </p:txBody>
      </p:sp>
    </p:spTree>
    <p:extLst>
      <p:ext uri="{BB962C8B-B14F-4D97-AF65-F5344CB8AC3E}">
        <p14:creationId xmlns:p14="http://schemas.microsoft.com/office/powerpoint/2010/main" val="314916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red circuit board with white text&#10;&#10;Description automatically generated">
            <a:extLst>
              <a:ext uri="{FF2B5EF4-FFF2-40B4-BE49-F238E27FC236}">
                <a16:creationId xmlns:a16="http://schemas.microsoft.com/office/drawing/2014/main" id="{517A6A81-424A-34AC-FEB9-DEF0FB782F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0567" t="7124" r="30118" b="7884"/>
          <a:stretch/>
        </p:blipFill>
        <p:spPr>
          <a:xfrm>
            <a:off x="7027320" y="3748400"/>
            <a:ext cx="537852" cy="116271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A black and silver guitar amplifier&#10;&#10;Description automatically generated">
            <a:extLst>
              <a:ext uri="{FF2B5EF4-FFF2-40B4-BE49-F238E27FC236}">
                <a16:creationId xmlns:a16="http://schemas.microsoft.com/office/drawing/2014/main" id="{6E19186D-6684-0A13-ED88-D93CD292E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617038" y="3453507"/>
            <a:ext cx="2279559" cy="1709669"/>
          </a:xfrm>
          <a:prstGeom prst="rect">
            <a:avLst/>
          </a:prstGeom>
        </p:spPr>
      </p:pic>
      <p:pic>
        <p:nvPicPr>
          <p:cNvPr id="11" name="Picture 10" descr="A blue circle with white symbols&#10;&#10;Description automatically generated">
            <a:extLst>
              <a:ext uri="{FF2B5EF4-FFF2-40B4-BE49-F238E27FC236}">
                <a16:creationId xmlns:a16="http://schemas.microsoft.com/office/drawing/2014/main" id="{E175456E-B62F-FF18-66E9-27161F535D5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29282" r="31976"/>
          <a:stretch/>
        </p:blipFill>
        <p:spPr>
          <a:xfrm>
            <a:off x="4790357" y="4706820"/>
            <a:ext cx="662750" cy="8709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9B893A-BE2D-757F-638B-BA301A9A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Concept</a:t>
            </a:r>
          </a:p>
        </p:txBody>
      </p:sp>
      <p:pic>
        <p:nvPicPr>
          <p:cNvPr id="5" name="Content Placeholder 4" descr="A red and white electric guitar&#10;&#10;Description automatically generated">
            <a:extLst>
              <a:ext uri="{FF2B5EF4-FFF2-40B4-BE49-F238E27FC236}">
                <a16:creationId xmlns:a16="http://schemas.microsoft.com/office/drawing/2014/main" id="{34A57ED2-7F4C-48BE-34E7-E811ECDA5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 rot="17542645">
            <a:off x="1664548" y="3225420"/>
            <a:ext cx="3660110" cy="1978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22C2B09-B824-E6E5-2236-391BF9085C55}"/>
              </a:ext>
            </a:extLst>
          </p:cNvPr>
          <p:cNvSpPr/>
          <p:nvPr/>
        </p:nvSpPr>
        <p:spPr>
          <a:xfrm>
            <a:off x="3647057" y="5430571"/>
            <a:ext cx="1428376" cy="588723"/>
          </a:xfrm>
          <a:custGeom>
            <a:avLst/>
            <a:gdLst>
              <a:gd name="connsiteX0" fmla="*/ 0 w 1407560"/>
              <a:gd name="connsiteY0" fmla="*/ 179798 h 493160"/>
              <a:gd name="connsiteX1" fmla="*/ 92468 w 1407560"/>
              <a:gd name="connsiteY1" fmla="*/ 246580 h 493160"/>
              <a:gd name="connsiteX2" fmla="*/ 174661 w 1407560"/>
              <a:gd name="connsiteY2" fmla="*/ 313362 h 493160"/>
              <a:gd name="connsiteX3" fmla="*/ 210620 w 1407560"/>
              <a:gd name="connsiteY3" fmla="*/ 349322 h 493160"/>
              <a:gd name="connsiteX4" fmla="*/ 241443 w 1407560"/>
              <a:gd name="connsiteY4" fmla="*/ 369870 h 493160"/>
              <a:gd name="connsiteX5" fmla="*/ 359596 w 1407560"/>
              <a:gd name="connsiteY5" fmla="*/ 436652 h 493160"/>
              <a:gd name="connsiteX6" fmla="*/ 606175 w 1407560"/>
              <a:gd name="connsiteY6" fmla="*/ 493160 h 493160"/>
              <a:gd name="connsiteX7" fmla="*/ 785973 w 1407560"/>
              <a:gd name="connsiteY7" fmla="*/ 488023 h 493160"/>
              <a:gd name="connsiteX8" fmla="*/ 1017142 w 1407560"/>
              <a:gd name="connsiteY8" fmla="*/ 426378 h 493160"/>
              <a:gd name="connsiteX9" fmla="*/ 1191802 w 1407560"/>
              <a:gd name="connsiteY9" fmla="*/ 318499 h 493160"/>
              <a:gd name="connsiteX10" fmla="*/ 1315092 w 1407560"/>
              <a:gd name="connsiteY10" fmla="*/ 190072 h 493160"/>
              <a:gd name="connsiteX11" fmla="*/ 1392148 w 1407560"/>
              <a:gd name="connsiteY11" fmla="*/ 35960 h 493160"/>
              <a:gd name="connsiteX12" fmla="*/ 1407560 w 1407560"/>
              <a:gd name="connsiteY12" fmla="*/ 0 h 493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07560" h="493160">
                <a:moveTo>
                  <a:pt x="0" y="179798"/>
                </a:moveTo>
                <a:cubicBezTo>
                  <a:pt x="57336" y="191265"/>
                  <a:pt x="12525" y="177664"/>
                  <a:pt x="92468" y="246580"/>
                </a:cubicBezTo>
                <a:cubicBezTo>
                  <a:pt x="119205" y="269630"/>
                  <a:pt x="148023" y="290198"/>
                  <a:pt x="174661" y="313362"/>
                </a:cubicBezTo>
                <a:cubicBezTo>
                  <a:pt x="187453" y="324485"/>
                  <a:pt x="197679" y="338372"/>
                  <a:pt x="210620" y="349322"/>
                </a:cubicBezTo>
                <a:cubicBezTo>
                  <a:pt x="220046" y="357298"/>
                  <a:pt x="230790" y="363625"/>
                  <a:pt x="241443" y="369870"/>
                </a:cubicBezTo>
                <a:cubicBezTo>
                  <a:pt x="280472" y="392749"/>
                  <a:pt x="315862" y="425075"/>
                  <a:pt x="359596" y="436652"/>
                </a:cubicBezTo>
                <a:cubicBezTo>
                  <a:pt x="557666" y="489083"/>
                  <a:pt x="474636" y="474369"/>
                  <a:pt x="606175" y="493160"/>
                </a:cubicBezTo>
                <a:cubicBezTo>
                  <a:pt x="666108" y="491448"/>
                  <a:pt x="726407" y="494859"/>
                  <a:pt x="785973" y="488023"/>
                </a:cubicBezTo>
                <a:cubicBezTo>
                  <a:pt x="819363" y="484191"/>
                  <a:pt x="975593" y="445075"/>
                  <a:pt x="1017142" y="426378"/>
                </a:cubicBezTo>
                <a:cubicBezTo>
                  <a:pt x="1039964" y="416108"/>
                  <a:pt x="1161939" y="345941"/>
                  <a:pt x="1191802" y="318499"/>
                </a:cubicBezTo>
                <a:cubicBezTo>
                  <a:pt x="1235498" y="278346"/>
                  <a:pt x="1286957" y="242321"/>
                  <a:pt x="1315092" y="190072"/>
                </a:cubicBezTo>
                <a:cubicBezTo>
                  <a:pt x="1370504" y="87165"/>
                  <a:pt x="1334943" y="156090"/>
                  <a:pt x="1392148" y="35960"/>
                </a:cubicBezTo>
                <a:cubicBezTo>
                  <a:pt x="1406257" y="6332"/>
                  <a:pt x="1399003" y="25672"/>
                  <a:pt x="1407560" y="0"/>
                </a:cubicBezTo>
              </a:path>
            </a:pathLst>
          </a:cu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E4B1BC4-F3EE-D5B4-EC8A-1B867658DE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5096087" y="4443532"/>
            <a:ext cx="537852" cy="41677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8A05F86-DBD7-E5AE-D3F7-2F8F4EF214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762449" y="3280609"/>
            <a:ext cx="537852" cy="41677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 descr="A black and white cell phone&#10;&#10;Description automatically generated">
            <a:extLst>
              <a:ext uri="{FF2B5EF4-FFF2-40B4-BE49-F238E27FC236}">
                <a16:creationId xmlns:a16="http://schemas.microsoft.com/office/drawing/2014/main" id="{02A2BF16-10C9-83A7-3CEA-09D16F5E76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4044780" y="2652398"/>
            <a:ext cx="1428376" cy="1428376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50C8ED5D-1767-0067-CA87-F7B64327B2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492795" y="2447338"/>
            <a:ext cx="537852" cy="41677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3A88A76-8976-9EDD-DBB5-1FFE8C76AAB3}"/>
              </a:ext>
            </a:extLst>
          </p:cNvPr>
          <p:cNvSpPr txBox="1"/>
          <p:nvPr/>
        </p:nvSpPr>
        <p:spPr>
          <a:xfrm>
            <a:off x="4371653" y="4957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F6729C-046A-3187-7F5C-FB76F84067A8}"/>
              </a:ext>
            </a:extLst>
          </p:cNvPr>
          <p:cNvSpPr txBox="1"/>
          <p:nvPr/>
        </p:nvSpPr>
        <p:spPr>
          <a:xfrm>
            <a:off x="6262291" y="336658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9E1781-FFD8-46ED-CA2B-A5F633C7BA59}"/>
              </a:ext>
            </a:extLst>
          </p:cNvPr>
          <p:cNvSpPr txBox="1"/>
          <p:nvPr/>
        </p:nvSpPr>
        <p:spPr>
          <a:xfrm>
            <a:off x="4044780" y="308417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B86E48-77C9-A555-3D24-979A5E4B1D5A}"/>
              </a:ext>
            </a:extLst>
          </p:cNvPr>
          <p:cNvSpPr txBox="1"/>
          <p:nvPr/>
        </p:nvSpPr>
        <p:spPr>
          <a:xfrm>
            <a:off x="8116583" y="7593950"/>
            <a:ext cx="205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www.flickr.com/photos/sparkfun/29967297833/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15" tooltip="https://creativecommons.org/licenses/by/3.0/"/>
              </a:rPr>
              <a:t>CC BY</a:t>
            </a:r>
            <a:endParaRPr lang="en-GB" sz="9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741FC0-AF18-E242-D50A-06E29E88336C}"/>
              </a:ext>
            </a:extLst>
          </p:cNvPr>
          <p:cNvSpPr txBox="1"/>
          <p:nvPr/>
        </p:nvSpPr>
        <p:spPr>
          <a:xfrm>
            <a:off x="5371121" y="4973030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ESP32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A75365-55B5-716A-1C33-785B1F4FD582}"/>
              </a:ext>
            </a:extLst>
          </p:cNvPr>
          <p:cNvSpPr txBox="1"/>
          <p:nvPr/>
        </p:nvSpPr>
        <p:spPr>
          <a:xfrm>
            <a:off x="6762449" y="5100841"/>
            <a:ext cx="2293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Garamond (Body)"/>
              </a:rPr>
              <a:t>ESP32 &amp; </a:t>
            </a:r>
            <a:r>
              <a:rPr lang="en-GB" sz="1600" i="0" dirty="0">
                <a:solidFill>
                  <a:srgbClr val="222222"/>
                </a:solidFill>
                <a:effectLst/>
                <a:latin typeface="Garamond (Body)"/>
              </a:rPr>
              <a:t>WM8960 (DAC)</a:t>
            </a:r>
          </a:p>
          <a:p>
            <a:r>
              <a:rPr lang="en-GB" sz="1600" dirty="0">
                <a:latin typeface="Garamond (Body)"/>
              </a:rPr>
              <a:t> 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89508D7-7944-78D5-1C7D-AF78538A738A}"/>
              </a:ext>
            </a:extLst>
          </p:cNvPr>
          <p:cNvSpPr/>
          <p:nvPr/>
        </p:nvSpPr>
        <p:spPr>
          <a:xfrm>
            <a:off x="7515035" y="3748401"/>
            <a:ext cx="1483629" cy="896266"/>
          </a:xfrm>
          <a:custGeom>
            <a:avLst/>
            <a:gdLst>
              <a:gd name="connsiteX0" fmla="*/ 0 w 1483629"/>
              <a:gd name="connsiteY0" fmla="*/ 896266 h 896266"/>
              <a:gd name="connsiteX1" fmla="*/ 163502 w 1483629"/>
              <a:gd name="connsiteY1" fmla="*/ 884155 h 896266"/>
              <a:gd name="connsiteX2" fmla="*/ 236169 w 1483629"/>
              <a:gd name="connsiteY2" fmla="*/ 859932 h 896266"/>
              <a:gd name="connsiteX3" fmla="*/ 357282 w 1483629"/>
              <a:gd name="connsiteY3" fmla="*/ 817543 h 896266"/>
              <a:gd name="connsiteX4" fmla="*/ 484450 w 1483629"/>
              <a:gd name="connsiteY4" fmla="*/ 750931 h 896266"/>
              <a:gd name="connsiteX5" fmla="*/ 557118 w 1483629"/>
              <a:gd name="connsiteY5" fmla="*/ 714597 h 896266"/>
              <a:gd name="connsiteX6" fmla="*/ 738787 w 1483629"/>
              <a:gd name="connsiteY6" fmla="*/ 635874 h 896266"/>
              <a:gd name="connsiteX7" fmla="*/ 781176 w 1483629"/>
              <a:gd name="connsiteY7" fmla="*/ 605596 h 896266"/>
              <a:gd name="connsiteX8" fmla="*/ 841732 w 1483629"/>
              <a:gd name="connsiteY8" fmla="*/ 575318 h 896266"/>
              <a:gd name="connsiteX9" fmla="*/ 884122 w 1483629"/>
              <a:gd name="connsiteY9" fmla="*/ 532928 h 896266"/>
              <a:gd name="connsiteX10" fmla="*/ 944678 w 1483629"/>
              <a:gd name="connsiteY10" fmla="*/ 496595 h 896266"/>
              <a:gd name="connsiteX11" fmla="*/ 987067 w 1483629"/>
              <a:gd name="connsiteY11" fmla="*/ 448150 h 896266"/>
              <a:gd name="connsiteX12" fmla="*/ 1059735 w 1483629"/>
              <a:gd name="connsiteY12" fmla="*/ 351260 h 896266"/>
              <a:gd name="connsiteX13" fmla="*/ 1090013 w 1483629"/>
              <a:gd name="connsiteY13" fmla="*/ 327037 h 896266"/>
              <a:gd name="connsiteX14" fmla="*/ 1108180 w 1483629"/>
              <a:gd name="connsiteY14" fmla="*/ 290703 h 896266"/>
              <a:gd name="connsiteX15" fmla="*/ 1168736 w 1483629"/>
              <a:gd name="connsiteY15" fmla="*/ 224091 h 896266"/>
              <a:gd name="connsiteX16" fmla="*/ 1217181 w 1483629"/>
              <a:gd name="connsiteY16" fmla="*/ 151424 h 896266"/>
              <a:gd name="connsiteX17" fmla="*/ 1259571 w 1483629"/>
              <a:gd name="connsiteY17" fmla="*/ 115090 h 896266"/>
              <a:gd name="connsiteX18" fmla="*/ 1277738 w 1483629"/>
              <a:gd name="connsiteY18" fmla="*/ 90868 h 896266"/>
              <a:gd name="connsiteX19" fmla="*/ 1338294 w 1483629"/>
              <a:gd name="connsiteY19" fmla="*/ 48478 h 896266"/>
              <a:gd name="connsiteX20" fmla="*/ 1410961 w 1483629"/>
              <a:gd name="connsiteY20" fmla="*/ 18200 h 896266"/>
              <a:gd name="connsiteX21" fmla="*/ 1423073 w 1483629"/>
              <a:gd name="connsiteY21" fmla="*/ 6089 h 896266"/>
              <a:gd name="connsiteX22" fmla="*/ 1483629 w 1483629"/>
              <a:gd name="connsiteY22" fmla="*/ 33 h 89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483629" h="896266">
                <a:moveTo>
                  <a:pt x="0" y="896266"/>
                </a:moveTo>
                <a:cubicBezTo>
                  <a:pt x="54501" y="892229"/>
                  <a:pt x="109488" y="892465"/>
                  <a:pt x="163502" y="884155"/>
                </a:cubicBezTo>
                <a:cubicBezTo>
                  <a:pt x="188738" y="880273"/>
                  <a:pt x="211743" y="867366"/>
                  <a:pt x="236169" y="859932"/>
                </a:cubicBezTo>
                <a:cubicBezTo>
                  <a:pt x="311005" y="837156"/>
                  <a:pt x="291214" y="850577"/>
                  <a:pt x="357282" y="817543"/>
                </a:cubicBezTo>
                <a:cubicBezTo>
                  <a:pt x="400083" y="796143"/>
                  <a:pt x="441910" y="772845"/>
                  <a:pt x="484450" y="750931"/>
                </a:cubicBezTo>
                <a:cubicBezTo>
                  <a:pt x="508525" y="738529"/>
                  <a:pt x="532076" y="724908"/>
                  <a:pt x="557118" y="714597"/>
                </a:cubicBezTo>
                <a:cubicBezTo>
                  <a:pt x="594413" y="699240"/>
                  <a:pt x="698310" y="658137"/>
                  <a:pt x="738787" y="635874"/>
                </a:cubicBezTo>
                <a:cubicBezTo>
                  <a:pt x="754002" y="627506"/>
                  <a:pt x="766209" y="614400"/>
                  <a:pt x="781176" y="605596"/>
                </a:cubicBezTo>
                <a:cubicBezTo>
                  <a:pt x="800628" y="594154"/>
                  <a:pt x="823295" y="588333"/>
                  <a:pt x="841732" y="575318"/>
                </a:cubicBezTo>
                <a:cubicBezTo>
                  <a:pt x="858057" y="563794"/>
                  <a:pt x="868248" y="545067"/>
                  <a:pt x="884122" y="532928"/>
                </a:cubicBezTo>
                <a:cubicBezTo>
                  <a:pt x="902821" y="518629"/>
                  <a:pt x="926507" y="511559"/>
                  <a:pt x="944678" y="496595"/>
                </a:cubicBezTo>
                <a:cubicBezTo>
                  <a:pt x="961242" y="482954"/>
                  <a:pt x="973748" y="464974"/>
                  <a:pt x="987067" y="448150"/>
                </a:cubicBezTo>
                <a:cubicBezTo>
                  <a:pt x="1012125" y="416497"/>
                  <a:pt x="1028211" y="376480"/>
                  <a:pt x="1059735" y="351260"/>
                </a:cubicBezTo>
                <a:lnTo>
                  <a:pt x="1090013" y="327037"/>
                </a:lnTo>
                <a:cubicBezTo>
                  <a:pt x="1096069" y="314926"/>
                  <a:pt x="1100669" y="301970"/>
                  <a:pt x="1108180" y="290703"/>
                </a:cubicBezTo>
                <a:cubicBezTo>
                  <a:pt x="1157101" y="217322"/>
                  <a:pt x="1118705" y="289132"/>
                  <a:pt x="1168736" y="224091"/>
                </a:cubicBezTo>
                <a:cubicBezTo>
                  <a:pt x="1177955" y="212106"/>
                  <a:pt x="1201584" y="167021"/>
                  <a:pt x="1217181" y="151424"/>
                </a:cubicBezTo>
                <a:cubicBezTo>
                  <a:pt x="1230341" y="138265"/>
                  <a:pt x="1246411" y="128249"/>
                  <a:pt x="1259571" y="115090"/>
                </a:cubicBezTo>
                <a:cubicBezTo>
                  <a:pt x="1266708" y="107954"/>
                  <a:pt x="1271092" y="98463"/>
                  <a:pt x="1277738" y="90868"/>
                </a:cubicBezTo>
                <a:cubicBezTo>
                  <a:pt x="1301501" y="63710"/>
                  <a:pt x="1303645" y="63877"/>
                  <a:pt x="1338294" y="48478"/>
                </a:cubicBezTo>
                <a:cubicBezTo>
                  <a:pt x="1362273" y="37821"/>
                  <a:pt x="1410961" y="18200"/>
                  <a:pt x="1410961" y="18200"/>
                </a:cubicBezTo>
                <a:cubicBezTo>
                  <a:pt x="1414998" y="14163"/>
                  <a:pt x="1417657" y="7894"/>
                  <a:pt x="1423073" y="6089"/>
                </a:cubicBezTo>
                <a:cubicBezTo>
                  <a:pt x="1443810" y="-823"/>
                  <a:pt x="1462918" y="33"/>
                  <a:pt x="1483629" y="33"/>
                </a:cubicBezTo>
              </a:path>
            </a:pathLst>
          </a:cu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A black speaker with white text&#10;&#10;Description automatically generated">
            <a:extLst>
              <a:ext uri="{FF2B5EF4-FFF2-40B4-BE49-F238E27FC236}">
                <a16:creationId xmlns:a16="http://schemas.microsoft.com/office/drawing/2014/main" id="{A7A49C20-7DD4-4F57-97F2-4E80C46BFB0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7578056" y="2297986"/>
            <a:ext cx="848971" cy="84897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7B9504-2A56-D5DA-6578-DD936AAED7F9}"/>
              </a:ext>
            </a:extLst>
          </p:cNvPr>
          <p:cNvCxnSpPr/>
          <p:nvPr/>
        </p:nvCxnSpPr>
        <p:spPr>
          <a:xfrm>
            <a:off x="6924782" y="2758611"/>
            <a:ext cx="1191801" cy="7500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440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5B6A-DBEA-0639-D101-F0232E36E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ACD73-20EC-24B0-5820-F9A45C25E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145149"/>
            <a:ext cx="9601196" cy="3318936"/>
          </a:xfrm>
        </p:spPr>
        <p:txBody>
          <a:bodyPr>
            <a:normAutofit/>
          </a:bodyPr>
          <a:lstStyle/>
          <a:p>
            <a:r>
              <a:rPr lang="en-GB" sz="2000" dirty="0"/>
              <a:t>Process ‘A’ – Audio source</a:t>
            </a:r>
          </a:p>
          <a:p>
            <a:pPr lvl="1"/>
            <a:r>
              <a:rPr lang="en-GB" dirty="0"/>
              <a:t>Takes audio signal from guitar and sends it over Bluetooth to a phone/PC and to a receiving Bluetooth audio device.</a:t>
            </a:r>
          </a:p>
          <a:p>
            <a:r>
              <a:rPr lang="en-GB" sz="2000" dirty="0"/>
              <a:t>Process ‘B’ – Receiver</a:t>
            </a:r>
          </a:p>
          <a:p>
            <a:pPr lvl="1"/>
            <a:r>
              <a:rPr lang="en-GB" dirty="0"/>
              <a:t>Receives the audio signal from the Bluetooth audio source and sends it to an audio jack output.</a:t>
            </a:r>
          </a:p>
          <a:p>
            <a:r>
              <a:rPr lang="en-GB" sz="2000" dirty="0"/>
              <a:t>Process ‘C’ – Phone/PC user interface</a:t>
            </a:r>
          </a:p>
          <a:p>
            <a:pPr lvl="1"/>
            <a:r>
              <a:rPr lang="en-GB" dirty="0"/>
              <a:t>Advanced audio functions and user feedback.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7520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3E87-2014-522F-7C0D-F974746C6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689222"/>
          </a:xfrm>
        </p:spPr>
        <p:txBody>
          <a:bodyPr>
            <a:noAutofit/>
          </a:bodyPr>
          <a:lstStyle/>
          <a:p>
            <a:r>
              <a:rPr lang="en-GB" b="1" dirty="0"/>
              <a:t>Audio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DF4BC-CBF9-7EB6-9407-A9B975B64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167695"/>
            <a:ext cx="9601196" cy="3708172"/>
          </a:xfrm>
        </p:spPr>
        <p:txBody>
          <a:bodyPr>
            <a:noAutofit/>
          </a:bodyPr>
          <a:lstStyle/>
          <a:p>
            <a:r>
              <a:rPr lang="en-GB" sz="2000" dirty="0">
                <a:latin typeface="Garamond (Body)"/>
              </a:rPr>
              <a:t>Guitar pickups generate small voltage signal which is sent along the 3.5 mm audio cable connected to circuit.</a:t>
            </a:r>
          </a:p>
          <a:p>
            <a:r>
              <a:rPr lang="en-GB" sz="2000" dirty="0">
                <a:latin typeface="Garamond (Body)"/>
              </a:rPr>
              <a:t>Circuit cleans (band pass filter) and amplifies signal to 0-5V range which is output to Arduino Analog input.</a:t>
            </a:r>
          </a:p>
          <a:p>
            <a:r>
              <a:rPr lang="en-GB" sz="2000" dirty="0">
                <a:latin typeface="Garamond (Body)"/>
              </a:rPr>
              <a:t>Arduino Nano ESP32 reads as 12 bit at 32 </a:t>
            </a:r>
            <a:r>
              <a:rPr lang="en-GB" sz="2000" dirty="0" err="1">
                <a:latin typeface="Garamond (Body)"/>
              </a:rPr>
              <a:t>kHZ</a:t>
            </a:r>
            <a:endParaRPr lang="en-GB" sz="2000" dirty="0">
              <a:latin typeface="Garamond (Body)"/>
            </a:endParaRPr>
          </a:p>
          <a:p>
            <a:r>
              <a:rPr lang="en-GB" sz="2000" dirty="0">
                <a:latin typeface="Garamond (Body)"/>
              </a:rPr>
              <a:t>Arduino Nano ESP32 writes data to </a:t>
            </a:r>
            <a:r>
              <a:rPr lang="en-GB" sz="2000" i="0" dirty="0">
                <a:solidFill>
                  <a:srgbClr val="0F1111"/>
                </a:solidFill>
                <a:effectLst/>
                <a:latin typeface="Garamond (Body)"/>
              </a:rPr>
              <a:t>A2DP sink </a:t>
            </a:r>
            <a:r>
              <a:rPr lang="en-GB" sz="2000" dirty="0">
                <a:latin typeface="Garamond (Body)"/>
              </a:rPr>
              <a:t>– paired with other ESP32 (Audio output).</a:t>
            </a:r>
          </a:p>
          <a:p>
            <a:pPr marL="457200" lvl="1" indent="0">
              <a:buNone/>
            </a:pPr>
            <a:r>
              <a:rPr lang="en-GB" sz="1600" dirty="0">
                <a:latin typeface="Garamond (Body)"/>
              </a:rPr>
              <a:t>https://en.wikipedia.org/wiki/List_of_Bluetooth_profiles#Advanced_Audio_Distribution_Profile_(A2DP)</a:t>
            </a:r>
          </a:p>
          <a:p>
            <a:r>
              <a:rPr lang="en-GB" sz="2000" dirty="0">
                <a:latin typeface="Garamond (Body)"/>
              </a:rPr>
              <a:t>It should be possible to also pair with a mobile phone or PC at the same time and send the data there.</a:t>
            </a:r>
          </a:p>
        </p:txBody>
      </p:sp>
    </p:spTree>
    <p:extLst>
      <p:ext uri="{BB962C8B-B14F-4D97-AF65-F5344CB8AC3E}">
        <p14:creationId xmlns:p14="http://schemas.microsoft.com/office/powerpoint/2010/main" val="512865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50D1-2573-465C-7A75-78AC499F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Audio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7998C-B3EA-115C-F9F1-BE03F39EC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193594"/>
            <a:ext cx="9601196" cy="3318936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333333"/>
                </a:solidFill>
                <a:latin typeface="Garamond (Body)"/>
              </a:rPr>
              <a:t>C</a:t>
            </a:r>
            <a:r>
              <a:rPr lang="en-GB" sz="2000" b="0" i="0" dirty="0">
                <a:solidFill>
                  <a:srgbClr val="333333"/>
                </a:solidFill>
                <a:effectLst/>
                <a:latin typeface="Garamond (Body)"/>
              </a:rPr>
              <a:t>onnect to Bluetooth Audio source and use the ESP32 as a Bluetooth audio sink. </a:t>
            </a:r>
          </a:p>
          <a:p>
            <a:r>
              <a:rPr lang="en-GB" sz="2000" b="0" i="0" dirty="0">
                <a:solidFill>
                  <a:srgbClr val="333333"/>
                </a:solidFill>
                <a:effectLst/>
                <a:latin typeface="Garamond (Body)"/>
              </a:rPr>
              <a:t>Using </a:t>
            </a:r>
            <a:r>
              <a:rPr lang="en-GB" sz="2000" i="0" dirty="0">
                <a:solidFill>
                  <a:srgbClr val="222222"/>
                </a:solidFill>
                <a:effectLst/>
                <a:latin typeface="Garamond (Body)"/>
              </a:rPr>
              <a:t>WM8960</a:t>
            </a:r>
            <a:r>
              <a:rPr lang="en-GB" sz="2000" b="0" i="0" dirty="0">
                <a:solidFill>
                  <a:srgbClr val="333333"/>
                </a:solidFill>
                <a:effectLst/>
                <a:latin typeface="Garamond (Body)"/>
              </a:rPr>
              <a:t> audio codec module set as an I</a:t>
            </a:r>
            <a:r>
              <a:rPr lang="en-GB" sz="2000" b="0" i="0" baseline="30000" dirty="0">
                <a:solidFill>
                  <a:srgbClr val="333333"/>
                </a:solidFill>
                <a:effectLst/>
                <a:latin typeface="Garamond (Body)"/>
              </a:rPr>
              <a:t>2</a:t>
            </a:r>
            <a:r>
              <a:rPr lang="en-GB" sz="2000" b="0" i="0" dirty="0">
                <a:solidFill>
                  <a:srgbClr val="333333"/>
                </a:solidFill>
                <a:effectLst/>
                <a:latin typeface="Garamond (Body)"/>
              </a:rPr>
              <a:t>S peripheral, the ESP32 will receive audio and play it back via I</a:t>
            </a:r>
            <a:r>
              <a:rPr lang="en-GB" sz="2000" b="0" i="0" baseline="30000" dirty="0">
                <a:solidFill>
                  <a:srgbClr val="333333"/>
                </a:solidFill>
                <a:effectLst/>
                <a:latin typeface="Garamond (Body)"/>
              </a:rPr>
              <a:t>2</a:t>
            </a:r>
            <a:r>
              <a:rPr lang="en-GB" sz="2000" b="0" i="0" dirty="0">
                <a:solidFill>
                  <a:srgbClr val="333333"/>
                </a:solidFill>
                <a:effectLst/>
                <a:latin typeface="Garamond (Body)"/>
              </a:rPr>
              <a:t>S. </a:t>
            </a:r>
          </a:p>
          <a:p>
            <a:r>
              <a:rPr lang="en-GB" sz="2000" b="0" i="0" dirty="0">
                <a:solidFill>
                  <a:srgbClr val="333333"/>
                </a:solidFill>
                <a:effectLst/>
                <a:latin typeface="Garamond (Body)"/>
              </a:rPr>
              <a:t>Once the WM8960 receives the I</a:t>
            </a:r>
            <a:r>
              <a:rPr lang="en-GB" sz="2000" b="0" i="0" baseline="30000" dirty="0">
                <a:solidFill>
                  <a:srgbClr val="333333"/>
                </a:solidFill>
                <a:effectLst/>
                <a:latin typeface="Garamond (Body)"/>
              </a:rPr>
              <a:t>2</a:t>
            </a:r>
            <a:r>
              <a:rPr lang="en-GB" sz="2000" b="0" i="0" dirty="0">
                <a:solidFill>
                  <a:srgbClr val="333333"/>
                </a:solidFill>
                <a:effectLst/>
                <a:latin typeface="Garamond (Body)"/>
              </a:rPr>
              <a:t>S audio, it will be sent to the DAC and then to the output to the amplifier.</a:t>
            </a:r>
            <a:endParaRPr lang="en-GB" sz="2000" dirty="0">
              <a:latin typeface="Garamond (Body)"/>
            </a:endParaRPr>
          </a:p>
        </p:txBody>
      </p:sp>
    </p:spTree>
    <p:extLst>
      <p:ext uri="{BB962C8B-B14F-4D97-AF65-F5344CB8AC3E}">
        <p14:creationId xmlns:p14="http://schemas.microsoft.com/office/powerpoint/2010/main" val="341432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0D54-63C5-246C-933F-724D1D52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Phone/PC 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2607E-07DF-AF20-2506-942C0D2D4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205705"/>
            <a:ext cx="9601196" cy="3759090"/>
          </a:xfrm>
        </p:spPr>
        <p:txBody>
          <a:bodyPr>
            <a:noAutofit/>
          </a:bodyPr>
          <a:lstStyle/>
          <a:p>
            <a:r>
              <a:rPr lang="en-GB" sz="2000" dirty="0">
                <a:latin typeface="Garamond (Body)"/>
              </a:rPr>
              <a:t>.NET MAUI cross platform app receives audio data.</a:t>
            </a:r>
          </a:p>
          <a:p>
            <a:r>
              <a:rPr lang="en-GB" sz="2000" dirty="0">
                <a:latin typeface="Garamond (Body)"/>
              </a:rPr>
              <a:t>Stetch objectives</a:t>
            </a:r>
          </a:p>
          <a:p>
            <a:pPr lvl="1"/>
            <a:r>
              <a:rPr lang="en-GB" sz="1600" dirty="0">
                <a:latin typeface="Garamond (Body)"/>
              </a:rPr>
              <a:t>Note detection (Stretch objective)</a:t>
            </a:r>
          </a:p>
          <a:p>
            <a:pPr lvl="2"/>
            <a:r>
              <a:rPr lang="en-GB" dirty="0">
                <a:latin typeface="Garamond (Body)"/>
              </a:rPr>
              <a:t>Using Fast Fourier Transform (FFT) split the time domain signal into frequency bins.</a:t>
            </a:r>
          </a:p>
          <a:p>
            <a:pPr lvl="2"/>
            <a:r>
              <a:rPr lang="en-GB" dirty="0">
                <a:latin typeface="Garamond (Body)"/>
              </a:rPr>
              <a:t>By analysing the most common frequencies we can determine which note has been played and display this on the screen.</a:t>
            </a:r>
          </a:p>
          <a:p>
            <a:pPr lvl="2"/>
            <a:r>
              <a:rPr lang="en-GB" dirty="0">
                <a:solidFill>
                  <a:srgbClr val="000000"/>
                </a:solidFill>
                <a:latin typeface="Garamond (Body)"/>
              </a:rPr>
              <a:t>Guitar tuning function.</a:t>
            </a:r>
            <a:endParaRPr lang="en-GB" dirty="0">
              <a:latin typeface="Garamond (Body)"/>
            </a:endParaRPr>
          </a:p>
          <a:p>
            <a:pPr lvl="1"/>
            <a:r>
              <a:rPr lang="en-GB" sz="1600" dirty="0">
                <a:latin typeface="Garamond (Body)"/>
              </a:rPr>
              <a:t>By sampling the audio signal and sending a stream to Shazam API ‘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Garamond (Body)"/>
              </a:rPr>
              <a:t>songs/v2/detect’ we can know which song is being played.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  <a:latin typeface="Garamond (Body)"/>
              </a:rPr>
              <a:t>Apply ‘Effects’ on sound – e.g. echo.</a:t>
            </a:r>
            <a:endParaRPr lang="en-GB" sz="1600" dirty="0">
              <a:latin typeface="Garamond (Body)"/>
            </a:endParaRPr>
          </a:p>
        </p:txBody>
      </p:sp>
    </p:spTree>
    <p:extLst>
      <p:ext uri="{BB962C8B-B14F-4D97-AF65-F5344CB8AC3E}">
        <p14:creationId xmlns:p14="http://schemas.microsoft.com/office/powerpoint/2010/main" val="4030179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8292B-1715-9777-2E0A-A84738BA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Other 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57427-D939-CE80-37FB-00C689A99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https://www.adafruit.com/product/3006</a:t>
            </a:r>
            <a:endParaRPr lang="en-GB" dirty="0"/>
          </a:p>
          <a:p>
            <a:r>
              <a:rPr lang="en-GB" dirty="0">
                <a:hlinkClick r:id="rId3"/>
              </a:rPr>
              <a:t>https://www.sparkfun.com/products/15663</a:t>
            </a:r>
            <a:endParaRPr lang="en-GB" dirty="0"/>
          </a:p>
          <a:p>
            <a:r>
              <a:rPr lang="en-GB" dirty="0"/>
              <a:t>https://thepihut.com/products/arduino-nano-esp32-with-headers</a:t>
            </a:r>
          </a:p>
        </p:txBody>
      </p:sp>
    </p:spTree>
    <p:extLst>
      <p:ext uri="{BB962C8B-B14F-4D97-AF65-F5344CB8AC3E}">
        <p14:creationId xmlns:p14="http://schemas.microsoft.com/office/powerpoint/2010/main" val="3910472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BFD0D60E12584688CED6A18B78A0AD" ma:contentTypeVersion="8" ma:contentTypeDescription="Create a new document." ma:contentTypeScope="" ma:versionID="98bdef9135e92e2709490f192b4c4a25">
  <xsd:schema xmlns:xsd="http://www.w3.org/2001/XMLSchema" xmlns:xs="http://www.w3.org/2001/XMLSchema" xmlns:p="http://schemas.microsoft.com/office/2006/metadata/properties" xmlns:ns3="93a0c076-877a-438a-9e05-e30d9a10c90a" xmlns:ns4="6de55ced-1110-4033-9fe0-a9c6e1127aee" targetNamespace="http://schemas.microsoft.com/office/2006/metadata/properties" ma:root="true" ma:fieldsID="1583a15166195f16a7bebcd60c02c135" ns3:_="" ns4:_="">
    <xsd:import namespace="93a0c076-877a-438a-9e05-e30d9a10c90a"/>
    <xsd:import namespace="6de55ced-1110-4033-9fe0-a9c6e1127ae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a0c076-877a-438a-9e05-e30d9a10c9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e55ced-1110-4033-9fe0-a9c6e1127ae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3a0c076-877a-438a-9e05-e30d9a10c90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FB2DBE0-4AD7-493C-B1C5-F1422C0D9F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a0c076-877a-438a-9e05-e30d9a10c90a"/>
    <ds:schemaRef ds:uri="6de55ced-1110-4033-9fe0-a9c6e1127a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7FC07F-D4A2-4886-9309-FB3AF1439CC1}">
  <ds:schemaRefs>
    <ds:schemaRef ds:uri="http://schemas.microsoft.com/office/infopath/2007/PartnerControls"/>
    <ds:schemaRef ds:uri="93a0c076-877a-438a-9e05-e30d9a10c90a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6de55ced-1110-4033-9fe0-a9c6e1127aee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8AF6850-8906-40D8-BDD4-FCE8E352CE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541</TotalTime>
  <Words>425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Garamond</vt:lpstr>
      <vt:lpstr>Garamond (Body)</vt:lpstr>
      <vt:lpstr>Organic</vt:lpstr>
      <vt:lpstr>EEE416  Embedded Systems</vt:lpstr>
      <vt:lpstr>Concept</vt:lpstr>
      <vt:lpstr>Overview</vt:lpstr>
      <vt:lpstr>Audio source</vt:lpstr>
      <vt:lpstr>Audio output</vt:lpstr>
      <vt:lpstr>Phone/PC user interface</vt:lpstr>
      <vt:lpstr>Other boards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EEE416  Embedded Systems</dc:title>
  <dc:creator>James Hardaker</dc:creator>
  <cp:lastModifiedBy>James Hardaker</cp:lastModifiedBy>
  <cp:revision>4</cp:revision>
  <dcterms:created xsi:type="dcterms:W3CDTF">2024-02-04T19:34:00Z</dcterms:created>
  <dcterms:modified xsi:type="dcterms:W3CDTF">2024-04-15T13:44:06Z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0x01010094BFD0D60E12584688CED6A18B78A0AD</vt:lpwstr>
  </property>
</Properties>
</file>