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iv7CLgt11Wc/yTTIMH6C385nrm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224663-F71D-48C0-99C1-D24030F4489D}">
  <a:tblStyle styleId="{C8224663-F71D-48C0-99C1-D24030F4489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ee81cde1f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32ee81cde1f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175</a:t>
            </a:r>
            <a:r>
              <a:rPr baseline="30000" lang="en-US"/>
              <a:t>th</a:t>
            </a:r>
            <a:r>
              <a:rPr lang="en-US"/>
              <a:t> IITR</a:t>
            </a:r>
            <a:endParaRPr/>
          </a:p>
        </p:txBody>
      </p:sp>
      <p:sp>
        <p:nvSpPr>
          <p:cNvPr id="85" name="Google Shape;85;g32ee81cde1f_0_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df68ea504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32df68ea504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32df68ea504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b0641810c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2b0641810c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32b0641810c_0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ee81cde1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32ee81cde1f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32ee81cde1f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ee81cde1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32ee81cde1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32ee81cde1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2b0641810c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32b0641810c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32b0641810c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2b0641810c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32b0641810c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32b0641810c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df68ea50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32df68ea504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32df68ea504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df68ea50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32df68ea504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32df68ea504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df68ea504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2df68ea504_0_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32df68ea504_0_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5"/>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5"/>
          <p:cNvSpPr txBox="1"/>
          <p:nvPr>
            <p:ph idx="11" type="ftr"/>
          </p:nvPr>
        </p:nvSpPr>
        <p:spPr>
          <a:xfrm>
            <a:off x="3124200" y="4767263"/>
            <a:ext cx="3524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34"/>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34"/>
          <p:cNvSpPr txBox="1"/>
          <p:nvPr>
            <p:ph idx="11" type="ftr"/>
          </p:nvPr>
        </p:nvSpPr>
        <p:spPr>
          <a:xfrm>
            <a:off x="3124200" y="4767263"/>
            <a:ext cx="3543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5" name="Google Shape;75;p3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5"/>
          <p:cNvSpPr txBox="1"/>
          <p:nvPr>
            <p:ph type="title"/>
          </p:nvPr>
        </p:nvSpPr>
        <p:spPr>
          <a:xfrm rot="5400000">
            <a:off x="6012600" y="771581"/>
            <a:ext cx="32910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 type="body"/>
          </p:nvPr>
        </p:nvSpPr>
        <p:spPr>
          <a:xfrm rot="5400000">
            <a:off x="1821600" y="-1209619"/>
            <a:ext cx="32910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35"/>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35"/>
          <p:cNvSpPr txBox="1"/>
          <p:nvPr>
            <p:ph idx="11" type="ftr"/>
          </p:nvPr>
        </p:nvSpPr>
        <p:spPr>
          <a:xfrm>
            <a:off x="3124200" y="4767263"/>
            <a:ext cx="36957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Google Shape;81;p3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6"/>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 name="Google Shape;21;p26"/>
          <p:cNvSpPr txBox="1"/>
          <p:nvPr>
            <p:ph idx="11" type="ftr"/>
          </p:nvPr>
        </p:nvSpPr>
        <p:spPr>
          <a:xfrm>
            <a:off x="3124200" y="4767263"/>
            <a:ext cx="33654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26"/>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888888"/>
              </a:buClr>
              <a:buSzPts val="2000"/>
              <a:buNone/>
              <a:defRPr>
                <a:solidFill>
                  <a:srgbClr val="888888"/>
                </a:solidFill>
              </a:defRPr>
            </a:lvl1pPr>
            <a:lvl2pPr lvl="1" algn="ctr">
              <a:lnSpc>
                <a:spcPct val="100000"/>
              </a:lnSpc>
              <a:spcBef>
                <a:spcPts val="360"/>
              </a:spcBef>
              <a:spcAft>
                <a:spcPts val="0"/>
              </a:spcAft>
              <a:buClr>
                <a:srgbClr val="888888"/>
              </a:buClr>
              <a:buSzPts val="1800"/>
              <a:buNone/>
              <a:defRPr>
                <a:solidFill>
                  <a:srgbClr val="888888"/>
                </a:solidFill>
              </a:defRPr>
            </a:lvl2pPr>
            <a:lvl3pPr lvl="2" algn="ctr">
              <a:lnSpc>
                <a:spcPct val="100000"/>
              </a:lnSpc>
              <a:spcBef>
                <a:spcPts val="320"/>
              </a:spcBef>
              <a:spcAft>
                <a:spcPts val="0"/>
              </a:spcAft>
              <a:buClr>
                <a:srgbClr val="888888"/>
              </a:buClr>
              <a:buSzPts val="1600"/>
              <a:buNone/>
              <a:defRPr>
                <a:solidFill>
                  <a:srgbClr val="888888"/>
                </a:solidFill>
              </a:defRPr>
            </a:lvl3pPr>
            <a:lvl4pPr lvl="3" algn="ctr">
              <a:lnSpc>
                <a:spcPct val="100000"/>
              </a:lnSpc>
              <a:spcBef>
                <a:spcPts val="280"/>
              </a:spcBef>
              <a:spcAft>
                <a:spcPts val="0"/>
              </a:spcAft>
              <a:buClr>
                <a:srgbClr val="888888"/>
              </a:buClr>
              <a:buSzPts val="1400"/>
              <a:buNone/>
              <a:defRPr>
                <a:solidFill>
                  <a:srgbClr val="888888"/>
                </a:solidFill>
              </a:defRPr>
            </a:lvl4pPr>
            <a:lvl5pPr lvl="4" algn="ctr">
              <a:lnSpc>
                <a:spcPct val="100000"/>
              </a:lnSpc>
              <a:spcBef>
                <a:spcPts val="280"/>
              </a:spcBef>
              <a:spcAft>
                <a:spcPts val="0"/>
              </a:spcAft>
              <a:buClr>
                <a:srgbClr val="888888"/>
              </a:buClr>
              <a:buSzPts val="1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6" name="Google Shape;26;p27"/>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27"/>
          <p:cNvSpPr txBox="1"/>
          <p:nvPr>
            <p:ph idx="11" type="ftr"/>
          </p:nvPr>
        </p:nvSpPr>
        <p:spPr>
          <a:xfrm>
            <a:off x="3124200" y="4767263"/>
            <a:ext cx="35622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27"/>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8"/>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000FF"/>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28"/>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28"/>
          <p:cNvSpPr txBox="1"/>
          <p:nvPr>
            <p:ph idx="11" type="ftr"/>
          </p:nvPr>
        </p:nvSpPr>
        <p:spPr>
          <a:xfrm>
            <a:off x="3124200" y="4767263"/>
            <a:ext cx="3651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28"/>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9"/>
          <p:cNvSpPr txBox="1"/>
          <p:nvPr>
            <p:ph idx="1" type="body"/>
          </p:nvPr>
        </p:nvSpPr>
        <p:spPr>
          <a:xfrm>
            <a:off x="457200" y="900113"/>
            <a:ext cx="4038600" cy="2545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29"/>
          <p:cNvSpPr txBox="1"/>
          <p:nvPr>
            <p:ph idx="2" type="body"/>
          </p:nvPr>
        </p:nvSpPr>
        <p:spPr>
          <a:xfrm>
            <a:off x="4648200" y="900113"/>
            <a:ext cx="4038600" cy="2545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9" name="Google Shape;39;p29"/>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29"/>
          <p:cNvSpPr txBox="1"/>
          <p:nvPr>
            <p:ph idx="11" type="ftr"/>
          </p:nvPr>
        </p:nvSpPr>
        <p:spPr>
          <a:xfrm>
            <a:off x="3124200" y="4767263"/>
            <a:ext cx="38355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29"/>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2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0"/>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30"/>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0"/>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0"/>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30"/>
          <p:cNvSpPr txBox="1"/>
          <p:nvPr>
            <p:ph idx="11" type="ftr"/>
          </p:nvPr>
        </p:nvSpPr>
        <p:spPr>
          <a:xfrm>
            <a:off x="3124200" y="4767263"/>
            <a:ext cx="3549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3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0000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31"/>
          <p:cNvSpPr txBox="1"/>
          <p:nvPr>
            <p:ph idx="11" type="ftr"/>
          </p:nvPr>
        </p:nvSpPr>
        <p:spPr>
          <a:xfrm>
            <a:off x="3124200" y="4767263"/>
            <a:ext cx="37083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3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2"/>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0000FF"/>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9" name="Google Shape;59;p32"/>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0" name="Google Shape;60;p32"/>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32"/>
          <p:cNvSpPr txBox="1"/>
          <p:nvPr>
            <p:ph idx="11" type="ftr"/>
          </p:nvPr>
        </p:nvSpPr>
        <p:spPr>
          <a:xfrm>
            <a:off x="3124200" y="4767263"/>
            <a:ext cx="35751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3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3"/>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0000FF"/>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p:nvPr>
            <p:ph idx="2" type="pic"/>
          </p:nvPr>
        </p:nvSpPr>
        <p:spPr>
          <a:xfrm>
            <a:off x="1792288" y="459581"/>
            <a:ext cx="5486400" cy="3086100"/>
          </a:xfrm>
          <a:prstGeom prst="rect">
            <a:avLst/>
          </a:prstGeom>
          <a:noFill/>
          <a:ln>
            <a:noFill/>
          </a:ln>
        </p:spPr>
      </p:sp>
      <p:sp>
        <p:nvSpPr>
          <p:cNvPr id="66" name="Google Shape;66;p33"/>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7" name="Google Shape;67;p33"/>
          <p:cNvSpPr txBox="1"/>
          <p:nvPr>
            <p:ph idx="10" type="dt"/>
          </p:nvPr>
        </p:nvSpPr>
        <p:spPr>
          <a:xfrm>
            <a:off x="457200" y="4767263"/>
            <a:ext cx="21336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33"/>
          <p:cNvSpPr txBox="1"/>
          <p:nvPr>
            <p:ph idx="11" type="ftr"/>
          </p:nvPr>
        </p:nvSpPr>
        <p:spPr>
          <a:xfrm>
            <a:off x="3124200" y="4767263"/>
            <a:ext cx="3562200" cy="273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9" name="Google Shape;69;p3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0000FF"/>
              </a:buClr>
              <a:buSzPts val="2800"/>
              <a:buFont typeface="Calibri"/>
              <a:buNone/>
              <a:defRPr b="1" i="0" sz="2800" u="none" cap="none" strike="noStrike">
                <a:solidFill>
                  <a:srgbClr val="0000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4"/>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g32ee81cde1f_0_103"/>
          <p:cNvSpPr txBox="1"/>
          <p:nvPr/>
        </p:nvSpPr>
        <p:spPr>
          <a:xfrm>
            <a:off x="1371600" y="1245850"/>
            <a:ext cx="6400800" cy="682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000000"/>
              </a:buClr>
              <a:buSzPts val="2000"/>
              <a:buFont typeface="Arial"/>
              <a:buNone/>
            </a:pPr>
            <a:r>
              <a:rPr b="1" lang="en-US" sz="2000">
                <a:solidFill>
                  <a:srgbClr val="366092"/>
                </a:solidFill>
              </a:rPr>
              <a:t>Misinformation Identification: Knowledge</a:t>
            </a:r>
            <a:endParaRPr b="1" sz="2000">
              <a:solidFill>
                <a:srgbClr val="366092"/>
              </a:solidFill>
            </a:endParaRPr>
          </a:p>
          <a:p>
            <a:pPr indent="-342900" lvl="0" marL="342900" marR="0" rtl="0" algn="ctr">
              <a:lnSpc>
                <a:spcPct val="100000"/>
              </a:lnSpc>
              <a:spcBef>
                <a:spcPts val="0"/>
              </a:spcBef>
              <a:spcAft>
                <a:spcPts val="0"/>
              </a:spcAft>
              <a:buClr>
                <a:srgbClr val="000000"/>
              </a:buClr>
              <a:buSzPts val="2000"/>
              <a:buFont typeface="Arial"/>
              <a:buNone/>
            </a:pPr>
            <a:r>
              <a:rPr b="1" lang="en-US" sz="2000">
                <a:solidFill>
                  <a:srgbClr val="366092"/>
                </a:solidFill>
              </a:rPr>
              <a:t> Graph based RAG Technique</a:t>
            </a:r>
            <a:endParaRPr b="0" i="0" sz="1400" u="none" cap="none" strike="noStrike">
              <a:solidFill>
                <a:srgbClr val="000000"/>
              </a:solidFill>
              <a:latin typeface="Arial"/>
              <a:ea typeface="Arial"/>
              <a:cs typeface="Arial"/>
              <a:sym typeface="Arial"/>
            </a:endParaRPr>
          </a:p>
        </p:txBody>
      </p:sp>
      <p:sp>
        <p:nvSpPr>
          <p:cNvPr id="88" name="Google Shape;88;g32ee81cde1f_0_103"/>
          <p:cNvSpPr txBox="1"/>
          <p:nvPr/>
        </p:nvSpPr>
        <p:spPr>
          <a:xfrm>
            <a:off x="1692900" y="2386450"/>
            <a:ext cx="28791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Submitted by, </a:t>
            </a:r>
            <a:endParaRPr>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a:solidFill>
                  <a:schemeClr val="dk1"/>
                </a:solidFill>
                <a:latin typeface="Calibri"/>
                <a:ea typeface="Calibri"/>
                <a:cs typeface="Calibri"/>
                <a:sym typeface="Calibri"/>
              </a:rPr>
              <a:t>Jimmy Aghera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Department of </a:t>
            </a:r>
            <a:r>
              <a:rPr lang="en-US">
                <a:solidFill>
                  <a:schemeClr val="dk1"/>
                </a:solidFill>
                <a:latin typeface="Calibri"/>
                <a:ea typeface="Calibri"/>
                <a:cs typeface="Calibri"/>
                <a:sym typeface="Calibri"/>
              </a:rPr>
              <a:t>Computer Science and Engineering</a:t>
            </a:r>
            <a:endParaRPr b="0" i="0" sz="1400" u="none" cap="none" strike="noStrike">
              <a:solidFill>
                <a:srgbClr val="000000"/>
              </a:solidFill>
              <a:latin typeface="Arial"/>
              <a:ea typeface="Arial"/>
              <a:cs typeface="Arial"/>
              <a:sym typeface="Arial"/>
            </a:endParaRPr>
          </a:p>
        </p:txBody>
      </p:sp>
      <p:sp>
        <p:nvSpPr>
          <p:cNvPr id="89" name="Google Shape;89;g32ee81cde1f_0_103"/>
          <p:cNvSpPr txBox="1"/>
          <p:nvPr/>
        </p:nvSpPr>
        <p:spPr>
          <a:xfrm>
            <a:off x="4572000" y="2386450"/>
            <a:ext cx="2879100" cy="954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lang="en-US">
                <a:solidFill>
                  <a:schemeClr val="dk1"/>
                </a:solidFill>
                <a:latin typeface="Calibri"/>
                <a:ea typeface="Calibri"/>
                <a:cs typeface="Calibri"/>
                <a:sym typeface="Calibri"/>
              </a:rPr>
              <a:t>Submitted to, </a:t>
            </a:r>
            <a:endParaRPr>
              <a:solidFill>
                <a:schemeClr val="dk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400"/>
              <a:buFont typeface="Arial"/>
              <a:buNone/>
            </a:pPr>
            <a:r>
              <a:rPr b="1" lang="en-US">
                <a:solidFill>
                  <a:schemeClr val="dk1"/>
                </a:solidFill>
                <a:latin typeface="Calibri"/>
                <a:ea typeface="Calibri"/>
                <a:cs typeface="Calibri"/>
                <a:sym typeface="Calibri"/>
              </a:rPr>
              <a:t>Prof. Durga Toshniwal</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Department of </a:t>
            </a:r>
            <a:r>
              <a:rPr lang="en-US">
                <a:solidFill>
                  <a:schemeClr val="dk1"/>
                </a:solidFill>
                <a:latin typeface="Calibri"/>
                <a:ea typeface="Calibri"/>
                <a:cs typeface="Calibri"/>
                <a:sym typeface="Calibri"/>
              </a:rPr>
              <a:t>Computer Science and Engineering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2df68ea504_0_6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3</a:t>
            </a:r>
            <a:r>
              <a:rPr lang="en-US">
                <a:solidFill>
                  <a:schemeClr val="hlink"/>
                </a:solidFill>
              </a:rPr>
              <a:t> </a:t>
            </a:r>
            <a:endParaRPr sz="2500">
              <a:solidFill>
                <a:srgbClr val="366092"/>
              </a:solidFill>
              <a:latin typeface="Arial"/>
              <a:ea typeface="Arial"/>
              <a:cs typeface="Arial"/>
              <a:sym typeface="Arial"/>
            </a:endParaRPr>
          </a:p>
        </p:txBody>
      </p:sp>
      <p:sp>
        <p:nvSpPr>
          <p:cNvPr id="166" name="Google Shape;166;g32df68ea504_0_6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67" name="Google Shape;167;g32df68ea504_0_62"/>
          <p:cNvSpPr txBox="1"/>
          <p:nvPr/>
        </p:nvSpPr>
        <p:spPr>
          <a:xfrm>
            <a:off x="282900" y="1110125"/>
            <a:ext cx="8403900" cy="17946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This methodology take help of basic RAG technique and In-context learning for solving the fact checking problem.</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Here they have used Averitec dataset having multiple labels like Support (S), Refute (R), Conflicting Evidence/Cherrypicking (C), or Not Enough Evidence (N).</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Accuracy for this approach was 63.6% for 500 labeled data.</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2b0641810c_0_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4</a:t>
            </a:r>
            <a:endParaRPr/>
          </a:p>
        </p:txBody>
      </p:sp>
      <p:sp>
        <p:nvSpPr>
          <p:cNvPr id="174" name="Google Shape;174;g32b0641810c_0_2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75" name="Google Shape;175;g32b0641810c_0_20"/>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lang="en-US"/>
              <a:t>HiSS</a:t>
            </a:r>
            <a:endParaRPr b="0" i="0" sz="1400" u="none" cap="none" strike="noStrike">
              <a:solidFill>
                <a:srgbClr val="000000"/>
              </a:solidFill>
              <a:latin typeface="Arial"/>
              <a:ea typeface="Arial"/>
              <a:cs typeface="Arial"/>
              <a:sym typeface="Arial"/>
            </a:endParaRPr>
          </a:p>
        </p:txBody>
      </p:sp>
      <p:sp>
        <p:nvSpPr>
          <p:cNvPr id="176" name="Google Shape;176;g32b0641810c_0_20"/>
          <p:cNvSpPr txBox="1"/>
          <p:nvPr/>
        </p:nvSpPr>
        <p:spPr>
          <a:xfrm>
            <a:off x="5486338" y="4233150"/>
            <a:ext cx="2566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4</a:t>
            </a:r>
            <a:r>
              <a:rPr b="0" i="1" lang="en-US" sz="1200" u="none" cap="none" strike="noStrike">
                <a:solidFill>
                  <a:schemeClr val="dk1"/>
                </a:solidFill>
                <a:latin typeface="Calibri"/>
                <a:ea typeface="Calibri"/>
                <a:cs typeface="Calibri"/>
                <a:sym typeface="Calibri"/>
              </a:rPr>
              <a:t>: HiSS architecture </a:t>
            </a:r>
            <a:endParaRPr b="0" i="1" sz="1200" u="none" cap="none" strike="noStrike">
              <a:solidFill>
                <a:schemeClr val="dk1"/>
              </a:solidFill>
              <a:latin typeface="Calibri"/>
              <a:ea typeface="Calibri"/>
              <a:cs typeface="Calibri"/>
              <a:sym typeface="Calibri"/>
            </a:endParaRPr>
          </a:p>
        </p:txBody>
      </p:sp>
      <p:pic>
        <p:nvPicPr>
          <p:cNvPr id="177" name="Google Shape;177;g32b0641810c_0_20"/>
          <p:cNvPicPr preferRelativeResize="0"/>
          <p:nvPr/>
        </p:nvPicPr>
        <p:blipFill>
          <a:blip r:embed="rId3">
            <a:alphaModFix/>
          </a:blip>
          <a:stretch>
            <a:fillRect/>
          </a:stretch>
        </p:blipFill>
        <p:spPr>
          <a:xfrm>
            <a:off x="4395475" y="910350"/>
            <a:ext cx="4748524" cy="3322800"/>
          </a:xfrm>
          <a:prstGeom prst="rect">
            <a:avLst/>
          </a:prstGeom>
          <a:noFill/>
          <a:ln>
            <a:noFill/>
          </a:ln>
        </p:spPr>
      </p:pic>
      <p:sp>
        <p:nvSpPr>
          <p:cNvPr id="178" name="Google Shape;178;g32b0641810c_0_20"/>
          <p:cNvSpPr txBox="1"/>
          <p:nvPr/>
        </p:nvSpPr>
        <p:spPr>
          <a:xfrm>
            <a:off x="282825" y="1437750"/>
            <a:ext cx="4183500" cy="27861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chemeClr val="dk1"/>
              </a:buClr>
              <a:buSzPts val="1400"/>
              <a:buFont typeface="Arial"/>
              <a:buChar char="●"/>
            </a:pPr>
            <a:r>
              <a:rPr lang="en-US">
                <a:solidFill>
                  <a:schemeClr val="dk1"/>
                </a:solidFill>
              </a:rPr>
              <a:t>This technique uses </a:t>
            </a:r>
            <a:r>
              <a:rPr lang="en-US">
                <a:solidFill>
                  <a:schemeClr val="dk1"/>
                </a:solidFill>
              </a:rPr>
              <a:t>subclaim based approach which then checked individually with the help of external search.</a:t>
            </a:r>
            <a:endParaRPr>
              <a:solidFill>
                <a:schemeClr val="dk1"/>
              </a:solidFill>
            </a:endParaRPr>
          </a:p>
          <a:p>
            <a:pPr indent="0" lvl="0" marL="457200" marR="0" rtl="0" algn="l">
              <a:lnSpc>
                <a:spcPct val="115000"/>
              </a:lnSpc>
              <a:spcBef>
                <a:spcPts val="0"/>
              </a:spcBef>
              <a:spcAft>
                <a:spcPts val="0"/>
              </a:spcAft>
              <a:buNone/>
            </a:pPr>
            <a:r>
              <a:t/>
            </a:r>
            <a:endParaRPr>
              <a:solidFill>
                <a:schemeClr val="dk1"/>
              </a:solidFil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This methodology</a:t>
            </a:r>
            <a:r>
              <a:rPr lang="en-US">
                <a:solidFill>
                  <a:schemeClr val="dk1"/>
                </a:solidFill>
              </a:rPr>
              <a:t> is  completely based on ICL/prompting method, which can be </a:t>
            </a:r>
            <a:r>
              <a:rPr lang="en-US">
                <a:solidFill>
                  <a:schemeClr val="dk1"/>
                </a:solidFill>
              </a:rPr>
              <a:t>challenging</a:t>
            </a:r>
            <a:r>
              <a:rPr lang="en-US">
                <a:solidFill>
                  <a:schemeClr val="dk1"/>
                </a:solidFill>
              </a:rPr>
              <a:t> when user input counter statement along with the </a:t>
            </a:r>
            <a:r>
              <a:rPr lang="en-US">
                <a:solidFill>
                  <a:schemeClr val="dk1"/>
                </a:solidFill>
              </a:rPr>
              <a:t>query</a:t>
            </a:r>
            <a:r>
              <a:rPr lang="en-US">
                <a:solidFill>
                  <a:schemeClr val="dk1"/>
                </a:solidFill>
              </a:rPr>
              <a:t> for PT-LLM.</a:t>
            </a:r>
            <a:endParaRPr>
              <a:solidFill>
                <a:schemeClr val="dk1"/>
              </a:solidFill>
            </a:endParaRPr>
          </a:p>
          <a:p>
            <a:pPr indent="0" lvl="0" marL="457200" marR="0" rtl="0" algn="l">
              <a:lnSpc>
                <a:spcPct val="115000"/>
              </a:lnSpc>
              <a:spcBef>
                <a:spcPts val="0"/>
              </a:spcBef>
              <a:spcAft>
                <a:spcPts val="0"/>
              </a:spcAft>
              <a:buNone/>
            </a:pPr>
            <a:r>
              <a:t/>
            </a:r>
            <a:endParaRPr>
              <a:solidFill>
                <a:schemeClr val="dk1"/>
              </a:solidFill>
            </a:endParaRPr>
          </a:p>
          <a:p>
            <a:pPr indent="-317500" lvl="0" marL="457200" marR="0" rtl="0" algn="l">
              <a:lnSpc>
                <a:spcPct val="115000"/>
              </a:lnSpc>
              <a:spcBef>
                <a:spcPts val="0"/>
              </a:spcBef>
              <a:spcAft>
                <a:spcPts val="0"/>
              </a:spcAft>
              <a:buClr>
                <a:schemeClr val="dk1"/>
              </a:buClr>
              <a:buSzPts val="1400"/>
              <a:buFont typeface="Arial"/>
              <a:buChar char="●"/>
            </a:pPr>
            <a:r>
              <a:rPr lang="en-US">
                <a:solidFill>
                  <a:schemeClr val="dk1"/>
                </a:solidFill>
              </a:rPr>
              <a:t>F1 score for this </a:t>
            </a:r>
            <a:r>
              <a:rPr lang="en-US">
                <a:solidFill>
                  <a:schemeClr val="dk1"/>
                </a:solidFill>
              </a:rPr>
              <a:t>techniques</a:t>
            </a:r>
            <a:r>
              <a:rPr lang="en-US">
                <a:solidFill>
                  <a:schemeClr val="dk1"/>
                </a:solidFill>
              </a:rPr>
              <a:t> was shown to be 53.9 on RAWFC dataset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Experiments </a:t>
            </a:r>
            <a:endParaRPr/>
          </a:p>
        </p:txBody>
      </p:sp>
      <p:sp>
        <p:nvSpPr>
          <p:cNvPr id="185" name="Google Shape;185;p1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6" name="Google Shape;186;p10"/>
          <p:cNvSpPr txBox="1"/>
          <p:nvPr/>
        </p:nvSpPr>
        <p:spPr>
          <a:xfrm>
            <a:off x="497750" y="926725"/>
            <a:ext cx="81300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10"/>
          <p:cNvPicPr preferRelativeResize="0"/>
          <p:nvPr/>
        </p:nvPicPr>
        <p:blipFill>
          <a:blip r:embed="rId3">
            <a:alphaModFix/>
          </a:blip>
          <a:stretch>
            <a:fillRect/>
          </a:stretch>
        </p:blipFill>
        <p:spPr>
          <a:xfrm>
            <a:off x="529550" y="996525"/>
            <a:ext cx="8084903" cy="3261275"/>
          </a:xfrm>
          <a:prstGeom prst="rect">
            <a:avLst/>
          </a:prstGeom>
          <a:noFill/>
          <a:ln>
            <a:noFill/>
          </a:ln>
        </p:spPr>
      </p:pic>
      <p:sp>
        <p:nvSpPr>
          <p:cNvPr id="188" name="Google Shape;188;p10"/>
          <p:cNvSpPr txBox="1"/>
          <p:nvPr/>
        </p:nvSpPr>
        <p:spPr>
          <a:xfrm>
            <a:off x="3279338" y="4164825"/>
            <a:ext cx="25668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5</a:t>
            </a:r>
            <a:r>
              <a:rPr b="0" i="1" lang="en-US" sz="1200" u="none" cap="none" strike="noStrike">
                <a:solidFill>
                  <a:schemeClr val="dk1"/>
                </a:solidFill>
                <a:latin typeface="Calibri"/>
                <a:ea typeface="Calibri"/>
                <a:cs typeface="Calibri"/>
                <a:sym typeface="Calibri"/>
              </a:rPr>
              <a:t>: </a:t>
            </a:r>
            <a:r>
              <a:rPr i="1" lang="en-US" sz="1200">
                <a:solidFill>
                  <a:schemeClr val="dk1"/>
                </a:solidFill>
                <a:latin typeface="Calibri"/>
                <a:ea typeface="Calibri"/>
                <a:cs typeface="Calibri"/>
                <a:sym typeface="Calibri"/>
              </a:rPr>
              <a:t>Basic RAG technique</a:t>
            </a:r>
            <a:endParaRPr b="0" i="1" sz="12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2ee81cde1f_0_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Experiments </a:t>
            </a:r>
            <a:endParaRPr/>
          </a:p>
        </p:txBody>
      </p:sp>
      <p:sp>
        <p:nvSpPr>
          <p:cNvPr id="195" name="Google Shape;195;g32ee81cde1f_0_18"/>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6" name="Google Shape;196;g32ee81cde1f_0_18"/>
          <p:cNvSpPr txBox="1"/>
          <p:nvPr/>
        </p:nvSpPr>
        <p:spPr>
          <a:xfrm>
            <a:off x="440275" y="1214350"/>
            <a:ext cx="4710900" cy="27861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testing of Politifact data was done to check the issues with RAG and this experiments shows that claims which were marked false are more likely to be predicted as true.</a:t>
            </a:r>
            <a:endParaRPr/>
          </a:p>
          <a:p>
            <a:pPr indent="-317500" lvl="1" marL="9144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Accuracy: 78.00%</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Precision: 71.88%</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Recall: 92.00%</a:t>
            </a:r>
            <a:endParaRPr b="0" i="0" sz="1400" u="none" cap="none" strike="noStrike">
              <a:solidFill>
                <a:srgbClr val="000000"/>
              </a:solidFill>
              <a:latin typeface="Arial"/>
              <a:ea typeface="Arial"/>
              <a:cs typeface="Arial"/>
              <a:sym typeface="Arial"/>
            </a:endParaRPr>
          </a:p>
          <a:p>
            <a:pPr indent="-317500" lvl="1" marL="9144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F1 Score: 80.70%</a:t>
            </a:r>
            <a:endParaRPr b="0" i="0" sz="14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T</a:t>
            </a:r>
            <a:r>
              <a:rPr lang="en-US">
                <a:solidFill>
                  <a:schemeClr val="dk1"/>
                </a:solidFill>
              </a:rPr>
              <a:t>he major reason behind this inaccuracy was of  astroturfing lie in between true claims.</a:t>
            </a:r>
            <a:endParaRPr b="0" i="0" sz="1400" u="none" cap="none" strike="noStrike">
              <a:solidFill>
                <a:srgbClr val="000000"/>
              </a:solidFill>
              <a:latin typeface="Arial"/>
              <a:ea typeface="Arial"/>
              <a:cs typeface="Arial"/>
              <a:sym typeface="Arial"/>
            </a:endParaRPr>
          </a:p>
        </p:txBody>
      </p:sp>
      <p:sp>
        <p:nvSpPr>
          <p:cNvPr id="197" name="Google Shape;197;g32ee81cde1f_0_18"/>
          <p:cNvSpPr txBox="1"/>
          <p:nvPr/>
        </p:nvSpPr>
        <p:spPr>
          <a:xfrm>
            <a:off x="5514050" y="431810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6</a:t>
            </a:r>
            <a:r>
              <a:rPr b="0" i="1" lang="en-US" sz="1200" u="none" cap="none" strike="noStrike">
                <a:solidFill>
                  <a:schemeClr val="dk1"/>
                </a:solidFill>
                <a:latin typeface="Calibri"/>
                <a:ea typeface="Calibri"/>
                <a:cs typeface="Calibri"/>
                <a:sym typeface="Calibri"/>
              </a:rPr>
              <a:t>: Confusion Matrix </a:t>
            </a:r>
            <a:endParaRPr b="0" i="0" sz="1400" u="none" cap="none" strike="noStrike">
              <a:solidFill>
                <a:srgbClr val="000000"/>
              </a:solidFill>
              <a:latin typeface="Arial"/>
              <a:ea typeface="Arial"/>
              <a:cs typeface="Arial"/>
              <a:sym typeface="Arial"/>
            </a:endParaRPr>
          </a:p>
        </p:txBody>
      </p:sp>
      <p:pic>
        <p:nvPicPr>
          <p:cNvPr id="198" name="Google Shape;198;g32ee81cde1f_0_18"/>
          <p:cNvPicPr preferRelativeResize="0"/>
          <p:nvPr/>
        </p:nvPicPr>
        <p:blipFill rotWithShape="1">
          <a:blip r:embed="rId3">
            <a:alphaModFix/>
          </a:blip>
          <a:srcRect b="0" l="0" r="0" t="0"/>
          <a:stretch/>
        </p:blipFill>
        <p:spPr>
          <a:xfrm>
            <a:off x="5151175" y="929700"/>
            <a:ext cx="3725745" cy="346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2ee81cde1f_0_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Research Gap</a:t>
            </a:r>
            <a:endParaRPr/>
          </a:p>
        </p:txBody>
      </p:sp>
      <p:sp>
        <p:nvSpPr>
          <p:cNvPr id="205" name="Google Shape;205;g32ee81cde1f_0_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6" name="Google Shape;206;g32ee81cde1f_0_0"/>
          <p:cNvSpPr txBox="1"/>
          <p:nvPr/>
        </p:nvSpPr>
        <p:spPr>
          <a:xfrm>
            <a:off x="302550" y="926725"/>
            <a:ext cx="8325300" cy="30339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Overall it has been shown that graphRAG based techniques have shown higher accuracy over normal RAG based techniques.</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the Graph RAG techniques shown above there are two major problems </a:t>
            </a: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As time passes by the knowledge graph become much bigger and the relevant community detection in the graph become time consuming process.</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Also, not use of multiple tools can lead to less accuracy on claims based on numerical calculations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Lack  of early detection of claims, as rely on fact-checking website.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2b0641810c_0_2"/>
          <p:cNvSpPr txBox="1"/>
          <p:nvPr/>
        </p:nvSpPr>
        <p:spPr>
          <a:xfrm>
            <a:off x="599550" y="1131700"/>
            <a:ext cx="7335300" cy="2538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this method the claim is divided into multiple atomic claims, then the evidence gathering is done with the help of web search tools along with mathematical tools to check that </a:t>
            </a:r>
            <a:r>
              <a:rPr lang="en-US"/>
              <a:t>retrieved</a:t>
            </a:r>
            <a:r>
              <a:rPr b="0" i="0" lang="en-US" sz="1400" u="none" cap="none" strike="noStrike">
                <a:solidFill>
                  <a:srgbClr val="000000"/>
                </a:solidFill>
                <a:latin typeface="Arial"/>
                <a:ea typeface="Arial"/>
                <a:cs typeface="Arial"/>
                <a:sym typeface="Arial"/>
              </a:rPr>
              <a:t> document is </a:t>
            </a:r>
            <a:r>
              <a:rPr lang="en-US"/>
              <a:t>sufficient</a:t>
            </a:r>
            <a:r>
              <a:rPr b="0" i="0" lang="en-US" sz="1400" u="none" cap="none" strike="noStrike">
                <a:solidFill>
                  <a:srgbClr val="000000"/>
                </a:solidFill>
                <a:latin typeface="Arial"/>
                <a:ea typeface="Arial"/>
                <a:cs typeface="Arial"/>
                <a:sym typeface="Arial"/>
              </a:rPr>
              <a:t> the avi</a:t>
            </a:r>
            <a:r>
              <a:rPr lang="en-US"/>
              <a:t>ratic score is generated during </a:t>
            </a:r>
            <a:r>
              <a:rPr lang="en-US"/>
              <a:t>training</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Then to Knowledge Graph is generated for the evidence gathered with the help of tool like Neo4j, after that </a:t>
            </a:r>
            <a:r>
              <a:rPr lang="en-US"/>
              <a:t>alpha</a:t>
            </a:r>
            <a:r>
              <a:rPr lang="en-US"/>
              <a:t> top-</a:t>
            </a:r>
            <a:r>
              <a:rPr b="0" i="0" lang="en-US" sz="1400" u="none" cap="none" strike="noStrike">
                <a:solidFill>
                  <a:srgbClr val="000000"/>
                </a:solidFill>
                <a:latin typeface="Arial"/>
                <a:ea typeface="Arial"/>
                <a:cs typeface="Arial"/>
                <a:sym typeface="Arial"/>
              </a:rPr>
              <a:t>community(sub-graph) is identified </a:t>
            </a:r>
            <a:r>
              <a:rPr lang="en-US"/>
              <a:t>and then after the </a:t>
            </a:r>
            <a:r>
              <a:rPr lang="en-US"/>
              <a:t>relevant</a:t>
            </a:r>
            <a:r>
              <a:rPr lang="en-US"/>
              <a:t> beta top-</a:t>
            </a:r>
            <a:r>
              <a:rPr lang="en-US"/>
              <a:t>sentences</a:t>
            </a:r>
            <a:r>
              <a:rPr lang="en-US"/>
              <a:t> will get identified.</a:t>
            </a:r>
            <a:br>
              <a:rPr lang="en-US"/>
            </a:br>
            <a:br>
              <a:rPr lang="en-US"/>
            </a:br>
            <a:r>
              <a:rPr lang="en-US"/>
              <a:t>In Last step with the help of ICL technique the top sentence and the user post will be </a:t>
            </a:r>
            <a:r>
              <a:rPr lang="en-US"/>
              <a:t>imputed</a:t>
            </a:r>
            <a:r>
              <a:rPr lang="en-US"/>
              <a:t> to identify claim as refuted/supported or partial supported. </a:t>
            </a:r>
            <a:endParaRPr b="0" i="0" sz="1400" u="none" cap="none" strike="noStrike">
              <a:solidFill>
                <a:srgbClr val="000000"/>
              </a:solidFill>
              <a:latin typeface="Arial"/>
              <a:ea typeface="Arial"/>
              <a:cs typeface="Arial"/>
              <a:sym typeface="Arial"/>
            </a:endParaRPr>
          </a:p>
        </p:txBody>
      </p:sp>
      <p:sp>
        <p:nvSpPr>
          <p:cNvPr id="213" name="Google Shape;213;g32b0641810c_0_2"/>
          <p:cNvSpPr txBox="1"/>
          <p:nvPr>
            <p:ph type="title"/>
          </p:nvPr>
        </p:nvSpPr>
        <p:spPr>
          <a:xfrm>
            <a:off x="0" y="196200"/>
            <a:ext cx="48621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Proposed Methodology</a:t>
            </a:r>
            <a:endParaRPr/>
          </a:p>
        </p:txBody>
      </p:sp>
      <p:sp>
        <p:nvSpPr>
          <p:cNvPr id="214" name="Google Shape;214;g32b0641810c_0_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1" name="Google Shape;221;p13"/>
          <p:cNvSpPr txBox="1"/>
          <p:nvPr/>
        </p:nvSpPr>
        <p:spPr>
          <a:xfrm>
            <a:off x="2459500" y="4362975"/>
            <a:ext cx="4862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7</a:t>
            </a:r>
            <a:r>
              <a:rPr b="0" i="1" lang="en-US" sz="1200" u="none" cap="none" strike="noStrike">
                <a:solidFill>
                  <a:schemeClr val="dk1"/>
                </a:solidFill>
                <a:latin typeface="Calibri"/>
                <a:ea typeface="Calibri"/>
                <a:cs typeface="Calibri"/>
                <a:sym typeface="Calibri"/>
              </a:rPr>
              <a:t>: Work Flow of proposed Methodology </a:t>
            </a:r>
            <a:endParaRPr b="0" i="1" sz="1200" u="none" cap="none" strike="noStrike">
              <a:solidFill>
                <a:schemeClr val="dk1"/>
              </a:solidFill>
              <a:latin typeface="Calibri"/>
              <a:ea typeface="Calibri"/>
              <a:cs typeface="Calibri"/>
              <a:sym typeface="Calibri"/>
            </a:endParaRPr>
          </a:p>
        </p:txBody>
      </p:sp>
      <p:pic>
        <p:nvPicPr>
          <p:cNvPr id="222" name="Google Shape;222;p13"/>
          <p:cNvPicPr preferRelativeResize="0"/>
          <p:nvPr/>
        </p:nvPicPr>
        <p:blipFill>
          <a:blip r:embed="rId3">
            <a:alphaModFix/>
          </a:blip>
          <a:stretch>
            <a:fillRect/>
          </a:stretch>
        </p:blipFill>
        <p:spPr>
          <a:xfrm>
            <a:off x="1302413" y="298125"/>
            <a:ext cx="6539174" cy="4133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type="title"/>
          </p:nvPr>
        </p:nvSpPr>
        <p:spPr>
          <a:xfrm>
            <a:off x="457200" y="205975"/>
            <a:ext cx="82389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Proposed Methodology</a:t>
            </a:r>
            <a:endParaRPr/>
          </a:p>
        </p:txBody>
      </p:sp>
      <p:sp>
        <p:nvSpPr>
          <p:cNvPr id="229" name="Google Shape;229;p14"/>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30" name="Google Shape;230;p14"/>
          <p:cNvSpPr txBox="1"/>
          <p:nvPr/>
        </p:nvSpPr>
        <p:spPr>
          <a:xfrm>
            <a:off x="457200" y="1063375"/>
            <a:ext cx="8151000" cy="3033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Example Workflow of a Clai</a:t>
            </a:r>
            <a:r>
              <a:rPr lang="en-US"/>
              <a:t>m</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Input Claim: "</a:t>
            </a:r>
            <a:r>
              <a:rPr lang="en-US"/>
              <a:t>Donald Trump has said he loves war, including with nukes.”</a:t>
            </a:r>
            <a:endParaRPr b="0" i="0" sz="14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Decomposition:</a:t>
            </a:r>
            <a:endParaRPr b="0" i="0" sz="14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Sub-claim 1: "</a:t>
            </a:r>
            <a:r>
              <a:rPr lang="en-US"/>
              <a:t>Donald Trump has expressed a love for war.</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9144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Sub-claim 2: "</a:t>
            </a:r>
            <a:r>
              <a:rPr lang="en-US"/>
              <a:t>Donald Trump has expressed a love for nuclear wars.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Reasoning by graph:</a:t>
            </a:r>
            <a:endParaRPr b="0" i="0" sz="14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400"/>
              <a:buFont typeface="Arial"/>
              <a:buNone/>
            </a:pPr>
            <a:r>
              <a:rPr lang="en-US"/>
              <a:t>Donald Trump </a:t>
            </a:r>
            <a:r>
              <a:rPr b="0" i="0" lang="en-US" sz="1400" u="none" cap="none" strike="noStrike">
                <a:solidFill>
                  <a:srgbClr val="000000"/>
                </a:solidFill>
                <a:latin typeface="Arial"/>
                <a:ea typeface="Arial"/>
                <a:cs typeface="Arial"/>
                <a:sym typeface="Arial"/>
              </a:rPr>
              <a:t>→ </a:t>
            </a:r>
            <a:r>
              <a:rPr lang="en-US"/>
              <a:t>President → USA</a:t>
            </a:r>
            <a:r>
              <a:rPr b="0" i="0" lang="en-US" sz="1400" u="none" cap="none" strike="noStrike">
                <a:solidFill>
                  <a:srgbClr val="000000"/>
                </a:solidFill>
                <a:latin typeface="Arial"/>
                <a:ea typeface="Arial"/>
                <a:cs typeface="Arial"/>
                <a:sym typeface="Arial"/>
              </a:rPr>
              <a:t> </a:t>
            </a:r>
            <a:r>
              <a:rPr lang="en-US"/>
              <a:t>, Donald Trump → loves → war ,  </a:t>
            </a:r>
            <a:endParaRPr/>
          </a:p>
          <a:p>
            <a:pPr indent="457200" lvl="0" marL="457200" marR="0" rtl="0" algn="l">
              <a:lnSpc>
                <a:spcPct val="115000"/>
              </a:lnSpc>
              <a:spcBef>
                <a:spcPts val="0"/>
              </a:spcBef>
              <a:spcAft>
                <a:spcPts val="0"/>
              </a:spcAft>
              <a:buClr>
                <a:srgbClr val="000000"/>
              </a:buClr>
              <a:buSzPts val="1400"/>
              <a:buFont typeface="Arial"/>
              <a:buNone/>
            </a:pPr>
            <a:r>
              <a:rPr lang="en-US"/>
              <a:t>nuclear wars → Japan , etc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Combined analysis: "</a:t>
            </a:r>
            <a:r>
              <a:rPr lang="en-US"/>
              <a:t>Partial Supported</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Gantt Chart</a:t>
            </a:r>
            <a:endParaRPr/>
          </a:p>
        </p:txBody>
      </p:sp>
      <p:sp>
        <p:nvSpPr>
          <p:cNvPr id="237" name="Google Shape;237;p20"/>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38" name="Google Shape;238;p20"/>
          <p:cNvSpPr txBox="1"/>
          <p:nvPr/>
        </p:nvSpPr>
        <p:spPr>
          <a:xfrm>
            <a:off x="3072000" y="4051450"/>
            <a:ext cx="30000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a:t>
            </a:r>
            <a:r>
              <a:rPr i="1" lang="en-US" sz="1200">
                <a:solidFill>
                  <a:schemeClr val="dk1"/>
                </a:solidFill>
                <a:latin typeface="Calibri"/>
                <a:ea typeface="Calibri"/>
                <a:cs typeface="Calibri"/>
                <a:sym typeface="Calibri"/>
              </a:rPr>
              <a:t>8</a:t>
            </a:r>
            <a:r>
              <a:rPr b="0" i="1" lang="en-US" sz="1200" u="none" cap="none" strike="noStrike">
                <a:solidFill>
                  <a:schemeClr val="dk1"/>
                </a:solidFill>
                <a:latin typeface="Calibri"/>
                <a:ea typeface="Calibri"/>
                <a:cs typeface="Calibri"/>
                <a:sym typeface="Calibri"/>
              </a:rPr>
              <a:t>: Gantt Chart</a:t>
            </a:r>
            <a:endParaRPr b="0" i="0" sz="1400" u="none" cap="none" strike="noStrike">
              <a:solidFill>
                <a:srgbClr val="000000"/>
              </a:solidFill>
              <a:latin typeface="Arial"/>
              <a:ea typeface="Arial"/>
              <a:cs typeface="Arial"/>
              <a:sym typeface="Arial"/>
            </a:endParaRPr>
          </a:p>
        </p:txBody>
      </p:sp>
      <p:graphicFrame>
        <p:nvGraphicFramePr>
          <p:cNvPr id="239" name="Google Shape;239;p20"/>
          <p:cNvGraphicFramePr/>
          <p:nvPr/>
        </p:nvGraphicFramePr>
        <p:xfrm>
          <a:off x="601125" y="1249338"/>
          <a:ext cx="3000000" cy="3000000"/>
        </p:xfrm>
        <a:graphic>
          <a:graphicData uri="http://schemas.openxmlformats.org/drawingml/2006/table">
            <a:tbl>
              <a:tblPr>
                <a:noFill/>
                <a:tableStyleId>{C8224663-F71D-48C0-99C1-D24030F4489D}</a:tableStyleId>
              </a:tblPr>
              <a:tblGrid>
                <a:gridCol w="2059850"/>
                <a:gridCol w="1167700"/>
                <a:gridCol w="1297875"/>
                <a:gridCol w="1292275"/>
                <a:gridCol w="1359650"/>
                <a:gridCol w="986375"/>
              </a:tblGrid>
              <a:tr h="420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January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February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March</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solidFill>
                            <a:schemeClr val="dk1"/>
                          </a:solidFill>
                        </a:rPr>
                        <a:t>April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May</a:t>
                      </a:r>
                      <a:endParaRPr sz="1400" u="none" cap="none" strike="noStrike"/>
                    </a:p>
                  </a:txBody>
                  <a:tcPr marT="91425" marB="91425" marR="91425" marL="91425"/>
                </a:tc>
              </a:tr>
              <a:tr h="5632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Implementation of proposed methodology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B5394"/>
                        </a:solidFill>
                        <a:highlight>
                          <a:srgbClr val="0B5394"/>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B5394"/>
                        </a:solidFill>
                        <a:highlight>
                          <a:srgbClr val="0B5394"/>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647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 on Dataset, Analysis of result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549400">
                <a:tc>
                  <a:txBody>
                    <a:bodyPr/>
                    <a:lstStyle/>
                    <a:p>
                      <a:pPr indent="0" lvl="0" marL="0" marR="0" rtl="0" algn="l">
                        <a:lnSpc>
                          <a:spcPct val="100000"/>
                        </a:lnSpc>
                        <a:spcBef>
                          <a:spcPts val="0"/>
                        </a:spcBef>
                        <a:spcAft>
                          <a:spcPts val="0"/>
                        </a:spcAft>
                        <a:buClr>
                          <a:srgbClr val="000000"/>
                        </a:buClr>
                        <a:buSzPts val="1400"/>
                        <a:buFont typeface="Arial"/>
                        <a:buNone/>
                      </a:pPr>
                      <a:r>
                        <a:rPr lang="en-US"/>
                        <a:t>C</a:t>
                      </a:r>
                      <a:r>
                        <a:rPr lang="en-US" sz="1400" u="none" cap="none" strike="noStrike"/>
                        <a:t>omparison with other methodology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4205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Documentation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
        <p:nvSpPr>
          <p:cNvPr id="240" name="Google Shape;240;p20"/>
          <p:cNvSpPr/>
          <p:nvPr/>
        </p:nvSpPr>
        <p:spPr>
          <a:xfrm>
            <a:off x="2752875" y="1842800"/>
            <a:ext cx="28884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highlight>
                <a:srgbClr val="0B5394"/>
              </a:highlight>
              <a:latin typeface="Calibri"/>
              <a:ea typeface="Calibri"/>
              <a:cs typeface="Calibri"/>
              <a:sym typeface="Calibri"/>
            </a:endParaRPr>
          </a:p>
        </p:txBody>
      </p:sp>
      <p:sp>
        <p:nvSpPr>
          <p:cNvPr id="241" name="Google Shape;241;p20"/>
          <p:cNvSpPr/>
          <p:nvPr/>
        </p:nvSpPr>
        <p:spPr>
          <a:xfrm>
            <a:off x="4065550" y="2415425"/>
            <a:ext cx="21336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highlight>
                <a:srgbClr val="0B5394"/>
              </a:highlight>
              <a:latin typeface="Calibri"/>
              <a:ea typeface="Calibri"/>
              <a:cs typeface="Calibri"/>
              <a:sym typeface="Calibri"/>
            </a:endParaRPr>
          </a:p>
        </p:txBody>
      </p:sp>
      <p:sp>
        <p:nvSpPr>
          <p:cNvPr id="242" name="Google Shape;242;p20"/>
          <p:cNvSpPr/>
          <p:nvPr/>
        </p:nvSpPr>
        <p:spPr>
          <a:xfrm>
            <a:off x="6622450" y="3111550"/>
            <a:ext cx="8895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highlight>
                <a:srgbClr val="0B5394"/>
              </a:highlight>
              <a:latin typeface="Calibri"/>
              <a:ea typeface="Calibri"/>
              <a:cs typeface="Calibri"/>
              <a:sym typeface="Calibri"/>
            </a:endParaRPr>
          </a:p>
        </p:txBody>
      </p:sp>
      <p:sp>
        <p:nvSpPr>
          <p:cNvPr id="243" name="Google Shape;243;p20"/>
          <p:cNvSpPr/>
          <p:nvPr/>
        </p:nvSpPr>
        <p:spPr>
          <a:xfrm>
            <a:off x="7186050" y="3614450"/>
            <a:ext cx="1391100" cy="210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B5394">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B5394"/>
              </a:solidFill>
              <a:highlight>
                <a:srgbClr val="0B5394"/>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Reference</a:t>
            </a:r>
            <a:endParaRPr/>
          </a:p>
        </p:txBody>
      </p:sp>
      <p:sp>
        <p:nvSpPr>
          <p:cNvPr id="250" name="Google Shape;250;p2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51" name="Google Shape;251;p22"/>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2"/>
          <p:cNvSpPr txBox="1"/>
          <p:nvPr/>
        </p:nvSpPr>
        <p:spPr>
          <a:xfrm>
            <a:off x="408400" y="1063375"/>
            <a:ext cx="8229600" cy="28260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 Choi EC, Ferrara E. Fact-gpt: Fact-checking augmentation via claim matching with llms. InCompanion Proceedings of the ACM on Web Conference 2024 2024 May 13 (pp. 883-886).</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 Zhang Y, Sharma K, Du L, Liu Y. Toward Mitigating Misinformation and Social Media Manipulation in LLM Era. InCompanion Proceedings of the ACM on Web Conference 2024 2024 May 13 (pp. 1302-1305).</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 Singal R, Patwa P, Patwa P, Chadha A, Das A. Evidence-backed Fact Checking using RAG and Few-Shot In-Context Learning with LLMs. InProceedings of the Seventh Fact Extraction and VERification Workshop (FEVER) 2024 Nov (pp. 91-98).</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 Chang RC, Zhang J. CommunityKG-RAG: Leveraging Community Structures in Knowledge Graphs for Advanced Retrieval-Augmented Generation in Fact-Checking. arXiv preprint arXiv:2408.08535. 2024 Aug 16.</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Contents</a:t>
            </a:r>
            <a:endParaRPr/>
          </a:p>
        </p:txBody>
      </p:sp>
      <p:sp>
        <p:nvSpPr>
          <p:cNvPr id="96" name="Google Shape;96;p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p2"/>
          <p:cNvSpPr txBox="1"/>
          <p:nvPr/>
        </p:nvSpPr>
        <p:spPr>
          <a:xfrm>
            <a:off x="791711" y="1063368"/>
            <a:ext cx="7560600" cy="23211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Introduction</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Literature Review</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SzPts val="1600"/>
              <a:buChar char="●"/>
            </a:pPr>
            <a:r>
              <a:rPr lang="en-US" sz="1600"/>
              <a:t>Experiments </a:t>
            </a:r>
            <a:endParaRPr sz="1600"/>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Research Gap</a:t>
            </a:r>
            <a:endParaRPr sz="1600">
              <a:solidFill>
                <a:schemeClr val="dk1"/>
              </a:solidFil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chemeClr val="dk1"/>
                </a:solidFill>
                <a:latin typeface="Arial"/>
                <a:ea typeface="Arial"/>
                <a:cs typeface="Arial"/>
                <a:sym typeface="Arial"/>
              </a:rPr>
              <a:t>Proposed Methodology</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Gantt Chart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References</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2b0641810c_0_11"/>
          <p:cNvSpPr txBox="1"/>
          <p:nvPr/>
        </p:nvSpPr>
        <p:spPr>
          <a:xfrm>
            <a:off x="408400" y="1002200"/>
            <a:ext cx="82296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[5]. Hang, Ching Nam, Pei-Duo Yu, and Chee Wei Tan. "TrumorGPT: Query Optimization and Semantic Reasoning over Networks for Automated Fact-Checking." 2024 58th Annual Conference on Information Sciences and Systems (CISS). IEEE, 2024.</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sz="1200"/>
          </a:p>
          <a:p>
            <a:pPr indent="0" lvl="0" marL="457200" rtl="0" algn="l">
              <a:lnSpc>
                <a:spcPct val="115000"/>
              </a:lnSpc>
              <a:spcBef>
                <a:spcPts val="0"/>
              </a:spcBef>
              <a:spcAft>
                <a:spcPts val="0"/>
              </a:spcAft>
              <a:buClr>
                <a:schemeClr val="dk1"/>
              </a:buClr>
              <a:buSzPts val="1200"/>
              <a:buFont typeface="Arial"/>
              <a:buNone/>
            </a:pPr>
            <a:r>
              <a:rPr lang="en-US" sz="1200">
                <a:solidFill>
                  <a:schemeClr val="dk1"/>
                </a:solidFill>
              </a:rPr>
              <a:t>[6]. Zhang X, Gao W. Towards LLM-based Fact Verification on News Claims with a Hierarchical Step-by-Step Prompting Method. InProceedings of the 13th International Joint Conference on Natural Language Processing and the 3rd Conference of the Asia-Pacific Chapter of the Association for Computational Linguistics (Volume 1: Long Papers) 2023 Nov (pp. 996-1011).</a:t>
            </a:r>
            <a:endParaRPr sz="1200">
              <a:solidFill>
                <a:schemeClr val="dk1"/>
              </a:solidFill>
            </a:endParaRPr>
          </a:p>
          <a:p>
            <a:pPr indent="0" lvl="0" marL="457200" rtl="0" algn="l">
              <a:lnSpc>
                <a:spcPct val="115000"/>
              </a:lnSpc>
              <a:spcBef>
                <a:spcPts val="0"/>
              </a:spcBef>
              <a:spcAft>
                <a:spcPts val="0"/>
              </a:spcAft>
              <a:buClr>
                <a:schemeClr val="dk1"/>
              </a:buClr>
              <a:buSzPts val="1200"/>
              <a:buFont typeface="Arial"/>
              <a:buNone/>
            </a:pPr>
            <a:r>
              <a:t/>
            </a:r>
            <a:endParaRPr sz="1200">
              <a:solidFill>
                <a:schemeClr val="dk1"/>
              </a:solidFill>
            </a:endParaRPr>
          </a:p>
          <a:p>
            <a:pPr indent="0" lvl="0" marL="457200" marR="0" rtl="0" algn="l">
              <a:lnSpc>
                <a:spcPct val="115000"/>
              </a:lnSpc>
              <a:spcBef>
                <a:spcPts val="0"/>
              </a:spcBef>
              <a:spcAft>
                <a:spcPts val="0"/>
              </a:spcAft>
              <a:buClr>
                <a:srgbClr val="000000"/>
              </a:buClr>
              <a:buSzPts val="1200"/>
              <a:buFont typeface="Arial"/>
              <a:buNone/>
            </a:pPr>
            <a:r>
              <a:t/>
            </a:r>
            <a:endParaRPr sz="1200"/>
          </a:p>
        </p:txBody>
      </p:sp>
      <p:sp>
        <p:nvSpPr>
          <p:cNvPr id="259" name="Google Shape;259;g32b0641810c_0_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Reference</a:t>
            </a:r>
            <a:endParaRPr/>
          </a:p>
        </p:txBody>
      </p:sp>
      <p:sp>
        <p:nvSpPr>
          <p:cNvPr id="260" name="Google Shape;260;g32b0641810c_0_1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1" name="Google Shape;261;g32b0641810c_0_11"/>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7" name="Google Shape;267;p23"/>
          <p:cNvSpPr txBox="1"/>
          <p:nvPr/>
        </p:nvSpPr>
        <p:spPr>
          <a:xfrm>
            <a:off x="3314700" y="2097741"/>
            <a:ext cx="2178424" cy="531159"/>
          </a:xfrm>
          <a:prstGeom prst="rect">
            <a:avLst/>
          </a:prstGeom>
          <a:noFill/>
          <a:ln>
            <a:noFill/>
          </a:ln>
        </p:spPr>
        <p:txBody>
          <a:bodyPr anchorCtr="0" anchor="t" bIns="45700" lIns="91425" spcFirstLastPara="1" rIns="91425" wrap="square" tIns="45700">
            <a:noAutofit/>
          </a:bodyPr>
          <a:lstStyle/>
          <a:p>
            <a:pPr indent="0" lvl="0" marL="0" marR="0" rtl="0" algn="ctr">
              <a:lnSpc>
                <a:spcPct val="115000"/>
              </a:lnSpc>
              <a:spcBef>
                <a:spcPts val="0"/>
              </a:spcBef>
              <a:spcAft>
                <a:spcPts val="0"/>
              </a:spcAft>
              <a:buClr>
                <a:schemeClr val="dk1"/>
              </a:buClr>
              <a:buSzPts val="1100"/>
              <a:buFont typeface="Arial"/>
              <a:buNone/>
            </a:pPr>
            <a:r>
              <a:rPr b="1" i="0" lang="en-US" sz="2700" u="none" cap="none" strike="noStrike">
                <a:solidFill>
                  <a:srgbClr val="366092"/>
                </a:solidFill>
                <a:latin typeface="Arial"/>
                <a:ea typeface="Arial"/>
                <a:cs typeface="Arial"/>
                <a:sym typeface="Arial"/>
              </a:rPr>
              <a:t>Thank you</a:t>
            </a:r>
            <a:endParaRPr b="0" i="0" sz="2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350850" y="215750"/>
            <a:ext cx="84423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Introduction</a:t>
            </a:r>
            <a:endParaRPr/>
          </a:p>
        </p:txBody>
      </p:sp>
      <p:sp>
        <p:nvSpPr>
          <p:cNvPr id="104" name="Google Shape;104;p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5" name="Google Shape;105;p3"/>
          <p:cNvSpPr txBox="1"/>
          <p:nvPr/>
        </p:nvSpPr>
        <p:spPr>
          <a:xfrm>
            <a:off x="350850" y="1138750"/>
            <a:ext cx="8442300" cy="2031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rapid spread of false information on social platforms leads to social unrest, public confusion, and critical health-related consequences.</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Retrieval-Augmented Generation (RAG) and Large Language Models (LLMs)-based solution that retrieves data from trusted sources to fact-check and verify content can help to solve this problem.</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methods delivers a scalable and efficient system, which is capable of handling large volumes of data and preventing misinformation.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nvSpPr>
        <p:spPr>
          <a:xfrm>
            <a:off x="350850" y="1138750"/>
            <a:ext cx="8442300" cy="2031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rapid spread of misinformation on social media, combined with dynamic and evolving content, challenges traditional detection methods. So, need of automated misinformation identification is in need to counter misinformation as fast as possible. </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Existing detection methods, reliant on manual efforts or basic keyword filtering, fail to address the complexity and scale of modern misinformation campaigns, which often leverage AI, bots, and data-driven targeting. Therefore there is need of an automated, scalable, and accurate system to identify and mitigate misinformation on social media, thereby preserving the integrity of online communication and safeguarding societal trust.</a:t>
            </a:r>
            <a:endParaRPr b="0" i="0" sz="1400" u="none" cap="none" strike="noStrike">
              <a:solidFill>
                <a:srgbClr val="000000"/>
              </a:solidFill>
              <a:latin typeface="Arial"/>
              <a:ea typeface="Arial"/>
              <a:cs typeface="Arial"/>
              <a:sym typeface="Arial"/>
            </a:endParaRPr>
          </a:p>
        </p:txBody>
      </p:sp>
      <p:sp>
        <p:nvSpPr>
          <p:cNvPr id="112" name="Google Shape;112;p5"/>
          <p:cNvSpPr txBox="1"/>
          <p:nvPr>
            <p:ph type="title"/>
          </p:nvPr>
        </p:nvSpPr>
        <p:spPr>
          <a:xfrm>
            <a:off x="350850" y="215750"/>
            <a:ext cx="84423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sz="2500">
                <a:solidFill>
                  <a:srgbClr val="366092"/>
                </a:solidFill>
                <a:latin typeface="Arial"/>
                <a:ea typeface="Arial"/>
                <a:cs typeface="Arial"/>
                <a:sym typeface="Arial"/>
              </a:rPr>
              <a:t>Problem Statement</a:t>
            </a:r>
            <a:endParaRPr/>
          </a:p>
        </p:txBody>
      </p:sp>
      <p:sp>
        <p:nvSpPr>
          <p:cNvPr id="113" name="Google Shape;113;p5"/>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1</a:t>
            </a:r>
            <a:endParaRPr/>
          </a:p>
        </p:txBody>
      </p:sp>
      <p:sp>
        <p:nvSpPr>
          <p:cNvPr id="120" name="Google Shape;120;p9"/>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21" name="Google Shape;121;p9"/>
          <p:cNvSpPr txBox="1"/>
          <p:nvPr/>
        </p:nvSpPr>
        <p:spPr>
          <a:xfrm>
            <a:off x="457200" y="1063375"/>
            <a:ext cx="8229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TrumorGPT</a:t>
            </a:r>
            <a:endParaRPr b="0" i="0" sz="1400" u="none" cap="none" strike="noStrike">
              <a:solidFill>
                <a:srgbClr val="000000"/>
              </a:solidFill>
              <a:latin typeface="Arial"/>
              <a:ea typeface="Arial"/>
              <a:cs typeface="Arial"/>
              <a:sym typeface="Arial"/>
            </a:endParaRPr>
          </a:p>
        </p:txBody>
      </p:sp>
      <p:pic>
        <p:nvPicPr>
          <p:cNvPr id="122" name="Google Shape;122;p9"/>
          <p:cNvPicPr preferRelativeResize="0"/>
          <p:nvPr/>
        </p:nvPicPr>
        <p:blipFill rotWithShape="1">
          <a:blip r:embed="rId3">
            <a:alphaModFix/>
          </a:blip>
          <a:srcRect b="0" l="0" r="0" t="6890"/>
          <a:stretch/>
        </p:blipFill>
        <p:spPr>
          <a:xfrm>
            <a:off x="176925" y="1371175"/>
            <a:ext cx="8790149" cy="2909425"/>
          </a:xfrm>
          <a:prstGeom prst="rect">
            <a:avLst/>
          </a:prstGeom>
          <a:noFill/>
          <a:ln>
            <a:noFill/>
          </a:ln>
        </p:spPr>
      </p:pic>
      <p:sp>
        <p:nvSpPr>
          <p:cNvPr id="123" name="Google Shape;123;p9"/>
          <p:cNvSpPr txBox="1"/>
          <p:nvPr/>
        </p:nvSpPr>
        <p:spPr>
          <a:xfrm>
            <a:off x="365400" y="4290425"/>
            <a:ext cx="8413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1: The architecture of TrumorGPT, showcasing the workflow from user input to fact verification.</a:t>
            </a:r>
            <a:endParaRPr b="0" i="1" sz="1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1</a:t>
            </a:r>
            <a:r>
              <a:rPr lang="en-US">
                <a:solidFill>
                  <a:schemeClr val="hlink"/>
                </a:solidFill>
              </a:rPr>
              <a:t> </a:t>
            </a:r>
            <a:endParaRPr sz="2500">
              <a:solidFill>
                <a:srgbClr val="366092"/>
              </a:solidFill>
              <a:latin typeface="Arial"/>
              <a:ea typeface="Arial"/>
              <a:cs typeface="Arial"/>
              <a:sym typeface="Arial"/>
            </a:endParaRPr>
          </a:p>
        </p:txBody>
      </p:sp>
      <p:sp>
        <p:nvSpPr>
          <p:cNvPr id="130" name="Google Shape;130;p6"/>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1" name="Google Shape;131;p6"/>
          <p:cNvSpPr txBox="1"/>
          <p:nvPr/>
        </p:nvSpPr>
        <p:spPr>
          <a:xfrm>
            <a:off x="282900" y="1110125"/>
            <a:ext cx="8403900" cy="27861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In TrumorGPT technique, graph generation is done with the help of data, having data source as DBpedia.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Then the relevant graph is searched(community) with the help of similarity search technique and then feed into pre-trained LLM model along with the query.</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By checking the edges and vertex which will lead to sentence generation, it will give result for a given social media post is true or false.</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Accuracy for this approach was 90.5% for the dataset of 100, having 2 labels named as True and False.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2df68ea504_0_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2</a:t>
            </a:r>
            <a:endParaRPr/>
          </a:p>
        </p:txBody>
      </p:sp>
      <p:sp>
        <p:nvSpPr>
          <p:cNvPr id="138" name="Google Shape;138;g32df68ea504_0_2"/>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9" name="Google Shape;139;g32df68ea504_0_2"/>
          <p:cNvSpPr txBox="1"/>
          <p:nvPr/>
        </p:nvSpPr>
        <p:spPr>
          <a:xfrm>
            <a:off x="457200" y="801025"/>
            <a:ext cx="8229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KG-RAG</a:t>
            </a:r>
            <a:endParaRPr b="0" i="0" sz="1400" u="none" cap="none" strike="noStrike">
              <a:solidFill>
                <a:srgbClr val="000000"/>
              </a:solidFill>
              <a:latin typeface="Arial"/>
              <a:ea typeface="Arial"/>
              <a:cs typeface="Arial"/>
              <a:sym typeface="Arial"/>
            </a:endParaRPr>
          </a:p>
        </p:txBody>
      </p:sp>
      <p:sp>
        <p:nvSpPr>
          <p:cNvPr id="140" name="Google Shape;140;g32df68ea504_0_2"/>
          <p:cNvSpPr txBox="1"/>
          <p:nvPr/>
        </p:nvSpPr>
        <p:spPr>
          <a:xfrm>
            <a:off x="365400" y="4290425"/>
            <a:ext cx="8413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2: Workflow of Community KG-RAG</a:t>
            </a:r>
            <a:endParaRPr b="0" i="1" sz="1200" u="none" cap="none" strike="noStrike">
              <a:solidFill>
                <a:schemeClr val="dk1"/>
              </a:solidFill>
              <a:latin typeface="Calibri"/>
              <a:ea typeface="Calibri"/>
              <a:cs typeface="Calibri"/>
              <a:sym typeface="Calibri"/>
            </a:endParaRPr>
          </a:p>
        </p:txBody>
      </p:sp>
      <p:pic>
        <p:nvPicPr>
          <p:cNvPr id="141" name="Google Shape;141;g32df68ea504_0_2"/>
          <p:cNvPicPr preferRelativeResize="0"/>
          <p:nvPr/>
        </p:nvPicPr>
        <p:blipFill rotWithShape="1">
          <a:blip r:embed="rId3">
            <a:alphaModFix/>
          </a:blip>
          <a:srcRect b="0" l="0" r="0" t="0"/>
          <a:stretch/>
        </p:blipFill>
        <p:spPr>
          <a:xfrm>
            <a:off x="1129550" y="1108825"/>
            <a:ext cx="6884909" cy="313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2df68ea504_0_1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2</a:t>
            </a:r>
            <a:r>
              <a:rPr lang="en-US">
                <a:solidFill>
                  <a:schemeClr val="hlink"/>
                </a:solidFill>
              </a:rPr>
              <a:t> </a:t>
            </a:r>
            <a:endParaRPr sz="2500">
              <a:solidFill>
                <a:srgbClr val="366092"/>
              </a:solidFill>
              <a:latin typeface="Arial"/>
              <a:ea typeface="Arial"/>
              <a:cs typeface="Arial"/>
              <a:sym typeface="Arial"/>
            </a:endParaRPr>
          </a:p>
        </p:txBody>
      </p:sp>
      <p:sp>
        <p:nvSpPr>
          <p:cNvPr id="148" name="Google Shape;148;g32df68ea504_0_11"/>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49" name="Google Shape;149;g32df68ea504_0_11"/>
          <p:cNvSpPr txBox="1"/>
          <p:nvPr/>
        </p:nvSpPr>
        <p:spPr>
          <a:xfrm>
            <a:off x="282900" y="1110125"/>
            <a:ext cx="8403900" cy="25383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 KG-RAG technique also same as TumorGPT it tries to use knowledge graph technique, but the data is taken from debunking website like Factcheck, etc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Other then that they are using community based retrieval instead of direct searching with GQL, which first identify top community of graph and then find top relationship among that community based searching is done.</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Accuracy for this approach was 56.24% for the dataset of 18,553, having 3 labels named as Supported, Refuted, NEI.</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2df68ea504_0_5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SzPts val="1100"/>
              <a:buNone/>
            </a:pPr>
            <a:r>
              <a:rPr lang="en-US" sz="2500">
                <a:solidFill>
                  <a:srgbClr val="366092"/>
                </a:solidFill>
                <a:latin typeface="Arial"/>
                <a:ea typeface="Arial"/>
                <a:cs typeface="Arial"/>
                <a:sym typeface="Arial"/>
              </a:rPr>
              <a:t>Literature Review 3</a:t>
            </a:r>
            <a:endParaRPr/>
          </a:p>
        </p:txBody>
      </p:sp>
      <p:sp>
        <p:nvSpPr>
          <p:cNvPr id="156" name="Google Shape;156;g32df68ea504_0_53"/>
          <p:cNvSpPr txBox="1"/>
          <p:nvPr>
            <p:ph idx="12" type="sldNum"/>
          </p:nvPr>
        </p:nvSpPr>
        <p:spPr>
          <a:xfrm>
            <a:off x="6959600" y="4800600"/>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7" name="Google Shape;157;g32df68ea504_0_53"/>
          <p:cNvSpPr txBox="1"/>
          <p:nvPr/>
        </p:nvSpPr>
        <p:spPr>
          <a:xfrm>
            <a:off x="457200" y="1063375"/>
            <a:ext cx="8229600" cy="555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0000"/>
                </a:solidFill>
                <a:latin typeface="Arial"/>
                <a:ea typeface="Arial"/>
                <a:cs typeface="Arial"/>
                <a:sym typeface="Arial"/>
              </a:rPr>
              <a:t>Evidence-backed Fact Checking using RAG and Few-Shot In-Context Learning with LLMs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32df68ea504_0_53"/>
          <p:cNvSpPr txBox="1"/>
          <p:nvPr/>
        </p:nvSpPr>
        <p:spPr>
          <a:xfrm>
            <a:off x="365400" y="4290425"/>
            <a:ext cx="8413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1" lang="en-US" sz="1200" u="none" cap="none" strike="noStrike">
                <a:solidFill>
                  <a:schemeClr val="dk1"/>
                </a:solidFill>
                <a:latin typeface="Calibri"/>
                <a:ea typeface="Calibri"/>
                <a:cs typeface="Calibri"/>
                <a:sym typeface="Calibri"/>
              </a:rPr>
              <a:t>Figure 3: architecture </a:t>
            </a:r>
            <a:endParaRPr b="0" i="1" sz="1200" u="none" cap="none" strike="noStrike">
              <a:solidFill>
                <a:schemeClr val="dk1"/>
              </a:solidFill>
              <a:latin typeface="Calibri"/>
              <a:ea typeface="Calibri"/>
              <a:cs typeface="Calibri"/>
              <a:sym typeface="Calibri"/>
            </a:endParaRPr>
          </a:p>
        </p:txBody>
      </p:sp>
      <p:pic>
        <p:nvPicPr>
          <p:cNvPr id="159" name="Google Shape;159;g32df68ea504_0_53"/>
          <p:cNvPicPr preferRelativeResize="0"/>
          <p:nvPr/>
        </p:nvPicPr>
        <p:blipFill rotWithShape="1">
          <a:blip r:embed="rId3">
            <a:alphaModFix/>
          </a:blip>
          <a:srcRect b="0" l="0" r="0" t="0"/>
          <a:stretch/>
        </p:blipFill>
        <p:spPr>
          <a:xfrm>
            <a:off x="1479775" y="1703075"/>
            <a:ext cx="5845216" cy="2366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