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81B84B-EB6B-4978-A4EE-CE3CB0C3E1CA}">
  <a:tblStyle styleId="{A581B84B-EB6B-4978-A4EE-CE3CB0C3E1C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919a64ae9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g31919a64ae9_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175</a:t>
            </a:r>
            <a:r>
              <a:rPr baseline="30000" lang="en-US"/>
              <a:t>th</a:t>
            </a:r>
            <a:r>
              <a:rPr lang="en-US"/>
              <a:t> IITR</a:t>
            </a:r>
            <a:endParaRPr/>
          </a:p>
        </p:txBody>
      </p:sp>
      <p:sp>
        <p:nvSpPr>
          <p:cNvPr id="85" name="Google Shape;85;g31919a64ae9_2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810e697be_1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31810e697be_1_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31810e697be_1_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908b3c26e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2f908b3c26e_0_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2f908b3c26e_0_1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89cabe48e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3189cabe48e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3189cabe48e_0_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810e697be_1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31810e697be_1_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g31810e697be_1_9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919a64ae9_2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31919a64ae9_2_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31919a64ae9_2_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810e697be_1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31810e697be_1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31810e697be_1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810e697be_1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31810e697be_1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31810e697be_1_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1810e697be_1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31810e697be_1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g31810e697be_1_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18d3ac3089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318d3ac3089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318d3ac3089_0_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89cabe48e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3189cabe48e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3189cabe48e_0_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18d3ac3089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318d3ac3089_0_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g318d3ac3089_0_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191ceb7d8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g3191ceb7d84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g3191ceb7d84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f908b3c26e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2f908b3c26e_0_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g2f908b3c26e_0_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908b3c26e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2f908b3c26e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2f908b3c26e_0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5e18fb489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2d5e18fb489_0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2d5e18fb489_0_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5e18fb48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2d5e18fb489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2d5e18fb489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f908b3c26e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2f908b3c26e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2f908b3c26e_0_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810e697be_1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31810e697be_1_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31810e697be_1_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810e697be_1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31810e697be_1_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31810e697be_1_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2"/>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3124200" y="4767263"/>
            <a:ext cx="35241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000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 type="body"/>
          </p:nvPr>
        </p:nvSpPr>
        <p:spPr>
          <a:xfrm rot="5400000">
            <a:off x="2874750" y="-1217399"/>
            <a:ext cx="3394500"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3" name="Google Shape;73;p11"/>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4" name="Google Shape;74;p11"/>
          <p:cNvSpPr txBox="1"/>
          <p:nvPr>
            <p:ph idx="11" type="ftr"/>
          </p:nvPr>
        </p:nvSpPr>
        <p:spPr>
          <a:xfrm>
            <a:off x="3124200" y="4767263"/>
            <a:ext cx="35433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6012600" y="771581"/>
            <a:ext cx="3291000"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000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 type="body"/>
          </p:nvPr>
        </p:nvSpPr>
        <p:spPr>
          <a:xfrm rot="5400000">
            <a:off x="1821600" y="-1209619"/>
            <a:ext cx="3291000"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9" name="Google Shape;79;p12"/>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0" name="Google Shape;80;p12"/>
          <p:cNvSpPr txBox="1"/>
          <p:nvPr>
            <p:ph idx="11" type="ftr"/>
          </p:nvPr>
        </p:nvSpPr>
        <p:spPr>
          <a:xfrm>
            <a:off x="3124200" y="4767263"/>
            <a:ext cx="36957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000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3124200" y="4767263"/>
            <a:ext cx="33654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4"/>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000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subTitle"/>
          </p:nvPr>
        </p:nvSpPr>
        <p:spPr>
          <a:xfrm>
            <a:off x="1371600" y="2914650"/>
            <a:ext cx="6400800" cy="13143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00"/>
              </a:spcBef>
              <a:spcAft>
                <a:spcPts val="0"/>
              </a:spcAft>
              <a:buClr>
                <a:srgbClr val="888888"/>
              </a:buClr>
              <a:buSzPts val="2000"/>
              <a:buNone/>
              <a:defRPr>
                <a:solidFill>
                  <a:srgbClr val="888888"/>
                </a:solidFill>
              </a:defRPr>
            </a:lvl1pPr>
            <a:lvl2pPr lvl="1" algn="ctr">
              <a:lnSpc>
                <a:spcPct val="100000"/>
              </a:lnSpc>
              <a:spcBef>
                <a:spcPts val="360"/>
              </a:spcBef>
              <a:spcAft>
                <a:spcPts val="0"/>
              </a:spcAft>
              <a:buClr>
                <a:srgbClr val="888888"/>
              </a:buClr>
              <a:buSzPts val="1800"/>
              <a:buNone/>
              <a:defRPr>
                <a:solidFill>
                  <a:srgbClr val="888888"/>
                </a:solidFill>
              </a:defRPr>
            </a:lvl2pPr>
            <a:lvl3pPr lvl="2" algn="ctr">
              <a:lnSpc>
                <a:spcPct val="100000"/>
              </a:lnSpc>
              <a:spcBef>
                <a:spcPts val="320"/>
              </a:spcBef>
              <a:spcAft>
                <a:spcPts val="0"/>
              </a:spcAft>
              <a:buClr>
                <a:srgbClr val="888888"/>
              </a:buClr>
              <a:buSzPts val="1600"/>
              <a:buNone/>
              <a:defRPr>
                <a:solidFill>
                  <a:srgbClr val="888888"/>
                </a:solidFill>
              </a:defRPr>
            </a:lvl3pPr>
            <a:lvl4pPr lvl="3" algn="ctr">
              <a:lnSpc>
                <a:spcPct val="100000"/>
              </a:lnSpc>
              <a:spcBef>
                <a:spcPts val="280"/>
              </a:spcBef>
              <a:spcAft>
                <a:spcPts val="0"/>
              </a:spcAft>
              <a:buClr>
                <a:srgbClr val="888888"/>
              </a:buClr>
              <a:buSzPts val="1400"/>
              <a:buNone/>
              <a:defRPr>
                <a:solidFill>
                  <a:srgbClr val="888888"/>
                </a:solidFill>
              </a:defRPr>
            </a:lvl4pPr>
            <a:lvl5pPr lvl="4" algn="ctr">
              <a:lnSpc>
                <a:spcPct val="100000"/>
              </a:lnSpc>
              <a:spcBef>
                <a:spcPts val="280"/>
              </a:spcBef>
              <a:spcAft>
                <a:spcPts val="0"/>
              </a:spcAft>
              <a:buClr>
                <a:srgbClr val="888888"/>
              </a:buClr>
              <a:buSzPts val="1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6" name="Google Shape;26;p4"/>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124200" y="4767263"/>
            <a:ext cx="35622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5"/>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000FF"/>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2" name="Google Shape;32;p5"/>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1" type="ftr"/>
          </p:nvPr>
        </p:nvSpPr>
        <p:spPr>
          <a:xfrm>
            <a:off x="3124200" y="4767263"/>
            <a:ext cx="36513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000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 type="body"/>
          </p:nvPr>
        </p:nvSpPr>
        <p:spPr>
          <a:xfrm>
            <a:off x="457200" y="900113"/>
            <a:ext cx="4038600" cy="25455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8" name="Google Shape;38;p6"/>
          <p:cNvSpPr txBox="1"/>
          <p:nvPr>
            <p:ph idx="2" type="body"/>
          </p:nvPr>
        </p:nvSpPr>
        <p:spPr>
          <a:xfrm>
            <a:off x="4648200" y="900113"/>
            <a:ext cx="4038600" cy="25455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9" name="Google Shape;39;p6"/>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1" type="ftr"/>
          </p:nvPr>
        </p:nvSpPr>
        <p:spPr>
          <a:xfrm>
            <a:off x="3124200" y="4767263"/>
            <a:ext cx="38355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000FF"/>
              </a:buClr>
              <a:buSzPts val="2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7"/>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7"/>
          <p:cNvSpPr txBox="1"/>
          <p:nvPr>
            <p:ph idx="3" type="body"/>
          </p:nvPr>
        </p:nvSpPr>
        <p:spPr>
          <a:xfrm>
            <a:off x="4645026" y="1151335"/>
            <a:ext cx="4041900" cy="4797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7"/>
          <p:cNvSpPr txBox="1"/>
          <p:nvPr>
            <p:ph idx="4" type="body"/>
          </p:nvPr>
        </p:nvSpPr>
        <p:spPr>
          <a:xfrm>
            <a:off x="4645026" y="1631156"/>
            <a:ext cx="4041900" cy="29634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7"/>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1" type="ftr"/>
          </p:nvPr>
        </p:nvSpPr>
        <p:spPr>
          <a:xfrm>
            <a:off x="3124200" y="4767263"/>
            <a:ext cx="3549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0" name="Google Shape;50;p7"/>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000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1" type="ftr"/>
          </p:nvPr>
        </p:nvSpPr>
        <p:spPr>
          <a:xfrm>
            <a:off x="3124200" y="4767263"/>
            <a:ext cx="37083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8"/>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457201" y="204787"/>
            <a:ext cx="3008400" cy="8715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0000FF"/>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9" name="Google Shape;59;p9"/>
          <p:cNvSpPr txBox="1"/>
          <p:nvPr>
            <p:ph idx="2" type="body"/>
          </p:nvPr>
        </p:nvSpPr>
        <p:spPr>
          <a:xfrm>
            <a:off x="457201" y="1076326"/>
            <a:ext cx="3008400" cy="3518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0" name="Google Shape;60;p9"/>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1" type="ftr"/>
          </p:nvPr>
        </p:nvSpPr>
        <p:spPr>
          <a:xfrm>
            <a:off x="3124200" y="4767263"/>
            <a:ext cx="35751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2" name="Google Shape;62;p9"/>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0000FF"/>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p:nvPr>
            <p:ph idx="2" type="pic"/>
          </p:nvPr>
        </p:nvSpPr>
        <p:spPr>
          <a:xfrm>
            <a:off x="1792288" y="459581"/>
            <a:ext cx="5486400" cy="3086100"/>
          </a:xfrm>
          <a:prstGeom prst="rect">
            <a:avLst/>
          </a:prstGeom>
          <a:noFill/>
          <a:ln>
            <a:noFill/>
          </a:ln>
        </p:spPr>
      </p:sp>
      <p:sp>
        <p:nvSpPr>
          <p:cNvPr id="66" name="Google Shape;66;p10"/>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7" name="Google Shape;67;p10"/>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8" name="Google Shape;68;p10"/>
          <p:cNvSpPr txBox="1"/>
          <p:nvPr>
            <p:ph idx="11" type="ftr"/>
          </p:nvPr>
        </p:nvSpPr>
        <p:spPr>
          <a:xfrm>
            <a:off x="3124200" y="4767263"/>
            <a:ext cx="35622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9" name="Google Shape;69;p10"/>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rgbClr val="0000FF"/>
              </a:buClr>
              <a:buSzPts val="2800"/>
              <a:buFont typeface="Calibri"/>
              <a:buNone/>
              <a:defRPr b="1" i="0" sz="2800" u="none" cap="none" strike="noStrike">
                <a:solidFill>
                  <a:srgbClr val="0000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1pPr>
            <a:lvl2pPr indent="-342900" lvl="1" marL="914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30200" lvl="2" marL="1371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logicallyfacts.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3"/>
          <p:cNvSpPr txBox="1"/>
          <p:nvPr/>
        </p:nvSpPr>
        <p:spPr>
          <a:xfrm>
            <a:off x="1371600" y="1245850"/>
            <a:ext cx="6400800" cy="6828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000000"/>
              </a:buClr>
              <a:buSzPts val="2000"/>
              <a:buFont typeface="Arial"/>
              <a:buNone/>
            </a:pPr>
            <a:r>
              <a:rPr b="1" lang="en-US" sz="2000">
                <a:solidFill>
                  <a:srgbClr val="366092"/>
                </a:solidFill>
              </a:rPr>
              <a:t>Misinformation Identification: An Agentic </a:t>
            </a:r>
            <a:endParaRPr b="1" sz="2000">
              <a:solidFill>
                <a:srgbClr val="366092"/>
              </a:solidFill>
            </a:endParaRPr>
          </a:p>
          <a:p>
            <a:pPr indent="-342900" lvl="0" marL="342900" marR="0" rtl="0" algn="ctr">
              <a:lnSpc>
                <a:spcPct val="100000"/>
              </a:lnSpc>
              <a:spcBef>
                <a:spcPts val="0"/>
              </a:spcBef>
              <a:spcAft>
                <a:spcPts val="0"/>
              </a:spcAft>
              <a:buClr>
                <a:srgbClr val="000000"/>
              </a:buClr>
              <a:buSzPts val="2000"/>
              <a:buFont typeface="Arial"/>
              <a:buNone/>
            </a:pPr>
            <a:r>
              <a:rPr b="1" lang="en-US" sz="2000">
                <a:solidFill>
                  <a:srgbClr val="366092"/>
                </a:solidFill>
              </a:rPr>
              <a:t>RAG based Technique</a:t>
            </a:r>
            <a:endParaRPr b="0" i="0" sz="1400" u="none" cap="none" strike="noStrike">
              <a:solidFill>
                <a:srgbClr val="000000"/>
              </a:solidFill>
              <a:latin typeface="Arial"/>
              <a:ea typeface="Arial"/>
              <a:cs typeface="Arial"/>
              <a:sym typeface="Arial"/>
            </a:endParaRPr>
          </a:p>
        </p:txBody>
      </p:sp>
      <p:sp>
        <p:nvSpPr>
          <p:cNvPr id="88" name="Google Shape;88;p13"/>
          <p:cNvSpPr txBox="1"/>
          <p:nvPr/>
        </p:nvSpPr>
        <p:spPr>
          <a:xfrm>
            <a:off x="1692900" y="2386450"/>
            <a:ext cx="28791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Submitted by, </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lang="en-US">
                <a:solidFill>
                  <a:schemeClr val="dk1"/>
                </a:solidFill>
                <a:latin typeface="Calibri"/>
                <a:ea typeface="Calibri"/>
                <a:cs typeface="Calibri"/>
                <a:sym typeface="Calibri"/>
              </a:rPr>
              <a:t>Jimmy Aghera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Department of </a:t>
            </a:r>
            <a:r>
              <a:rPr lang="en-US">
                <a:solidFill>
                  <a:schemeClr val="dk1"/>
                </a:solidFill>
                <a:latin typeface="Calibri"/>
                <a:ea typeface="Calibri"/>
                <a:cs typeface="Calibri"/>
                <a:sym typeface="Calibri"/>
              </a:rPr>
              <a:t>Computer Science and Engineering</a:t>
            </a:r>
            <a:endParaRPr b="0" i="0" sz="1400" u="none" cap="none" strike="noStrike">
              <a:solidFill>
                <a:srgbClr val="000000"/>
              </a:solidFill>
              <a:latin typeface="Arial"/>
              <a:ea typeface="Arial"/>
              <a:cs typeface="Arial"/>
              <a:sym typeface="Arial"/>
            </a:endParaRPr>
          </a:p>
        </p:txBody>
      </p:sp>
      <p:sp>
        <p:nvSpPr>
          <p:cNvPr id="89" name="Google Shape;89;p13"/>
          <p:cNvSpPr txBox="1"/>
          <p:nvPr/>
        </p:nvSpPr>
        <p:spPr>
          <a:xfrm>
            <a:off x="4572000" y="2386450"/>
            <a:ext cx="2879100" cy="954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Submitted to, </a:t>
            </a:r>
            <a:endParaRPr>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400"/>
              <a:buFont typeface="Arial"/>
              <a:buNone/>
            </a:pPr>
            <a:r>
              <a:rPr b="1" lang="en-US">
                <a:solidFill>
                  <a:schemeClr val="dk1"/>
                </a:solidFill>
                <a:latin typeface="Calibri"/>
                <a:ea typeface="Calibri"/>
                <a:cs typeface="Calibri"/>
                <a:sym typeface="Calibri"/>
              </a:rPr>
              <a:t>Prof. Durga Toshniwal</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Department of </a:t>
            </a:r>
            <a:r>
              <a:rPr lang="en-US">
                <a:solidFill>
                  <a:schemeClr val="dk1"/>
                </a:solidFill>
                <a:latin typeface="Calibri"/>
                <a:ea typeface="Calibri"/>
                <a:cs typeface="Calibri"/>
                <a:sym typeface="Calibri"/>
              </a:rPr>
              <a:t>Computer Science and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Research Gap</a:t>
            </a:r>
            <a:endParaRPr/>
          </a:p>
        </p:txBody>
      </p:sp>
      <p:sp>
        <p:nvSpPr>
          <p:cNvPr id="166" name="Google Shape;166;p22"/>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67" name="Google Shape;167;p22"/>
          <p:cNvSpPr txBox="1"/>
          <p:nvPr/>
        </p:nvSpPr>
        <p:spPr>
          <a:xfrm>
            <a:off x="302550" y="926725"/>
            <a:ext cx="8325300" cy="3281700"/>
          </a:xfrm>
          <a:prstGeom prst="rect">
            <a:avLst/>
          </a:prstGeom>
          <a:noFill/>
          <a:ln>
            <a:noFill/>
          </a:ln>
        </p:spPr>
        <p:txBody>
          <a:bodyPr anchorCtr="0" anchor="t" bIns="45700" lIns="91425" spcFirstLastPara="1" rIns="91425" wrap="square" tIns="45700">
            <a:spAutoFit/>
          </a:bodyPr>
          <a:lstStyle/>
          <a:p>
            <a:pPr indent="-317500" lvl="0" marL="457200" rtl="0" algn="l">
              <a:lnSpc>
                <a:spcPct val="115000"/>
              </a:lnSpc>
              <a:spcBef>
                <a:spcPts val="0"/>
              </a:spcBef>
              <a:spcAft>
                <a:spcPts val="0"/>
              </a:spcAft>
              <a:buSzPts val="1400"/>
              <a:buChar char="●"/>
            </a:pPr>
            <a:r>
              <a:rPr lang="en-US"/>
              <a:t>Traditional machine learning and RNN-based techniques are insufficient for this problem as they struggle with understanding the context of language and generating quick outputs for longer sentences.</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US"/>
              <a:t>Fine-tuning approaches, though useful, rely on models trained on limited datasets that are not frequently updated, leading to reduced accuracy, as noted in the literature.</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US"/>
              <a:t>While RAG-based techniques have shown superior performance, some, like TrumorGPT, lack evidence-based fact-checking, making them less trustworthy for users.</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US"/>
              <a:t>Additionally, most RAG-based methods depend on top-K retrieval techniques, which can compromise the reliability of the generated answers.</a:t>
            </a:r>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chemeClr val="dk1"/>
              </a:buClr>
              <a:buSzPts val="1100"/>
              <a:buFont typeface="Arial"/>
              <a:buNone/>
            </a:pPr>
            <a:r>
              <a:rPr lang="en-US" sz="2500">
                <a:solidFill>
                  <a:srgbClr val="366092"/>
                </a:solidFill>
                <a:latin typeface="Arial"/>
                <a:ea typeface="Arial"/>
                <a:cs typeface="Arial"/>
                <a:sym typeface="Arial"/>
              </a:rPr>
              <a:t>Proposed Methodology</a:t>
            </a:r>
            <a:endParaRPr/>
          </a:p>
        </p:txBody>
      </p:sp>
      <p:sp>
        <p:nvSpPr>
          <p:cNvPr id="174" name="Google Shape;174;p23"/>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75" name="Google Shape;175;p23"/>
          <p:cNvSpPr txBox="1"/>
          <p:nvPr/>
        </p:nvSpPr>
        <p:spPr>
          <a:xfrm>
            <a:off x="283025" y="1063375"/>
            <a:ext cx="8325300" cy="3281700"/>
          </a:xfrm>
          <a:prstGeom prst="rect">
            <a:avLst/>
          </a:prstGeom>
          <a:noFill/>
          <a:ln>
            <a:noFill/>
          </a:ln>
        </p:spPr>
        <p:txBody>
          <a:bodyPr anchorCtr="0" anchor="t" bIns="45700" lIns="91425" spcFirstLastPara="1" rIns="91425" wrap="square" tIns="45700">
            <a:spAutoFit/>
          </a:bodyPr>
          <a:lstStyle/>
          <a:p>
            <a:pPr indent="-317500" lvl="0" marL="457200" rtl="0" algn="l">
              <a:lnSpc>
                <a:spcPct val="115000"/>
              </a:lnSpc>
              <a:spcBef>
                <a:spcPts val="0"/>
              </a:spcBef>
              <a:spcAft>
                <a:spcPts val="0"/>
              </a:spcAft>
              <a:buClr>
                <a:schemeClr val="dk1"/>
              </a:buClr>
              <a:buSzPts val="1400"/>
              <a:buChar char="●"/>
            </a:pPr>
            <a:r>
              <a:rPr lang="en-US">
                <a:solidFill>
                  <a:schemeClr val="dk1"/>
                </a:solidFill>
              </a:rPr>
              <a:t>The proposed approach leverages a vector database like Chroma to replace traditional knowledge graphs, enabling faster and more efficient retrieval using Locality Sensitive Hashing (LSH).</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Unlike static datasets like Wikipedia, this method fetches false claims from fact-checking websites such as Logically, Boom, Ptinews, and Altnews. </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For each user query (e.g., a social media post), a similarity search retrieves relevant information from the vector database. These retrieved chunks are injected into a pre-trained LLM like GPT-4, which, using prompt engineering and in-context learning (ICL), assesses the factual accuracy of the query. If no relevant or conclusive data is found in the vector database, an LLM agent is employed to address the query.</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chemeClr val="dk1"/>
              </a:buClr>
              <a:buSzPts val="1100"/>
              <a:buFont typeface="Arial"/>
              <a:buNone/>
            </a:pPr>
            <a:r>
              <a:rPr lang="en-US" sz="2500">
                <a:solidFill>
                  <a:srgbClr val="366092"/>
                </a:solidFill>
                <a:latin typeface="Arial"/>
                <a:ea typeface="Arial"/>
                <a:cs typeface="Arial"/>
                <a:sym typeface="Arial"/>
              </a:rPr>
              <a:t>Proposed Methodology</a:t>
            </a:r>
            <a:endParaRPr/>
          </a:p>
        </p:txBody>
      </p:sp>
      <p:sp>
        <p:nvSpPr>
          <p:cNvPr id="182" name="Google Shape;182;p24"/>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83" name="Google Shape;183;p24"/>
          <p:cNvSpPr txBox="1"/>
          <p:nvPr/>
        </p:nvSpPr>
        <p:spPr>
          <a:xfrm>
            <a:off x="283025" y="1063375"/>
            <a:ext cx="8325300" cy="3281700"/>
          </a:xfrm>
          <a:prstGeom prst="rect">
            <a:avLst/>
          </a:prstGeom>
          <a:noFill/>
          <a:ln>
            <a:noFill/>
          </a:ln>
        </p:spPr>
        <p:txBody>
          <a:bodyPr anchorCtr="0" anchor="t" bIns="45700" lIns="91425" spcFirstLastPara="1" rIns="91425" wrap="square" tIns="45700">
            <a:spAutoFit/>
          </a:bodyPr>
          <a:lstStyle/>
          <a:p>
            <a:pPr indent="-317500" lvl="0" marL="457200" rtl="0" algn="l">
              <a:lnSpc>
                <a:spcPct val="115000"/>
              </a:lnSpc>
              <a:spcBef>
                <a:spcPts val="0"/>
              </a:spcBef>
              <a:spcAft>
                <a:spcPts val="0"/>
              </a:spcAft>
              <a:buSzPts val="1400"/>
              <a:buChar char="●"/>
            </a:pPr>
            <a:r>
              <a:rPr lang="en-US"/>
              <a:t>If relevant chunks are not found in the vector database, an agent will be triggered to search for new data across multiple sources using LLM tools. One of these tools will include the vector database itself, ensuring faster retrieval during the search process.</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US"/>
              <a:t>The agent will also be activated in cases where the generated answer is ambiguous due to contradictory chunks or partial claim matching. Unlike a single pipeline, the agent's iterative functionality allows it to continuously seek conclusive evidence by re-querying until a definitive result is obtained, which is essential when the query does not align with any pre-existing vector database chunks.</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US"/>
              <a:t>Additionally, all results fetched, whether from web searches or the vector database, include source links in their metadata, supporting evidence-based fact-checking.</a:t>
            </a:r>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457200" y="205975"/>
            <a:ext cx="48621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P</a:t>
            </a:r>
            <a:r>
              <a:rPr lang="en-US" sz="2500">
                <a:solidFill>
                  <a:srgbClr val="366092"/>
                </a:solidFill>
                <a:latin typeface="Arial"/>
                <a:ea typeface="Arial"/>
                <a:cs typeface="Arial"/>
                <a:sym typeface="Arial"/>
              </a:rPr>
              <a:t>roposed Methodology</a:t>
            </a:r>
            <a:endParaRPr/>
          </a:p>
        </p:txBody>
      </p:sp>
      <p:sp>
        <p:nvSpPr>
          <p:cNvPr id="190" name="Google Shape;190;p25"/>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91" name="Google Shape;191;p25"/>
          <p:cNvSpPr txBox="1"/>
          <p:nvPr/>
        </p:nvSpPr>
        <p:spPr>
          <a:xfrm>
            <a:off x="0" y="4368900"/>
            <a:ext cx="9144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200">
                <a:solidFill>
                  <a:schemeClr val="dk1"/>
                </a:solidFill>
                <a:latin typeface="Calibri"/>
                <a:ea typeface="Calibri"/>
                <a:cs typeface="Calibri"/>
                <a:sym typeface="Calibri"/>
              </a:rPr>
              <a:t>Figure 3: Workflow of Agentic RAG approach to detect misinformation </a:t>
            </a:r>
            <a:endParaRPr i="1" sz="1200">
              <a:solidFill>
                <a:schemeClr val="dk1"/>
              </a:solidFill>
              <a:latin typeface="Calibri"/>
              <a:ea typeface="Calibri"/>
              <a:cs typeface="Calibri"/>
              <a:sym typeface="Calibri"/>
            </a:endParaRPr>
          </a:p>
        </p:txBody>
      </p:sp>
      <p:pic>
        <p:nvPicPr>
          <p:cNvPr id="192" name="Google Shape;192;p25"/>
          <p:cNvPicPr preferRelativeResize="0"/>
          <p:nvPr/>
        </p:nvPicPr>
        <p:blipFill>
          <a:blip r:embed="rId3">
            <a:alphaModFix/>
          </a:blip>
          <a:stretch>
            <a:fillRect/>
          </a:stretch>
        </p:blipFill>
        <p:spPr>
          <a:xfrm>
            <a:off x="457200" y="205975"/>
            <a:ext cx="8481400" cy="4264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457200" y="205975"/>
            <a:ext cx="82389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Proposed Methodology</a:t>
            </a:r>
            <a:endParaRPr/>
          </a:p>
        </p:txBody>
      </p:sp>
      <p:sp>
        <p:nvSpPr>
          <p:cNvPr id="199" name="Google Shape;199;p26"/>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00" name="Google Shape;200;p26"/>
          <p:cNvSpPr txBox="1"/>
          <p:nvPr/>
        </p:nvSpPr>
        <p:spPr>
          <a:xfrm>
            <a:off x="457200" y="1063375"/>
            <a:ext cx="8151000" cy="3777300"/>
          </a:xfrm>
          <a:prstGeom prst="rect">
            <a:avLst/>
          </a:prstGeom>
          <a:noFill/>
          <a:ln>
            <a:noFill/>
          </a:ln>
        </p:spPr>
        <p:txBody>
          <a:bodyPr anchorCtr="0" anchor="t" bIns="45700" lIns="91425" spcFirstLastPara="1" rIns="91425" wrap="square" tIns="45700">
            <a:spAutoFit/>
          </a:bodyPr>
          <a:lstStyle/>
          <a:p>
            <a:pPr indent="-317500" lvl="0" marL="457200" rtl="0" algn="l">
              <a:lnSpc>
                <a:spcPct val="115000"/>
              </a:lnSpc>
              <a:spcBef>
                <a:spcPts val="0"/>
              </a:spcBef>
              <a:spcAft>
                <a:spcPts val="0"/>
              </a:spcAft>
              <a:buSzPts val="1400"/>
              <a:buChar char="●"/>
            </a:pPr>
            <a:r>
              <a:rPr lang="en-US"/>
              <a:t>Example Workflow of a Claim by Agentic RAG:</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Input Claim: "The average global temperature in 2023 was the highest ever recorded."</a:t>
            </a:r>
            <a:endParaRPr/>
          </a:p>
          <a:p>
            <a:pPr indent="457200" lvl="0" marL="0" rtl="0" algn="l">
              <a:lnSpc>
                <a:spcPct val="115000"/>
              </a:lnSpc>
              <a:spcBef>
                <a:spcPts val="0"/>
              </a:spcBef>
              <a:spcAft>
                <a:spcPts val="0"/>
              </a:spcAft>
              <a:buNone/>
            </a:pPr>
            <a:r>
              <a:rPr lang="en-US"/>
              <a:t>Decomposition:</a:t>
            </a:r>
            <a:endParaRPr/>
          </a:p>
          <a:p>
            <a:pPr indent="457200" lvl="0" marL="457200" rtl="0" algn="l">
              <a:lnSpc>
                <a:spcPct val="115000"/>
              </a:lnSpc>
              <a:spcBef>
                <a:spcPts val="0"/>
              </a:spcBef>
              <a:spcAft>
                <a:spcPts val="0"/>
              </a:spcAft>
              <a:buNone/>
            </a:pPr>
            <a:r>
              <a:rPr lang="en-US"/>
              <a:t>Sub-claim 1: "What was the average temperature in 2023?"</a:t>
            </a:r>
            <a:endParaRPr/>
          </a:p>
          <a:p>
            <a:pPr indent="0" lvl="0" marL="914400" rtl="0" algn="l">
              <a:lnSpc>
                <a:spcPct val="115000"/>
              </a:lnSpc>
              <a:spcBef>
                <a:spcPts val="0"/>
              </a:spcBef>
              <a:spcAft>
                <a:spcPts val="0"/>
              </a:spcAft>
              <a:buNone/>
            </a:pPr>
            <a:r>
              <a:rPr lang="en-US"/>
              <a:t>Sub-claim 2: "Was this the highest ever recorded?"</a:t>
            </a:r>
            <a:endParaRPr/>
          </a:p>
          <a:p>
            <a:pPr indent="457200" lvl="0" marL="0" rtl="0" algn="l">
              <a:lnSpc>
                <a:spcPct val="115000"/>
              </a:lnSpc>
              <a:spcBef>
                <a:spcPts val="0"/>
              </a:spcBef>
              <a:spcAft>
                <a:spcPts val="0"/>
              </a:spcAft>
              <a:buNone/>
            </a:pPr>
            <a:r>
              <a:rPr lang="en-US"/>
              <a:t>Search Queries and Results:</a:t>
            </a:r>
            <a:endParaRPr/>
          </a:p>
          <a:p>
            <a:pPr indent="0" lvl="0" marL="914400" rtl="0" algn="l">
              <a:lnSpc>
                <a:spcPct val="115000"/>
              </a:lnSpc>
              <a:spcBef>
                <a:spcPts val="0"/>
              </a:spcBef>
              <a:spcAft>
                <a:spcPts val="0"/>
              </a:spcAft>
              <a:buNone/>
            </a:pPr>
            <a:r>
              <a:rPr lang="en-US"/>
              <a:t>Result: "1.2°C higher than pre-industrial levels in 2023."</a:t>
            </a:r>
            <a:endParaRPr/>
          </a:p>
          <a:p>
            <a:pPr indent="457200" lvl="0" marL="457200" rtl="0" algn="l">
              <a:lnSpc>
                <a:spcPct val="115000"/>
              </a:lnSpc>
              <a:spcBef>
                <a:spcPts val="0"/>
              </a:spcBef>
              <a:spcAft>
                <a:spcPts val="0"/>
              </a:spcAft>
              <a:buNone/>
            </a:pPr>
            <a:r>
              <a:rPr lang="en-US"/>
              <a:t>Result: "Previous records show 2016 and 2019 were the hottest years before 2023."</a:t>
            </a:r>
            <a:endParaRPr/>
          </a:p>
          <a:p>
            <a:pPr indent="457200" lvl="0" marL="0" rtl="0" algn="l">
              <a:lnSpc>
                <a:spcPct val="115000"/>
              </a:lnSpc>
              <a:spcBef>
                <a:spcPts val="0"/>
              </a:spcBef>
              <a:spcAft>
                <a:spcPts val="0"/>
              </a:spcAft>
              <a:buNone/>
            </a:pPr>
            <a:r>
              <a:rPr lang="en-US"/>
              <a:t>Reasoning:</a:t>
            </a:r>
            <a:endParaRPr/>
          </a:p>
          <a:p>
            <a:pPr indent="457200" lvl="0" marL="457200" rtl="0" algn="l">
              <a:lnSpc>
                <a:spcPct val="115000"/>
              </a:lnSpc>
              <a:spcBef>
                <a:spcPts val="0"/>
              </a:spcBef>
              <a:spcAft>
                <a:spcPts val="0"/>
              </a:spcAft>
              <a:buNone/>
            </a:pPr>
            <a:r>
              <a:rPr lang="en-US"/>
              <a:t>Sub-claim 1 resolved as True: "2023 temperature: 1.2°C higher."</a:t>
            </a:r>
            <a:endParaRPr/>
          </a:p>
          <a:p>
            <a:pPr indent="457200" lvl="0" marL="457200" rtl="0" algn="l">
              <a:lnSpc>
                <a:spcPct val="115000"/>
              </a:lnSpc>
              <a:spcBef>
                <a:spcPts val="0"/>
              </a:spcBef>
              <a:spcAft>
                <a:spcPts val="0"/>
              </a:spcAft>
              <a:buNone/>
            </a:pPr>
            <a:r>
              <a:rPr lang="en-US"/>
              <a:t>Sub-claim 2 resolved as True: "Higher than 2016 and 2019."</a:t>
            </a:r>
            <a:endParaRPr/>
          </a:p>
          <a:p>
            <a:pPr indent="0" lvl="0" marL="457200" rtl="0" algn="l">
              <a:lnSpc>
                <a:spcPct val="115000"/>
              </a:lnSpc>
              <a:spcBef>
                <a:spcPts val="0"/>
              </a:spcBef>
              <a:spcAft>
                <a:spcPts val="0"/>
              </a:spcAft>
              <a:buNone/>
            </a:pPr>
            <a:r>
              <a:rPr lang="en-US"/>
              <a:t>Output:</a:t>
            </a:r>
            <a:endParaRPr/>
          </a:p>
          <a:p>
            <a:pPr indent="457200" lvl="0" marL="457200" rtl="0" algn="l">
              <a:lnSpc>
                <a:spcPct val="115000"/>
              </a:lnSpc>
              <a:spcBef>
                <a:spcPts val="0"/>
              </a:spcBef>
              <a:spcAft>
                <a:spcPts val="0"/>
              </a:spcAft>
              <a:buNone/>
            </a:pPr>
            <a:r>
              <a:rPr lang="en-US"/>
              <a:t>Combined analysis: "True statement"</a:t>
            </a:r>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Dataset Used</a:t>
            </a:r>
            <a:endParaRPr/>
          </a:p>
        </p:txBody>
      </p:sp>
      <p:sp>
        <p:nvSpPr>
          <p:cNvPr id="207" name="Google Shape;207;p27"/>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08" name="Google Shape;208;p27"/>
          <p:cNvSpPr txBox="1"/>
          <p:nvPr/>
        </p:nvSpPr>
        <p:spPr>
          <a:xfrm>
            <a:off x="457200" y="1063375"/>
            <a:ext cx="8229600" cy="307800"/>
          </a:xfrm>
          <a:prstGeom prst="rect">
            <a:avLst/>
          </a:prstGeom>
          <a:noFill/>
          <a:ln>
            <a:noFill/>
          </a:ln>
        </p:spPr>
        <p:txBody>
          <a:bodyPr anchorCtr="0" anchor="t" bIns="45700" lIns="91425" spcFirstLastPara="1" rIns="91425" wrap="square" tIns="45700">
            <a:spAutoFit/>
          </a:bodyPr>
          <a:lstStyle/>
          <a:p>
            <a:pPr indent="0" lvl="0" marL="457200" rtl="0" algn="l">
              <a:lnSpc>
                <a:spcPct val="115000"/>
              </a:lnSpc>
              <a:spcBef>
                <a:spcPts val="0"/>
              </a:spcBef>
              <a:spcAft>
                <a:spcPts val="0"/>
              </a:spcAft>
              <a:buNone/>
            </a:pPr>
            <a:r>
              <a:t/>
            </a:r>
            <a:endParaRPr/>
          </a:p>
        </p:txBody>
      </p:sp>
      <p:sp>
        <p:nvSpPr>
          <p:cNvPr id="209" name="Google Shape;209;p27"/>
          <p:cNvSpPr txBox="1"/>
          <p:nvPr/>
        </p:nvSpPr>
        <p:spPr>
          <a:xfrm>
            <a:off x="457200" y="1063375"/>
            <a:ext cx="8229600" cy="3033900"/>
          </a:xfrm>
          <a:prstGeom prst="rect">
            <a:avLst/>
          </a:prstGeom>
          <a:noFill/>
          <a:ln>
            <a:noFill/>
          </a:ln>
        </p:spPr>
        <p:txBody>
          <a:bodyPr anchorCtr="0" anchor="t" bIns="45700" lIns="91425" spcFirstLastPara="1" rIns="91425" wrap="square" tIns="45700">
            <a:spAutoFit/>
          </a:bodyPr>
          <a:lstStyle/>
          <a:p>
            <a:pPr indent="-317500" lvl="0" marL="457200" rtl="0" algn="l">
              <a:lnSpc>
                <a:spcPct val="115000"/>
              </a:lnSpc>
              <a:spcBef>
                <a:spcPts val="0"/>
              </a:spcBef>
              <a:spcAft>
                <a:spcPts val="0"/>
              </a:spcAft>
              <a:buSzPts val="1400"/>
              <a:buChar char="●"/>
            </a:pPr>
            <a:r>
              <a:rPr lang="en-US"/>
              <a:t>Data is scraped from (</a:t>
            </a:r>
            <a:r>
              <a:rPr lang="en-US" u="sng">
                <a:solidFill>
                  <a:schemeClr val="hlink"/>
                </a:solidFill>
                <a:hlinkClick r:id="rId3"/>
              </a:rPr>
              <a:t>http://logicallyfacts.com</a:t>
            </a:r>
            <a:r>
              <a:rPr lang="en-US"/>
              <a:t>).</a:t>
            </a:r>
            <a:endParaRPr/>
          </a:p>
          <a:p>
            <a:pPr indent="-317500" lvl="0" marL="457200" rtl="0" algn="l">
              <a:lnSpc>
                <a:spcPct val="115000"/>
              </a:lnSpc>
              <a:spcBef>
                <a:spcPts val="0"/>
              </a:spcBef>
              <a:spcAft>
                <a:spcPts val="0"/>
              </a:spcAft>
              <a:buSzPts val="1400"/>
              <a:buChar char="●"/>
            </a:pPr>
            <a:r>
              <a:rPr lang="en-US"/>
              <a:t>Current data </a:t>
            </a:r>
            <a:r>
              <a:rPr lang="en-US"/>
              <a:t>have</a:t>
            </a:r>
            <a:r>
              <a:rPr lang="en-US"/>
              <a:t> </a:t>
            </a:r>
            <a:r>
              <a:rPr lang="en-US"/>
              <a:t>attributes</a:t>
            </a:r>
            <a:r>
              <a:rPr lang="en-US"/>
              <a:t> as follows:</a:t>
            </a:r>
            <a:endParaRPr/>
          </a:p>
          <a:p>
            <a:pPr indent="-317500" lvl="1" marL="914400" rtl="0" algn="l">
              <a:lnSpc>
                <a:spcPct val="115000"/>
              </a:lnSpc>
              <a:spcBef>
                <a:spcPts val="0"/>
              </a:spcBef>
              <a:spcAft>
                <a:spcPts val="0"/>
              </a:spcAft>
              <a:buSzPts val="1400"/>
              <a:buChar char="○"/>
            </a:pPr>
            <a:r>
              <a:rPr b="1" lang="en-US"/>
              <a:t>Topic : </a:t>
            </a:r>
            <a:r>
              <a:rPr lang="en-US"/>
              <a:t>string</a:t>
            </a:r>
            <a:endParaRPr/>
          </a:p>
          <a:p>
            <a:pPr indent="-317500" lvl="1" marL="914400" rtl="0" algn="l">
              <a:lnSpc>
                <a:spcPct val="115000"/>
              </a:lnSpc>
              <a:spcBef>
                <a:spcPts val="0"/>
              </a:spcBef>
              <a:spcAft>
                <a:spcPts val="0"/>
              </a:spcAft>
              <a:buSzPts val="1400"/>
              <a:buChar char="○"/>
            </a:pPr>
            <a:r>
              <a:rPr b="1" lang="en-US"/>
              <a:t>Author : </a:t>
            </a:r>
            <a:r>
              <a:rPr lang="en-US"/>
              <a:t>string</a:t>
            </a:r>
            <a:endParaRPr/>
          </a:p>
          <a:p>
            <a:pPr indent="-317500" lvl="1" marL="914400" rtl="0" algn="l">
              <a:lnSpc>
                <a:spcPct val="115000"/>
              </a:lnSpc>
              <a:spcBef>
                <a:spcPts val="0"/>
              </a:spcBef>
              <a:spcAft>
                <a:spcPts val="0"/>
              </a:spcAft>
              <a:buSzPts val="1400"/>
              <a:buChar char="○"/>
            </a:pPr>
            <a:r>
              <a:rPr b="1" lang="en-US"/>
              <a:t>Date : </a:t>
            </a:r>
            <a:r>
              <a:rPr lang="en-US"/>
              <a:t>date</a:t>
            </a:r>
            <a:endParaRPr/>
          </a:p>
          <a:p>
            <a:pPr indent="-317500" lvl="1" marL="914400" rtl="0" algn="l">
              <a:lnSpc>
                <a:spcPct val="115000"/>
              </a:lnSpc>
              <a:spcBef>
                <a:spcPts val="0"/>
              </a:spcBef>
              <a:spcAft>
                <a:spcPts val="0"/>
              </a:spcAft>
              <a:buSzPts val="1400"/>
              <a:buChar char="○"/>
            </a:pPr>
            <a:r>
              <a:rPr b="1" lang="en-US"/>
              <a:t>Category : </a:t>
            </a:r>
            <a:r>
              <a:rPr lang="en-US">
                <a:solidFill>
                  <a:schemeClr val="dk1"/>
                </a:solidFill>
              </a:rPr>
              <a:t>enum('climate', 'conspiracies', 'economics', 'events', 'geopolitical', 'health',</a:t>
            </a:r>
            <a:endParaRPr>
              <a:solidFill>
                <a:schemeClr val="dk1"/>
              </a:solidFill>
            </a:endParaRPr>
          </a:p>
          <a:p>
            <a:pPr indent="0" lvl="0" marL="914400" rtl="0" algn="l">
              <a:lnSpc>
                <a:spcPct val="115000"/>
              </a:lnSpc>
              <a:spcBef>
                <a:spcPts val="0"/>
              </a:spcBef>
              <a:spcAft>
                <a:spcPts val="0"/>
              </a:spcAft>
              <a:buNone/>
            </a:pPr>
            <a:r>
              <a:rPr lang="en-US">
                <a:solidFill>
                  <a:schemeClr val="dk1"/>
                </a:solidFill>
              </a:rPr>
              <a:t> 'human-rights', 'media', 'politics', 'tech', 'conflict', 'sports')</a:t>
            </a:r>
            <a:endParaRPr b="1"/>
          </a:p>
          <a:p>
            <a:pPr indent="-317500" lvl="1" marL="914400" rtl="0" algn="l">
              <a:lnSpc>
                <a:spcPct val="115000"/>
              </a:lnSpc>
              <a:spcBef>
                <a:spcPts val="0"/>
              </a:spcBef>
              <a:spcAft>
                <a:spcPts val="0"/>
              </a:spcAft>
              <a:buSzPts val="1400"/>
              <a:buChar char="○"/>
            </a:pPr>
            <a:r>
              <a:rPr b="1" lang="en-US"/>
              <a:t>Context : </a:t>
            </a:r>
            <a:r>
              <a:rPr lang="en-US"/>
              <a:t>string</a:t>
            </a:r>
            <a:endParaRPr/>
          </a:p>
          <a:p>
            <a:pPr indent="-317500" lvl="1" marL="914400" rtl="0" algn="l">
              <a:lnSpc>
                <a:spcPct val="115000"/>
              </a:lnSpc>
              <a:spcBef>
                <a:spcPts val="0"/>
              </a:spcBef>
              <a:spcAft>
                <a:spcPts val="0"/>
              </a:spcAft>
              <a:buSzPts val="1400"/>
              <a:buChar char="○"/>
            </a:pPr>
            <a:r>
              <a:rPr b="1" lang="en-US"/>
              <a:t>Verdict_Status : </a:t>
            </a:r>
            <a:r>
              <a:rPr lang="en-US"/>
              <a:t>enum('Fact-Check', 'Unknown')</a:t>
            </a:r>
            <a:endParaRPr/>
          </a:p>
          <a:p>
            <a:pPr indent="-317500" lvl="1" marL="914400" rtl="0" algn="l">
              <a:lnSpc>
                <a:spcPct val="115000"/>
              </a:lnSpc>
              <a:spcBef>
                <a:spcPts val="0"/>
              </a:spcBef>
              <a:spcAft>
                <a:spcPts val="0"/>
              </a:spcAft>
              <a:buSzPts val="1400"/>
              <a:buChar char="○"/>
            </a:pPr>
            <a:r>
              <a:rPr b="1" lang="en-US"/>
              <a:t>Verdict :</a:t>
            </a:r>
            <a:r>
              <a:rPr lang="en-US"/>
              <a:t> enum('False', 'Misleading', </a:t>
            </a:r>
            <a:r>
              <a:rPr lang="en-US"/>
              <a:t>'Partly_True'</a:t>
            </a:r>
            <a:r>
              <a:rPr lang="en-US"/>
              <a:t>, </a:t>
            </a:r>
            <a:r>
              <a:rPr lang="en-US"/>
              <a:t>'True'</a:t>
            </a:r>
            <a:r>
              <a:rPr lang="en-US"/>
              <a:t>, </a:t>
            </a:r>
            <a:r>
              <a:rPr lang="en-US">
                <a:solidFill>
                  <a:schemeClr val="dk1"/>
                </a:solidFill>
              </a:rPr>
              <a:t>'Fake'</a:t>
            </a:r>
            <a:r>
              <a:rPr lang="en-US"/>
              <a:t>)</a:t>
            </a:r>
            <a:endParaRPr/>
          </a:p>
          <a:p>
            <a:pPr indent="-317500" lvl="1" marL="914400" rtl="0" algn="l">
              <a:lnSpc>
                <a:spcPct val="115000"/>
              </a:lnSpc>
              <a:spcBef>
                <a:spcPts val="0"/>
              </a:spcBef>
              <a:spcAft>
                <a:spcPts val="0"/>
              </a:spcAft>
              <a:buSzPts val="1400"/>
              <a:buChar char="○"/>
            </a:pPr>
            <a:r>
              <a:rPr b="1" lang="en-US"/>
              <a:t>Link : </a:t>
            </a:r>
            <a:r>
              <a:rPr lang="en-US"/>
              <a:t>url</a:t>
            </a:r>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The Data size as of now is </a:t>
            </a:r>
            <a:r>
              <a:rPr b="1" lang="en-US">
                <a:solidFill>
                  <a:schemeClr val="dk1"/>
                </a:solidFill>
              </a:rPr>
              <a:t>8475</a:t>
            </a:r>
            <a:r>
              <a:rPr lang="en-US">
                <a:solidFill>
                  <a:schemeClr val="dk1"/>
                </a:solidFill>
              </a:rPr>
              <a:t> entries.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Dataset Analysis</a:t>
            </a:r>
            <a:endParaRPr/>
          </a:p>
        </p:txBody>
      </p:sp>
      <p:sp>
        <p:nvSpPr>
          <p:cNvPr id="216" name="Google Shape;216;p28"/>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17" name="Google Shape;217;p28"/>
          <p:cNvSpPr txBox="1"/>
          <p:nvPr/>
        </p:nvSpPr>
        <p:spPr>
          <a:xfrm>
            <a:off x="457200" y="1063375"/>
            <a:ext cx="8229600" cy="307800"/>
          </a:xfrm>
          <a:prstGeom prst="rect">
            <a:avLst/>
          </a:prstGeom>
          <a:noFill/>
          <a:ln>
            <a:noFill/>
          </a:ln>
        </p:spPr>
        <p:txBody>
          <a:bodyPr anchorCtr="0" anchor="t" bIns="45700" lIns="91425" spcFirstLastPara="1" rIns="91425" wrap="square" tIns="45700">
            <a:spAutoFit/>
          </a:bodyPr>
          <a:lstStyle/>
          <a:p>
            <a:pPr indent="0" lvl="0" marL="457200" rtl="0" algn="l">
              <a:lnSpc>
                <a:spcPct val="115000"/>
              </a:lnSpc>
              <a:spcBef>
                <a:spcPts val="0"/>
              </a:spcBef>
              <a:spcAft>
                <a:spcPts val="0"/>
              </a:spcAft>
              <a:buNone/>
            </a:pPr>
            <a:r>
              <a:t/>
            </a:r>
            <a:endParaRPr/>
          </a:p>
        </p:txBody>
      </p:sp>
      <p:sp>
        <p:nvSpPr>
          <p:cNvPr id="218" name="Google Shape;218;p28"/>
          <p:cNvSpPr txBox="1"/>
          <p:nvPr/>
        </p:nvSpPr>
        <p:spPr>
          <a:xfrm>
            <a:off x="457200" y="1063375"/>
            <a:ext cx="8229600" cy="307800"/>
          </a:xfrm>
          <a:prstGeom prst="rect">
            <a:avLst/>
          </a:prstGeom>
          <a:noFill/>
          <a:ln>
            <a:noFill/>
          </a:ln>
        </p:spPr>
        <p:txBody>
          <a:bodyPr anchorCtr="0" anchor="t" bIns="45700" lIns="91425" spcFirstLastPara="1" rIns="91425" wrap="square" tIns="45700">
            <a:spAutoFit/>
          </a:bodyPr>
          <a:lstStyle/>
          <a:p>
            <a:pPr indent="0" lvl="0" marL="457200" rtl="0" algn="l">
              <a:lnSpc>
                <a:spcPct val="115000"/>
              </a:lnSpc>
              <a:spcBef>
                <a:spcPts val="0"/>
              </a:spcBef>
              <a:spcAft>
                <a:spcPts val="0"/>
              </a:spcAft>
              <a:buNone/>
            </a:pPr>
            <a:r>
              <a:t/>
            </a:r>
            <a:endParaRPr/>
          </a:p>
        </p:txBody>
      </p:sp>
      <p:pic>
        <p:nvPicPr>
          <p:cNvPr id="219" name="Google Shape;219;p28"/>
          <p:cNvPicPr preferRelativeResize="0"/>
          <p:nvPr/>
        </p:nvPicPr>
        <p:blipFill>
          <a:blip r:embed="rId3">
            <a:alphaModFix/>
          </a:blip>
          <a:stretch>
            <a:fillRect/>
          </a:stretch>
        </p:blipFill>
        <p:spPr>
          <a:xfrm>
            <a:off x="152400" y="977025"/>
            <a:ext cx="4464050" cy="3467526"/>
          </a:xfrm>
          <a:prstGeom prst="rect">
            <a:avLst/>
          </a:prstGeom>
          <a:noFill/>
          <a:ln>
            <a:noFill/>
          </a:ln>
        </p:spPr>
      </p:pic>
      <p:pic>
        <p:nvPicPr>
          <p:cNvPr id="220" name="Google Shape;220;p28"/>
          <p:cNvPicPr preferRelativeResize="0"/>
          <p:nvPr/>
        </p:nvPicPr>
        <p:blipFill>
          <a:blip r:embed="rId4">
            <a:alphaModFix/>
          </a:blip>
          <a:stretch>
            <a:fillRect/>
          </a:stretch>
        </p:blipFill>
        <p:spPr>
          <a:xfrm>
            <a:off x="4616450" y="1095751"/>
            <a:ext cx="4375149" cy="3058538"/>
          </a:xfrm>
          <a:prstGeom prst="rect">
            <a:avLst/>
          </a:prstGeom>
          <a:noFill/>
          <a:ln>
            <a:noFill/>
          </a:ln>
        </p:spPr>
      </p:pic>
      <p:sp>
        <p:nvSpPr>
          <p:cNvPr id="221" name="Google Shape;221;p28"/>
          <p:cNvSpPr txBox="1"/>
          <p:nvPr/>
        </p:nvSpPr>
        <p:spPr>
          <a:xfrm>
            <a:off x="884425" y="43382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200">
                <a:solidFill>
                  <a:schemeClr val="dk1"/>
                </a:solidFill>
                <a:latin typeface="Calibri"/>
                <a:ea typeface="Calibri"/>
                <a:cs typeface="Calibri"/>
                <a:sym typeface="Calibri"/>
              </a:rPr>
              <a:t>Figure 4: </a:t>
            </a:r>
            <a:r>
              <a:rPr i="1" lang="en-US" sz="1200">
                <a:solidFill>
                  <a:schemeClr val="dk1"/>
                </a:solidFill>
                <a:latin typeface="Calibri"/>
                <a:ea typeface="Calibri"/>
                <a:cs typeface="Calibri"/>
                <a:sym typeface="Calibri"/>
              </a:rPr>
              <a:t>Categories</a:t>
            </a:r>
            <a:endParaRPr/>
          </a:p>
        </p:txBody>
      </p:sp>
      <p:sp>
        <p:nvSpPr>
          <p:cNvPr id="222" name="Google Shape;222;p28"/>
          <p:cNvSpPr txBox="1"/>
          <p:nvPr/>
        </p:nvSpPr>
        <p:spPr>
          <a:xfrm>
            <a:off x="5304025" y="437990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200">
                <a:solidFill>
                  <a:schemeClr val="dk1"/>
                </a:solidFill>
                <a:latin typeface="Calibri"/>
                <a:ea typeface="Calibri"/>
                <a:cs typeface="Calibri"/>
                <a:sym typeface="Calibri"/>
              </a:rPr>
              <a:t>Figure 5: Verdict Classes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Dataset Analysis</a:t>
            </a:r>
            <a:endParaRPr/>
          </a:p>
        </p:txBody>
      </p:sp>
      <p:sp>
        <p:nvSpPr>
          <p:cNvPr id="229" name="Google Shape;229;p29"/>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30" name="Google Shape;230;p29"/>
          <p:cNvSpPr txBox="1"/>
          <p:nvPr/>
        </p:nvSpPr>
        <p:spPr>
          <a:xfrm>
            <a:off x="457200" y="1063375"/>
            <a:ext cx="8229600" cy="307800"/>
          </a:xfrm>
          <a:prstGeom prst="rect">
            <a:avLst/>
          </a:prstGeom>
          <a:noFill/>
          <a:ln>
            <a:noFill/>
          </a:ln>
        </p:spPr>
        <p:txBody>
          <a:bodyPr anchorCtr="0" anchor="t" bIns="45700" lIns="91425" spcFirstLastPara="1" rIns="91425" wrap="square" tIns="45700">
            <a:spAutoFit/>
          </a:bodyPr>
          <a:lstStyle/>
          <a:p>
            <a:pPr indent="0" lvl="0" marL="457200" rtl="0" algn="l">
              <a:lnSpc>
                <a:spcPct val="115000"/>
              </a:lnSpc>
              <a:spcBef>
                <a:spcPts val="0"/>
              </a:spcBef>
              <a:spcAft>
                <a:spcPts val="0"/>
              </a:spcAft>
              <a:buNone/>
            </a:pPr>
            <a:r>
              <a:t/>
            </a:r>
            <a:endParaRPr/>
          </a:p>
        </p:txBody>
      </p:sp>
      <p:sp>
        <p:nvSpPr>
          <p:cNvPr id="231" name="Google Shape;231;p29"/>
          <p:cNvSpPr txBox="1"/>
          <p:nvPr/>
        </p:nvSpPr>
        <p:spPr>
          <a:xfrm>
            <a:off x="457200" y="1063375"/>
            <a:ext cx="8229600" cy="307800"/>
          </a:xfrm>
          <a:prstGeom prst="rect">
            <a:avLst/>
          </a:prstGeom>
          <a:noFill/>
          <a:ln>
            <a:noFill/>
          </a:ln>
        </p:spPr>
        <p:txBody>
          <a:bodyPr anchorCtr="0" anchor="t" bIns="45700" lIns="91425" spcFirstLastPara="1" rIns="91425" wrap="square" tIns="45700">
            <a:spAutoFit/>
          </a:bodyPr>
          <a:lstStyle/>
          <a:p>
            <a:pPr indent="0" lvl="0" marL="457200" rtl="0" algn="l">
              <a:lnSpc>
                <a:spcPct val="115000"/>
              </a:lnSpc>
              <a:spcBef>
                <a:spcPts val="0"/>
              </a:spcBef>
              <a:spcAft>
                <a:spcPts val="0"/>
              </a:spcAft>
              <a:buNone/>
            </a:pPr>
            <a:r>
              <a:t/>
            </a:r>
            <a:endParaRPr/>
          </a:p>
        </p:txBody>
      </p:sp>
      <p:pic>
        <p:nvPicPr>
          <p:cNvPr id="232" name="Google Shape;232;p29"/>
          <p:cNvPicPr preferRelativeResize="0"/>
          <p:nvPr/>
        </p:nvPicPr>
        <p:blipFill>
          <a:blip r:embed="rId3">
            <a:alphaModFix/>
          </a:blip>
          <a:stretch>
            <a:fillRect/>
          </a:stretch>
        </p:blipFill>
        <p:spPr>
          <a:xfrm>
            <a:off x="1411175" y="922475"/>
            <a:ext cx="6321661" cy="3467525"/>
          </a:xfrm>
          <a:prstGeom prst="rect">
            <a:avLst/>
          </a:prstGeom>
          <a:noFill/>
          <a:ln>
            <a:noFill/>
          </a:ln>
        </p:spPr>
      </p:pic>
      <p:sp>
        <p:nvSpPr>
          <p:cNvPr id="233" name="Google Shape;233;p29"/>
          <p:cNvSpPr txBox="1"/>
          <p:nvPr/>
        </p:nvSpPr>
        <p:spPr>
          <a:xfrm>
            <a:off x="3072000" y="43382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200">
                <a:solidFill>
                  <a:schemeClr val="dk1"/>
                </a:solidFill>
                <a:latin typeface="Calibri"/>
                <a:ea typeface="Calibri"/>
                <a:cs typeface="Calibri"/>
                <a:sym typeface="Calibri"/>
              </a:rPr>
              <a:t>Figure 6: Factual </a:t>
            </a:r>
            <a:r>
              <a:rPr i="1" lang="en-US" sz="1200">
                <a:solidFill>
                  <a:schemeClr val="dk1"/>
                </a:solidFill>
                <a:latin typeface="Calibri"/>
                <a:ea typeface="Calibri"/>
                <a:cs typeface="Calibri"/>
                <a:sym typeface="Calibri"/>
              </a:rPr>
              <a:t>Data</a:t>
            </a:r>
            <a:r>
              <a:rPr i="1" lang="en-US" sz="1200">
                <a:solidFill>
                  <a:schemeClr val="dk1"/>
                </a:solidFill>
                <a:latin typeface="Calibri"/>
                <a:ea typeface="Calibri"/>
                <a:cs typeface="Calibri"/>
                <a:sym typeface="Calibri"/>
              </a:rPr>
              <a:t> timeline analysis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Experiments </a:t>
            </a:r>
            <a:endParaRPr/>
          </a:p>
        </p:txBody>
      </p:sp>
      <p:sp>
        <p:nvSpPr>
          <p:cNvPr id="240" name="Google Shape;240;p30"/>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41" name="Google Shape;241;p30"/>
          <p:cNvSpPr txBox="1"/>
          <p:nvPr/>
        </p:nvSpPr>
        <p:spPr>
          <a:xfrm>
            <a:off x="440275" y="1214350"/>
            <a:ext cx="4710900" cy="2538300"/>
          </a:xfrm>
          <a:prstGeom prst="rect">
            <a:avLst/>
          </a:prstGeom>
          <a:noFill/>
          <a:ln>
            <a:noFill/>
          </a:ln>
        </p:spPr>
        <p:txBody>
          <a:bodyPr anchorCtr="0" anchor="t" bIns="45700" lIns="91425" spcFirstLastPara="1" rIns="91425" wrap="square" tIns="45700">
            <a:spAutoFit/>
          </a:bodyPr>
          <a:lstStyle/>
          <a:p>
            <a:pPr indent="-317500" lvl="0" marL="457200" rtl="0" algn="l">
              <a:lnSpc>
                <a:spcPct val="115000"/>
              </a:lnSpc>
              <a:spcBef>
                <a:spcPts val="0"/>
              </a:spcBef>
              <a:spcAft>
                <a:spcPts val="0"/>
              </a:spcAft>
              <a:buSzPts val="1400"/>
              <a:buChar char="●"/>
            </a:pPr>
            <a:r>
              <a:rPr lang="en-US"/>
              <a:t>The testing of Politifact data was done to check the issues with RAG over Agentic RAG and this experiments shows that claims which were marked </a:t>
            </a:r>
            <a:r>
              <a:rPr lang="en-US"/>
              <a:t>false are more likely to be predicted as true.</a:t>
            </a:r>
            <a:endParaRPr/>
          </a:p>
          <a:p>
            <a:pPr indent="0" lvl="0" marL="914400" rtl="0" algn="l">
              <a:lnSpc>
                <a:spcPct val="115000"/>
              </a:lnSpc>
              <a:spcBef>
                <a:spcPts val="0"/>
              </a:spcBef>
              <a:spcAft>
                <a:spcPts val="0"/>
              </a:spcAft>
              <a:buNone/>
            </a:pPr>
            <a:r>
              <a:t/>
            </a:r>
            <a:endParaRPr/>
          </a:p>
          <a:p>
            <a:pPr indent="-317500" lvl="1" marL="914400" rtl="0" algn="l">
              <a:lnSpc>
                <a:spcPct val="115000"/>
              </a:lnSpc>
              <a:spcBef>
                <a:spcPts val="0"/>
              </a:spcBef>
              <a:spcAft>
                <a:spcPts val="0"/>
              </a:spcAft>
              <a:buSzPts val="1400"/>
              <a:buChar char="○"/>
            </a:pPr>
            <a:r>
              <a:rPr lang="en-US"/>
              <a:t>Accuracy: 78.00%</a:t>
            </a:r>
            <a:endParaRPr/>
          </a:p>
          <a:p>
            <a:pPr indent="-317500" lvl="1" marL="914400" rtl="0" algn="l">
              <a:lnSpc>
                <a:spcPct val="115000"/>
              </a:lnSpc>
              <a:spcBef>
                <a:spcPts val="0"/>
              </a:spcBef>
              <a:spcAft>
                <a:spcPts val="0"/>
              </a:spcAft>
              <a:buSzPts val="1400"/>
              <a:buChar char="○"/>
            </a:pPr>
            <a:r>
              <a:rPr lang="en-US"/>
              <a:t>Precision: 71.88%</a:t>
            </a:r>
            <a:endParaRPr/>
          </a:p>
          <a:p>
            <a:pPr indent="-317500" lvl="1" marL="914400" rtl="0" algn="l">
              <a:lnSpc>
                <a:spcPct val="115000"/>
              </a:lnSpc>
              <a:spcBef>
                <a:spcPts val="0"/>
              </a:spcBef>
              <a:spcAft>
                <a:spcPts val="0"/>
              </a:spcAft>
              <a:buSzPts val="1400"/>
              <a:buChar char="○"/>
            </a:pPr>
            <a:r>
              <a:rPr lang="en-US"/>
              <a:t>Recall: 92.00%</a:t>
            </a:r>
            <a:endParaRPr/>
          </a:p>
          <a:p>
            <a:pPr indent="-317500" lvl="1" marL="914400" rtl="0" algn="l">
              <a:lnSpc>
                <a:spcPct val="115000"/>
              </a:lnSpc>
              <a:spcBef>
                <a:spcPts val="0"/>
              </a:spcBef>
              <a:spcAft>
                <a:spcPts val="0"/>
              </a:spcAft>
              <a:buSzPts val="1400"/>
              <a:buChar char="○"/>
            </a:pPr>
            <a:r>
              <a:rPr lang="en-US"/>
              <a:t>F1 Score: 80.70%</a:t>
            </a:r>
            <a:endParaRPr/>
          </a:p>
          <a:p>
            <a:pPr indent="0" lvl="0" marL="457200" rtl="0" algn="l">
              <a:lnSpc>
                <a:spcPct val="115000"/>
              </a:lnSpc>
              <a:spcBef>
                <a:spcPts val="0"/>
              </a:spcBef>
              <a:spcAft>
                <a:spcPts val="0"/>
              </a:spcAft>
              <a:buNone/>
            </a:pPr>
            <a:r>
              <a:t/>
            </a:r>
            <a:endParaRPr/>
          </a:p>
        </p:txBody>
      </p:sp>
      <p:sp>
        <p:nvSpPr>
          <p:cNvPr id="242" name="Google Shape;242;p30"/>
          <p:cNvSpPr txBox="1"/>
          <p:nvPr/>
        </p:nvSpPr>
        <p:spPr>
          <a:xfrm>
            <a:off x="5514050" y="431810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200">
                <a:solidFill>
                  <a:schemeClr val="dk1"/>
                </a:solidFill>
                <a:latin typeface="Calibri"/>
                <a:ea typeface="Calibri"/>
                <a:cs typeface="Calibri"/>
                <a:sym typeface="Calibri"/>
              </a:rPr>
              <a:t>Figure 7: Confusion Matrix </a:t>
            </a:r>
            <a:endParaRPr/>
          </a:p>
        </p:txBody>
      </p:sp>
      <p:pic>
        <p:nvPicPr>
          <p:cNvPr id="243" name="Google Shape;243;p30"/>
          <p:cNvPicPr preferRelativeResize="0"/>
          <p:nvPr/>
        </p:nvPicPr>
        <p:blipFill>
          <a:blip r:embed="rId3">
            <a:alphaModFix/>
          </a:blip>
          <a:stretch>
            <a:fillRect/>
          </a:stretch>
        </p:blipFill>
        <p:spPr>
          <a:xfrm>
            <a:off x="5151175" y="929700"/>
            <a:ext cx="3725745" cy="3467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Experiments</a:t>
            </a:r>
            <a:r>
              <a:rPr lang="en-US" sz="2500">
                <a:solidFill>
                  <a:srgbClr val="366092"/>
                </a:solidFill>
                <a:latin typeface="Arial"/>
                <a:ea typeface="Arial"/>
                <a:cs typeface="Arial"/>
                <a:sym typeface="Arial"/>
              </a:rPr>
              <a:t> </a:t>
            </a:r>
            <a:endParaRPr/>
          </a:p>
        </p:txBody>
      </p:sp>
      <p:sp>
        <p:nvSpPr>
          <p:cNvPr id="250" name="Google Shape;250;p31"/>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51" name="Google Shape;251;p31"/>
          <p:cNvSpPr txBox="1"/>
          <p:nvPr/>
        </p:nvSpPr>
        <p:spPr>
          <a:xfrm>
            <a:off x="440275" y="1214350"/>
            <a:ext cx="8229600" cy="803400"/>
          </a:xfrm>
          <a:prstGeom prst="rect">
            <a:avLst/>
          </a:prstGeom>
          <a:noFill/>
          <a:ln>
            <a:noFill/>
          </a:ln>
        </p:spPr>
        <p:txBody>
          <a:bodyPr anchorCtr="0" anchor="t" bIns="45700" lIns="91425" spcFirstLastPara="1" rIns="91425" wrap="square" tIns="45700">
            <a:spAutoFit/>
          </a:bodyPr>
          <a:lstStyle/>
          <a:p>
            <a:pPr indent="-317500" lvl="0" marL="457200" rtl="0" algn="l">
              <a:lnSpc>
                <a:spcPct val="115000"/>
              </a:lnSpc>
              <a:spcBef>
                <a:spcPts val="0"/>
              </a:spcBef>
              <a:spcAft>
                <a:spcPts val="0"/>
              </a:spcAft>
              <a:buSzPts val="1400"/>
              <a:buChar char="●"/>
            </a:pPr>
            <a:r>
              <a:rPr lang="en-US"/>
              <a:t>When analysed the data which were having type-I error it was found that most of those claims were using techniques like "astroturfing" or "disinformation sandwiching". Example is as shown below</a:t>
            </a:r>
            <a:endParaRPr/>
          </a:p>
        </p:txBody>
      </p:sp>
      <p:sp>
        <p:nvSpPr>
          <p:cNvPr id="252" name="Google Shape;252;p31"/>
          <p:cNvSpPr txBox="1"/>
          <p:nvPr/>
        </p:nvSpPr>
        <p:spPr>
          <a:xfrm>
            <a:off x="457200" y="2128000"/>
            <a:ext cx="8229600" cy="10512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None/>
            </a:pPr>
            <a:r>
              <a:rPr lang="en-US">
                <a:solidFill>
                  <a:srgbClr val="38761D"/>
                </a:solidFill>
              </a:rPr>
              <a:t>N</a:t>
            </a:r>
            <a:r>
              <a:rPr lang="en-US">
                <a:solidFill>
                  <a:srgbClr val="38761D"/>
                </a:solidFill>
              </a:rPr>
              <a:t>ine different subsidies that the U.S. government gives to an industry that makes more money than any other industry, including refunds for drilling costs and refunds to cover the cost of searching for oil. Subsidies for oil and gas companies make up 88 percent of all federal subsidies.</a:t>
            </a:r>
            <a:r>
              <a:rPr lang="en-US"/>
              <a:t> </a:t>
            </a:r>
            <a:r>
              <a:rPr lang="en-US">
                <a:solidFill>
                  <a:srgbClr val="CC0000"/>
                </a:solidFill>
              </a:rPr>
              <a:t>Just cutting the oil and gas subsidies out would save the U.S. government $45 billion every year.</a:t>
            </a:r>
            <a:endParaRPr>
              <a:solidFill>
                <a:srgbClr val="CC0000"/>
              </a:solidFill>
            </a:endParaRPr>
          </a:p>
        </p:txBody>
      </p:sp>
      <p:sp>
        <p:nvSpPr>
          <p:cNvPr id="253" name="Google Shape;253;p31"/>
          <p:cNvSpPr txBox="1"/>
          <p:nvPr/>
        </p:nvSpPr>
        <p:spPr>
          <a:xfrm>
            <a:off x="440275" y="3357775"/>
            <a:ext cx="8229600" cy="803400"/>
          </a:xfrm>
          <a:prstGeom prst="rect">
            <a:avLst/>
          </a:prstGeom>
          <a:noFill/>
          <a:ln>
            <a:noFill/>
          </a:ln>
        </p:spPr>
        <p:txBody>
          <a:bodyPr anchorCtr="0" anchor="t" bIns="45700" lIns="91425" spcFirstLastPara="1" rIns="91425" wrap="square" tIns="45700">
            <a:spAutoFit/>
          </a:bodyPr>
          <a:lstStyle/>
          <a:p>
            <a:pPr indent="-317500" lvl="0" marL="457200" rtl="0" algn="l">
              <a:lnSpc>
                <a:spcPct val="115000"/>
              </a:lnSpc>
              <a:spcBef>
                <a:spcPts val="0"/>
              </a:spcBef>
              <a:spcAft>
                <a:spcPts val="0"/>
              </a:spcAft>
              <a:buSzPts val="1400"/>
              <a:buChar char="●"/>
            </a:pPr>
            <a:r>
              <a:rPr lang="en-US"/>
              <a:t>In the above claim all the statement are correct except last one, </a:t>
            </a:r>
            <a:r>
              <a:rPr lang="en-US"/>
              <a:t>instead</a:t>
            </a:r>
            <a:r>
              <a:rPr lang="en-US"/>
              <a:t> of “every year” its is “ten years”. This kind of techniques are </a:t>
            </a:r>
            <a:r>
              <a:rPr lang="en-US"/>
              <a:t>widely</a:t>
            </a:r>
            <a:r>
              <a:rPr lang="en-US"/>
              <a:t> used on social media, to counter this Agentic RAG can be helpful.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sz="2500">
                <a:solidFill>
                  <a:srgbClr val="366092"/>
                </a:solidFill>
                <a:latin typeface="Arial"/>
                <a:ea typeface="Arial"/>
                <a:cs typeface="Arial"/>
                <a:sym typeface="Arial"/>
              </a:rPr>
              <a:t>Contents</a:t>
            </a:r>
            <a:endParaRPr/>
          </a:p>
        </p:txBody>
      </p:sp>
      <p:sp>
        <p:nvSpPr>
          <p:cNvPr id="96" name="Google Shape;96;p14"/>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97" name="Google Shape;97;p14"/>
          <p:cNvSpPr txBox="1"/>
          <p:nvPr/>
        </p:nvSpPr>
        <p:spPr>
          <a:xfrm>
            <a:off x="791711" y="1063368"/>
            <a:ext cx="7560600" cy="3170700"/>
          </a:xfrm>
          <a:prstGeom prst="rect">
            <a:avLst/>
          </a:prstGeom>
          <a:noFill/>
          <a:ln>
            <a:noFill/>
          </a:ln>
        </p:spPr>
        <p:txBody>
          <a:bodyPr anchorCtr="0" anchor="t" bIns="45700" lIns="91425" spcFirstLastPara="1" rIns="91425" wrap="square" tIns="45700">
            <a:spAutoFit/>
          </a:bodyPr>
          <a:lstStyle/>
          <a:p>
            <a:pPr indent="-330200" lvl="0" marL="457200" marR="0" rtl="0" algn="l">
              <a:lnSpc>
                <a:spcPct val="115000"/>
              </a:lnSpc>
              <a:spcBef>
                <a:spcPts val="0"/>
              </a:spcBef>
              <a:spcAft>
                <a:spcPts val="0"/>
              </a:spcAft>
              <a:buSzPts val="1600"/>
              <a:buChar char="●"/>
            </a:pPr>
            <a:r>
              <a:rPr lang="en-US" sz="1600"/>
              <a:t>Introduction</a:t>
            </a:r>
            <a:endParaRPr sz="1600"/>
          </a:p>
          <a:p>
            <a:pPr indent="-330200" lvl="0" marL="457200" marR="0" rtl="0" algn="l">
              <a:lnSpc>
                <a:spcPct val="115000"/>
              </a:lnSpc>
              <a:spcBef>
                <a:spcPts val="0"/>
              </a:spcBef>
              <a:spcAft>
                <a:spcPts val="0"/>
              </a:spcAft>
              <a:buSzPts val="1600"/>
              <a:buChar char="●"/>
            </a:pPr>
            <a:r>
              <a:rPr lang="en-US" sz="1600"/>
              <a:t>Motivation</a:t>
            </a:r>
            <a:endParaRPr sz="1600"/>
          </a:p>
          <a:p>
            <a:pPr indent="-330200" lvl="0" marL="457200" marR="0" rtl="0" algn="l">
              <a:lnSpc>
                <a:spcPct val="115000"/>
              </a:lnSpc>
              <a:spcBef>
                <a:spcPts val="0"/>
              </a:spcBef>
              <a:spcAft>
                <a:spcPts val="0"/>
              </a:spcAft>
              <a:buSzPts val="1600"/>
              <a:buChar char="●"/>
            </a:pPr>
            <a:r>
              <a:rPr lang="en-US" sz="1600"/>
              <a:t>Problem Statement</a:t>
            </a:r>
            <a:endParaRPr sz="1600"/>
          </a:p>
          <a:p>
            <a:pPr indent="-330200" lvl="0" marL="457200" marR="0" rtl="0" algn="l">
              <a:lnSpc>
                <a:spcPct val="115000"/>
              </a:lnSpc>
              <a:spcBef>
                <a:spcPts val="0"/>
              </a:spcBef>
              <a:spcAft>
                <a:spcPts val="0"/>
              </a:spcAft>
              <a:buSzPts val="1600"/>
              <a:buChar char="●"/>
            </a:pPr>
            <a:r>
              <a:rPr lang="en-US" sz="1600"/>
              <a:t>Literature</a:t>
            </a:r>
            <a:r>
              <a:rPr lang="en-US" sz="1600"/>
              <a:t> Review</a:t>
            </a:r>
            <a:endParaRPr sz="1600"/>
          </a:p>
          <a:p>
            <a:pPr indent="-330200" lvl="0" marL="457200" rtl="0" algn="l">
              <a:lnSpc>
                <a:spcPct val="115000"/>
              </a:lnSpc>
              <a:spcBef>
                <a:spcPts val="0"/>
              </a:spcBef>
              <a:spcAft>
                <a:spcPts val="0"/>
              </a:spcAft>
              <a:buSzPts val="1600"/>
              <a:buChar char="●"/>
            </a:pPr>
            <a:r>
              <a:rPr lang="en-US" sz="1600">
                <a:solidFill>
                  <a:schemeClr val="dk1"/>
                </a:solidFill>
              </a:rPr>
              <a:t>Research Gap</a:t>
            </a:r>
            <a:endParaRPr sz="1600"/>
          </a:p>
          <a:p>
            <a:pPr indent="-330200" lvl="0" marL="457200" rtl="0" algn="l">
              <a:lnSpc>
                <a:spcPct val="115000"/>
              </a:lnSpc>
              <a:spcBef>
                <a:spcPts val="0"/>
              </a:spcBef>
              <a:spcAft>
                <a:spcPts val="0"/>
              </a:spcAft>
              <a:buSzPts val="1600"/>
              <a:buChar char="●"/>
            </a:pPr>
            <a:r>
              <a:rPr lang="en-US" sz="1600">
                <a:solidFill>
                  <a:schemeClr val="dk1"/>
                </a:solidFill>
              </a:rPr>
              <a:t>Proposed</a:t>
            </a:r>
            <a:r>
              <a:rPr lang="en-US" sz="1600">
                <a:solidFill>
                  <a:schemeClr val="dk1"/>
                </a:solidFill>
              </a:rPr>
              <a:t> </a:t>
            </a:r>
            <a:r>
              <a:rPr lang="en-US" sz="1600">
                <a:solidFill>
                  <a:schemeClr val="dk1"/>
                </a:solidFill>
              </a:rPr>
              <a:t>Methodology</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Dataset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Experiments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Gantt Chart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Conclusion and Future Work</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References</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Gantt Chart</a:t>
            </a:r>
            <a:endParaRPr/>
          </a:p>
        </p:txBody>
      </p:sp>
      <p:sp>
        <p:nvSpPr>
          <p:cNvPr id="260" name="Google Shape;260;p32"/>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61" name="Google Shape;261;p32"/>
          <p:cNvSpPr txBox="1"/>
          <p:nvPr/>
        </p:nvSpPr>
        <p:spPr>
          <a:xfrm>
            <a:off x="3072000" y="429545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200">
                <a:solidFill>
                  <a:schemeClr val="dk1"/>
                </a:solidFill>
                <a:latin typeface="Calibri"/>
                <a:ea typeface="Calibri"/>
                <a:cs typeface="Calibri"/>
                <a:sym typeface="Calibri"/>
              </a:rPr>
              <a:t>Figure 8: Gantt Chart</a:t>
            </a:r>
            <a:endParaRPr/>
          </a:p>
        </p:txBody>
      </p:sp>
      <p:graphicFrame>
        <p:nvGraphicFramePr>
          <p:cNvPr id="262" name="Google Shape;262;p32"/>
          <p:cNvGraphicFramePr/>
          <p:nvPr/>
        </p:nvGraphicFramePr>
        <p:xfrm>
          <a:off x="601125" y="1249338"/>
          <a:ext cx="3000000" cy="3000000"/>
        </p:xfrm>
        <a:graphic>
          <a:graphicData uri="http://schemas.openxmlformats.org/drawingml/2006/table">
            <a:tbl>
              <a:tblPr>
                <a:noFill/>
                <a:tableStyleId>{A581B84B-EB6B-4978-A4EE-CE3CB0C3E1CA}</a:tableStyleId>
              </a:tblPr>
              <a:tblGrid>
                <a:gridCol w="1914500"/>
                <a:gridCol w="1282200"/>
                <a:gridCol w="1140475"/>
                <a:gridCol w="1511925"/>
                <a:gridCol w="1259625"/>
                <a:gridCol w="9769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US"/>
                        <a:t>December</a:t>
                      </a:r>
                      <a:endParaRPr/>
                    </a:p>
                  </a:txBody>
                  <a:tcPr marT="91425" marB="91425" marR="91425" marL="91425"/>
                </a:tc>
                <a:tc>
                  <a:txBody>
                    <a:bodyPr/>
                    <a:lstStyle/>
                    <a:p>
                      <a:pPr indent="0" lvl="0" marL="0" rtl="0" algn="ctr">
                        <a:spcBef>
                          <a:spcPts val="0"/>
                        </a:spcBef>
                        <a:spcAft>
                          <a:spcPts val="0"/>
                        </a:spcAft>
                        <a:buNone/>
                      </a:pPr>
                      <a:r>
                        <a:rPr lang="en-US"/>
                        <a:t>January </a:t>
                      </a:r>
                      <a:endParaRPr/>
                    </a:p>
                  </a:txBody>
                  <a:tcPr marT="91425" marB="91425" marR="91425" marL="91425"/>
                </a:tc>
                <a:tc>
                  <a:txBody>
                    <a:bodyPr/>
                    <a:lstStyle/>
                    <a:p>
                      <a:pPr indent="0" lvl="0" marL="0" rtl="0" algn="ctr">
                        <a:spcBef>
                          <a:spcPts val="0"/>
                        </a:spcBef>
                        <a:spcAft>
                          <a:spcPts val="0"/>
                        </a:spcAft>
                        <a:buNone/>
                      </a:pPr>
                      <a:r>
                        <a:rPr lang="en-US"/>
                        <a:t>February</a:t>
                      </a:r>
                      <a:endParaRPr/>
                    </a:p>
                  </a:txBody>
                  <a:tcPr marT="91425" marB="91425" marR="91425" marL="91425"/>
                </a:tc>
                <a:tc>
                  <a:txBody>
                    <a:bodyPr/>
                    <a:lstStyle/>
                    <a:p>
                      <a:pPr indent="0" lvl="0" marL="0" rtl="0" algn="ctr">
                        <a:spcBef>
                          <a:spcPts val="0"/>
                        </a:spcBef>
                        <a:spcAft>
                          <a:spcPts val="0"/>
                        </a:spcAft>
                        <a:buNone/>
                      </a:pPr>
                      <a:r>
                        <a:rPr lang="en-US"/>
                        <a:t>March</a:t>
                      </a:r>
                      <a:endParaRPr/>
                    </a:p>
                  </a:txBody>
                  <a:tcPr marT="91425" marB="91425" marR="91425" marL="91425"/>
                </a:tc>
                <a:tc>
                  <a:txBody>
                    <a:bodyPr/>
                    <a:lstStyle/>
                    <a:p>
                      <a:pPr indent="0" lvl="0" marL="0" rtl="0" algn="ctr">
                        <a:spcBef>
                          <a:spcPts val="0"/>
                        </a:spcBef>
                        <a:spcAft>
                          <a:spcPts val="0"/>
                        </a:spcAft>
                        <a:buNone/>
                      </a:pPr>
                      <a:r>
                        <a:rPr lang="en-US"/>
                        <a:t>April</a:t>
                      </a:r>
                      <a:endParaRPr/>
                    </a:p>
                  </a:txBody>
                  <a:tcPr marT="91425" marB="91425" marR="91425" marL="91425"/>
                </a:tc>
              </a:tr>
              <a:tr h="530650">
                <a:tc>
                  <a:txBody>
                    <a:bodyPr/>
                    <a:lstStyle/>
                    <a:p>
                      <a:pPr indent="0" lvl="0" marL="0" rtl="0" algn="l">
                        <a:spcBef>
                          <a:spcPts val="0"/>
                        </a:spcBef>
                        <a:spcAft>
                          <a:spcPts val="0"/>
                        </a:spcAft>
                        <a:buNone/>
                      </a:pPr>
                      <a:r>
                        <a:rPr lang="en-US"/>
                        <a:t>Agents </a:t>
                      </a:r>
                      <a:r>
                        <a:rPr lang="en-US"/>
                        <a:t>Integration</a:t>
                      </a:r>
                      <a:endParaRPr/>
                    </a:p>
                  </a:txBody>
                  <a:tcPr marT="91425" marB="91425" marR="91425" marL="91425"/>
                </a:tc>
                <a:tc>
                  <a:txBody>
                    <a:bodyPr/>
                    <a:lstStyle/>
                    <a:p>
                      <a:pPr indent="0" lvl="0" marL="0" rtl="0" algn="l">
                        <a:spcBef>
                          <a:spcPts val="0"/>
                        </a:spcBef>
                        <a:spcAft>
                          <a:spcPts val="0"/>
                        </a:spcAft>
                        <a:buNone/>
                      </a:pPr>
                      <a:r>
                        <a:t/>
                      </a:r>
                      <a:endParaRPr>
                        <a:solidFill>
                          <a:srgbClr val="0B5394"/>
                        </a:solidFill>
                        <a:highlight>
                          <a:srgbClr val="0B5394"/>
                        </a:highlight>
                      </a:endParaRPr>
                    </a:p>
                  </a:txBody>
                  <a:tcPr marT="91425" marB="91425" marR="91425" marL="91425"/>
                </a:tc>
                <a:tc>
                  <a:txBody>
                    <a:bodyPr/>
                    <a:lstStyle/>
                    <a:p>
                      <a:pPr indent="0" lvl="0" marL="0" rtl="0" algn="l">
                        <a:spcBef>
                          <a:spcPts val="0"/>
                        </a:spcBef>
                        <a:spcAft>
                          <a:spcPts val="0"/>
                        </a:spcAft>
                        <a:buNone/>
                      </a:pPr>
                      <a:r>
                        <a:t/>
                      </a:r>
                      <a:endParaRPr>
                        <a:solidFill>
                          <a:srgbClr val="0B5394"/>
                        </a:solidFill>
                        <a:highlight>
                          <a:srgbClr val="0B5394"/>
                        </a:highlight>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US"/>
                        <a:t>Experiments on accuracy and time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US"/>
                        <a:t>Comparison</a:t>
                      </a:r>
                      <a:r>
                        <a:rPr lang="en-US"/>
                        <a:t> with </a:t>
                      </a:r>
                      <a:r>
                        <a:rPr lang="en-US"/>
                        <a:t>similar</a:t>
                      </a:r>
                      <a:r>
                        <a:rPr lang="en-US"/>
                        <a:t> techniques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US"/>
                        <a:t>Documentation</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63" name="Google Shape;263;p32"/>
          <p:cNvSpPr/>
          <p:nvPr/>
        </p:nvSpPr>
        <p:spPr>
          <a:xfrm>
            <a:off x="2713850" y="1764725"/>
            <a:ext cx="2133600" cy="2100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B539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B5394"/>
              </a:solidFill>
              <a:highlight>
                <a:srgbClr val="0B5394"/>
              </a:highlight>
              <a:latin typeface="Calibri"/>
              <a:ea typeface="Calibri"/>
              <a:cs typeface="Calibri"/>
              <a:sym typeface="Calibri"/>
            </a:endParaRPr>
          </a:p>
        </p:txBody>
      </p:sp>
      <p:sp>
        <p:nvSpPr>
          <p:cNvPr id="264" name="Google Shape;264;p32"/>
          <p:cNvSpPr/>
          <p:nvPr/>
        </p:nvSpPr>
        <p:spPr>
          <a:xfrm>
            <a:off x="4065550" y="2415425"/>
            <a:ext cx="2133600" cy="2100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B539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B5394"/>
              </a:solidFill>
              <a:highlight>
                <a:srgbClr val="0B5394"/>
              </a:highlight>
              <a:latin typeface="Calibri"/>
              <a:ea typeface="Calibri"/>
              <a:cs typeface="Calibri"/>
              <a:sym typeface="Calibri"/>
            </a:endParaRPr>
          </a:p>
        </p:txBody>
      </p:sp>
      <p:sp>
        <p:nvSpPr>
          <p:cNvPr id="265" name="Google Shape;265;p32"/>
          <p:cNvSpPr/>
          <p:nvPr/>
        </p:nvSpPr>
        <p:spPr>
          <a:xfrm>
            <a:off x="6622450" y="2965150"/>
            <a:ext cx="889500" cy="2100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B539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B5394"/>
              </a:solidFill>
              <a:highlight>
                <a:srgbClr val="0B5394"/>
              </a:highlight>
              <a:latin typeface="Calibri"/>
              <a:ea typeface="Calibri"/>
              <a:cs typeface="Calibri"/>
              <a:sym typeface="Calibri"/>
            </a:endParaRPr>
          </a:p>
        </p:txBody>
      </p:sp>
      <p:sp>
        <p:nvSpPr>
          <p:cNvPr id="266" name="Google Shape;266;p32"/>
          <p:cNvSpPr/>
          <p:nvPr/>
        </p:nvSpPr>
        <p:spPr>
          <a:xfrm>
            <a:off x="7186050" y="3487575"/>
            <a:ext cx="1391100" cy="2100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B539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B5394"/>
              </a:solidFill>
              <a:highlight>
                <a:srgbClr val="0B5394"/>
              </a:highlight>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Conclusion and Future Work</a:t>
            </a:r>
            <a:endParaRPr/>
          </a:p>
        </p:txBody>
      </p:sp>
      <p:sp>
        <p:nvSpPr>
          <p:cNvPr id="273" name="Google Shape;273;p33"/>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74" name="Google Shape;274;p33"/>
          <p:cNvSpPr txBox="1"/>
          <p:nvPr/>
        </p:nvSpPr>
        <p:spPr>
          <a:xfrm>
            <a:off x="440275" y="1214350"/>
            <a:ext cx="8229600" cy="2786100"/>
          </a:xfrm>
          <a:prstGeom prst="rect">
            <a:avLst/>
          </a:prstGeom>
          <a:noFill/>
          <a:ln>
            <a:noFill/>
          </a:ln>
        </p:spPr>
        <p:txBody>
          <a:bodyPr anchorCtr="0" anchor="t" bIns="45700" lIns="91425" spcFirstLastPara="1" rIns="91425" wrap="square" tIns="45700">
            <a:spAutoFit/>
          </a:bodyPr>
          <a:lstStyle/>
          <a:p>
            <a:pPr indent="-317500" lvl="0" marL="457200" rtl="0" algn="l">
              <a:lnSpc>
                <a:spcPct val="115000"/>
              </a:lnSpc>
              <a:spcBef>
                <a:spcPts val="0"/>
              </a:spcBef>
              <a:spcAft>
                <a:spcPts val="0"/>
              </a:spcAft>
              <a:buSzPts val="1400"/>
              <a:buChar char="●"/>
            </a:pPr>
            <a:r>
              <a:rPr lang="en-US"/>
              <a:t>Conduct experiments to compare time and accuracy between the RAG framework and the proposed Agentic RAG approach. Also </a:t>
            </a:r>
            <a:r>
              <a:rPr lang="en-US">
                <a:solidFill>
                  <a:schemeClr val="dk1"/>
                </a:solidFill>
              </a:rPr>
              <a:t>m</a:t>
            </a:r>
            <a:r>
              <a:rPr lang="en-US">
                <a:solidFill>
                  <a:schemeClr val="dk1"/>
                </a:solidFill>
              </a:rPr>
              <a:t>easure the improvement in accuracy over baseline algorithms to demonstrate the effectiveness of the proposed system.</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US"/>
              <a:t>Integrate multilingual and image-processing agents to address misinformation in diverse languages and visual content.</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US"/>
              <a:t>This project demonstrates a novel approach to misinformation detection by combining RAG with LLM-based agents. It successfully leverages fact-checking datasets and query mechanisms to debunk claims more effectively. The proposed methodology enhances adaptability to new data sources and ensures robust evidence-based fact-checking.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Reference</a:t>
            </a:r>
            <a:endParaRPr/>
          </a:p>
        </p:txBody>
      </p:sp>
      <p:sp>
        <p:nvSpPr>
          <p:cNvPr id="281" name="Google Shape;281;p34"/>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82" name="Google Shape;282;p34"/>
          <p:cNvSpPr txBox="1"/>
          <p:nvPr/>
        </p:nvSpPr>
        <p:spPr>
          <a:xfrm>
            <a:off x="457200" y="1063375"/>
            <a:ext cx="8229600" cy="307800"/>
          </a:xfrm>
          <a:prstGeom prst="rect">
            <a:avLst/>
          </a:prstGeom>
          <a:noFill/>
          <a:ln>
            <a:noFill/>
          </a:ln>
        </p:spPr>
        <p:txBody>
          <a:bodyPr anchorCtr="0" anchor="t" bIns="45700" lIns="91425" spcFirstLastPara="1" rIns="91425" wrap="square" tIns="45700">
            <a:spAutoFit/>
          </a:bodyPr>
          <a:lstStyle/>
          <a:p>
            <a:pPr indent="0" lvl="0" marL="457200" rtl="0" algn="l">
              <a:lnSpc>
                <a:spcPct val="115000"/>
              </a:lnSpc>
              <a:spcBef>
                <a:spcPts val="0"/>
              </a:spcBef>
              <a:spcAft>
                <a:spcPts val="0"/>
              </a:spcAft>
              <a:buNone/>
            </a:pPr>
            <a:r>
              <a:t/>
            </a:r>
            <a:endParaRPr/>
          </a:p>
        </p:txBody>
      </p:sp>
      <p:sp>
        <p:nvSpPr>
          <p:cNvPr id="283" name="Google Shape;283;p34"/>
          <p:cNvSpPr txBox="1"/>
          <p:nvPr/>
        </p:nvSpPr>
        <p:spPr>
          <a:xfrm>
            <a:off x="408400" y="1002200"/>
            <a:ext cx="8229600" cy="3888000"/>
          </a:xfrm>
          <a:prstGeom prst="rect">
            <a:avLst/>
          </a:prstGeom>
          <a:noFill/>
          <a:ln>
            <a:noFill/>
          </a:ln>
        </p:spPr>
        <p:txBody>
          <a:bodyPr anchorCtr="0" anchor="t" bIns="45700" lIns="91425" spcFirstLastPara="1" rIns="91425" wrap="square" tIns="45700">
            <a:spAutoFit/>
          </a:bodyPr>
          <a:lstStyle/>
          <a:p>
            <a:pPr indent="0" lvl="0" marL="457200" rtl="0" algn="l">
              <a:lnSpc>
                <a:spcPct val="115000"/>
              </a:lnSpc>
              <a:spcBef>
                <a:spcPts val="0"/>
              </a:spcBef>
              <a:spcAft>
                <a:spcPts val="0"/>
              </a:spcAft>
              <a:buNone/>
            </a:pPr>
            <a:r>
              <a:rPr lang="en-US" sz="1200"/>
              <a:t>[1]. </a:t>
            </a:r>
            <a:r>
              <a:rPr lang="en-US" sz="1200"/>
              <a:t>Choi EC, Ferrara E. Fact-gpt: Fact-checking augmentation via claim matching with llms. InCompanion Proceedings of the ACM on Web Conference 2024 2024 May 13 (pp. 883-886).</a:t>
            </a:r>
            <a:endParaRPr sz="1200"/>
          </a:p>
          <a:p>
            <a:pPr indent="0" lvl="0" marL="457200" rtl="0" algn="l">
              <a:lnSpc>
                <a:spcPct val="115000"/>
              </a:lnSpc>
              <a:spcBef>
                <a:spcPts val="0"/>
              </a:spcBef>
              <a:spcAft>
                <a:spcPts val="0"/>
              </a:spcAft>
              <a:buNone/>
            </a:pPr>
            <a:r>
              <a:t/>
            </a:r>
            <a:endParaRPr sz="1200"/>
          </a:p>
          <a:p>
            <a:pPr indent="0" lvl="0" marL="457200" rtl="0" algn="l">
              <a:lnSpc>
                <a:spcPct val="115000"/>
              </a:lnSpc>
              <a:spcBef>
                <a:spcPts val="0"/>
              </a:spcBef>
              <a:spcAft>
                <a:spcPts val="0"/>
              </a:spcAft>
              <a:buNone/>
            </a:pPr>
            <a:r>
              <a:rPr lang="en-US" sz="1200"/>
              <a:t>[2]. </a:t>
            </a:r>
            <a:r>
              <a:rPr lang="en-US" sz="1200"/>
              <a:t>Zhang Y, Sharma K, Du L, Liu Y. Toward Mitigating Misinformation and Social Media Manipulation in LLM Era. InCompanion Proceedings of the ACM on Web Conference 2024 2024 May 13 (pp. 1302-1305).</a:t>
            </a:r>
            <a:endParaRPr sz="1200"/>
          </a:p>
          <a:p>
            <a:pPr indent="0" lvl="0" marL="457200" rtl="0" algn="l">
              <a:lnSpc>
                <a:spcPct val="115000"/>
              </a:lnSpc>
              <a:spcBef>
                <a:spcPts val="0"/>
              </a:spcBef>
              <a:spcAft>
                <a:spcPts val="0"/>
              </a:spcAft>
              <a:buNone/>
            </a:pPr>
            <a:r>
              <a:t/>
            </a:r>
            <a:endParaRPr sz="1200"/>
          </a:p>
          <a:p>
            <a:pPr indent="0" lvl="0" marL="457200" rtl="0" algn="l">
              <a:lnSpc>
                <a:spcPct val="115000"/>
              </a:lnSpc>
              <a:spcBef>
                <a:spcPts val="0"/>
              </a:spcBef>
              <a:spcAft>
                <a:spcPts val="0"/>
              </a:spcAft>
              <a:buNone/>
            </a:pPr>
            <a:r>
              <a:rPr lang="en-US" sz="1200"/>
              <a:t>[3]. </a:t>
            </a:r>
            <a:r>
              <a:rPr lang="en-US" sz="1200"/>
              <a:t>Singal R, Patwa P, Patwa P, Chadha A, Das A. Evidence-backed Fact Checking using RAG and Few-Shot In-Context Learning with LLMs. InProceedings of the Seventh Fact Extraction and VERification Workshop (FEVER) 2024 Nov (pp. 91-98)</a:t>
            </a:r>
            <a:r>
              <a:rPr lang="en-US" sz="1200"/>
              <a:t>.</a:t>
            </a:r>
            <a:endParaRPr sz="1200"/>
          </a:p>
          <a:p>
            <a:pPr indent="0" lvl="0" marL="457200" rtl="0" algn="l">
              <a:lnSpc>
                <a:spcPct val="115000"/>
              </a:lnSpc>
              <a:spcBef>
                <a:spcPts val="0"/>
              </a:spcBef>
              <a:spcAft>
                <a:spcPts val="0"/>
              </a:spcAft>
              <a:buNone/>
            </a:pPr>
            <a:r>
              <a:t/>
            </a:r>
            <a:endParaRPr sz="1200"/>
          </a:p>
          <a:p>
            <a:pPr indent="0" lvl="0" marL="457200" rtl="0" algn="l">
              <a:lnSpc>
                <a:spcPct val="115000"/>
              </a:lnSpc>
              <a:spcBef>
                <a:spcPts val="0"/>
              </a:spcBef>
              <a:spcAft>
                <a:spcPts val="0"/>
              </a:spcAft>
              <a:buNone/>
            </a:pPr>
            <a:r>
              <a:rPr lang="en-US" sz="1200"/>
              <a:t>[4]. Surendran, Pranav, et al. "Covid-19 fake news detector using hybrid convolutional and Bi-lstm model." 2021 12th International Conference on Computing Communication and Networking Technologies (ICCCNT). IEEE, 2021.</a:t>
            </a:r>
            <a:endParaRPr sz="1200"/>
          </a:p>
          <a:p>
            <a:pPr indent="0" lvl="0" marL="457200" rtl="0" algn="l">
              <a:lnSpc>
                <a:spcPct val="115000"/>
              </a:lnSpc>
              <a:spcBef>
                <a:spcPts val="0"/>
              </a:spcBef>
              <a:spcAft>
                <a:spcPts val="0"/>
              </a:spcAft>
              <a:buNone/>
            </a:pPr>
            <a:r>
              <a:t/>
            </a:r>
            <a:endParaRPr sz="1200"/>
          </a:p>
          <a:p>
            <a:pPr indent="0" lvl="0" marL="457200" rtl="0" algn="l">
              <a:lnSpc>
                <a:spcPct val="115000"/>
              </a:lnSpc>
              <a:spcBef>
                <a:spcPts val="0"/>
              </a:spcBef>
              <a:spcAft>
                <a:spcPts val="0"/>
              </a:spcAft>
              <a:buNone/>
            </a:pPr>
            <a:r>
              <a:rPr lang="en-US" sz="1200"/>
              <a:t>[5]. Hang, Ching Nam, Pei-Duo Yu, and Chee Wei Tan. "TrumorGPT: Query Optimization and Semantic Reasoning over Networks for Automated Fact-Checking." 2024 58th Annual Conference on Information Sciences and Systems (CISS). IEEE, 2024.</a:t>
            </a:r>
            <a:endParaRPr sz="1200"/>
          </a:p>
          <a:p>
            <a:pPr indent="0" lvl="0" marL="457200" rtl="0" algn="l">
              <a:lnSpc>
                <a:spcPct val="115000"/>
              </a:lnSpc>
              <a:spcBef>
                <a:spcPts val="0"/>
              </a:spcBef>
              <a:spcAft>
                <a:spcPts val="0"/>
              </a:spcAft>
              <a:buNone/>
            </a:pPr>
            <a:r>
              <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9" name="Google Shape;289;p35"/>
          <p:cNvSpPr txBox="1"/>
          <p:nvPr/>
        </p:nvSpPr>
        <p:spPr>
          <a:xfrm>
            <a:off x="3314700" y="2097741"/>
            <a:ext cx="2178424" cy="531159"/>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n-US" sz="2700">
                <a:solidFill>
                  <a:srgbClr val="366092"/>
                </a:solidFill>
              </a:rPr>
              <a:t>Thank you</a:t>
            </a:r>
            <a:endParaRPr b="0" i="0" sz="27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350850" y="215750"/>
            <a:ext cx="84423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sz="2500">
                <a:solidFill>
                  <a:srgbClr val="366092"/>
                </a:solidFill>
                <a:latin typeface="Arial"/>
                <a:ea typeface="Arial"/>
                <a:cs typeface="Arial"/>
                <a:sym typeface="Arial"/>
              </a:rPr>
              <a:t>Introduction</a:t>
            </a:r>
            <a:endParaRPr/>
          </a:p>
        </p:txBody>
      </p:sp>
      <p:sp>
        <p:nvSpPr>
          <p:cNvPr id="104" name="Google Shape;104;p15"/>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05" name="Google Shape;105;p15"/>
          <p:cNvSpPr txBox="1"/>
          <p:nvPr/>
        </p:nvSpPr>
        <p:spPr>
          <a:xfrm>
            <a:off x="350850" y="1138750"/>
            <a:ext cx="8442300" cy="20319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00000"/>
              </a:lnSpc>
              <a:spcBef>
                <a:spcPts val="0"/>
              </a:spcBef>
              <a:spcAft>
                <a:spcPts val="0"/>
              </a:spcAft>
              <a:buSzPts val="1400"/>
              <a:buChar char="●"/>
            </a:pPr>
            <a:r>
              <a:rPr lang="en-US"/>
              <a:t>The rapid spread of false information on social platforms leads to social unrest, public confusion, and critical health-related consequences.</a:t>
            </a:r>
            <a:endParaRPr/>
          </a:p>
          <a:p>
            <a:pPr indent="0" lvl="0" marL="4572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US"/>
              <a:t>A Retrieval-Augmented Generation (RAG) and Large Language Models (LLMs)-based solution that retrieves data from trusted sources to fact-check and verify content.</a:t>
            </a:r>
            <a:endParaRPr/>
          </a:p>
          <a:p>
            <a:pPr indent="0" lvl="0" marL="4572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US"/>
              <a:t>Delivers a scalable and efficient system capable of handling large volumes of data, preventing misinformation and fostering trustworthy, accurate digital interactions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457200" y="205975"/>
            <a:ext cx="57792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Motivation</a:t>
            </a:r>
            <a:endParaRPr/>
          </a:p>
        </p:txBody>
      </p:sp>
      <p:sp>
        <p:nvSpPr>
          <p:cNvPr id="112" name="Google Shape;112;p16"/>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13" name="Google Shape;113;p16"/>
          <p:cNvSpPr txBox="1"/>
          <p:nvPr/>
        </p:nvSpPr>
        <p:spPr>
          <a:xfrm>
            <a:off x="283050" y="983250"/>
            <a:ext cx="5709600" cy="2538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US"/>
              <a:t>During the 2020 U.S. elections, 73% of Americans reported encountering claims on social media*​</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US"/>
              <a:t>Misinformation related to COVID-19 vaccines led to widespread hesitancy, exacerbating the pandemic's impact globally​</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US"/>
              <a:t>In 79 countries, governments used misinformation campaigns, with 57 countries deploying bots and 76 manipulating media to influence public opinion​*</a:t>
            </a:r>
            <a:endParaRPr/>
          </a:p>
        </p:txBody>
      </p:sp>
      <p:pic>
        <p:nvPicPr>
          <p:cNvPr id="114" name="Google Shape;114;p16"/>
          <p:cNvPicPr preferRelativeResize="0"/>
          <p:nvPr/>
        </p:nvPicPr>
        <p:blipFill rotWithShape="1">
          <a:blip r:embed="rId3">
            <a:alphaModFix/>
          </a:blip>
          <a:srcRect b="2223" l="27001" r="0" t="7401"/>
          <a:stretch/>
        </p:blipFill>
        <p:spPr>
          <a:xfrm>
            <a:off x="6256050" y="205975"/>
            <a:ext cx="2887952" cy="4513018"/>
          </a:xfrm>
          <a:prstGeom prst="rect">
            <a:avLst/>
          </a:prstGeom>
          <a:noFill/>
          <a:ln>
            <a:noFill/>
          </a:ln>
        </p:spPr>
      </p:pic>
      <p:sp>
        <p:nvSpPr>
          <p:cNvPr id="115" name="Google Shape;115;p16"/>
          <p:cNvSpPr txBox="1"/>
          <p:nvPr/>
        </p:nvSpPr>
        <p:spPr>
          <a:xfrm>
            <a:off x="19650" y="4448950"/>
            <a:ext cx="6236400" cy="261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rgbClr val="000000"/>
              </a:buClr>
              <a:buSzPts val="1100"/>
              <a:buFont typeface="Arial"/>
              <a:buNone/>
            </a:pPr>
            <a:r>
              <a:rPr i="1" lang="en-US" sz="1100">
                <a:solidFill>
                  <a:schemeClr val="dk1"/>
                </a:solidFill>
              </a:rPr>
              <a:t>*Pew </a:t>
            </a:r>
            <a:r>
              <a:rPr i="1" lang="en-US" sz="1100">
                <a:solidFill>
                  <a:schemeClr val="dk1"/>
                </a:solidFill>
              </a:rPr>
              <a:t>Research</a:t>
            </a:r>
            <a:r>
              <a:rPr i="1" lang="en-US" sz="1100">
                <a:solidFill>
                  <a:schemeClr val="dk1"/>
                </a:solidFill>
              </a:rPr>
              <a:t> Centers and </a:t>
            </a:r>
            <a:r>
              <a:rPr i="1" lang="en-US" sz="1100">
                <a:solidFill>
                  <a:schemeClr val="dk1"/>
                </a:solidFill>
              </a:rPr>
              <a:t>University of </a:t>
            </a:r>
            <a:r>
              <a:rPr i="1" lang="en-US" sz="1100">
                <a:solidFill>
                  <a:schemeClr val="dk1"/>
                </a:solidFill>
              </a:rPr>
              <a:t>Oxford </a:t>
            </a:r>
            <a:endParaRPr i="1"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nvSpPr>
        <p:spPr>
          <a:xfrm>
            <a:off x="350850" y="1138750"/>
            <a:ext cx="8442300" cy="20319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00000"/>
              </a:lnSpc>
              <a:spcBef>
                <a:spcPts val="0"/>
              </a:spcBef>
              <a:spcAft>
                <a:spcPts val="0"/>
              </a:spcAft>
              <a:buSzPts val="1400"/>
              <a:buChar char="●"/>
            </a:pPr>
            <a:r>
              <a:rPr lang="en-US"/>
              <a:t>The rapid spread of misinformation on social media, combined with dynamic and evolving content, challenges traditional detection methods. So, need of </a:t>
            </a:r>
            <a:r>
              <a:rPr lang="en-US"/>
              <a:t>automated</a:t>
            </a:r>
            <a:r>
              <a:rPr lang="en-US"/>
              <a:t> </a:t>
            </a:r>
            <a:r>
              <a:rPr lang="en-US"/>
              <a:t>misinformation</a:t>
            </a:r>
            <a:r>
              <a:rPr lang="en-US"/>
              <a:t> identification is in need to </a:t>
            </a:r>
            <a:r>
              <a:rPr lang="en-US"/>
              <a:t>counter</a:t>
            </a:r>
            <a:r>
              <a:rPr lang="en-US"/>
              <a:t> </a:t>
            </a:r>
            <a:r>
              <a:rPr lang="en-US"/>
              <a:t>misinformation</a:t>
            </a:r>
            <a:r>
              <a:rPr lang="en-US"/>
              <a:t> as fast as possible.</a:t>
            </a:r>
            <a:r>
              <a:rPr lang="en-US"/>
              <a:t> </a:t>
            </a:r>
            <a:endParaRPr/>
          </a:p>
          <a:p>
            <a:pPr indent="0" lvl="0" marL="4572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US"/>
              <a:t>Existing detection methods, reliant on manual efforts or basic keyword filtering, fail to address the complexity and scale of modern misinformation campaigns, which often leverage AI, bots, and data-driven targeting. Therefore there is need of an automated, scalable, and accurate system to identify and mitigate misinformation on social media, thereby preserving the integrity of online communication and safeguarding societal trust.</a:t>
            </a:r>
            <a:endParaRPr/>
          </a:p>
        </p:txBody>
      </p:sp>
      <p:sp>
        <p:nvSpPr>
          <p:cNvPr id="122" name="Google Shape;122;p17"/>
          <p:cNvSpPr txBox="1"/>
          <p:nvPr>
            <p:ph type="title"/>
          </p:nvPr>
        </p:nvSpPr>
        <p:spPr>
          <a:xfrm>
            <a:off x="350850" y="215750"/>
            <a:ext cx="84423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sz="2500">
                <a:solidFill>
                  <a:srgbClr val="366092"/>
                </a:solidFill>
                <a:latin typeface="Arial"/>
                <a:ea typeface="Arial"/>
                <a:cs typeface="Arial"/>
                <a:sym typeface="Arial"/>
              </a:rPr>
              <a:t>Problem Statement</a:t>
            </a:r>
            <a:endParaRPr/>
          </a:p>
        </p:txBody>
      </p:sp>
      <p:sp>
        <p:nvSpPr>
          <p:cNvPr id="123" name="Google Shape;123;p17"/>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Literature Review</a:t>
            </a:r>
            <a:r>
              <a:rPr lang="en-US">
                <a:solidFill>
                  <a:schemeClr val="hlink"/>
                </a:solidFill>
              </a:rPr>
              <a:t> </a:t>
            </a:r>
            <a:endParaRPr sz="2500">
              <a:solidFill>
                <a:srgbClr val="366092"/>
              </a:solidFill>
              <a:latin typeface="Arial"/>
              <a:ea typeface="Arial"/>
              <a:cs typeface="Arial"/>
              <a:sym typeface="Arial"/>
            </a:endParaRPr>
          </a:p>
        </p:txBody>
      </p:sp>
      <p:sp>
        <p:nvSpPr>
          <p:cNvPr id="130" name="Google Shape;130;p18"/>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31" name="Google Shape;131;p18"/>
          <p:cNvSpPr txBox="1"/>
          <p:nvPr/>
        </p:nvSpPr>
        <p:spPr>
          <a:xfrm>
            <a:off x="282900" y="1110125"/>
            <a:ext cx="8403900" cy="2042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US"/>
              <a:t>Techniques like </a:t>
            </a:r>
            <a:r>
              <a:rPr lang="en-US"/>
              <a:t>Neural Networks and LSTM-based models,</a:t>
            </a:r>
            <a:r>
              <a:rPr lang="en-US"/>
              <a:t> improved accuracy by analyzing sequential data and linguistic patterns. However, they still had significant limitations, particularly  when the data need to be verified multi-layered they fails due to </a:t>
            </a:r>
            <a:r>
              <a:rPr lang="en-US"/>
              <a:t>vanishing</a:t>
            </a:r>
            <a:r>
              <a:rPr lang="en-US"/>
              <a:t> gradient. These models required sequential data input, which made them slower and less efficient for misinformation detection.</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b="1" lang="en-US"/>
              <a:t>Limitations: </a:t>
            </a:r>
            <a:r>
              <a:rPr lang="en-US"/>
              <a:t>Short-Range Dependencies, sequential Processing, lack of Global Context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Literature Review</a:t>
            </a:r>
            <a:r>
              <a:rPr lang="en-US">
                <a:solidFill>
                  <a:schemeClr val="hlink"/>
                </a:solidFill>
              </a:rPr>
              <a:t> </a:t>
            </a:r>
            <a:endParaRPr sz="2500">
              <a:solidFill>
                <a:srgbClr val="366092"/>
              </a:solidFill>
              <a:latin typeface="Arial"/>
              <a:ea typeface="Arial"/>
              <a:cs typeface="Arial"/>
              <a:sym typeface="Arial"/>
            </a:endParaRPr>
          </a:p>
        </p:txBody>
      </p:sp>
      <p:sp>
        <p:nvSpPr>
          <p:cNvPr id="138" name="Google Shape;138;p19"/>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39" name="Google Shape;139;p19"/>
          <p:cNvSpPr txBox="1"/>
          <p:nvPr/>
        </p:nvSpPr>
        <p:spPr>
          <a:xfrm>
            <a:off x="283050" y="930900"/>
            <a:ext cx="8403900" cy="2786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US"/>
              <a:t>Open-source LLMs face architectural constraints, making extensive customization challenging. While techniques like LoRA enable fine-tuning, studies[1] show a 63% accuracy in some cases, which remains insufficient for real-world misinformation detection.</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US"/>
              <a:t>Real-time training for misinformation detection is impractical due to high computational demands, retrieval-augmented methods offer a viable alternative.</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b="1" lang="en-US">
                <a:solidFill>
                  <a:schemeClr val="dk1"/>
                </a:solidFill>
              </a:rPr>
              <a:t>Limitations: </a:t>
            </a:r>
            <a:r>
              <a:rPr lang="en-US"/>
              <a:t>Fine-tuning requires labeled datasets and also high computational resources. Its reliance on static data limits adaptability to evolving misinformation patterns, and retraining with every new dataset is impractical for real-world applications.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Literature Review</a:t>
            </a:r>
            <a:r>
              <a:rPr lang="en-US"/>
              <a:t> </a:t>
            </a:r>
            <a:endParaRPr/>
          </a:p>
        </p:txBody>
      </p:sp>
      <p:sp>
        <p:nvSpPr>
          <p:cNvPr id="146" name="Google Shape;146;p20"/>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47" name="Google Shape;147;p20"/>
          <p:cNvSpPr txBox="1"/>
          <p:nvPr/>
        </p:nvSpPr>
        <p:spPr>
          <a:xfrm>
            <a:off x="283025" y="1287850"/>
            <a:ext cx="4050300" cy="3033900"/>
          </a:xfrm>
          <a:prstGeom prst="rect">
            <a:avLst/>
          </a:prstGeom>
          <a:noFill/>
          <a:ln>
            <a:noFill/>
          </a:ln>
        </p:spPr>
        <p:txBody>
          <a:bodyPr anchorCtr="0" anchor="t" bIns="45700" lIns="91425" spcFirstLastPara="1" rIns="91425" wrap="square" tIns="45700">
            <a:spAutoFit/>
          </a:bodyPr>
          <a:lstStyle/>
          <a:p>
            <a:pPr indent="-317500" lvl="0" marL="457200" rtl="0" algn="l">
              <a:lnSpc>
                <a:spcPct val="115000"/>
              </a:lnSpc>
              <a:spcBef>
                <a:spcPts val="0"/>
              </a:spcBef>
              <a:spcAft>
                <a:spcPts val="0"/>
              </a:spcAft>
              <a:buSzPts val="1400"/>
              <a:buChar char="●"/>
            </a:pPr>
            <a:r>
              <a:rPr lang="en-US"/>
              <a:t>In TrumorGPT </a:t>
            </a:r>
            <a:r>
              <a:rPr lang="en-US"/>
              <a:t>technique, graph generation is done with the help of data, having data source as DBpedia. </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US"/>
              <a:t>Then the relevant graph is searched with the help of similarity search technique and then feed into pre-trained LLM model along with the query.</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US"/>
              <a:t>By checking the edges and vertex it will give result for a given social media post is true or false.</a:t>
            </a:r>
            <a:endParaRPr/>
          </a:p>
        </p:txBody>
      </p:sp>
      <p:pic>
        <p:nvPicPr>
          <p:cNvPr id="148" name="Google Shape;148;p20"/>
          <p:cNvPicPr preferRelativeResize="0"/>
          <p:nvPr/>
        </p:nvPicPr>
        <p:blipFill>
          <a:blip r:embed="rId3">
            <a:alphaModFix/>
          </a:blip>
          <a:stretch>
            <a:fillRect/>
          </a:stretch>
        </p:blipFill>
        <p:spPr>
          <a:xfrm>
            <a:off x="4416875" y="984625"/>
            <a:ext cx="4435401" cy="2782725"/>
          </a:xfrm>
          <a:prstGeom prst="rect">
            <a:avLst/>
          </a:prstGeom>
          <a:noFill/>
          <a:ln>
            <a:noFill/>
          </a:ln>
        </p:spPr>
      </p:pic>
      <p:sp>
        <p:nvSpPr>
          <p:cNvPr id="149" name="Google Shape;149;p20"/>
          <p:cNvSpPr txBox="1"/>
          <p:nvPr/>
        </p:nvSpPr>
        <p:spPr>
          <a:xfrm>
            <a:off x="4572000" y="3714575"/>
            <a:ext cx="4435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200">
                <a:solidFill>
                  <a:schemeClr val="dk1"/>
                </a:solidFill>
                <a:latin typeface="Calibri"/>
                <a:ea typeface="Calibri"/>
                <a:cs typeface="Calibri"/>
                <a:sym typeface="Calibri"/>
              </a:rPr>
              <a:t>Figure 1: </a:t>
            </a:r>
            <a:r>
              <a:rPr i="1" lang="en-US" sz="1200">
                <a:solidFill>
                  <a:schemeClr val="dk1"/>
                </a:solidFill>
                <a:latin typeface="Calibri"/>
                <a:ea typeface="Calibri"/>
                <a:cs typeface="Calibri"/>
                <a:sym typeface="Calibri"/>
              </a:rPr>
              <a:t>An illustrative semantic knowledge graph, highlighting key political figures and relationships in the United States[5]</a:t>
            </a:r>
            <a:endParaRPr i="1" sz="1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Literature Review</a:t>
            </a:r>
            <a:endParaRPr/>
          </a:p>
        </p:txBody>
      </p:sp>
      <p:sp>
        <p:nvSpPr>
          <p:cNvPr id="156" name="Google Shape;156;p21"/>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57" name="Google Shape;157;p21"/>
          <p:cNvSpPr txBox="1"/>
          <p:nvPr/>
        </p:nvSpPr>
        <p:spPr>
          <a:xfrm>
            <a:off x="457200" y="1063375"/>
            <a:ext cx="8229600" cy="307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n-US"/>
              <a:t>TrumorGPT</a:t>
            </a:r>
            <a:endParaRPr/>
          </a:p>
        </p:txBody>
      </p:sp>
      <p:pic>
        <p:nvPicPr>
          <p:cNvPr id="158" name="Google Shape;158;p21"/>
          <p:cNvPicPr preferRelativeResize="0"/>
          <p:nvPr/>
        </p:nvPicPr>
        <p:blipFill rotWithShape="1">
          <a:blip r:embed="rId3">
            <a:alphaModFix/>
          </a:blip>
          <a:srcRect b="0" l="0" r="0" t="6890"/>
          <a:stretch/>
        </p:blipFill>
        <p:spPr>
          <a:xfrm>
            <a:off x="176925" y="1371175"/>
            <a:ext cx="8790149" cy="2909425"/>
          </a:xfrm>
          <a:prstGeom prst="rect">
            <a:avLst/>
          </a:prstGeom>
          <a:noFill/>
          <a:ln>
            <a:noFill/>
          </a:ln>
        </p:spPr>
      </p:pic>
      <p:sp>
        <p:nvSpPr>
          <p:cNvPr id="159" name="Google Shape;159;p21"/>
          <p:cNvSpPr txBox="1"/>
          <p:nvPr/>
        </p:nvSpPr>
        <p:spPr>
          <a:xfrm>
            <a:off x="365400" y="4290425"/>
            <a:ext cx="8413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200">
                <a:solidFill>
                  <a:schemeClr val="dk1"/>
                </a:solidFill>
                <a:latin typeface="Calibri"/>
                <a:ea typeface="Calibri"/>
                <a:cs typeface="Calibri"/>
                <a:sym typeface="Calibri"/>
              </a:rPr>
              <a:t>Figure 2: </a:t>
            </a:r>
            <a:r>
              <a:rPr i="1" lang="en-US" sz="1200">
                <a:solidFill>
                  <a:schemeClr val="dk1"/>
                </a:solidFill>
                <a:latin typeface="Calibri"/>
                <a:ea typeface="Calibri"/>
                <a:cs typeface="Calibri"/>
                <a:sym typeface="Calibri"/>
              </a:rPr>
              <a:t>The architecture of TrumorGPT, showcasing the workflow from user input to fact verification[5].</a:t>
            </a:r>
            <a:endParaRPr i="1"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