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64" r:id="rId15"/>
    <p:sldId id="265" r:id="rId16"/>
    <p:sldId id="268" r:id="rId17"/>
    <p:sldId id="266" r:id="rId18"/>
    <p:sldId id="26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a674a48a6d3effe" providerId="LiveId" clId="{1C1894D5-2CF6-4F3E-99B1-CD5E788E1FE6}"/>
    <pc:docChg chg="undo custSel addSld delSld modSld">
      <pc:chgData name="" userId="ea674a48a6d3effe" providerId="LiveId" clId="{1C1894D5-2CF6-4F3E-99B1-CD5E788E1FE6}" dt="2022-04-22T13:33:00.930" v="258" actId="1076"/>
      <pc:docMkLst>
        <pc:docMk/>
      </pc:docMkLst>
      <pc:sldChg chg="modSp">
        <pc:chgData name="" userId="ea674a48a6d3effe" providerId="LiveId" clId="{1C1894D5-2CF6-4F3E-99B1-CD5E788E1FE6}" dt="2022-04-22T13:33:00.930" v="258" actId="1076"/>
        <pc:sldMkLst>
          <pc:docMk/>
          <pc:sldMk cId="4259480642" sldId="256"/>
        </pc:sldMkLst>
        <pc:spChg chg="mod">
          <ac:chgData name="" userId="ea674a48a6d3effe" providerId="LiveId" clId="{1C1894D5-2CF6-4F3E-99B1-CD5E788E1FE6}" dt="2022-04-22T13:33:00.930" v="258" actId="1076"/>
          <ac:spMkLst>
            <pc:docMk/>
            <pc:sldMk cId="4259480642" sldId="256"/>
            <ac:spMk id="2" creationId="{F1869502-11FF-4034-8D82-0C1F7AE15208}"/>
          </ac:spMkLst>
        </pc:spChg>
      </pc:sldChg>
      <pc:sldChg chg="addSp delSp modSp">
        <pc:chgData name="" userId="ea674a48a6d3effe" providerId="LiveId" clId="{1C1894D5-2CF6-4F3E-99B1-CD5E788E1FE6}" dt="2022-04-22T13:32:24.863" v="246" actId="20577"/>
        <pc:sldMkLst>
          <pc:docMk/>
          <pc:sldMk cId="3542115095" sldId="267"/>
        </pc:sldMkLst>
        <pc:spChg chg="mod">
          <ac:chgData name="" userId="ea674a48a6d3effe" providerId="LiveId" clId="{1C1894D5-2CF6-4F3E-99B1-CD5E788E1FE6}" dt="2022-04-22T13:32:24.863" v="246" actId="20577"/>
          <ac:spMkLst>
            <pc:docMk/>
            <pc:sldMk cId="3542115095" sldId="267"/>
            <ac:spMk id="3" creationId="{273D41F4-5FB0-4349-8CE0-152BFF977AD8}"/>
          </ac:spMkLst>
        </pc:spChg>
        <pc:graphicFrameChg chg="add del mod modGraphic">
          <ac:chgData name="" userId="ea674a48a6d3effe" providerId="LiveId" clId="{1C1894D5-2CF6-4F3E-99B1-CD5E788E1FE6}" dt="2022-04-22T13:30:55.487" v="171" actId="478"/>
          <ac:graphicFrameMkLst>
            <pc:docMk/>
            <pc:sldMk cId="3542115095" sldId="267"/>
            <ac:graphicFrameMk id="4" creationId="{CD98BBCB-2818-4BE8-9B8C-EE04980AFAF8}"/>
          </ac:graphicFrameMkLst>
        </pc:graphicFrameChg>
      </pc:sldChg>
      <pc:sldChg chg="modSp del">
        <pc:chgData name="" userId="ea674a48a6d3effe" providerId="LiveId" clId="{1C1894D5-2CF6-4F3E-99B1-CD5E788E1FE6}" dt="2022-04-22T13:32:27.939" v="247" actId="2696"/>
        <pc:sldMkLst>
          <pc:docMk/>
          <pc:sldMk cId="150203142" sldId="269"/>
        </pc:sldMkLst>
        <pc:spChg chg="mod">
          <ac:chgData name="" userId="ea674a48a6d3effe" providerId="LiveId" clId="{1C1894D5-2CF6-4F3E-99B1-CD5E788E1FE6}" dt="2022-04-22T13:23:41.491" v="97" actId="1076"/>
          <ac:spMkLst>
            <pc:docMk/>
            <pc:sldMk cId="150203142" sldId="269"/>
            <ac:spMk id="2" creationId="{13BFB16B-6E92-489B-A9D6-2CE6CA75649D}"/>
          </ac:spMkLst>
        </pc:spChg>
        <pc:spChg chg="mod">
          <ac:chgData name="" userId="ea674a48a6d3effe" providerId="LiveId" clId="{1C1894D5-2CF6-4F3E-99B1-CD5E788E1FE6}" dt="2022-04-22T13:24:30.471" v="112"/>
          <ac:spMkLst>
            <pc:docMk/>
            <pc:sldMk cId="150203142" sldId="269"/>
            <ac:spMk id="3" creationId="{9533AD27-4665-48D1-891D-8D13B19B8559}"/>
          </ac:spMkLst>
        </pc:spChg>
      </pc:sldChg>
      <pc:sldChg chg="modSp add">
        <pc:chgData name="" userId="ea674a48a6d3effe" providerId="LiveId" clId="{1C1894D5-2CF6-4F3E-99B1-CD5E788E1FE6}" dt="2022-04-22T13:32:35.967" v="256" actId="20577"/>
        <pc:sldMkLst>
          <pc:docMk/>
          <pc:sldMk cId="4190543238" sldId="271"/>
        </pc:sldMkLst>
        <pc:spChg chg="mod">
          <ac:chgData name="" userId="ea674a48a6d3effe" providerId="LiveId" clId="{1C1894D5-2CF6-4F3E-99B1-CD5E788E1FE6}" dt="2022-04-22T13:32:35.967" v="256" actId="20577"/>
          <ac:spMkLst>
            <pc:docMk/>
            <pc:sldMk cId="4190543238" sldId="271"/>
            <ac:spMk id="2" creationId="{92F22AAE-5220-493A-9EA1-7A0FC02469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ito.de/knowhow/blog/planning-pok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69502-11FF-4034-8D82-0C1F7AE15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590799"/>
            <a:ext cx="8676222" cy="838201"/>
          </a:xfrm>
        </p:spPr>
        <p:txBody>
          <a:bodyPr/>
          <a:lstStyle/>
          <a:p>
            <a:r>
              <a:rPr lang="de-DE" dirty="0"/>
              <a:t>Aufgabe A1008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CFC6E-4961-4F07-BF97-5DA852FAD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Von Steven Butz, Nicolas Equit, Tom Russ, Christian Bartsch</a:t>
            </a:r>
          </a:p>
        </p:txBody>
      </p:sp>
    </p:spTree>
    <p:extLst>
      <p:ext uri="{BB962C8B-B14F-4D97-AF65-F5344CB8AC3E}">
        <p14:creationId xmlns:p14="http://schemas.microsoft.com/office/powerpoint/2010/main" val="425948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5DDC6-28DD-41B0-BEAA-59D859D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6025"/>
          </a:xfrm>
        </p:spPr>
        <p:txBody>
          <a:bodyPr>
            <a:normAutofit/>
          </a:bodyPr>
          <a:lstStyle/>
          <a:p>
            <a:r>
              <a:rPr lang="de-DE" sz="4000" dirty="0"/>
              <a:t>PERT – Funktionsweise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B3EE294-19E4-414D-ABB0-4AE520A93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473"/>
                <a:ext cx="10515600" cy="4126490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de-DE" sz="2400" dirty="0"/>
                  <a:t>Alle Events und Aktivitäten / Arbeitsschritte des Projekts identifizieren </a:t>
                </a:r>
              </a:p>
              <a:p>
                <a:pPr marL="0" indent="0" algn="l">
                  <a:buNone/>
                </a:pPr>
                <a:r>
                  <a:rPr lang="de-DE" sz="2400" dirty="0"/>
                  <a:t>-&gt; Diese nennt man auch Nodes</a:t>
                </a:r>
              </a:p>
              <a:p>
                <a:pPr algn="l"/>
                <a:r>
                  <a:rPr lang="de-DE" sz="2400" dirty="0"/>
                  <a:t>Plan erstellen: Zusammenhang von Nodes</a:t>
                </a:r>
              </a:p>
              <a:p>
                <a:pPr marL="0" indent="0" algn="l">
                  <a:buNone/>
                </a:pPr>
                <a:r>
                  <a:rPr lang="de-DE" sz="2400" dirty="0"/>
                  <a:t>-&gt; Bsp.: Um an Node C zu arbeiten muss Node A fertig sein</a:t>
                </a:r>
              </a:p>
              <a:p>
                <a:pPr marL="0" indent="0" algn="l">
                  <a:buNone/>
                </a:pPr>
                <a:endParaRPr lang="de-DE" sz="1400" dirty="0"/>
              </a:p>
              <a:p>
                <a:pPr algn="l"/>
                <a:r>
                  <a:rPr lang="de-DE" sz="2400" dirty="0"/>
                  <a:t>Für alle Nodes schätzen: min., max. und </a:t>
                </a:r>
                <a:r>
                  <a:rPr lang="de-DE" sz="24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ø</a:t>
                </a:r>
                <a:r>
                  <a:rPr lang="de-DE" sz="2400" b="0" i="0" dirty="0">
                    <a:effectLst/>
                  </a:rPr>
                  <a:t> Dauer</a:t>
                </a:r>
              </a:p>
              <a:p>
                <a:r>
                  <a:rPr lang="de-DE" sz="2400" dirty="0"/>
                  <a:t>Geschätzte Dauer: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</m:t>
                        </m:r>
                        <m:sSub>
                          <m:sSubPr>
                            <m:ctrlPr>
                              <a:rPr lang="de-DE" sz="24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400"/>
                              <m:t>ø</m:t>
                            </m:r>
                          </m:sub>
                        </m:sSub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de-DE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de-DE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66,6% </a:t>
                </a:r>
                <a:r>
                  <a:rPr lang="de-DE" sz="2000" dirty="0"/>
                  <a:t>Ø</a:t>
                </a:r>
                <a:r>
                  <a:rPr lang="de-DE" sz="2000" dirty="0">
                    <a:solidFill>
                      <a:schemeClr val="tx1"/>
                    </a:solidFill>
                  </a:rPr>
                  <a:t>	16,6</a:t>
                </a:r>
                <a:r>
                  <a:rPr lang="de-DE" sz="2000" dirty="0"/>
                  <a:t>% min. 	 16,6% max.</a:t>
                </a:r>
              </a:p>
              <a:p>
                <a:pPr marL="0" indent="0">
                  <a:buNone/>
                </a:pPr>
                <a:endParaRPr lang="de-DE" sz="1500" dirty="0"/>
              </a:p>
              <a:p>
                <a:r>
                  <a:rPr lang="de-DE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Herausfinden des </a:t>
                </a:r>
                <a:r>
                  <a:rPr lang="de-DE" sz="2400" dirty="0">
                    <a:ea typeface="Cambria Math" panose="02040503050406030204" pitchFamily="18" charset="0"/>
                  </a:rPr>
                  <a:t>„kritischen Pfades“</a:t>
                </a:r>
                <a:endParaRPr lang="de-DE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B3EE294-19E4-414D-ABB0-4AE520A93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473"/>
                <a:ext cx="10515600" cy="4126490"/>
              </a:xfrm>
              <a:blipFill>
                <a:blip r:embed="rId2"/>
                <a:stretch>
                  <a:fillRect l="-1217" t="-48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3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4940-D9E2-437C-B6F5-0351CCAE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1745"/>
            <a:ext cx="9905998" cy="895928"/>
          </a:xfrm>
        </p:spPr>
        <p:txBody>
          <a:bodyPr/>
          <a:lstStyle/>
          <a:p>
            <a:r>
              <a:rPr lang="de-DE" dirty="0"/>
              <a:t>PERT - Diagramm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553D567-1B04-44BE-8C3B-A5F2F45A5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2203"/>
              </p:ext>
            </p:extLst>
          </p:nvPr>
        </p:nvGraphicFramePr>
        <p:xfrm>
          <a:off x="6094412" y="420651"/>
          <a:ext cx="385315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6576">
                  <a:extLst>
                    <a:ext uri="{9D8B030D-6E8A-4147-A177-3AD203B41FA5}">
                      <a16:colId xmlns:a16="http://schemas.microsoft.com/office/drawing/2014/main" val="2556629905"/>
                    </a:ext>
                  </a:extLst>
                </a:gridCol>
                <a:gridCol w="1926576">
                  <a:extLst>
                    <a:ext uri="{9D8B030D-6E8A-4147-A177-3AD203B41FA5}">
                      <a16:colId xmlns:a16="http://schemas.microsoft.com/office/drawing/2014/main" val="2166376972"/>
                    </a:ext>
                  </a:extLst>
                </a:gridCol>
              </a:tblGrid>
              <a:tr h="33751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Frühester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Frühestes 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86189"/>
                  </a:ext>
                </a:extLst>
              </a:tr>
              <a:tr h="33751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Spätester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bg1"/>
                          </a:solidFill>
                        </a:rPr>
                        <a:t>Spätestes 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24613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9AF70EB-2655-4657-B86B-5C10A56A8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01148"/>
              </p:ext>
            </p:extLst>
          </p:nvPr>
        </p:nvGraphicFramePr>
        <p:xfrm>
          <a:off x="893979" y="5468852"/>
          <a:ext cx="10400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498">
                  <a:extLst>
                    <a:ext uri="{9D8B030D-6E8A-4147-A177-3AD203B41FA5}">
                      <a16:colId xmlns:a16="http://schemas.microsoft.com/office/drawing/2014/main" val="679930394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840608952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75852545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114140554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1460018751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1346433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2852990974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782814516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528093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5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Abhängig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Geschätzte 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64681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4732D29-CEF4-4540-9A56-168D7EFE0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00646"/>
              </p:ext>
            </p:extLst>
          </p:nvPr>
        </p:nvGraphicFramePr>
        <p:xfrm>
          <a:off x="2168596" y="1529157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11727E6-EA16-48CB-8861-F44BCD57F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2841"/>
              </p:ext>
            </p:extLst>
          </p:nvPr>
        </p:nvGraphicFramePr>
        <p:xfrm>
          <a:off x="683492" y="2917921"/>
          <a:ext cx="71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7942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069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B371848-5A6A-4B05-A238-1E5FDDE9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145"/>
              </p:ext>
            </p:extLst>
          </p:nvPr>
        </p:nvGraphicFramePr>
        <p:xfrm>
          <a:off x="10836203" y="2917921"/>
          <a:ext cx="7739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5">
                  <a:extLst>
                    <a:ext uri="{9D8B030D-6E8A-4147-A177-3AD203B41FA5}">
                      <a16:colId xmlns:a16="http://schemas.microsoft.com/office/drawing/2014/main" val="2079429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0699"/>
                  </a:ext>
                </a:extLst>
              </a:tr>
            </a:tbl>
          </a:graphicData>
        </a:graphic>
      </p:graphicFrame>
      <p:graphicFrame>
        <p:nvGraphicFramePr>
          <p:cNvPr id="12" name="Tabelle 7">
            <a:extLst>
              <a:ext uri="{FF2B5EF4-FFF2-40B4-BE49-F238E27FC236}">
                <a16:creationId xmlns:a16="http://schemas.microsoft.com/office/drawing/2014/main" id="{EAE56F77-6945-443F-B3DD-C10C82DA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14825"/>
              </p:ext>
            </p:extLst>
          </p:nvPr>
        </p:nvGraphicFramePr>
        <p:xfrm>
          <a:off x="2169841" y="3566469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CB49659D-D072-4FDC-896C-9F7D2EC1B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48600"/>
              </p:ext>
            </p:extLst>
          </p:nvPr>
        </p:nvGraphicFramePr>
        <p:xfrm>
          <a:off x="3575680" y="2758981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216516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4" name="Tabelle 7">
            <a:extLst>
              <a:ext uri="{FF2B5EF4-FFF2-40B4-BE49-F238E27FC236}">
                <a16:creationId xmlns:a16="http://schemas.microsoft.com/office/drawing/2014/main" id="{7C0B6D47-C339-4AC5-ABF6-788B796E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51409"/>
              </p:ext>
            </p:extLst>
          </p:nvPr>
        </p:nvGraphicFramePr>
        <p:xfrm>
          <a:off x="5003918" y="1512618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5" name="Tabelle 7">
            <a:extLst>
              <a:ext uri="{FF2B5EF4-FFF2-40B4-BE49-F238E27FC236}">
                <a16:creationId xmlns:a16="http://schemas.microsoft.com/office/drawing/2014/main" id="{B15E56F1-29BE-436D-97D0-FAFB29C5F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21495"/>
              </p:ext>
            </p:extLst>
          </p:nvPr>
        </p:nvGraphicFramePr>
        <p:xfrm>
          <a:off x="5009264" y="3785428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6" name="Tabelle 7">
            <a:extLst>
              <a:ext uri="{FF2B5EF4-FFF2-40B4-BE49-F238E27FC236}">
                <a16:creationId xmlns:a16="http://schemas.microsoft.com/office/drawing/2014/main" id="{19B4D30F-11B7-4E66-8D08-0783423E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18453"/>
              </p:ext>
            </p:extLst>
          </p:nvPr>
        </p:nvGraphicFramePr>
        <p:xfrm>
          <a:off x="6774619" y="3536172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7" name="Tabelle 7">
            <a:extLst>
              <a:ext uri="{FF2B5EF4-FFF2-40B4-BE49-F238E27FC236}">
                <a16:creationId xmlns:a16="http://schemas.microsoft.com/office/drawing/2014/main" id="{4C9B357A-694A-42C9-B9F2-E90F3878B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2405"/>
              </p:ext>
            </p:extLst>
          </p:nvPr>
        </p:nvGraphicFramePr>
        <p:xfrm>
          <a:off x="7672264" y="1749906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graphicFrame>
        <p:nvGraphicFramePr>
          <p:cNvPr id="18" name="Tabelle 7">
            <a:extLst>
              <a:ext uri="{FF2B5EF4-FFF2-40B4-BE49-F238E27FC236}">
                <a16:creationId xmlns:a16="http://schemas.microsoft.com/office/drawing/2014/main" id="{0115C7A4-B8D5-41BB-B8DC-AB4FEE68D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79091"/>
              </p:ext>
            </p:extLst>
          </p:nvPr>
        </p:nvGraphicFramePr>
        <p:xfrm>
          <a:off x="8680232" y="3605686"/>
          <a:ext cx="9440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29">
                  <a:extLst>
                    <a:ext uri="{9D8B030D-6E8A-4147-A177-3AD203B41FA5}">
                      <a16:colId xmlns:a16="http://schemas.microsoft.com/office/drawing/2014/main" val="1329225509"/>
                    </a:ext>
                  </a:extLst>
                </a:gridCol>
                <a:gridCol w="472029">
                  <a:extLst>
                    <a:ext uri="{9D8B030D-6E8A-4147-A177-3AD203B41FA5}">
                      <a16:colId xmlns:a16="http://schemas.microsoft.com/office/drawing/2014/main" val="4206129725"/>
                    </a:ext>
                  </a:extLst>
                </a:gridCol>
              </a:tblGrid>
              <a:tr h="30664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8942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209"/>
                  </a:ext>
                </a:extLst>
              </a:tr>
              <a:tr h="30664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4232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9C491A0-D6DF-48BA-A59B-347C848908A7}"/>
              </a:ext>
            </a:extLst>
          </p:cNvPr>
          <p:cNvCxnSpPr>
            <a:cxnSpLocks/>
          </p:cNvCxnSpPr>
          <p:nvPr/>
        </p:nvCxnSpPr>
        <p:spPr>
          <a:xfrm>
            <a:off x="1518867" y="3307621"/>
            <a:ext cx="524257" cy="38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10A5E99-86C1-4BD3-905A-681E3D074055}"/>
              </a:ext>
            </a:extLst>
          </p:cNvPr>
          <p:cNvCxnSpPr>
            <a:cxnSpLocks/>
          </p:cNvCxnSpPr>
          <p:nvPr/>
        </p:nvCxnSpPr>
        <p:spPr>
          <a:xfrm flipV="1">
            <a:off x="1518867" y="2367921"/>
            <a:ext cx="503293" cy="51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BF33FAF-192E-4C4E-9A01-3155756A4053}"/>
              </a:ext>
            </a:extLst>
          </p:cNvPr>
          <p:cNvCxnSpPr>
            <a:cxnSpLocks/>
          </p:cNvCxnSpPr>
          <p:nvPr/>
        </p:nvCxnSpPr>
        <p:spPr>
          <a:xfrm>
            <a:off x="3336429" y="2081244"/>
            <a:ext cx="1494576" cy="46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CD4E21D-2589-4891-86D7-CDB49E89E96A}"/>
              </a:ext>
            </a:extLst>
          </p:cNvPr>
          <p:cNvCxnSpPr>
            <a:cxnSpLocks/>
          </p:cNvCxnSpPr>
          <p:nvPr/>
        </p:nvCxnSpPr>
        <p:spPr>
          <a:xfrm flipV="1">
            <a:off x="3206538" y="3397243"/>
            <a:ext cx="197349" cy="138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4806846-88EB-42E7-99F9-2A25E9B254E2}"/>
              </a:ext>
            </a:extLst>
          </p:cNvPr>
          <p:cNvCxnSpPr>
            <a:cxnSpLocks/>
          </p:cNvCxnSpPr>
          <p:nvPr/>
        </p:nvCxnSpPr>
        <p:spPr>
          <a:xfrm flipV="1">
            <a:off x="4645210" y="2326674"/>
            <a:ext cx="185795" cy="31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B182F6-D29D-4844-AC5F-B6D2B3AA97FD}"/>
              </a:ext>
            </a:extLst>
          </p:cNvPr>
          <p:cNvCxnSpPr>
            <a:cxnSpLocks/>
          </p:cNvCxnSpPr>
          <p:nvPr/>
        </p:nvCxnSpPr>
        <p:spPr>
          <a:xfrm>
            <a:off x="3256834" y="4115109"/>
            <a:ext cx="1609495" cy="21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09BF9B1-C52B-47A6-B12A-0ED59B5FEFFC}"/>
              </a:ext>
            </a:extLst>
          </p:cNvPr>
          <p:cNvCxnSpPr>
            <a:cxnSpLocks/>
          </p:cNvCxnSpPr>
          <p:nvPr/>
        </p:nvCxnSpPr>
        <p:spPr>
          <a:xfrm flipV="1">
            <a:off x="6093580" y="4131056"/>
            <a:ext cx="538104" cy="20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71DF43C-F3DE-4E81-972C-86629FB7A981}"/>
              </a:ext>
            </a:extLst>
          </p:cNvPr>
          <p:cNvCxnSpPr>
            <a:cxnSpLocks/>
          </p:cNvCxnSpPr>
          <p:nvPr/>
        </p:nvCxnSpPr>
        <p:spPr>
          <a:xfrm>
            <a:off x="6094412" y="2170046"/>
            <a:ext cx="1437358" cy="179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41CBEE2-FD2E-41EA-8CE3-1E3D46B39BDB}"/>
              </a:ext>
            </a:extLst>
          </p:cNvPr>
          <p:cNvCxnSpPr>
            <a:cxnSpLocks/>
          </p:cNvCxnSpPr>
          <p:nvPr/>
        </p:nvCxnSpPr>
        <p:spPr>
          <a:xfrm flipV="1">
            <a:off x="6093816" y="2550103"/>
            <a:ext cx="1354673" cy="1144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3FE8A86-DD29-44C2-814F-FAC0DEACC390}"/>
              </a:ext>
            </a:extLst>
          </p:cNvPr>
          <p:cNvCxnSpPr>
            <a:cxnSpLocks/>
          </p:cNvCxnSpPr>
          <p:nvPr/>
        </p:nvCxnSpPr>
        <p:spPr>
          <a:xfrm>
            <a:off x="7861612" y="4096627"/>
            <a:ext cx="678362" cy="18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08615F8-965D-402A-A1DD-11B63D14B345}"/>
              </a:ext>
            </a:extLst>
          </p:cNvPr>
          <p:cNvCxnSpPr>
            <a:cxnSpLocks/>
          </p:cNvCxnSpPr>
          <p:nvPr/>
        </p:nvCxnSpPr>
        <p:spPr>
          <a:xfrm flipV="1">
            <a:off x="9675462" y="3186545"/>
            <a:ext cx="918647" cy="5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9DF2A30-920D-46F8-A681-FDE458FCC837}"/>
              </a:ext>
            </a:extLst>
          </p:cNvPr>
          <p:cNvCxnSpPr>
            <a:cxnSpLocks/>
          </p:cNvCxnSpPr>
          <p:nvPr/>
        </p:nvCxnSpPr>
        <p:spPr>
          <a:xfrm>
            <a:off x="8756816" y="2252368"/>
            <a:ext cx="1837293" cy="759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1049E-AFE2-4D08-8ABD-5DAB6558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PERT - Anwendungsgebiete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132ED-0186-42CE-8A02-CD1C0FC4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Große, komplexe Projekte</a:t>
            </a:r>
          </a:p>
          <a:p>
            <a:r>
              <a:rPr lang="de-DE" dirty="0"/>
              <a:t>Einmalige / nicht-routine Projekte</a:t>
            </a:r>
          </a:p>
          <a:p>
            <a:r>
              <a:rPr lang="de-DE" dirty="0"/>
              <a:t>Forschung und Entwicklung</a:t>
            </a:r>
          </a:p>
        </p:txBody>
      </p:sp>
    </p:spTree>
    <p:extLst>
      <p:ext uri="{BB962C8B-B14F-4D97-AF65-F5344CB8AC3E}">
        <p14:creationId xmlns:p14="http://schemas.microsoft.com/office/powerpoint/2010/main" val="42414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0337F-C2DD-4F79-8DE4-58A404D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PERT – Vor-/Nachteile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F524A-DB81-4070-92C5-A03F0211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0302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toll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31ED09C-4266-4D42-B6B0-E6A891089A42}"/>
              </a:ext>
            </a:extLst>
          </p:cNvPr>
          <p:cNvSpPr txBox="1">
            <a:spLocks/>
          </p:cNvSpPr>
          <p:nvPr/>
        </p:nvSpPr>
        <p:spPr>
          <a:xfrm>
            <a:off x="6423498" y="1825625"/>
            <a:ext cx="4930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/>
              <a:t>Erstellung erfordert hohen Zeit- und Arbeitsaufwand</a:t>
            </a:r>
          </a:p>
        </p:txBody>
      </p:sp>
    </p:spTree>
    <p:extLst>
      <p:ext uri="{BB962C8B-B14F-4D97-AF65-F5344CB8AC3E}">
        <p14:creationId xmlns:p14="http://schemas.microsoft.com/office/powerpoint/2010/main" val="14739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E86E0-BFFD-4BE2-A8D1-4AF67F74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PERT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5DBD-B811-4A4C-AB6D-E75156A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68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F7B1-E23F-48B9-BA51-9A024529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 &amp; Wahl der Schätzmethode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67E31-E6DA-41BF-98A3-F6DF118F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2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03940C7-128B-48FA-9E24-1920CD2B3D30}"/>
              </a:ext>
            </a:extLst>
          </p:cNvPr>
          <p:cNvSpPr txBox="1"/>
          <p:nvPr/>
        </p:nvSpPr>
        <p:spPr>
          <a:xfrm flipH="1">
            <a:off x="2491739" y="2644170"/>
            <a:ext cx="7208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Vielen Dank für eure Aufmerksamkeit!</a:t>
            </a:r>
          </a:p>
          <a:p>
            <a:pPr algn="ctr"/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529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0DBB1-647D-414F-A3C7-59678F84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5FC88-9436-44E7-B69E-9C4427D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 Systems Approach to Planning, Scheduling, and Controlling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Autor: Harold R. Kerzner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Jahr</a:t>
            </a:r>
            <a:r>
              <a:rPr lang="en-US" sz="1800" dirty="0">
                <a:solidFill>
                  <a:schemeClr val="tx1"/>
                </a:solidFill>
              </a:rPr>
              <a:t>: 2009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Verlag: Wiley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1"/>
                </a:solidFill>
              </a:rPr>
              <a:t>ISBN-10: </a:t>
            </a:r>
            <a:r>
              <a:rPr lang="de-DE" sz="1800" dirty="0">
                <a:solidFill>
                  <a:schemeClr val="tx1"/>
                </a:solidFill>
                <a:effectLst/>
              </a:rPr>
              <a:t>0-470-50383-1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1"/>
                </a:solidFill>
              </a:rPr>
              <a:t>ISBN-13: </a:t>
            </a:r>
            <a:r>
              <a:rPr lang="de-DE" sz="1800" dirty="0">
                <a:solidFill>
                  <a:schemeClr val="tx1"/>
                </a:solidFill>
                <a:effectLst/>
              </a:rPr>
              <a:t>978-0-470-50383-6</a:t>
            </a:r>
            <a:endParaRPr lang="de-DE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tx1"/>
                </a:solidFill>
              </a:rPr>
              <a:t>Seite 494/495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45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E5B49-1551-4DB1-82BD-F6D9D0B8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Anlagenverzeichnis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D41F4-5FB0-4349-8CE0-152BFF9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59" y="1761308"/>
            <a:ext cx="9905998" cy="3124201"/>
          </a:xfrm>
        </p:spPr>
        <p:txBody>
          <a:bodyPr/>
          <a:lstStyle/>
          <a:p>
            <a:r>
              <a:rPr lang="de-DE" dirty="0"/>
              <a:t>Anlage 1: </a:t>
            </a:r>
            <a:r>
              <a:rPr lang="de-DE" u="sng" dirty="0">
                <a:effectLst/>
                <a:hlinkClick r:id="rId2"/>
              </a:rPr>
              <a:t>Planning Poker - Die agile Aufwandsschätzung (adito.de)</a:t>
            </a:r>
            <a:r>
              <a:rPr lang="de-DE" dirty="0">
                <a:effectLst/>
              </a:rPr>
              <a:t>, entnommen am 22.04.2022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11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22AAE-5220-493A-9EA1-7A0FC024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304F4-8B2A-4551-865A-54E7980D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C2D97-3B0A-4EBD-89D0-B5D36193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AA25B-8437-4B53-96F1-F288F249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Schätzmethoden</a:t>
            </a:r>
          </a:p>
          <a:p>
            <a:pPr lvl="1"/>
            <a:r>
              <a:rPr lang="de-DE" dirty="0"/>
              <a:t>Poker Planning</a:t>
            </a:r>
          </a:p>
          <a:p>
            <a:pPr lvl="1"/>
            <a:r>
              <a:rPr lang="de-DE" dirty="0"/>
              <a:t>Delphi</a:t>
            </a:r>
          </a:p>
          <a:p>
            <a:pPr lvl="1"/>
            <a:r>
              <a:rPr lang="de-DE" dirty="0"/>
              <a:t>PERT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 &amp; Wahl der Schätzmethode</a:t>
            </a:r>
          </a:p>
        </p:txBody>
      </p:sp>
    </p:spTree>
    <p:extLst>
      <p:ext uri="{BB962C8B-B14F-4D97-AF65-F5344CB8AC3E}">
        <p14:creationId xmlns:p14="http://schemas.microsoft.com/office/powerpoint/2010/main" val="29882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33113-04DC-416F-B24A-2956905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 - Ausgangs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E12E1-28B0-475B-BDC4-1AE2D7E1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Innovatives Startup wird zu prozessorientiertem Mittelstandsunternehmen transformiert</a:t>
            </a:r>
          </a:p>
          <a:p>
            <a:r>
              <a:rPr lang="de-DE" dirty="0"/>
              <a:t>Wirtschaftliche Nachhaltigkeit: Identifikation und Nachvollziehbarkeit zwischen geplanten, umgesetzten und verkauften Aufwänden</a:t>
            </a:r>
          </a:p>
          <a:p>
            <a:r>
              <a:rPr lang="de-DE" dirty="0"/>
              <a:t>Team zur Definition und Identifikation von Entwicklungsaufwänden</a:t>
            </a:r>
          </a:p>
        </p:txBody>
      </p:sp>
    </p:spTree>
    <p:extLst>
      <p:ext uri="{BB962C8B-B14F-4D97-AF65-F5344CB8AC3E}">
        <p14:creationId xmlns:p14="http://schemas.microsoft.com/office/powerpoint/2010/main" val="312235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EF72-C0E0-4AA5-B290-D03ACECB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 - Einordnung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1FF31-CEA9-421B-A717-EB937913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5C5B-416B-4FA6-8CB4-0AAF67C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Poker Planning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FCFBE-E748-436B-B69F-F358C79D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3D1C-78C6-40BC-A9B8-AA260266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Poker Planning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31192-9BD5-4253-8383-90C53E0C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C870D-64F4-42DA-A8E5-366FD6E5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Delphi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E1D3F-8849-4EDC-9137-078B0769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66490-4D8B-4D83-9618-3A955E7F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Delphi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7636F-8D72-4178-BC82-CD045249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0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A7ED1-E267-434D-A607-CAB5FB44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/>
              <a:t>PERT – </a:t>
            </a:r>
            <a:r>
              <a:rPr lang="en-US" sz="4000" dirty="0"/>
              <a:t>Program evaluation and review technique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3AB13-A675-4E18-B83D-C6F5D8E6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Schätzungsmethode aus dem Projektmanagement-Feld</a:t>
            </a:r>
          </a:p>
          <a:p>
            <a:r>
              <a:rPr lang="de-DE" dirty="0"/>
              <a:t>Auch: PERT-Schätzung, Dreipunktschätzung, Drei-Zeiten-Methode</a:t>
            </a:r>
          </a:p>
          <a:p>
            <a:r>
              <a:rPr lang="de-DE" dirty="0"/>
              <a:t>Zeitschätzung, keine Kosten</a:t>
            </a:r>
          </a:p>
          <a:p>
            <a:r>
              <a:rPr lang="de-DE" dirty="0"/>
              <a:t>Identifikation der wahrscheinlichsten Verzögerungsursachen</a:t>
            </a:r>
          </a:p>
          <a:p>
            <a:r>
              <a:rPr lang="de-DE" dirty="0"/>
              <a:t>PERT-Diagramm</a:t>
            </a:r>
          </a:p>
        </p:txBody>
      </p:sp>
    </p:spTree>
    <p:extLst>
      <p:ext uri="{BB962C8B-B14F-4D97-AF65-F5344CB8AC3E}">
        <p14:creationId xmlns:p14="http://schemas.microsoft.com/office/powerpoint/2010/main" val="269913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355</Words>
  <Application>Microsoft Office PowerPoint</Application>
  <PresentationFormat>Breitbild</PresentationFormat>
  <Paragraphs>133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Netz</vt:lpstr>
      <vt:lpstr>Aufgabe A1008</vt:lpstr>
      <vt:lpstr>Inhalt</vt:lpstr>
      <vt:lpstr>Einleitung - Ausgangs Situation</vt:lpstr>
      <vt:lpstr>Einleitung - Einordnung</vt:lpstr>
      <vt:lpstr>Poker Planning - Methode</vt:lpstr>
      <vt:lpstr>Poker Planning - Beispiele</vt:lpstr>
      <vt:lpstr>Delphi - Methode</vt:lpstr>
      <vt:lpstr>Delphi - Beispiele</vt:lpstr>
      <vt:lpstr>PERT – Program evaluation and review technique</vt:lpstr>
      <vt:lpstr>PERT – Funktionsweise</vt:lpstr>
      <vt:lpstr>PERT - Diagramm</vt:lpstr>
      <vt:lpstr>PERT - Anwendungsgebiete</vt:lpstr>
      <vt:lpstr>PERT – Vor-/Nachteile</vt:lpstr>
      <vt:lpstr>PERT - Beispiele</vt:lpstr>
      <vt:lpstr>Fazit &amp; Wahl der Schätzmethode</vt:lpstr>
      <vt:lpstr>PowerPoint-Präsentation</vt:lpstr>
      <vt:lpstr>Literaturverzeichnis</vt:lpstr>
      <vt:lpstr>Anlagenverzeichnis</vt:lpstr>
      <vt:lpstr>Anlagen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A1008</dc:title>
  <dc:creator>Christian Bartsch</dc:creator>
  <cp:lastModifiedBy>Tom Russ</cp:lastModifiedBy>
  <cp:revision>66</cp:revision>
  <dcterms:created xsi:type="dcterms:W3CDTF">2022-04-22T12:53:21Z</dcterms:created>
  <dcterms:modified xsi:type="dcterms:W3CDTF">2022-04-24T09:00:18Z</dcterms:modified>
</cp:coreProperties>
</file>