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84" r:id="rId5"/>
    <p:sldId id="259" r:id="rId6"/>
    <p:sldId id="285" r:id="rId7"/>
    <p:sldId id="283" r:id="rId8"/>
    <p:sldId id="260" r:id="rId9"/>
    <p:sldId id="261" r:id="rId10"/>
    <p:sldId id="272" r:id="rId11"/>
    <p:sldId id="275" r:id="rId12"/>
    <p:sldId id="273" r:id="rId13"/>
    <p:sldId id="274" r:id="rId14"/>
    <p:sldId id="262" r:id="rId15"/>
    <p:sldId id="276" r:id="rId16"/>
    <p:sldId id="277" r:id="rId17"/>
    <p:sldId id="278" r:id="rId18"/>
    <p:sldId id="279" r:id="rId19"/>
    <p:sldId id="280" r:id="rId20"/>
    <p:sldId id="265" r:id="rId21"/>
    <p:sldId id="268" r:id="rId22"/>
    <p:sldId id="266" r:id="rId23"/>
    <p:sldId id="267"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77" d="100"/>
          <a:sy n="77" d="100"/>
        </p:scale>
        <p:origin x="8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547"/>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1363"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7056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12</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2340066188"/>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Schätzungsmethode aus dem Projektmanagement-Feld</a:t>
            </a:r>
          </a:p>
          <a:p>
            <a:r>
              <a:rPr lang="de-DE" dirty="0"/>
              <a:t>Auch: PERT-Schätzung, Dreipunktschätzung, Drei-Zeiten-Methode</a:t>
            </a:r>
          </a:p>
          <a:p>
            <a:r>
              <a:rPr lang="de-DE" dirty="0"/>
              <a:t>Zeitschätzung, keine Kosten</a:t>
            </a:r>
          </a:p>
          <a:p>
            <a:r>
              <a:rPr lang="de-DE" dirty="0"/>
              <a:t>Identifikation der wahrscheinlichsten Verzögerungsursachen</a:t>
            </a:r>
          </a:p>
          <a:p>
            <a:r>
              <a:rPr lang="de-DE" dirty="0"/>
              <a:t>PERT-Diagramm</a:t>
            </a:r>
          </a:p>
        </p:txBody>
      </p:sp>
    </p:spTree>
    <p:extLst>
      <p:ext uri="{BB962C8B-B14F-4D97-AF65-F5344CB8AC3E}">
        <p14:creationId xmlns:p14="http://schemas.microsoft.com/office/powerpoint/2010/main" val="269913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Tree>
    <p:extLst>
      <p:ext uri="{BB962C8B-B14F-4D97-AF65-F5344CB8AC3E}">
        <p14:creationId xmlns:p14="http://schemas.microsoft.com/office/powerpoint/2010/main" val="301963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ext uri="{D42A27DB-BD31-4B8C-83A1-F6EECF244321}">
                <p14:modId xmlns:p14="http://schemas.microsoft.com/office/powerpoint/2010/main" val="256173802"/>
              </p:ext>
            </p:extLst>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Tree>
    <p:extLst>
      <p:ext uri="{BB962C8B-B14F-4D97-AF65-F5344CB8AC3E}">
        <p14:creationId xmlns:p14="http://schemas.microsoft.com/office/powerpoint/2010/main" val="4241409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Tree>
    <p:extLst>
      <p:ext uri="{BB962C8B-B14F-4D97-AF65-F5344CB8AC3E}">
        <p14:creationId xmlns:p14="http://schemas.microsoft.com/office/powerpoint/2010/main" val="147399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Aufgabenstellung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AF7B1-E23F-48B9-BA51-9A02452902DD}"/>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93567E31-E6DA-41BF-98A3-F6DF118F7F8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7562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805423" cy="4022036"/>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Project Management -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 Verlag, </a:t>
            </a:r>
            <a:r>
              <a:rPr lang="de-DE" sz="1600" dirty="0">
                <a:effectLst>
                  <a:glow rad="38100">
                    <a:schemeClr val="bg1">
                      <a:lumMod val="50000"/>
                      <a:lumOff val="50000"/>
                      <a:alpha val="20000"/>
                    </a:schemeClr>
                  </a:glow>
                  <a:outerShdw blurRad="38100" dist="38100" dir="2700000" algn="tl">
                    <a:srgbClr val="000000">
                      <a:alpha val="43137"/>
                    </a:srgbClr>
                  </a:outerShdw>
                </a:effectLst>
              </a:rPr>
              <a:t>Seite 494f</a:t>
            </a: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Pries/</a:t>
            </a:r>
            <a:r>
              <a:rPr lang="de-DE" sz="1600" dirty="0" err="1">
                <a:effectLst>
                  <a:glow rad="38100">
                    <a:schemeClr val="bg1">
                      <a:lumMod val="50000"/>
                      <a:lumOff val="50000"/>
                      <a:alpha val="20000"/>
                    </a:schemeClr>
                  </a:glow>
                  <a:outerShdw blurRad="38100" dist="38100" dir="2700000" algn="tl">
                    <a:srgbClr val="000000">
                      <a:alpha val="43137"/>
                    </a:srgbClr>
                  </a:outerShdw>
                </a:effectLst>
              </a:rPr>
              <a:t>Quigley</a:t>
            </a:r>
            <a:r>
              <a:rPr lang="de-DE" sz="1600" dirty="0">
                <a:effectLst>
                  <a:glow rad="38100">
                    <a:schemeClr val="bg1">
                      <a:lumMod val="50000"/>
                      <a:lumOff val="50000"/>
                      <a:alpha val="20000"/>
                    </a:schemeClr>
                  </a:glow>
                  <a:outerShdw blurRad="38100" dist="38100" dir="2700000" algn="tl">
                    <a:srgbClr val="000000">
                      <a:alpha val="43137"/>
                    </a:srgbClr>
                  </a:outerShdw>
                </a:effectLst>
              </a:rPr>
              <a:t>, 2010.				</a:t>
            </a:r>
            <a:r>
              <a:rPr lang="de-DE" sz="1600" dirty="0" err="1">
                <a:effectLst>
                  <a:glow rad="38100">
                    <a:schemeClr val="bg1">
                      <a:lumMod val="50000"/>
                      <a:lumOff val="50000"/>
                      <a:alpha val="20000"/>
                    </a:schemeClr>
                  </a:glow>
                  <a:outerShdw blurRad="38100" dist="38100" dir="2700000" algn="tl">
                    <a:srgbClr val="000000">
                      <a:alpha val="43137"/>
                    </a:srgbClr>
                  </a:outerShdw>
                </a:effectLst>
              </a:rPr>
              <a:t>Scrum</a:t>
            </a:r>
            <a:r>
              <a:rPr lang="de-DE" sz="1600" dirty="0">
                <a:effectLst>
                  <a:glow rad="38100">
                    <a:schemeClr val="bg1">
                      <a:lumMod val="50000"/>
                      <a:lumOff val="50000"/>
                      <a:alpha val="20000"/>
                    </a:schemeClr>
                  </a:glow>
                  <a:outerShdw blurRad="38100" dist="38100" dir="2700000" algn="tl">
                    <a:srgbClr val="000000">
                      <a:alpha val="43137"/>
                    </a:srgbClr>
                  </a:outerShdw>
                </a:effectLst>
              </a:rPr>
              <a:t> Project Management, CRC Press 	</a:t>
            </a:r>
          </a:p>
          <a:p>
            <a:r>
              <a:rPr lang="de-DE" sz="1600" dirty="0" err="1">
                <a:effectLst>
                  <a:glow rad="38100">
                    <a:schemeClr val="bg1">
                      <a:lumMod val="50000"/>
                      <a:lumOff val="50000"/>
                      <a:alpha val="20000"/>
                    </a:schemeClr>
                  </a:glow>
                  <a:outerShdw blurRad="38100" dist="38100" dir="2700000" algn="tl">
                    <a:srgbClr val="000000">
                      <a:alpha val="43137"/>
                    </a:srgbClr>
                  </a:outerShdw>
                </a:effectLst>
              </a:rPr>
              <a:t>Trendowicz</a:t>
            </a:r>
            <a:r>
              <a:rPr lang="de-DE" sz="1600" dirty="0">
                <a:effectLst>
                  <a:glow rad="38100">
                    <a:schemeClr val="bg1">
                      <a:lumMod val="50000"/>
                      <a:lumOff val="50000"/>
                      <a:alpha val="20000"/>
                    </a:schemeClr>
                  </a:glow>
                  <a:outerShdw blurRad="38100" dist="38100" dir="2700000" algn="tl">
                    <a:srgbClr val="000000">
                      <a:alpha val="43137"/>
                    </a:srgbClr>
                  </a:outerShdw>
                </a:effectLst>
              </a:rPr>
              <a:t>/Jeffery, 2014. Software Project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Effort</a:t>
            </a:r>
            <a:r>
              <a:rPr lang="de-DE" sz="1600" dirty="0">
                <a:effectLst>
                  <a:glow rad="38100">
                    <a:schemeClr val="bg1">
                      <a:lumMod val="50000"/>
                      <a:lumOff val="50000"/>
                      <a:alpha val="20000"/>
                    </a:schemeClr>
                  </a:glow>
                  <a:outerShdw blurRad="38100" dist="38100" dir="2700000" algn="tl">
                    <a:srgbClr val="000000">
                      <a:alpha val="43137"/>
                    </a:srgbClr>
                  </a:outerShdw>
                </a:effectLst>
              </a:rPr>
              <a: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Estimation</a:t>
            </a:r>
            <a:r>
              <a:rPr lang="de-DE" sz="1600" dirty="0">
                <a:effectLst>
                  <a:glow rad="38100">
                    <a:schemeClr val="bg1">
                      <a:lumMod val="50000"/>
                      <a:lumOff val="50000"/>
                      <a:alpha val="20000"/>
                    </a:schemeClr>
                  </a:glow>
                  <a:outerShdw blurRad="38100" dist="38100" dir="2700000" algn="tl">
                    <a:srgbClr val="000000">
                      <a:alpha val="43137"/>
                    </a:srgbClr>
                  </a:outerShdw>
                </a:effectLst>
              </a:rPr>
              <a:t>, Springer International Publishing9		</a:t>
            </a:r>
            <a:endParaRPr lang="de-DE" sz="800"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45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a:xfrm>
            <a:off x="1143001" y="609600"/>
            <a:ext cx="9905998" cy="1905000"/>
          </a:xfrm>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1014476" y="2781300"/>
            <a:ext cx="9905998" cy="3124201"/>
          </a:xfrm>
        </p:spPr>
        <p:txBody>
          <a:bodyPr>
            <a:normAutofit/>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pPr marL="0" indent="0">
              <a:buNone/>
            </a:pPr>
            <a:endParaRPr lang="de-DE" dirty="0">
              <a:effectLst/>
            </a:endParaRP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Allgemein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72250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a:t>Aufwandschätzung - </a:t>
            </a:r>
            <a:r>
              <a:rPr lang="de-DE" dirty="0" err="1"/>
              <a:t>MetHoden</a:t>
            </a:r>
            <a:br>
              <a:rPr lang="de-DE" dirty="0"/>
            </a:br>
            <a:r>
              <a:rPr lang="de-DE" dirty="0" err="1"/>
              <a:t>Planning</a:t>
            </a:r>
            <a:r>
              <a:rPr lang="de-DE" dirty="0"/>
              <a:t> Poker/</a:t>
            </a:r>
            <a:r>
              <a:rPr lang="de-DE" dirty="0" err="1"/>
              <a:t>Scrum</a:t>
            </a:r>
            <a:r>
              <a:rPr lang="de-DE" dirty="0"/>
              <a:t> Poker</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a:xfrm>
            <a:off x="649494" y="2991679"/>
            <a:ext cx="10397917" cy="3187148"/>
          </a:xfrm>
        </p:spPr>
        <p:txBody>
          <a:bodyPr>
            <a:normAutofit/>
          </a:bodyPr>
          <a:lstStyle/>
          <a:p>
            <a:pPr lvl="1"/>
            <a:r>
              <a:rPr lang="de-DE" dirty="0"/>
              <a:t>Was?:	Agile Aufwandschätzung (Zeit)</a:t>
            </a:r>
          </a:p>
          <a:p>
            <a:pPr lvl="1"/>
            <a:r>
              <a:rPr lang="de-DE" dirty="0"/>
              <a:t>Mittel: 	13 Karten (0-100, ? , Kaffeetasse)</a:t>
            </a:r>
          </a:p>
          <a:p>
            <a:pPr lvl="1"/>
            <a:r>
              <a:rPr lang="de-DE" dirty="0"/>
              <a:t>Idee:		Jede Karte schätzt den Aufwand einer Teilaufgabe</a:t>
            </a:r>
          </a:p>
          <a:p>
            <a:pPr lvl="1"/>
            <a:r>
              <a:rPr lang="de-DE" dirty="0"/>
              <a:t>Mitspieler:	Moderator (</a:t>
            </a:r>
            <a:r>
              <a:rPr lang="de-DE" dirty="0" err="1"/>
              <a:t>Scrum</a:t>
            </a:r>
            <a:r>
              <a:rPr lang="de-DE" dirty="0"/>
              <a:t> Master) , Mitglieder des Entwicklungsteams/Auftraggebers</a:t>
            </a:r>
          </a:p>
          <a:p>
            <a:pPr marL="457200" lvl="1" indent="0">
              <a:buNone/>
            </a:pPr>
            <a:endParaRPr lang="de-DE" dirty="0"/>
          </a:p>
          <a:p>
            <a:pPr lvl="1"/>
            <a:endParaRPr lang="de-DE" dirty="0"/>
          </a:p>
          <a:p>
            <a:pPr lvl="1"/>
            <a:endParaRPr lang="de-DE" dirty="0"/>
          </a:p>
          <a:p>
            <a:pPr lvl="1"/>
            <a:endParaRPr lang="de-DE" dirty="0"/>
          </a:p>
        </p:txBody>
      </p:sp>
      <p:sp>
        <p:nvSpPr>
          <p:cNvPr id="7" name="Textfeld 6">
            <a:extLst>
              <a:ext uri="{FF2B5EF4-FFF2-40B4-BE49-F238E27FC236}">
                <a16:creationId xmlns:a16="http://schemas.microsoft.com/office/drawing/2014/main" id="{73369F67-C297-4A39-880C-6B4F1711E880}"/>
              </a:ext>
            </a:extLst>
          </p:cNvPr>
          <p:cNvSpPr txBox="1"/>
          <p:nvPr/>
        </p:nvSpPr>
        <p:spPr>
          <a:xfrm>
            <a:off x="8760414" y="5680051"/>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Pries/</a:t>
            </a:r>
            <a:r>
              <a:rPr lang="de-DE" sz="12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Quigley</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2010, S. </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29 ff.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A842-434C-48EC-AA00-932485FFE94D}"/>
              </a:ext>
            </a:extLst>
          </p:cNvPr>
          <p:cNvSpPr>
            <a:spLocks noGrp="1"/>
          </p:cNvSpPr>
          <p:nvPr>
            <p:ph type="title"/>
          </p:nvPr>
        </p:nvSpPr>
        <p:spPr/>
        <p:txBody>
          <a:bodyPr/>
          <a:lstStyle/>
          <a:p>
            <a:pPr algn="ctr"/>
            <a:r>
              <a:rPr lang="de-DE" dirty="0"/>
              <a:t>Funktionsweise Poker - </a:t>
            </a:r>
            <a:r>
              <a:rPr lang="de-DE" dirty="0" err="1"/>
              <a:t>Planning</a:t>
            </a:r>
            <a:endParaRPr lang="de-DE" dirty="0"/>
          </a:p>
        </p:txBody>
      </p:sp>
      <p:sp>
        <p:nvSpPr>
          <p:cNvPr id="3" name="Inhaltsplatzhalter 2">
            <a:extLst>
              <a:ext uri="{FF2B5EF4-FFF2-40B4-BE49-F238E27FC236}">
                <a16:creationId xmlns:a16="http://schemas.microsoft.com/office/drawing/2014/main" id="{6F7B5D3F-AA20-43C7-8ED0-747F7C1BE41C}"/>
              </a:ext>
            </a:extLst>
          </p:cNvPr>
          <p:cNvSpPr>
            <a:spLocks noGrp="1"/>
          </p:cNvSpPr>
          <p:nvPr>
            <p:ph idx="1"/>
          </p:nvPr>
        </p:nvSpPr>
        <p:spPr>
          <a:xfrm>
            <a:off x="1141413" y="2411897"/>
            <a:ext cx="10576823" cy="4081669"/>
          </a:xfrm>
        </p:spPr>
        <p:txBody>
          <a:bodyPr>
            <a:normAutofit fontScale="92500" lnSpcReduction="20000"/>
          </a:bodyPr>
          <a:lstStyle/>
          <a:p>
            <a:r>
              <a:rPr lang="de-DE" dirty="0"/>
              <a:t>Vorbereitung</a:t>
            </a:r>
          </a:p>
          <a:p>
            <a:pPr lvl="1">
              <a:buFont typeface="Courier New" panose="02070309020205020404" pitchFamily="49" charset="0"/>
              <a:buChar char="o"/>
            </a:pPr>
            <a:r>
              <a:rPr lang="de-DE" dirty="0"/>
              <a:t>Definition der zu bewertenden Aufgaben</a:t>
            </a:r>
          </a:p>
          <a:p>
            <a:r>
              <a:rPr lang="de-DE" dirty="0"/>
              <a:t>Durchführung</a:t>
            </a:r>
          </a:p>
          <a:p>
            <a:pPr lvl="1">
              <a:buFont typeface="Courier New" panose="02070309020205020404" pitchFamily="49" charset="0"/>
              <a:buChar char="o"/>
            </a:pPr>
            <a:r>
              <a:rPr lang="de-DE" dirty="0"/>
              <a:t>Diskussion in der Gruppe der Aufgaben</a:t>
            </a:r>
          </a:p>
          <a:p>
            <a:pPr lvl="1">
              <a:buFont typeface="Courier New" panose="02070309020205020404" pitchFamily="49" charset="0"/>
              <a:buChar char="o"/>
            </a:pPr>
            <a:r>
              <a:rPr lang="de-DE" dirty="0"/>
              <a:t>Schätzen des Aufwandes</a:t>
            </a:r>
          </a:p>
          <a:p>
            <a:r>
              <a:rPr lang="de-DE" dirty="0"/>
              <a:t>Ergebnisfindung</a:t>
            </a:r>
          </a:p>
          <a:p>
            <a:pPr lvl="1">
              <a:buFont typeface="Courier New" panose="02070309020205020404" pitchFamily="49" charset="0"/>
              <a:buChar char="o"/>
            </a:pPr>
            <a:r>
              <a:rPr lang="de-DE" dirty="0"/>
              <a:t>Konsens</a:t>
            </a:r>
          </a:p>
          <a:p>
            <a:pPr lvl="1">
              <a:buFont typeface="Courier New" panose="02070309020205020404" pitchFamily="49" charset="0"/>
              <a:buChar char="o"/>
            </a:pPr>
            <a:r>
              <a:rPr lang="de-DE" dirty="0"/>
              <a:t>geringe Abweichung</a:t>
            </a:r>
          </a:p>
          <a:p>
            <a:pPr lvl="1">
              <a:buFont typeface="Courier New" panose="02070309020205020404" pitchFamily="49" charset="0"/>
              <a:buChar char="o"/>
            </a:pPr>
            <a:r>
              <a:rPr lang="de-DE" dirty="0"/>
              <a:t>große Abweichung</a:t>
            </a:r>
          </a:p>
          <a:p>
            <a:pPr>
              <a:buFont typeface="Arial" panose="020B0604020202020204" pitchFamily="34" charset="0"/>
              <a:buChar char="•"/>
            </a:pPr>
            <a:r>
              <a:rPr lang="de-DE" dirty="0"/>
              <a:t>Ende</a:t>
            </a:r>
          </a:p>
          <a:p>
            <a:pPr lvl="1">
              <a:buFont typeface="Courier New" panose="02070309020205020404" pitchFamily="49" charset="0"/>
              <a:buChar char="o"/>
            </a:pPr>
            <a:r>
              <a:rPr lang="de-DE" dirty="0"/>
              <a:t>Summe aller Teilaufgaben werden mit Projektaufwand verglichen		evtl. Priorisierung</a:t>
            </a:r>
          </a:p>
          <a:p>
            <a:pPr lvl="1">
              <a:buFont typeface="Arial" panose="020B0604020202020204" pitchFamily="34" charset="0"/>
              <a:buChar char="•"/>
            </a:pPr>
            <a:endParaRPr lang="de-DE" dirty="0"/>
          </a:p>
        </p:txBody>
      </p:sp>
      <p:sp>
        <p:nvSpPr>
          <p:cNvPr id="4" name="Pfeil: nach rechts 3">
            <a:extLst>
              <a:ext uri="{FF2B5EF4-FFF2-40B4-BE49-F238E27FC236}">
                <a16:creationId xmlns:a16="http://schemas.microsoft.com/office/drawing/2014/main" id="{F71924EF-FD15-451A-B030-7D1B4F9D92D0}"/>
              </a:ext>
            </a:extLst>
          </p:cNvPr>
          <p:cNvSpPr/>
          <p:nvPr/>
        </p:nvSpPr>
        <p:spPr>
          <a:xfrm>
            <a:off x="8448261" y="5907819"/>
            <a:ext cx="407505" cy="16498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968A39A-A7D6-452A-AD3D-081E1C83AA0D}"/>
              </a:ext>
            </a:extLst>
          </p:cNvPr>
          <p:cNvSpPr txBox="1"/>
          <p:nvPr/>
        </p:nvSpPr>
        <p:spPr>
          <a:xfrm>
            <a:off x="9026769" y="6248400"/>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Anlage 1</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a:t>Poker </a:t>
            </a:r>
            <a:r>
              <a:rPr lang="de-DE" dirty="0" err="1"/>
              <a:t>Planning</a:t>
            </a:r>
            <a:r>
              <a:rPr lang="de-DE" dirty="0"/>
              <a:t> - Vor- /</a:t>
            </a:r>
            <a:r>
              <a:rPr lang="de-DE" dirty="0" err="1"/>
              <a:t>NAchteile</a:t>
            </a:r>
            <a:endParaRPr lang="de-DE" dirty="0"/>
          </a:p>
        </p:txBody>
      </p:sp>
      <p:graphicFrame>
        <p:nvGraphicFramePr>
          <p:cNvPr id="8" name="Tabelle 8">
            <a:extLst>
              <a:ext uri="{FF2B5EF4-FFF2-40B4-BE49-F238E27FC236}">
                <a16:creationId xmlns:a16="http://schemas.microsoft.com/office/drawing/2014/main" id="{15975E00-BB6C-4D5A-895C-5366A905B8DB}"/>
              </a:ext>
            </a:extLst>
          </p:cNvPr>
          <p:cNvGraphicFramePr>
            <a:graphicFrameLocks noGrp="1"/>
          </p:cNvGraphicFramePr>
          <p:nvPr>
            <p:ph idx="1"/>
            <p:extLst>
              <p:ext uri="{D42A27DB-BD31-4B8C-83A1-F6EECF244321}">
                <p14:modId xmlns:p14="http://schemas.microsoft.com/office/powerpoint/2010/main" val="1650666936"/>
              </p:ext>
            </p:extLst>
          </p:nvPr>
        </p:nvGraphicFramePr>
        <p:xfrm>
          <a:off x="1141413" y="2667000"/>
          <a:ext cx="9906000" cy="2595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94090436"/>
                    </a:ext>
                  </a:extLst>
                </a:gridCol>
                <a:gridCol w="4953000">
                  <a:extLst>
                    <a:ext uri="{9D8B030D-6E8A-4147-A177-3AD203B41FA5}">
                      <a16:colId xmlns:a16="http://schemas.microsoft.com/office/drawing/2014/main" val="3935749411"/>
                    </a:ext>
                  </a:extLst>
                </a:gridCol>
              </a:tblGrid>
              <a:tr h="370840">
                <a:tc>
                  <a:txBody>
                    <a:bodyPr/>
                    <a:lstStyle/>
                    <a:p>
                      <a:r>
                        <a:rPr lang="de-DE" dirty="0"/>
                        <a:t>Vorteile </a:t>
                      </a:r>
                    </a:p>
                  </a:txBody>
                  <a:tcPr/>
                </a:tc>
                <a:tc>
                  <a:txBody>
                    <a:bodyPr/>
                    <a:lstStyle/>
                    <a:p>
                      <a:r>
                        <a:rPr lang="de-DE" dirty="0"/>
                        <a:t>Nachteile</a:t>
                      </a:r>
                    </a:p>
                  </a:txBody>
                  <a:tcPr/>
                </a:tc>
                <a:extLst>
                  <a:ext uri="{0D108BD9-81ED-4DB2-BD59-A6C34878D82A}">
                    <a16:rowId xmlns:a16="http://schemas.microsoft.com/office/drawing/2014/main" val="622321337"/>
                  </a:ext>
                </a:extLst>
              </a:tr>
              <a:tr h="370840">
                <a:tc>
                  <a:txBody>
                    <a:bodyPr/>
                    <a:lstStyle/>
                    <a:p>
                      <a:r>
                        <a:rPr lang="de-DE" dirty="0"/>
                        <a:t>schnell &amp; einfach</a:t>
                      </a:r>
                    </a:p>
                  </a:txBody>
                  <a:tcPr/>
                </a:tc>
                <a:tc>
                  <a:txBody>
                    <a:bodyPr/>
                    <a:lstStyle/>
                    <a:p>
                      <a:r>
                        <a:rPr lang="de-DE" dirty="0"/>
                        <a:t>teuer aufgrund von Experten</a:t>
                      </a:r>
                    </a:p>
                  </a:txBody>
                  <a:tcPr/>
                </a:tc>
                <a:extLst>
                  <a:ext uri="{0D108BD9-81ED-4DB2-BD59-A6C34878D82A}">
                    <a16:rowId xmlns:a16="http://schemas.microsoft.com/office/drawing/2014/main" val="2977608341"/>
                  </a:ext>
                </a:extLst>
              </a:tr>
              <a:tr h="370840">
                <a:tc>
                  <a:txBody>
                    <a:bodyPr/>
                    <a:lstStyle/>
                    <a:p>
                      <a:r>
                        <a:rPr lang="de-DE" dirty="0"/>
                        <a:t>Strukturiert wegen Moderator</a:t>
                      </a:r>
                    </a:p>
                  </a:txBody>
                  <a:tcPr/>
                </a:tc>
                <a:tc>
                  <a:txBody>
                    <a:bodyPr/>
                    <a:lstStyle/>
                    <a:p>
                      <a:r>
                        <a:rPr lang="de-DE" dirty="0"/>
                        <a:t>Experten beeinflussbar</a:t>
                      </a:r>
                    </a:p>
                  </a:txBody>
                  <a:tcPr/>
                </a:tc>
                <a:extLst>
                  <a:ext uri="{0D108BD9-81ED-4DB2-BD59-A6C34878D82A}">
                    <a16:rowId xmlns:a16="http://schemas.microsoft.com/office/drawing/2014/main" val="2151068899"/>
                  </a:ext>
                </a:extLst>
              </a:tr>
              <a:tr h="370840">
                <a:tc>
                  <a:txBody>
                    <a:bodyPr/>
                    <a:lstStyle/>
                    <a:p>
                      <a:r>
                        <a:rPr lang="de-DE" dirty="0"/>
                        <a:t>Konsensorientiert und gruppendynamisch</a:t>
                      </a:r>
                    </a:p>
                  </a:txBody>
                  <a:tcPr/>
                </a:tc>
                <a:tc>
                  <a:txBody>
                    <a:bodyPr/>
                    <a:lstStyle/>
                    <a:p>
                      <a:r>
                        <a:rPr lang="de-DE" dirty="0"/>
                        <a:t>kein Recycling möglich</a:t>
                      </a:r>
                    </a:p>
                  </a:txBody>
                  <a:tcPr/>
                </a:tc>
                <a:extLst>
                  <a:ext uri="{0D108BD9-81ED-4DB2-BD59-A6C34878D82A}">
                    <a16:rowId xmlns:a16="http://schemas.microsoft.com/office/drawing/2014/main" val="3057416602"/>
                  </a:ext>
                </a:extLst>
              </a:tr>
              <a:tr h="370840">
                <a:tc>
                  <a:txBody>
                    <a:bodyPr/>
                    <a:lstStyle/>
                    <a:p>
                      <a:r>
                        <a:rPr lang="de-DE" dirty="0"/>
                        <a:t>Höhere Qualität und Akzeptanz </a:t>
                      </a:r>
                    </a:p>
                  </a:txBody>
                  <a:tcPr/>
                </a:tc>
                <a:tc>
                  <a:txBody>
                    <a:bodyPr/>
                    <a:lstStyle/>
                    <a:p>
                      <a:endParaRPr lang="de-DE" dirty="0"/>
                    </a:p>
                  </a:txBody>
                  <a:tcPr/>
                </a:tc>
                <a:extLst>
                  <a:ext uri="{0D108BD9-81ED-4DB2-BD59-A6C34878D82A}">
                    <a16:rowId xmlns:a16="http://schemas.microsoft.com/office/drawing/2014/main" val="2253444025"/>
                  </a:ext>
                </a:extLst>
              </a:tr>
              <a:tr h="370840">
                <a:tc>
                  <a:txBody>
                    <a:bodyPr/>
                    <a:lstStyle/>
                    <a:p>
                      <a:r>
                        <a:rPr lang="de-DE" dirty="0"/>
                        <a:t>Teambuilding</a:t>
                      </a:r>
                    </a:p>
                  </a:txBody>
                  <a:tcPr/>
                </a:tc>
                <a:tc>
                  <a:txBody>
                    <a:bodyPr/>
                    <a:lstStyle/>
                    <a:p>
                      <a:endParaRPr lang="de-DE" dirty="0"/>
                    </a:p>
                  </a:txBody>
                  <a:tcPr/>
                </a:tc>
                <a:extLst>
                  <a:ext uri="{0D108BD9-81ED-4DB2-BD59-A6C34878D82A}">
                    <a16:rowId xmlns:a16="http://schemas.microsoft.com/office/drawing/2014/main" val="2128153142"/>
                  </a:ext>
                </a:extLst>
              </a:tr>
              <a:tr h="370840">
                <a:tc>
                  <a:txBody>
                    <a:bodyPr/>
                    <a:lstStyle/>
                    <a:p>
                      <a:r>
                        <a:rPr lang="de-DE" dirty="0"/>
                        <a:t>Verschiedene Sichtweisen</a:t>
                      </a:r>
                    </a:p>
                  </a:txBody>
                  <a:tcPr/>
                </a:tc>
                <a:tc>
                  <a:txBody>
                    <a:bodyPr/>
                    <a:lstStyle/>
                    <a:p>
                      <a:endParaRPr lang="de-DE" dirty="0"/>
                    </a:p>
                  </a:txBody>
                  <a:tcPr/>
                </a:tc>
                <a:extLst>
                  <a:ext uri="{0D108BD9-81ED-4DB2-BD59-A6C34878D82A}">
                    <a16:rowId xmlns:a16="http://schemas.microsoft.com/office/drawing/2014/main" val="214126522"/>
                  </a:ext>
                </a:extLst>
              </a:tr>
            </a:tbl>
          </a:graphicData>
        </a:graphic>
      </p:graphicFrame>
      <p:sp>
        <p:nvSpPr>
          <p:cNvPr id="9" name="Kreuz 8">
            <a:extLst>
              <a:ext uri="{FF2B5EF4-FFF2-40B4-BE49-F238E27FC236}">
                <a16:creationId xmlns:a16="http://schemas.microsoft.com/office/drawing/2014/main" id="{E6022CC7-0767-42F1-86E0-DDBD9B1B80C7}"/>
              </a:ext>
            </a:extLst>
          </p:cNvPr>
          <p:cNvSpPr/>
          <p:nvPr/>
        </p:nvSpPr>
        <p:spPr>
          <a:xfrm>
            <a:off x="3498572" y="2743198"/>
            <a:ext cx="278297" cy="266193"/>
          </a:xfrm>
          <a:prstGeom prst="plus">
            <a:avLst>
              <a:gd name="adj" fmla="val 32810"/>
            </a:avLst>
          </a:prstGeom>
          <a:solidFill>
            <a:srgbClr val="00B05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hteck 9">
            <a:extLst>
              <a:ext uri="{FF2B5EF4-FFF2-40B4-BE49-F238E27FC236}">
                <a16:creationId xmlns:a16="http://schemas.microsoft.com/office/drawing/2014/main" id="{C62F3E7B-C443-4E3A-9435-5E6FB9EBD9B1}"/>
              </a:ext>
            </a:extLst>
          </p:cNvPr>
          <p:cNvSpPr/>
          <p:nvPr/>
        </p:nvSpPr>
        <p:spPr>
          <a:xfrm>
            <a:off x="8415133" y="2804838"/>
            <a:ext cx="353044" cy="142912"/>
          </a:xfrm>
          <a:prstGeom prst="rect">
            <a:avLst/>
          </a:prstGeom>
          <a:solidFill>
            <a:srgbClr val="C000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feld 10">
            <a:extLst>
              <a:ext uri="{FF2B5EF4-FFF2-40B4-BE49-F238E27FC236}">
                <a16:creationId xmlns:a16="http://schemas.microsoft.com/office/drawing/2014/main" id="{595B5DDB-4B73-4E87-915C-AC76CF1E759F}"/>
              </a:ext>
            </a:extLst>
          </p:cNvPr>
          <p:cNvSpPr txBox="1"/>
          <p:nvPr/>
        </p:nvSpPr>
        <p:spPr>
          <a:xfrm>
            <a:off x="8768177" y="6004946"/>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Trendowicz</a:t>
            </a:r>
            <a:r>
              <a:rPr lang="de-DE" sz="1200" dirty="0">
                <a:solidFill>
                  <a:schemeClr val="accent4"/>
                </a:solidFill>
                <a:ea typeface="Calibri" panose="020F0502020204030204" pitchFamily="34" charset="0"/>
                <a:cs typeface="Times New Roman" panose="02020603050405020304" pitchFamily="18" charset="0"/>
              </a:rPr>
              <a:t>/Jeffery, 2014, S. 336 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3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r>
              <a:rPr lang="de-DE" dirty="0"/>
              <a:t>Softwareentwicklung</a:t>
            </a:r>
          </a:p>
          <a:p>
            <a:r>
              <a:rPr lang="de-DE" dirty="0"/>
              <a:t>Produktenwicklung</a:t>
            </a:r>
          </a:p>
          <a:p>
            <a:r>
              <a:rPr lang="de-DE" dirty="0"/>
              <a:t> </a:t>
            </a:r>
          </a:p>
          <a:p>
            <a:endParaRPr lang="de-DE" dirty="0"/>
          </a:p>
        </p:txBody>
      </p:sp>
    </p:spTree>
    <p:extLst>
      <p:ext uri="{BB962C8B-B14F-4D97-AF65-F5344CB8AC3E}">
        <p14:creationId xmlns:p14="http://schemas.microsoft.com/office/powerpoint/2010/main" val="18712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1091</Words>
  <Application>Microsoft Office PowerPoint</Application>
  <PresentationFormat>Breitbild</PresentationFormat>
  <Paragraphs>238</Paragraphs>
  <Slides>24</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Calibri</vt:lpstr>
      <vt:lpstr>Cambria Math</vt:lpstr>
      <vt:lpstr>Century Gothic</vt:lpstr>
      <vt:lpstr>Courier New</vt:lpstr>
      <vt:lpstr>Netz</vt:lpstr>
      <vt:lpstr>Aufgabe A1008</vt:lpstr>
      <vt:lpstr>Inhalt</vt:lpstr>
      <vt:lpstr>Aufgabenstellung</vt:lpstr>
      <vt:lpstr>Aufwandschätzung – Allgemein  </vt:lpstr>
      <vt:lpstr>Aufwandschätzung - MetHoden Planning Poker/Scrum Poker</vt:lpstr>
      <vt:lpstr>Funktionsweise Poker - Planning</vt:lpstr>
      <vt:lpstr>Poker Planning - Vor- /NAchteile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Anwendungsgebiete</vt:lpstr>
      <vt:lpstr>PERT – Vor-/Nachteile</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Equit Nicolas KBL AHKA3</cp:lastModifiedBy>
  <cp:revision>70</cp:revision>
  <dcterms:created xsi:type="dcterms:W3CDTF">2022-04-22T12:53:21Z</dcterms:created>
  <dcterms:modified xsi:type="dcterms:W3CDTF">2022-04-25T13:10:29Z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