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84" r:id="rId5"/>
    <p:sldId id="259" r:id="rId6"/>
    <p:sldId id="285" r:id="rId7"/>
    <p:sldId id="283" r:id="rId8"/>
    <p:sldId id="260" r:id="rId9"/>
    <p:sldId id="261" r:id="rId10"/>
    <p:sldId id="272" r:id="rId11"/>
    <p:sldId id="275" r:id="rId12"/>
    <p:sldId id="273" r:id="rId13"/>
    <p:sldId id="274" r:id="rId14"/>
    <p:sldId id="262" r:id="rId15"/>
    <p:sldId id="276" r:id="rId16"/>
    <p:sldId id="277" r:id="rId17"/>
    <p:sldId id="278" r:id="rId18"/>
    <p:sldId id="280" r:id="rId19"/>
    <p:sldId id="279" r:id="rId20"/>
    <p:sldId id="286" r:id="rId21"/>
    <p:sldId id="287" r:id="rId22"/>
    <p:sldId id="291" r:id="rId23"/>
    <p:sldId id="268" r:id="rId24"/>
    <p:sldId id="266" r:id="rId25"/>
    <p:sldId id="267"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81" d="100"/>
          <a:sy n="81"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6" Type="http://schemas.openxmlformats.org/officeDocument/2006/relationships/hyperlink" Target="https://swa.informatik.uni-hamburg.de/files/abschlussarbeiten/Bachelorarbeit_Christian_Grotherr_2013.pdf" TargetMode="Externa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Zeitschätzungsmethode aus dem Projektmanagement-Feld</a:t>
            </a:r>
          </a:p>
          <a:p>
            <a:r>
              <a:rPr lang="de-DE" dirty="0"/>
              <a:t>Auch: PERT-Schätzung, Dreipunktschätzung, Drei-Zeiten-Methode</a:t>
            </a:r>
          </a:p>
          <a:p>
            <a:r>
              <a:rPr lang="de-DE" dirty="0"/>
              <a:t>Identifikation der wahrscheinlichsten Verzögerungsursachen</a:t>
            </a:r>
          </a:p>
          <a:p>
            <a:r>
              <a:rPr lang="de-DE" dirty="0"/>
              <a:t>PERT-Diagramm</a:t>
            </a:r>
          </a:p>
        </p:txBody>
      </p:sp>
      <p:sp>
        <p:nvSpPr>
          <p:cNvPr id="4" name="Textfeld 3">
            <a:extLst>
              <a:ext uri="{FF2B5EF4-FFF2-40B4-BE49-F238E27FC236}">
                <a16:creationId xmlns:a16="http://schemas.microsoft.com/office/drawing/2014/main" id="{313905E1-41DA-41FD-AF26-D5220F07FDF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69913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4D0B0722-65F6-4ABE-AE77-740B17A073D3}"/>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301963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D16DBCE3-EF3E-4379-AE20-4319AA357CC1}"/>
              </a:ext>
            </a:extLst>
          </p:cNvPr>
          <p:cNvSpPr txBox="1"/>
          <p:nvPr/>
        </p:nvSpPr>
        <p:spPr>
          <a:xfrm>
            <a:off x="9947564" y="6576292"/>
            <a:ext cx="2244436" cy="281708"/>
          </a:xfrm>
          <a:prstGeom prst="rect">
            <a:avLst/>
          </a:prstGeom>
          <a:noFill/>
        </p:spPr>
        <p:txBody>
          <a:bodyPr wrap="square" rtlCol="0">
            <a:spAutoFit/>
          </a:bodyPr>
          <a:lstStyle/>
          <a:p>
            <a:r>
              <a:rPr lang="de-DE" sz="1200" dirty="0">
                <a:solidFill>
                  <a:schemeClr val="accent4"/>
                </a:solidFill>
              </a:rPr>
              <a:t>Quellen: Eigene Darstellung</a:t>
            </a:r>
          </a:p>
        </p:txBody>
      </p: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 keine Kosten</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7">
            <a:extLst>
              <a:ext uri="{FF2B5EF4-FFF2-40B4-BE49-F238E27FC236}">
                <a16:creationId xmlns:a16="http://schemas.microsoft.com/office/drawing/2014/main" id="{DE2BA94E-DD86-4A18-964D-38E03E7D482D}"/>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147399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
        <p:nvSpPr>
          <p:cNvPr id="4" name="Textfeld 3">
            <a:extLst>
              <a:ext uri="{FF2B5EF4-FFF2-40B4-BE49-F238E27FC236}">
                <a16:creationId xmlns:a16="http://schemas.microsoft.com/office/drawing/2014/main" id="{67F7A684-D022-4A7B-B1A8-0F9561C5F4C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424140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1 – Bau eines Kulturgebäudes</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0C2C965C-915E-4AD3-AE79-A09CA1D6D544}"/>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73342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a:t>
            </a:r>
            <a:r>
              <a:rPr lang="de-DE"/>
              <a:t>2 –</a:t>
            </a:r>
            <a:endParaRPr lang="de-DE" dirty="0"/>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E4ADE286-4038-4BE4-B6B4-EF86E53EB99B}"/>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08482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6ED34-852C-4027-914B-CB0069A85A5E}"/>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0C6CF071-6426-4B8D-8741-71704F8688D3}"/>
              </a:ext>
            </a:extLst>
          </p:cNvPr>
          <p:cNvSpPr>
            <a:spLocks noGrp="1"/>
          </p:cNvSpPr>
          <p:nvPr>
            <p:ph idx="1"/>
          </p:nvPr>
        </p:nvSpPr>
        <p:spPr/>
        <p:txBody>
          <a:bodyPr>
            <a:normAutofit lnSpcReduction="10000"/>
          </a:bodyPr>
          <a:lstStyle/>
          <a:p>
            <a:r>
              <a:rPr lang="de-DE" dirty="0"/>
              <a:t>Delphi und Planning Poker erfordern Experten</a:t>
            </a:r>
          </a:p>
          <a:p>
            <a:pPr lvl="1"/>
            <a:r>
              <a:rPr lang="de-DE" dirty="0"/>
              <a:t>Sind diese im Startup schon vorhanden, wird Planning Poker empfohlen</a:t>
            </a:r>
          </a:p>
          <a:p>
            <a:pPr lvl="1"/>
            <a:r>
              <a:rPr lang="de-DE" dirty="0"/>
              <a:t>Als Ergebnis nur Gesamtaufwand, damit auch indirekt Kosten</a:t>
            </a:r>
          </a:p>
          <a:p>
            <a:pPr lvl="1"/>
            <a:r>
              <a:rPr lang="de-DE" dirty="0"/>
              <a:t>Wenn keine/nicht genug Experten vorhanden, als Startup schwierig umzusetzen</a:t>
            </a:r>
          </a:p>
          <a:p>
            <a:r>
              <a:rPr lang="de-DE" dirty="0"/>
              <a:t>Allgemein empfohlen: PERT</a:t>
            </a:r>
          </a:p>
          <a:p>
            <a:pPr lvl="1"/>
            <a:r>
              <a:rPr lang="de-DE" dirty="0"/>
              <a:t>kommt ohne Experten aus</a:t>
            </a:r>
          </a:p>
          <a:p>
            <a:pPr lvl="1"/>
            <a:r>
              <a:rPr lang="de-DE" dirty="0"/>
              <a:t>Liefert ebenfalls Aufwand und indirekt Kosten</a:t>
            </a:r>
          </a:p>
          <a:p>
            <a:pPr lvl="1"/>
            <a:r>
              <a:rPr lang="de-DE" dirty="0"/>
              <a:t>Zusätzliche Info: mögliche Engpässe vorhersehbar</a:t>
            </a:r>
          </a:p>
        </p:txBody>
      </p:sp>
    </p:spTree>
    <p:extLst>
      <p:ext uri="{BB962C8B-B14F-4D97-AF65-F5344CB8AC3E}">
        <p14:creationId xmlns:p14="http://schemas.microsoft.com/office/powerpoint/2010/main" val="119508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a:t>
            </a:r>
            <a:endParaRPr lang="de-DE" sz="1600" dirty="0">
              <a:effectLst>
                <a:glow rad="38100">
                  <a:schemeClr val="bg1">
                    <a:lumMod val="50000"/>
                    <a:lumOff val="50000"/>
                    <a:alpha val="20000"/>
                  </a:schemeClr>
                </a:glow>
                <a:outerShdw blurRad="38100" dist="38100" dir="2700000" algn="tl">
                  <a:srgbClr val="000000">
                    <a:alpha val="43137"/>
                  </a:srgbClr>
                </a:outerShdw>
              </a:effectLst>
            </a:endParaRP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fontScale="85000" lnSpcReduction="10000"/>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r>
              <a:rPr lang="de-DE" dirty="0">
                <a:effectLst/>
              </a:rPr>
              <a:t>Anlage 5: </a:t>
            </a:r>
            <a:r>
              <a:rPr lang="de-DE" dirty="0" err="1">
                <a:effectLst/>
              </a:rPr>
              <a:t>Grotherr</a:t>
            </a:r>
            <a:r>
              <a:rPr lang="de-DE" dirty="0">
                <a:effectLst/>
              </a:rPr>
              <a:t>, 2013: </a:t>
            </a:r>
            <a:r>
              <a:rPr lang="de-DE" dirty="0">
                <a:effectLst/>
                <a:hlinkClick r:id="rId6"/>
              </a:rPr>
              <a:t>https://swa.informatik.uni-hamburg.de/files/abschlussarbeiten/Bachelorarbeit_Christian_Grotherr_2013.pdf</a:t>
            </a:r>
            <a:r>
              <a:rPr lang="de-DE" dirty="0">
                <a:effectLst/>
              </a:rPr>
              <a:t>, abgerufen am 25.04.2022</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Einordnung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r>
              <a:rPr lang="de-DE" dirty="0"/>
              <a:t>Projektmanagement im Bereich der Planung</a:t>
            </a:r>
          </a:p>
          <a:p>
            <a:r>
              <a:rPr lang="de-DE" dirty="0"/>
              <a:t>Im Bereich Planung unter Terminplanung</a:t>
            </a:r>
          </a:p>
          <a:p>
            <a:r>
              <a:rPr lang="de-DE" dirty="0"/>
              <a:t>Eine der schwierigsten, aber auch wichtigsten Aufgaben des Projektmanagements</a:t>
            </a:r>
          </a:p>
          <a:p>
            <a:r>
              <a:rPr lang="de-DE" dirty="0"/>
              <a:t>Ziel: zeitlichen und damit auch finanziellen Rahmen eines Projekts ermitteln</a:t>
            </a:r>
          </a:p>
        </p:txBody>
      </p:sp>
      <p:sp>
        <p:nvSpPr>
          <p:cNvPr id="4" name="Textfeld 3">
            <a:extLst>
              <a:ext uri="{FF2B5EF4-FFF2-40B4-BE49-F238E27FC236}">
                <a16:creationId xmlns:a16="http://schemas.microsoft.com/office/drawing/2014/main" id="{6C7336F7-0BD2-4B58-A3F2-1104AF405E55}"/>
              </a:ext>
            </a:extLst>
          </p:cNvPr>
          <p:cNvSpPr txBox="1"/>
          <p:nvPr/>
        </p:nvSpPr>
        <p:spPr>
          <a:xfrm>
            <a:off x="9700182" y="6248400"/>
            <a:ext cx="1935723" cy="369332"/>
          </a:xfrm>
          <a:prstGeom prst="rect">
            <a:avLst/>
          </a:prstGeom>
          <a:noFill/>
        </p:spPr>
        <p:txBody>
          <a:bodyPr wrap="none" rtlCol="0">
            <a:spAutoFit/>
          </a:bodyPr>
          <a:lstStyle/>
          <a:p>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vgl. </a:t>
            </a:r>
            <a:r>
              <a:rPr lang="de-DE" dirty="0" err="1">
                <a:solidFill>
                  <a:schemeClr val="accent4"/>
                </a:solidFill>
                <a:latin typeface="Calibri" panose="020F0502020204030204" pitchFamily="34" charset="0"/>
                <a:ea typeface="Calibri" panose="020F0502020204030204" pitchFamily="34" charset="0"/>
                <a:cs typeface="Times New Roman" panose="02020603050405020304" pitchFamily="18" charset="0"/>
              </a:rPr>
              <a:t>Grotherr</a:t>
            </a:r>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2013</a:t>
            </a:r>
          </a:p>
        </p:txBody>
      </p:sp>
    </p:spTree>
    <p:extLst>
      <p:ext uri="{BB962C8B-B14F-4D97-AF65-F5344CB8AC3E}">
        <p14:creationId xmlns:p14="http://schemas.microsoft.com/office/powerpoint/2010/main" val="27225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a:t>Aufwandschätzung - </a:t>
            </a:r>
            <a:r>
              <a:rPr lang="de-DE" dirty="0" err="1"/>
              <a:t>MetHoden</a:t>
            </a:r>
            <a:br>
              <a:rPr lang="de-DE" dirty="0"/>
            </a:br>
            <a:r>
              <a:rPr lang="de-DE" dirty="0" err="1"/>
              <a:t>Planning</a:t>
            </a:r>
            <a:r>
              <a:rPr lang="de-DE" dirty="0"/>
              <a:t> Poker/</a:t>
            </a:r>
            <a:r>
              <a:rPr lang="de-DE" dirty="0" err="1"/>
              <a:t>Scrum</a:t>
            </a:r>
            <a:r>
              <a:rPr lang="de-DE" dirty="0"/>
              <a:t>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2991679"/>
            <a:ext cx="10397917" cy="3187148"/>
          </a:xfrm>
        </p:spPr>
        <p:txBody>
          <a:bodyPr>
            <a:normAutofit/>
          </a:bodyPr>
          <a:lstStyle/>
          <a:p>
            <a:pPr lvl="1"/>
            <a:r>
              <a:rPr lang="de-DE" dirty="0"/>
              <a:t>Was?:	Agile Aufwandschätzung (Zeit)</a:t>
            </a:r>
          </a:p>
          <a:p>
            <a:pPr lvl="1"/>
            <a:r>
              <a:rPr lang="de-DE" dirty="0"/>
              <a:t>Mittel: 	13 Karten (0-100, ? , Kaffeetasse)</a:t>
            </a:r>
          </a:p>
          <a:p>
            <a:pPr lvl="1"/>
            <a:r>
              <a:rPr lang="de-DE" dirty="0"/>
              <a:t>Idee:		Jede Karte schätzt den Aufwand einer Teilaufgabe</a:t>
            </a:r>
          </a:p>
          <a:p>
            <a:pPr lvl="1"/>
            <a:r>
              <a:rPr lang="de-DE" dirty="0"/>
              <a:t>Mitspieler:	Moderator (</a:t>
            </a:r>
            <a:r>
              <a:rPr lang="de-DE" dirty="0" err="1"/>
              <a:t>Scrum</a:t>
            </a:r>
            <a:r>
              <a:rPr lang="de-DE"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9373156" y="6178827"/>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Pries/</a:t>
            </a:r>
            <a:r>
              <a:rPr lang="de-DE" sz="12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Quigley</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2010, S. </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29 ff.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a:t>Funktionsweise Poker - </a:t>
            </a:r>
            <a:r>
              <a:rPr lang="de-DE" dirty="0" err="1"/>
              <a:t>Planning</a:t>
            </a:r>
            <a:endParaRPr lang="de-DE" dirty="0"/>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9026769" y="6248400"/>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a:t>Poker </a:t>
            </a:r>
            <a:r>
              <a:rPr lang="de-DE" dirty="0" err="1"/>
              <a:t>Planning</a:t>
            </a:r>
            <a:r>
              <a:rPr lang="de-DE" dirty="0"/>
              <a:t> -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8768177" y="6004946"/>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r>
              <a:rPr lang="de-DE" dirty="0"/>
              <a:t>Softwareentwicklung</a:t>
            </a:r>
          </a:p>
          <a:p>
            <a:r>
              <a:rPr lang="de-DE" dirty="0"/>
              <a:t>Produktenwicklung</a:t>
            </a:r>
          </a:p>
          <a:p>
            <a:r>
              <a:rPr lang="de-DE" dirty="0"/>
              <a:t> </a:t>
            </a:r>
          </a:p>
          <a:p>
            <a:endParaRPr lang="de-DE" dirty="0"/>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1429</Words>
  <Application>Microsoft Office PowerPoint</Application>
  <PresentationFormat>Breitbild</PresentationFormat>
  <Paragraphs>282</Paragraphs>
  <Slides>26</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Arial</vt:lpstr>
      <vt:lpstr>Calibri</vt:lpstr>
      <vt:lpstr>Cambria Math</vt:lpstr>
      <vt:lpstr>Century Gothic</vt:lpstr>
      <vt:lpstr>Courier New</vt:lpstr>
      <vt:lpstr>Times New Roman</vt:lpstr>
      <vt:lpstr>Wingdings</vt:lpstr>
      <vt:lpstr>Netz</vt:lpstr>
      <vt:lpstr>Aufgabe A1008</vt:lpstr>
      <vt:lpstr>Inhalt</vt:lpstr>
      <vt:lpstr>Aufgabenstellung</vt:lpstr>
      <vt:lpstr>Aufwandschätzung – Einordnung  </vt:lpstr>
      <vt:lpstr>Aufwandschätzung - MetHoden Planning Poker/Scrum Poker</vt:lpstr>
      <vt:lpstr>Funktionsweise Poker - Planning</vt:lpstr>
      <vt:lpstr>Poker Planning - Vor- /NAchteile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Vor-/Nachteile</vt:lpstr>
      <vt:lpstr>PERT - Anwendungsgebiete</vt:lpstr>
      <vt:lpstr>PERT – Fallbeispiel 1 – Bau eines Kulturgebäudes</vt:lpstr>
      <vt:lpstr>PERT – Fallbeispiel 2 –</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Christian Bartsch</cp:lastModifiedBy>
  <cp:revision>111</cp:revision>
  <dcterms:created xsi:type="dcterms:W3CDTF">2022-04-22T12:53:21Z</dcterms:created>
  <dcterms:modified xsi:type="dcterms:W3CDTF">2022-04-25T13:40:48Z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