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92" r:id="rId4"/>
    <p:sldId id="293" r:id="rId5"/>
    <p:sldId id="259" r:id="rId6"/>
    <p:sldId id="285" r:id="rId7"/>
    <p:sldId id="283" r:id="rId8"/>
    <p:sldId id="260" r:id="rId9"/>
    <p:sldId id="261" r:id="rId10"/>
    <p:sldId id="272" r:id="rId11"/>
    <p:sldId id="275" r:id="rId12"/>
    <p:sldId id="273" r:id="rId13"/>
    <p:sldId id="274" r:id="rId14"/>
    <p:sldId id="262" r:id="rId15"/>
    <p:sldId id="296" r:id="rId16"/>
    <p:sldId id="297" r:id="rId17"/>
    <p:sldId id="298" r:id="rId18"/>
    <p:sldId id="299" r:id="rId19"/>
    <p:sldId id="300" r:id="rId20"/>
    <p:sldId id="301" r:id="rId21"/>
    <p:sldId id="302" r:id="rId22"/>
    <p:sldId id="294" r:id="rId23"/>
    <p:sldId id="295" r:id="rId24"/>
    <p:sldId id="268" r:id="rId25"/>
    <p:sldId id="266"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79" d="100"/>
          <a:sy n="79" d="100"/>
        </p:scale>
        <p:origin x="7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6" Type="http://schemas.openxmlformats.org/officeDocument/2006/relationships/hyperlink" Target="https://swa.informatik.uni-hamburg.de/files/abschlussarbeiten/Bachelorarbeit_Christian_Grotherr_2013.pdf" TargetMode="Externa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21168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247089"/>
                <a:ext cx="10515600" cy="3929874"/>
              </a:xfrm>
            </p:spPr>
            <p:txBody>
              <a:bodyPr>
                <a:normAutofit/>
              </a:bodyPr>
              <a:lstStyle/>
              <a:p>
                <a:pPr algn="l"/>
                <a:r>
                  <a:rPr lang="de-DE" dirty="0"/>
                  <a:t>Alle Events und Aktivitäten / Arbeitsschritte des Projekts identifizieren -&gt; Nodes</a:t>
                </a:r>
              </a:p>
              <a:p>
                <a:pPr algn="l"/>
                <a:r>
                  <a:rPr lang="de-DE" dirty="0"/>
                  <a:t>Plan erstellen: Zusammenhang von Nodes</a:t>
                </a:r>
              </a:p>
              <a:p>
                <a:pPr marL="0" indent="0" algn="l">
                  <a:buNone/>
                </a:pPr>
                <a:r>
                  <a:rPr lang="de-DE" dirty="0"/>
                  <a:t>-&gt; Bsp.: Um an Node C zu arbeiten muss Node A fertig sein</a:t>
                </a:r>
              </a:p>
              <a:p>
                <a:pPr marL="0" indent="0" algn="l">
                  <a:buNone/>
                </a:pPr>
                <a:endParaRPr lang="de-DE" sz="1600" dirty="0"/>
              </a:p>
              <a:p>
                <a:pPr algn="l"/>
                <a:r>
                  <a:rPr lang="de-DE" dirty="0"/>
                  <a:t>Für alle Nodes schätzen: min., max. und </a:t>
                </a:r>
                <a:r>
                  <a:rPr lang="de-DE" b="0" i="0" dirty="0">
                    <a:solidFill>
                      <a:schemeClr val="tx1"/>
                    </a:solidFill>
                    <a:effectLst/>
                    <a:latin typeface="Arial" panose="020B0604020202020204" pitchFamily="34" charset="0"/>
                  </a:rPr>
                  <a:t>ø</a:t>
                </a:r>
                <a:r>
                  <a:rPr lang="de-DE" b="0" i="0" dirty="0">
                    <a:effectLst/>
                  </a:rPr>
                  <a:t> Dauer</a:t>
                </a:r>
              </a:p>
              <a:p>
                <a:r>
                  <a:rPr lang="de-DE" dirty="0"/>
                  <a:t>Geschätzte Dauer: </a:t>
                </a:r>
                <a14:m>
                  <m:oMath xmlns:m="http://schemas.openxmlformats.org/officeDocument/2006/math">
                    <m:f>
                      <m:fPr>
                        <m:ctrlPr>
                          <a:rPr lang="de-DE" i="1" dirty="0" smtClean="0">
                            <a:solidFill>
                              <a:schemeClr val="tx1"/>
                            </a:solidFill>
                            <a:effectLst/>
                            <a:latin typeface="Cambria Math" panose="02040503050406030204" pitchFamily="18" charset="0"/>
                            <a:ea typeface="Cambria Math" panose="02040503050406030204" pitchFamily="18" charset="0"/>
                          </a:rPr>
                        </m:ctrlPr>
                      </m:fPr>
                      <m:num>
                        <m:r>
                          <a:rPr lang="de-DE" b="0" i="0" dirty="0" smtClean="0">
                            <a:solidFill>
                              <a:schemeClr val="tx1"/>
                            </a:solidFill>
                            <a:effectLst/>
                            <a:latin typeface="Cambria Math" panose="02040503050406030204" pitchFamily="18" charset="0"/>
                            <a:ea typeface="Cambria Math" panose="02040503050406030204" pitchFamily="18" charset="0"/>
                          </a:rPr>
                          <m:t>4∗</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m:t>ø</m:t>
                            </m:r>
                          </m:sub>
                        </m:sSub>
                        <m:r>
                          <a:rPr lang="de-DE" b="0" i="0" dirty="0" smtClean="0">
                            <a:solidFill>
                              <a:schemeClr val="tx1"/>
                            </a:solidFill>
                            <a:effectLst/>
                            <a:latin typeface="Cambria Math" panose="02040503050406030204" pitchFamily="18" charset="0"/>
                            <a:ea typeface="Cambria Math" panose="02040503050406030204" pitchFamily="18" charset="0"/>
                          </a:rPr>
                          <m:t>+</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b="0" i="0" dirty="0" smtClean="0">
                                <a:solidFill>
                                  <a:schemeClr val="tx1"/>
                                </a:solidFill>
                                <a:effectLst/>
                                <a:latin typeface="Cambria Math" panose="02040503050406030204" pitchFamily="18" charset="0"/>
                                <a:ea typeface="Cambria Math" panose="02040503050406030204" pitchFamily="18" charset="0"/>
                              </a:rPr>
                              <m:t>min</m:t>
                            </m:r>
                          </m:sub>
                        </m:sSub>
                        <m:r>
                          <a:rPr lang="de-DE" b="0" i="0" dirty="0" smtClean="0">
                            <a:solidFill>
                              <a:schemeClr val="tx1"/>
                            </a:solidFill>
                            <a:effectLst/>
                            <a:latin typeface="Cambria Math" panose="02040503050406030204" pitchFamily="18" charset="0"/>
                            <a:ea typeface="Cambria Math" panose="02040503050406030204" pitchFamily="18" charset="0"/>
                          </a:rPr>
                          <m:t>+</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b="0" i="0" dirty="0" smtClean="0">
                            <a:solidFill>
                              <a:schemeClr val="tx1"/>
                            </a:solidFill>
                            <a:effectLst/>
                            <a:latin typeface="Cambria Math" panose="02040503050406030204" pitchFamily="18" charset="0"/>
                            <a:ea typeface="Cambria Math" panose="02040503050406030204" pitchFamily="18" charset="0"/>
                          </a:rPr>
                          <m:t>6</m:t>
                        </m:r>
                      </m:den>
                    </m:f>
                  </m:oMath>
                </a14:m>
                <a:r>
                  <a:rPr lang="de-DE" dirty="0">
                    <a:solidFill>
                      <a:schemeClr val="tx1"/>
                    </a:solidFill>
                    <a:latin typeface="Cambria Math" panose="02040503050406030204" pitchFamily="18" charset="0"/>
                    <a:ea typeface="Cambria Math" panose="02040503050406030204" pitchFamily="18" charset="0"/>
                  </a:rPr>
                  <a:t>		</a:t>
                </a:r>
                <a:r>
                  <a:rPr lang="de-DE" dirty="0">
                    <a:solidFill>
                      <a:schemeClr val="tx1"/>
                    </a:solidFill>
                    <a:ea typeface="Cambria Math" panose="02040503050406030204" pitchFamily="18" charset="0"/>
                  </a:rPr>
                  <a:t>66,6% </a:t>
                </a:r>
                <a:r>
                  <a:rPr lang="de-DE" dirty="0"/>
                  <a:t>Ø</a:t>
                </a:r>
                <a:r>
                  <a:rPr lang="de-DE" dirty="0">
                    <a:solidFill>
                      <a:schemeClr val="tx1"/>
                    </a:solidFill>
                  </a:rPr>
                  <a:t>	16,6</a:t>
                </a:r>
                <a:r>
                  <a:rPr lang="de-DE" dirty="0"/>
                  <a:t>% min. 	 16,6% max.</a:t>
                </a:r>
              </a:p>
              <a:p>
                <a:pPr marL="0" indent="0">
                  <a:buNone/>
                </a:pPr>
                <a:endParaRPr lang="de-DE" sz="1400" dirty="0"/>
              </a:p>
              <a:p>
                <a:r>
                  <a:rPr lang="de-DE" dirty="0">
                    <a:solidFill>
                      <a:schemeClr val="tx1"/>
                    </a:solidFill>
                    <a:ea typeface="Cambria Math" panose="02040503050406030204" pitchFamily="18" charset="0"/>
                  </a:rPr>
                  <a:t>Herausfinden des </a:t>
                </a:r>
                <a:r>
                  <a:rPr lang="de-DE" dirty="0">
                    <a:ea typeface="Cambria Math" panose="02040503050406030204" pitchFamily="18" charset="0"/>
                  </a:rPr>
                  <a:t>„kritischen Pfades“</a:t>
                </a:r>
                <a:endParaRPr lang="de-DE" dirty="0">
                  <a:solidFill>
                    <a:schemeClr val="tx1"/>
                  </a:solidFill>
                  <a:ea typeface="Cambria Math" panose="02040503050406030204" pitchFamily="18" charset="0"/>
                </a:endParaRPr>
              </a:p>
            </p:txBody>
          </p:sp>
        </mc:Choice>
        <mc:Fallback>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247089"/>
                <a:ext cx="10515600" cy="3929874"/>
              </a:xfrm>
              <a:blipFill>
                <a:blip r:embed="rId2"/>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94360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189391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a:p>
            <a:r>
              <a:rPr lang="de-DE" dirty="0"/>
              <a:t>Bessere Koordination von Teilprojekten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87561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50186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err="1"/>
              <a:t>Planning</a:t>
            </a:r>
            <a:r>
              <a:rPr lang="de-DE" dirty="0"/>
              <a:t> Poker</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Tree>
    <p:extLst>
      <p:ext uri="{BB962C8B-B14F-4D97-AF65-F5344CB8AC3E}">
        <p14:creationId xmlns:p14="http://schemas.microsoft.com/office/powerpoint/2010/main" val="118700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1141413" y="609600"/>
            <a:ext cx="9753566" cy="1297021"/>
          </a:xfrm>
        </p:spPr>
        <p:txBody>
          <a:bodyPr>
            <a:normAutofit/>
          </a:bodyPr>
          <a:lstStyle/>
          <a:p>
            <a:pPr algn="ctr"/>
            <a:r>
              <a:rPr lang="de-DE" dirty="0"/>
              <a:t>PERT – Fallbeispiel 2 – Prozesse zentralisieren</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a:xfrm>
            <a:off x="616073" y="3056437"/>
            <a:ext cx="4931924" cy="2310319"/>
          </a:xfrm>
        </p:spPr>
        <p:txBody>
          <a:bodyPr>
            <a:normAutofit/>
          </a:bodyPr>
          <a:lstStyle/>
          <a:p>
            <a:pPr marL="0" indent="0">
              <a:buNone/>
            </a:pPr>
            <a:r>
              <a:rPr lang="de-DE" sz="1800" dirty="0"/>
              <a:t>U möchte zentral Anwendungsmöglichkeiten für Data-Science im Unternehmen finden und unterstützen</a:t>
            </a:r>
          </a:p>
          <a:p>
            <a:r>
              <a:rPr lang="de-DE" sz="1800" dirty="0"/>
              <a:t>Solch ein Projekt wurde noch nie für U ausgeführt</a:t>
            </a:r>
          </a:p>
        </p:txBody>
      </p:sp>
      <p:sp>
        <p:nvSpPr>
          <p:cNvPr id="5" name="Textfeld 4">
            <a:extLst>
              <a:ext uri="{FF2B5EF4-FFF2-40B4-BE49-F238E27FC236}">
                <a16:creationId xmlns:a16="http://schemas.microsoft.com/office/drawing/2014/main" id="{53FE3F30-BF13-44D3-AC64-36CD29711B81}"/>
              </a:ext>
            </a:extLst>
          </p:cNvPr>
          <p:cNvSpPr txBox="1"/>
          <p:nvPr/>
        </p:nvSpPr>
        <p:spPr>
          <a:xfrm>
            <a:off x="496110" y="1906621"/>
            <a:ext cx="5943600" cy="1200329"/>
          </a:xfrm>
          <a:prstGeom prst="rect">
            <a:avLst/>
          </a:prstGeom>
          <a:noFill/>
        </p:spPr>
        <p:txBody>
          <a:bodyPr wrap="square" rtlCol="0">
            <a:spAutoFit/>
          </a:bodyPr>
          <a:lstStyle/>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Fiktives Unternehmen </a:t>
            </a:r>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Großes Unternehmen: &gt;100.000 Mitarbeiter</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Fertigt technische Komponenten in Fertigungsabteilungen </a:t>
            </a:r>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FA</a:t>
            </a:r>
          </a:p>
        </p:txBody>
      </p:sp>
      <p:sp>
        <p:nvSpPr>
          <p:cNvPr id="7" name="Textfeld 6">
            <a:extLst>
              <a:ext uri="{FF2B5EF4-FFF2-40B4-BE49-F238E27FC236}">
                <a16:creationId xmlns:a16="http://schemas.microsoft.com/office/drawing/2014/main" id="{B9B8FDAD-9FFE-437F-B6F2-7B779C696ADA}"/>
              </a:ext>
            </a:extLst>
          </p:cNvPr>
          <p:cNvSpPr txBox="1"/>
          <p:nvPr/>
        </p:nvSpPr>
        <p:spPr>
          <a:xfrm>
            <a:off x="6644004" y="2052535"/>
            <a:ext cx="4250976" cy="3139321"/>
          </a:xfrm>
          <a:prstGeom prst="rect">
            <a:avLst/>
          </a:prstGeom>
          <a:noFill/>
        </p:spPr>
        <p:txBody>
          <a:bodyPr wrap="square" rtlCol="0">
            <a:spAutoFit/>
          </a:bodyPr>
          <a:lstStyle/>
          <a:p>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Ablaufplan mit Pert:</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Schritte identifizieren:</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1. Berichte aus FA</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2. Entwicklung eines Modells zur 	Kooperation mit FA</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3. …</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Zeitschätzung für Teilprojekte mit FA </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Diagrammerstellung</a:t>
            </a:r>
          </a:p>
        </p:txBody>
      </p:sp>
      <p:sp>
        <p:nvSpPr>
          <p:cNvPr id="8" name="Textfeld 7">
            <a:extLst>
              <a:ext uri="{FF2B5EF4-FFF2-40B4-BE49-F238E27FC236}">
                <a16:creationId xmlns:a16="http://schemas.microsoft.com/office/drawing/2014/main" id="{5085793B-88A2-4BF2-BC7B-652036873C03}"/>
              </a:ext>
            </a:extLst>
          </p:cNvPr>
          <p:cNvSpPr txBox="1"/>
          <p:nvPr/>
        </p:nvSpPr>
        <p:spPr>
          <a:xfrm>
            <a:off x="1141413" y="5334459"/>
            <a:ext cx="9210162" cy="1200329"/>
          </a:xfrm>
          <a:prstGeom prst="rect">
            <a:avLst/>
          </a:prstGeom>
          <a:noFill/>
        </p:spPr>
        <p:txBody>
          <a:bodyPr wrap="square" rtlCol="0">
            <a:spAutoFit/>
          </a:bodyPr>
          <a:lstStyle/>
          <a:p>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Nutzen: </a:t>
            </a:r>
          </a:p>
          <a:p>
            <a:pPr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FA wissen wann sie Arbeitszeit für Kooperation bereitstellen müssen</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Verlagerung von Ressourcen zu Teilprojekten die am ehesten zu Verzögerung verursachen</a:t>
            </a:r>
            <a:endParaRPr lang="de-DE" dirty="0"/>
          </a:p>
        </p:txBody>
      </p:sp>
      <p:cxnSp>
        <p:nvCxnSpPr>
          <p:cNvPr id="10" name="Gerade Verbindung mit Pfeil 9">
            <a:extLst>
              <a:ext uri="{FF2B5EF4-FFF2-40B4-BE49-F238E27FC236}">
                <a16:creationId xmlns:a16="http://schemas.microsoft.com/office/drawing/2014/main" id="{44844858-54E3-45E8-8C01-50E073F4104D}"/>
              </a:ext>
            </a:extLst>
          </p:cNvPr>
          <p:cNvCxnSpPr>
            <a:cxnSpLocks/>
          </p:cNvCxnSpPr>
          <p:nvPr/>
        </p:nvCxnSpPr>
        <p:spPr>
          <a:xfrm>
            <a:off x="6439710" y="2178996"/>
            <a:ext cx="0" cy="282102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47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6ED34-852C-4027-914B-CB0069A85A5E}"/>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0C6CF071-6426-4B8D-8741-71704F8688D3}"/>
              </a:ext>
            </a:extLst>
          </p:cNvPr>
          <p:cNvSpPr>
            <a:spLocks noGrp="1"/>
          </p:cNvSpPr>
          <p:nvPr>
            <p:ph idx="1"/>
          </p:nvPr>
        </p:nvSpPr>
        <p:spPr>
          <a:xfrm>
            <a:off x="1141413" y="2288356"/>
            <a:ext cx="9905998" cy="3960044"/>
          </a:xfrm>
        </p:spPr>
        <p:txBody>
          <a:bodyPr>
            <a:normAutofit/>
          </a:bodyPr>
          <a:lstStyle/>
          <a:p>
            <a:r>
              <a:rPr lang="de-DE" dirty="0"/>
              <a:t>Delphi und Planning Poker erfordern Experten</a:t>
            </a:r>
          </a:p>
          <a:p>
            <a:pPr lvl="1"/>
            <a:r>
              <a:rPr lang="de-DE" dirty="0"/>
              <a:t>Sind diese im Startup schon vorhanden, wird Planning Poker empfohlen</a:t>
            </a:r>
          </a:p>
          <a:p>
            <a:pPr lvl="1"/>
            <a:r>
              <a:rPr lang="de-DE" dirty="0"/>
              <a:t>Als Ergebnis nur Gesamtaufwand, damit auch indirekt Kosten</a:t>
            </a:r>
          </a:p>
          <a:p>
            <a:pPr lvl="1"/>
            <a:r>
              <a:rPr lang="de-DE" dirty="0"/>
              <a:t>Wenn keine/nicht genug Experten vorhanden, als Startup schwierig umzusetzen</a:t>
            </a:r>
          </a:p>
          <a:p>
            <a:pPr lvl="1"/>
            <a:r>
              <a:rPr lang="de-DE" dirty="0"/>
              <a:t>Delphi wird nicht für Startups empfohlen, da Vorteile wie mögliche Durchführung online erst mit wachsender Firmengröße möglich</a:t>
            </a:r>
          </a:p>
        </p:txBody>
      </p:sp>
    </p:spTree>
    <p:extLst>
      <p:ext uri="{BB962C8B-B14F-4D97-AF65-F5344CB8AC3E}">
        <p14:creationId xmlns:p14="http://schemas.microsoft.com/office/powerpoint/2010/main" val="328372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DFDAF-6F6F-45B3-ABAC-5CD45F2A6926}"/>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8FE8C0BB-B59F-49AA-ABF7-514E2B3A0D1E}"/>
              </a:ext>
            </a:extLst>
          </p:cNvPr>
          <p:cNvSpPr>
            <a:spLocks noGrp="1"/>
          </p:cNvSpPr>
          <p:nvPr>
            <p:ph idx="1"/>
          </p:nvPr>
        </p:nvSpPr>
        <p:spPr>
          <a:xfrm>
            <a:off x="1141413" y="2514600"/>
            <a:ext cx="9905998" cy="3124201"/>
          </a:xfrm>
        </p:spPr>
        <p:txBody>
          <a:bodyPr/>
          <a:lstStyle/>
          <a:p>
            <a:r>
              <a:rPr lang="de-DE" dirty="0"/>
              <a:t>Für Startup empfohlen: PERT</a:t>
            </a:r>
          </a:p>
          <a:p>
            <a:pPr lvl="1"/>
            <a:r>
              <a:rPr lang="de-DE" dirty="0"/>
              <a:t>Zwar aufwändig, jedoch für Startup ohne Experten machbarer</a:t>
            </a:r>
          </a:p>
          <a:p>
            <a:pPr lvl="1"/>
            <a:r>
              <a:rPr lang="de-DE" dirty="0"/>
              <a:t>Liefert ebenfalls Aufwand und indirekt Kosten</a:t>
            </a:r>
          </a:p>
          <a:p>
            <a:pPr lvl="1"/>
            <a:r>
              <a:rPr lang="de-DE" dirty="0"/>
              <a:t>Zusätzlich mögliche Engpässe vorhersehbar</a:t>
            </a:r>
          </a:p>
        </p:txBody>
      </p:sp>
    </p:spTree>
    <p:extLst>
      <p:ext uri="{BB962C8B-B14F-4D97-AF65-F5344CB8AC3E}">
        <p14:creationId xmlns:p14="http://schemas.microsoft.com/office/powerpoint/2010/main" val="239474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fontScale="85000" lnSpcReduction="10000"/>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r>
              <a:rPr lang="de-DE" dirty="0">
                <a:effectLst/>
              </a:rPr>
              <a:t>Anlage 5: </a:t>
            </a:r>
            <a:r>
              <a:rPr lang="de-DE" dirty="0" err="1">
                <a:effectLst/>
              </a:rPr>
              <a:t>Grotherr</a:t>
            </a:r>
            <a:r>
              <a:rPr lang="de-DE" dirty="0">
                <a:effectLst/>
              </a:rPr>
              <a:t>, 2013: </a:t>
            </a:r>
            <a:r>
              <a:rPr lang="de-DE" dirty="0">
                <a:effectLst/>
                <a:hlinkClick r:id="rId6"/>
              </a:rPr>
              <a:t>https://swa.informatik.uni-hamburg.de/files/abschlussarbeiten/Bachelorarbeit_Christian_Grotherr_2013.pdf</a:t>
            </a:r>
            <a:r>
              <a:rPr lang="de-DE" dirty="0">
                <a:effectLst/>
              </a:rPr>
              <a:t>, abgerufen am 25.04.2022</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a:xfrm>
            <a:off x="1141413" y="2514600"/>
            <a:ext cx="9905998" cy="3124201"/>
          </a:xfrm>
        </p:spPr>
        <p:txBody>
          <a:bodyPr/>
          <a:lstStyle/>
          <a:p>
            <a:r>
              <a:rPr lang="de-DE" dirty="0"/>
              <a:t>Entwicklungsingenieur 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408632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Einordnung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r>
              <a:rPr lang="de-DE" dirty="0"/>
              <a:t>Projektmanagement -&gt; Bereich der Planung -&gt; Bereich der Terminplanung</a:t>
            </a:r>
          </a:p>
          <a:p>
            <a:r>
              <a:rPr lang="de-DE" dirty="0"/>
              <a:t>Aufwandsschätzung: Vorgänge identifizieren, anordnen, schätzen</a:t>
            </a:r>
          </a:p>
          <a:p>
            <a:pPr marL="457200" lvl="1" indent="0">
              <a:buNone/>
            </a:pPr>
            <a:r>
              <a:rPr lang="de-DE" sz="2000" dirty="0"/>
              <a:t>-&gt; Aufgabe des Schätzens</a:t>
            </a:r>
          </a:p>
          <a:p>
            <a:r>
              <a:rPr lang="de-DE" dirty="0"/>
              <a:t>Eine der schwierigsten, aber auch wichtigsten Aufgaben des Projektmanagements</a:t>
            </a:r>
          </a:p>
          <a:p>
            <a:r>
              <a:rPr lang="de-DE" dirty="0"/>
              <a:t>Ziel: zeitlichen und damit auch finanziellen Rahmen eines Projekts ermitteln</a:t>
            </a:r>
          </a:p>
        </p:txBody>
      </p:sp>
      <p:sp>
        <p:nvSpPr>
          <p:cNvPr id="4" name="Textfeld 3">
            <a:extLst>
              <a:ext uri="{FF2B5EF4-FFF2-40B4-BE49-F238E27FC236}">
                <a16:creationId xmlns:a16="http://schemas.microsoft.com/office/drawing/2014/main" id="{6C7336F7-0BD2-4B58-A3F2-1104AF405E55}"/>
              </a:ext>
            </a:extLst>
          </p:cNvPr>
          <p:cNvSpPr txBox="1"/>
          <p:nvPr/>
        </p:nvSpPr>
        <p:spPr>
          <a:xfrm>
            <a:off x="9700182" y="6248400"/>
            <a:ext cx="1935723" cy="369332"/>
          </a:xfrm>
          <a:prstGeom prst="rect">
            <a:avLst/>
          </a:prstGeom>
          <a:noFill/>
        </p:spPr>
        <p:txBody>
          <a:bodyPr wrap="none" rtlCol="0">
            <a:spAutoFit/>
          </a:bodyPr>
          <a:lstStyle/>
          <a:p>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vgl. </a:t>
            </a:r>
            <a:r>
              <a:rPr lang="de-DE" dirty="0" err="1">
                <a:solidFill>
                  <a:schemeClr val="accent4"/>
                </a:solidFill>
                <a:latin typeface="Calibri" panose="020F0502020204030204" pitchFamily="34" charset="0"/>
                <a:ea typeface="Calibri" panose="020F0502020204030204" pitchFamily="34" charset="0"/>
                <a:cs typeface="Times New Roman" panose="02020603050405020304" pitchFamily="18" charset="0"/>
              </a:rPr>
              <a:t>Grotherr</a:t>
            </a:r>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2013</a:t>
            </a:r>
          </a:p>
        </p:txBody>
      </p:sp>
    </p:spTree>
    <p:extLst>
      <p:ext uri="{BB962C8B-B14F-4D97-AF65-F5344CB8AC3E}">
        <p14:creationId xmlns:p14="http://schemas.microsoft.com/office/powerpoint/2010/main" val="9002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err="1"/>
              <a:t>Planning</a:t>
            </a:r>
            <a:r>
              <a:rPr lang="de-DE" dirty="0"/>
              <a:t> – Poker/</a:t>
            </a:r>
            <a:r>
              <a:rPr lang="de-DE" dirty="0" err="1"/>
              <a:t>Scrum</a:t>
            </a:r>
            <a:r>
              <a:rPr lang="de-DE" dirty="0"/>
              <a:t> –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9373156" y="6178827"/>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err="1"/>
              <a:t>Planning</a:t>
            </a:r>
            <a:r>
              <a:rPr lang="de-DE" dirty="0"/>
              <a:t> – Poker: Funktionsweise</a:t>
            </a:r>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err="1"/>
              <a:t>Planning</a:t>
            </a:r>
            <a:r>
              <a:rPr lang="de-DE" dirty="0"/>
              <a:t> – Poker: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err="1"/>
              <a:t>Planning</a:t>
            </a:r>
            <a:r>
              <a:rPr lang="de-DE" dirty="0"/>
              <a:t> – Poker: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normAutofit lnSpcReduction="10000"/>
          </a:bodyPr>
          <a:lstStyle/>
          <a:p>
            <a:r>
              <a:rPr lang="de-DE" dirty="0"/>
              <a:t>Alle Bereiche mit agiler Projektplanung</a:t>
            </a:r>
          </a:p>
          <a:p>
            <a:r>
              <a:rPr lang="de-DE" dirty="0"/>
              <a:t>Softwareentwicklung</a:t>
            </a:r>
          </a:p>
          <a:p>
            <a:pPr lvl="1"/>
            <a:r>
              <a:rPr lang="de-DE" dirty="0"/>
              <a:t>Bauen einer Webseite</a:t>
            </a:r>
          </a:p>
          <a:p>
            <a:pPr lvl="2"/>
            <a:r>
              <a:rPr lang="de-DE" dirty="0"/>
              <a:t>kleine Teams</a:t>
            </a:r>
          </a:p>
          <a:p>
            <a:pPr lvl="2"/>
            <a:r>
              <a:rPr lang="de-DE" dirty="0"/>
              <a:t>Experten für unterschiedliche Gebiete </a:t>
            </a:r>
          </a:p>
          <a:p>
            <a:pPr lvl="2"/>
            <a:r>
              <a:rPr lang="de-DE" dirty="0"/>
              <a:t>Kundemeinung relevant</a:t>
            </a:r>
          </a:p>
          <a:p>
            <a:r>
              <a:rPr lang="de-DE" dirty="0"/>
              <a:t>Produktentwicklung</a:t>
            </a:r>
          </a:p>
          <a:p>
            <a:r>
              <a:rPr lang="de-DE" dirty="0"/>
              <a:t>Automobilbranche</a:t>
            </a:r>
          </a:p>
        </p:txBody>
      </p:sp>
      <p:sp>
        <p:nvSpPr>
          <p:cNvPr id="4" name="Textfeld 3">
            <a:extLst>
              <a:ext uri="{FF2B5EF4-FFF2-40B4-BE49-F238E27FC236}">
                <a16:creationId xmlns:a16="http://schemas.microsoft.com/office/drawing/2014/main" id="{45AD6CD5-EA55-4997-BC76-97D995FB304C}"/>
              </a:ext>
            </a:extLst>
          </p:cNvPr>
          <p:cNvSpPr txBox="1"/>
          <p:nvPr/>
        </p:nvSpPr>
        <p:spPr>
          <a:xfrm>
            <a:off x="8768177" y="6191790"/>
            <a:ext cx="3165231" cy="646331"/>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Anlagen 1</a:t>
            </a:r>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1505</Words>
  <Application>Microsoft Office PowerPoint</Application>
  <PresentationFormat>Breitbild</PresentationFormat>
  <Paragraphs>298</Paragraphs>
  <Slides>26</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Cambria Math</vt:lpstr>
      <vt:lpstr>Century Gothic</vt:lpstr>
      <vt:lpstr>Courier New</vt:lpstr>
      <vt:lpstr>Netz</vt:lpstr>
      <vt:lpstr>Aufgabe A1008</vt:lpstr>
      <vt:lpstr>Inhalt</vt:lpstr>
      <vt:lpstr>Aufgabenstellung</vt:lpstr>
      <vt:lpstr>Aufwandschätzung – Einordnung  </vt:lpstr>
      <vt:lpstr>Planning – Poker/Scrum – Poker</vt:lpstr>
      <vt:lpstr>Planning – Poker: Funktionsweise</vt:lpstr>
      <vt:lpstr>Planning – Poker: Vor- /NAchteile</vt:lpstr>
      <vt:lpstr>Planning – Poker: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 Prozesse zentralisieren</vt:lpstr>
      <vt:lpstr>Fazit &amp; Wahl der Schätzmethode</vt:lpstr>
      <vt:lpstr>Fazit &amp; Wahl der Schätzmethode</vt:lpstr>
      <vt:lpstr>PowerPoint-Präsentation</vt:lpstr>
      <vt:lpstr>Literaturverzeichnis</vt:lpstr>
      <vt:lpstr>Anlagenverzeichnis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Tom Russ</cp:lastModifiedBy>
  <cp:revision>123</cp:revision>
  <dcterms:created xsi:type="dcterms:W3CDTF">2022-04-22T12:53:21Z</dcterms:created>
  <dcterms:modified xsi:type="dcterms:W3CDTF">2022-04-25T14:25:30Z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