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60" r:id="rId6"/>
    <p:sldId id="265" r:id="rId7"/>
    <p:sldId id="261" r:id="rId8"/>
    <p:sldId id="263" r:id="rId9"/>
    <p:sldId id="266" r:id="rId10"/>
    <p:sldId id="25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5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7"/>
    <p:restoredTop sz="96271"/>
  </p:normalViewPr>
  <p:slideViewPr>
    <p:cSldViewPr snapToGrid="0" snapToObjects="1">
      <p:cViewPr varScale="1">
        <p:scale>
          <a:sx n="116" d="100"/>
          <a:sy n="116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9E05-1A56-D54D-A345-64CF5FB8EAC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E6F08-B367-3B47-AF02-F44DFE6F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6F08-B367-3B47-AF02-F44DFE6FC5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6F08-B367-3B47-AF02-F44DFE6FC5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5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4C4F-285E-6C44-A171-ECB61C3B6F3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8663"/>
            <a:ext cx="12192000" cy="839337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53600"/>
            <a:ext cx="747183" cy="7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4153"/>
          </a:solidFill>
          <a:latin typeface="Overpass" charset="0"/>
          <a:ea typeface="Overpass" charset="0"/>
          <a:cs typeface="Overpas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.redhat.com/" TargetMode="External"/><Relationship Id="rId2" Type="http://schemas.openxmlformats.org/officeDocument/2006/relationships/hyperlink" Target="https://www.ibm.com/developerworks/lear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cess.redhat.com/" TargetMode="External"/><Relationship Id="rId5" Type="http://schemas.openxmlformats.org/officeDocument/2006/relationships/hyperlink" Target="https://www.amazon.com/Operating-System-Concepts-Abraham-Silberschatz/dp/1118129385" TargetMode="External"/><Relationship Id="rId4" Type="http://schemas.openxmlformats.org/officeDocument/2006/relationships/hyperlink" Target="https://www.networkworld.com/article/2597777/software/162275-10-things-you-need-to-know-about-Red-Hat-Enterprise-Linux-7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 Hat Enterprise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Andrews, Jimmy Hickey, Erika Jensen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IBM </a:t>
            </a:r>
            <a:r>
              <a:rPr lang="en-US" dirty="0">
                <a:hlinkClick r:id="rId2"/>
              </a:rPr>
              <a:t>d</a:t>
            </a:r>
            <a:r>
              <a:rPr lang="en-US" dirty="0" smtClean="0">
                <a:hlinkClick r:id="rId2"/>
              </a:rPr>
              <a:t>eveloperWorks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Linux Kernel</a:t>
            </a:r>
            <a:endParaRPr lang="en-US" dirty="0" smtClean="0"/>
          </a:p>
          <a:p>
            <a:r>
              <a:rPr lang="en-US" dirty="0">
                <a:hlinkClick r:id="rId4"/>
              </a:rPr>
              <a:t>Network </a:t>
            </a:r>
            <a:r>
              <a:rPr lang="en-US" dirty="0" smtClean="0">
                <a:hlinkClick r:id="rId4"/>
              </a:rPr>
              <a:t>World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5"/>
              </a:rPr>
              <a:t>Operating Systems Concepts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Red </a:t>
            </a:r>
            <a:r>
              <a:rPr lang="en-US" dirty="0">
                <a:hlinkClick r:id="rId3"/>
              </a:rPr>
              <a:t>Hat Branding</a:t>
            </a:r>
            <a:endParaRPr lang="en-US" dirty="0"/>
          </a:p>
          <a:p>
            <a:r>
              <a:rPr lang="en-US" dirty="0">
                <a:hlinkClick r:id="rId6"/>
              </a:rPr>
              <a:t>Red Hat Website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</a:t>
            </a:r>
            <a:r>
              <a:rPr lang="en-US" dirty="0" smtClean="0"/>
              <a:t>uilt on Linux kernel</a:t>
            </a:r>
          </a:p>
          <a:p>
            <a:r>
              <a:rPr lang="en-US" dirty="0" smtClean="0"/>
              <a:t>Linux in enterprise environment</a:t>
            </a:r>
          </a:p>
          <a:p>
            <a:r>
              <a:rPr lang="en-US" dirty="0" smtClean="0"/>
              <a:t>Compatible with Microsoft products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ex: Windows Server</a:t>
            </a:r>
          </a:p>
          <a:p>
            <a:r>
              <a:rPr lang="en-US" dirty="0" smtClean="0"/>
              <a:t>Design goals: 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Manageability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Physical Memory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our zones:</a:t>
            </a:r>
          </a:p>
          <a:p>
            <a:pPr lvl="2"/>
            <a:r>
              <a:rPr lang="en-US" dirty="0" smtClean="0"/>
              <a:t>ZONE_DMA</a:t>
            </a:r>
          </a:p>
          <a:p>
            <a:pPr lvl="2"/>
            <a:r>
              <a:rPr lang="en-US" dirty="0" smtClean="0"/>
              <a:t>ZONE_DMA32</a:t>
            </a:r>
          </a:p>
          <a:p>
            <a:pPr lvl="2"/>
            <a:r>
              <a:rPr lang="en-US" dirty="0" smtClean="0"/>
              <a:t>ZONE_NORMAL</a:t>
            </a:r>
          </a:p>
          <a:p>
            <a:pPr lvl="2"/>
            <a:r>
              <a:rPr lang="en-US" dirty="0" smtClean="0"/>
              <a:t>ZONE_HIGHMEM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age allocators</a:t>
            </a:r>
          </a:p>
          <a:p>
            <a:pPr lvl="1"/>
            <a:r>
              <a:rPr lang="en-US" dirty="0" smtClean="0"/>
              <a:t>Pages allocated contiguously using buddy system</a:t>
            </a:r>
          </a:p>
          <a:p>
            <a:pPr lvl="1"/>
            <a:r>
              <a:rPr lang="en-US" dirty="0" smtClean="0"/>
              <a:t>Slabs for kernel data structures.</a:t>
            </a:r>
          </a:p>
          <a:p>
            <a:r>
              <a:rPr lang="en-US" dirty="0" smtClean="0"/>
              <a:t>Virtual Memory</a:t>
            </a:r>
          </a:p>
          <a:p>
            <a:r>
              <a:rPr lang="en-US" dirty="0" smtClean="0"/>
              <a:t>Page Swapping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Implementation: Paging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687784"/>
              </p:ext>
            </p:extLst>
          </p:nvPr>
        </p:nvGraphicFramePr>
        <p:xfrm>
          <a:off x="2115065" y="1830705"/>
          <a:ext cx="3461950" cy="18189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30975"/>
                <a:gridCol w="1730975"/>
              </a:tblGrid>
              <a:tr h="1699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Overpass"/>
                        </a:rPr>
                        <a:t>Index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Overpass"/>
                        </a:rPr>
                        <a:t>Frame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0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24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113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1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21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NULL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3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22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502957"/>
              </p:ext>
            </p:extLst>
          </p:nvPr>
        </p:nvGraphicFramePr>
        <p:xfrm>
          <a:off x="2115063" y="3960186"/>
          <a:ext cx="3461952" cy="181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30976"/>
                <a:gridCol w="1730976"/>
              </a:tblGrid>
              <a:tr h="16995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Index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Page</a:t>
                      </a:r>
                      <a:r>
                        <a:rPr lang="en-US" sz="1600" baseline="0" dirty="0" smtClean="0">
                          <a:latin typeface="Overpass"/>
                        </a:rPr>
                        <a:t> Populated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0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true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1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true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False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3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False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888335"/>
              </p:ext>
            </p:extLst>
          </p:nvPr>
        </p:nvGraphicFramePr>
        <p:xfrm>
          <a:off x="6514070" y="1824372"/>
          <a:ext cx="3173628" cy="181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6814"/>
                <a:gridCol w="1586814"/>
              </a:tblGrid>
              <a:tr h="1699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Overpass"/>
                        </a:rPr>
                        <a:t>Index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Overpass"/>
                        </a:rPr>
                        <a:t>Data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21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Ben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22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Jimmy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23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Erika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24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Red Hat</a:t>
                      </a:r>
                      <a:r>
                        <a:rPr lang="en-US" sz="1600" baseline="0" dirty="0" smtClean="0">
                          <a:latin typeface="Overpass"/>
                        </a:rPr>
                        <a:t> &lt;3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30805" y="1830706"/>
            <a:ext cx="615553" cy="184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Red Hat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4693" y="3944946"/>
            <a:ext cx="461665" cy="1849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Our Simulation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5577015" y="2356023"/>
            <a:ext cx="829281" cy="384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77015" y="2755265"/>
            <a:ext cx="829281" cy="72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77015" y="2356023"/>
            <a:ext cx="829281" cy="1119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Real Time Policies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SCHED_FIFO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SCHED_RR</a:t>
            </a:r>
          </a:p>
          <a:p>
            <a:pPr lvl="1"/>
            <a:r>
              <a:rPr lang="en-US" sz="3200" dirty="0"/>
              <a:t>Used for time sensitive, atomic </a:t>
            </a:r>
            <a:r>
              <a:rPr lang="en-US" sz="3200" dirty="0" smtClean="0"/>
              <a:t>tasks</a:t>
            </a:r>
          </a:p>
          <a:p>
            <a:pPr lvl="1"/>
            <a:r>
              <a:rPr lang="en-US" sz="3200" dirty="0" smtClean="0"/>
              <a:t>Higher priority than normal jobs</a:t>
            </a:r>
            <a:endParaRPr lang="en-US" sz="3200" dirty="0"/>
          </a:p>
          <a:p>
            <a:r>
              <a:rPr lang="en-US" dirty="0" smtClean="0"/>
              <a:t>Normal Policies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SCHED_OTHER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SCHED_BATCH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SCHED_IDLE</a:t>
            </a:r>
          </a:p>
          <a:p>
            <a:pPr lvl="1"/>
            <a:r>
              <a:rPr lang="en-US" sz="3200" dirty="0" smtClean="0"/>
              <a:t>Jobs have less interest in performance tuning</a:t>
            </a:r>
          </a:p>
          <a:p>
            <a:pPr lvl="1"/>
            <a:r>
              <a:rPr lang="en-US" sz="3200" dirty="0" smtClean="0"/>
              <a:t>Less preemption = </a:t>
            </a:r>
            <a:r>
              <a:rPr lang="en-US" sz="3200" dirty="0"/>
              <a:t>b</a:t>
            </a:r>
            <a:r>
              <a:rPr lang="en-US" sz="3200" dirty="0" smtClean="0"/>
              <a:t>etter throughput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59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Implementation: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SCHED_OTHER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Completely Fair Scheduler</a:t>
            </a:r>
          </a:p>
          <a:p>
            <a:r>
              <a:rPr lang="en-US" dirty="0" smtClean="0"/>
              <a:t>The less time a process has been on the processor, the more it needs to access the processor.</a:t>
            </a:r>
          </a:p>
          <a:p>
            <a:r>
              <a:rPr lang="en-US" dirty="0" smtClean="0"/>
              <a:t>Organizes processes in a red-black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 Critical </a:t>
            </a:r>
            <a:r>
              <a:rPr lang="en-US" dirty="0"/>
              <a:t>S</a:t>
            </a:r>
            <a:r>
              <a:rPr lang="en-US" dirty="0" smtClean="0"/>
              <a:t>ections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pin locks for short term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emaphores for long term</a:t>
            </a:r>
          </a:p>
          <a:p>
            <a:pPr lvl="1"/>
            <a:r>
              <a:rPr lang="en-US" dirty="0" smtClean="0"/>
              <a:t>Single processor machines turn preemption on or off.</a:t>
            </a:r>
          </a:p>
          <a:p>
            <a:r>
              <a:rPr lang="en-US" dirty="0" smtClean="0"/>
              <a:t>Interrupt Critical Sections</a:t>
            </a:r>
          </a:p>
          <a:p>
            <a:pPr lvl="1"/>
            <a:r>
              <a:rPr lang="en-US" dirty="0" smtClean="0"/>
              <a:t>Interrupt routines split into two sections: 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top half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nd the bottom half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Implementation: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semaphore:</a:t>
            </a:r>
          </a:p>
          <a:p>
            <a:pPr lvl="1"/>
            <a:r>
              <a:rPr lang="en-US" dirty="0" smtClean="0"/>
              <a:t>Process locks a binary semaphore</a:t>
            </a:r>
          </a:p>
          <a:p>
            <a:pPr lvl="1"/>
            <a:r>
              <a:rPr lang="en-US" dirty="0" smtClean="0"/>
              <a:t>Succeeding processes are put in a waiting queue</a:t>
            </a:r>
          </a:p>
          <a:p>
            <a:pPr lvl="1"/>
            <a:r>
              <a:rPr lang="en-US" dirty="0" smtClean="0"/>
              <a:t>When the semaphore is released, the semaphore is passed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smtClean="0"/>
              <a:t>example processes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273</Words>
  <Application>Microsoft Office PowerPoint</Application>
  <PresentationFormat>Widescreen</PresentationFormat>
  <Paragraphs>99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Overpass</vt:lpstr>
      <vt:lpstr>Office Theme</vt:lpstr>
      <vt:lpstr>Red Hat Enterprise Linux</vt:lpstr>
      <vt:lpstr>Background</vt:lpstr>
      <vt:lpstr>Memory Management</vt:lpstr>
      <vt:lpstr>Our Implementation: Paging</vt:lpstr>
      <vt:lpstr>Process Scheduling</vt:lpstr>
      <vt:lpstr>Our Implementation: SCHED_OTHER</vt:lpstr>
      <vt:lpstr>Process Synchronization</vt:lpstr>
      <vt:lpstr>Our Implementation: Semaphores</vt:lpstr>
      <vt:lpstr>Example!</vt:lpstr>
      <vt:lpstr>Sources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Hickey, James J</dc:creator>
  <cp:lastModifiedBy>Jensen, Erika R</cp:lastModifiedBy>
  <cp:revision>44</cp:revision>
  <dcterms:created xsi:type="dcterms:W3CDTF">2017-11-26T01:35:30Z</dcterms:created>
  <dcterms:modified xsi:type="dcterms:W3CDTF">2017-12-01T16:36:52Z</dcterms:modified>
</cp:coreProperties>
</file>