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4" r:id="rId5"/>
    <p:sldId id="260" r:id="rId6"/>
    <p:sldId id="265" r:id="rId7"/>
    <p:sldId id="261" r:id="rId8"/>
    <p:sldId id="263" r:id="rId9"/>
    <p:sldId id="266" r:id="rId10"/>
    <p:sldId id="258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15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27"/>
    <p:restoredTop sz="96271"/>
  </p:normalViewPr>
  <p:slideViewPr>
    <p:cSldViewPr snapToGrid="0" snapToObjects="1">
      <p:cViewPr varScale="1">
        <p:scale>
          <a:sx n="123" d="100"/>
          <a:sy n="123" d="100"/>
        </p:scale>
        <p:origin x="200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5" d="100"/>
          <a:sy n="95" d="100"/>
        </p:scale>
        <p:origin x="372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09E05-1A56-D54D-A345-64CF5FB8EAC1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E6F08-B367-3B47-AF02-F44DFE6FC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84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E6F08-B367-3B47-AF02-F44DFE6FC5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12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E6F08-B367-3B47-AF02-F44DFE6FC5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4C4F-285E-6C44-A171-ECB61C3B6F37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2D03-D649-9649-9AAF-82038DDB9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4C4F-285E-6C44-A171-ECB61C3B6F37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2D03-D649-9649-9AAF-82038DDB9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4C4F-285E-6C44-A171-ECB61C3B6F37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2D03-D649-9649-9AAF-82038DDB9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4C4F-285E-6C44-A171-ECB61C3B6F37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2D03-D649-9649-9AAF-82038DDB9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4C4F-285E-6C44-A171-ECB61C3B6F37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2D03-D649-9649-9AAF-82038DDB9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4C4F-285E-6C44-A171-ECB61C3B6F37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2D03-D649-9649-9AAF-82038DDB9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4C4F-285E-6C44-A171-ECB61C3B6F37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2D03-D649-9649-9AAF-82038DDB9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4C4F-285E-6C44-A171-ECB61C3B6F37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2D03-D649-9649-9AAF-82038DDB9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4C4F-285E-6C44-A171-ECB61C3B6F37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2D03-D649-9649-9AAF-82038DDB9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4C4F-285E-6C44-A171-ECB61C3B6F37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2D03-D649-9649-9AAF-82038DDB9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4C4F-285E-6C44-A171-ECB61C3B6F37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2D03-D649-9649-9AAF-82038DDB9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56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B4C4F-285E-6C44-A171-ECB61C3B6F37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82D03-D649-9649-9AAF-82038DDB9C9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018663"/>
            <a:ext cx="12192000" cy="839337"/>
          </a:xfrm>
          <a:prstGeom prst="rect">
            <a:avLst/>
          </a:prstGeom>
          <a:solidFill>
            <a:srgbClr val="C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153600"/>
            <a:ext cx="747183" cy="74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004153"/>
          </a:solidFill>
          <a:latin typeface="Overpass" charset="0"/>
          <a:ea typeface="Overpass" charset="0"/>
          <a:cs typeface="Overpass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Overpass" charset="0"/>
          <a:ea typeface="Overpass" charset="0"/>
          <a:cs typeface="Overpass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Overpass" charset="0"/>
          <a:ea typeface="Overpass" charset="0"/>
          <a:cs typeface="Overpass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Overpass" charset="0"/>
          <a:ea typeface="Overpass" charset="0"/>
          <a:cs typeface="Overpass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Overpass" charset="0"/>
          <a:ea typeface="Overpass" charset="0"/>
          <a:cs typeface="Overpass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Overpass" charset="0"/>
          <a:ea typeface="Overpass" charset="0"/>
          <a:cs typeface="Overpas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rand.redhat.com/" TargetMode="External"/><Relationship Id="rId4" Type="http://schemas.openxmlformats.org/officeDocument/2006/relationships/hyperlink" Target="https://www.networkworld.com/article/2597777/software/162275-10-things-you-need-to-know-about-Red-Hat-Enterprise-Linux-7.html" TargetMode="External"/><Relationship Id="rId5" Type="http://schemas.openxmlformats.org/officeDocument/2006/relationships/hyperlink" Target="https://www.amazon.com/Operating-System-Concepts-Abraham-Silberschatz/dp/1118129385" TargetMode="External"/><Relationship Id="rId6" Type="http://schemas.openxmlformats.org/officeDocument/2006/relationships/hyperlink" Target="https://access.redhat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ibm.com/developerworks/learn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Red Hat Enterprise Linux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 Andrews, Jimmy Hickey, Erika Jensen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IBM </a:t>
            </a:r>
            <a:r>
              <a:rPr lang="en-US" dirty="0">
                <a:hlinkClick r:id="rId2"/>
              </a:rPr>
              <a:t>d</a:t>
            </a:r>
            <a:r>
              <a:rPr lang="en-US" dirty="0" smtClean="0">
                <a:hlinkClick r:id="rId2"/>
              </a:rPr>
              <a:t>eveloperWorks</a:t>
            </a:r>
            <a:endParaRPr lang="en-US" dirty="0">
              <a:hlinkClick r:id="rId3"/>
            </a:endParaRPr>
          </a:p>
          <a:p>
            <a:r>
              <a:rPr lang="en-US" dirty="0" smtClean="0">
                <a:hlinkClick r:id="rId3"/>
              </a:rPr>
              <a:t>Linux Kernel</a:t>
            </a:r>
            <a:endParaRPr lang="en-US" dirty="0" smtClean="0"/>
          </a:p>
          <a:p>
            <a:r>
              <a:rPr lang="en-US" dirty="0">
                <a:hlinkClick r:id="rId4"/>
              </a:rPr>
              <a:t>Network </a:t>
            </a:r>
            <a:r>
              <a:rPr lang="en-US" dirty="0" smtClean="0">
                <a:hlinkClick r:id="rId4"/>
              </a:rPr>
              <a:t>World</a:t>
            </a:r>
            <a:endParaRPr lang="en-US" dirty="0">
              <a:hlinkClick r:id="rId3"/>
            </a:endParaRPr>
          </a:p>
          <a:p>
            <a:r>
              <a:rPr lang="en-US" dirty="0" smtClean="0">
                <a:hlinkClick r:id="rId5"/>
              </a:rPr>
              <a:t>Operating Systems Concepts 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Red </a:t>
            </a:r>
            <a:r>
              <a:rPr lang="en-US" dirty="0">
                <a:hlinkClick r:id="rId3"/>
              </a:rPr>
              <a:t>Hat Branding</a:t>
            </a:r>
            <a:endParaRPr lang="en-US" dirty="0"/>
          </a:p>
          <a:p>
            <a:r>
              <a:rPr lang="en-US" dirty="0">
                <a:hlinkClick r:id="rId6"/>
              </a:rPr>
              <a:t>Red Hat Website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5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01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</a:t>
            </a:r>
            <a:r>
              <a:rPr lang="en-US" dirty="0" smtClean="0"/>
              <a:t>uilt </a:t>
            </a:r>
            <a:r>
              <a:rPr lang="en-US" dirty="0" smtClean="0"/>
              <a:t>on </a:t>
            </a:r>
            <a:r>
              <a:rPr lang="en-US" dirty="0" smtClean="0"/>
              <a:t>Linux kernel</a:t>
            </a:r>
            <a:endParaRPr lang="en-US" dirty="0" smtClean="0"/>
          </a:p>
          <a:p>
            <a:r>
              <a:rPr lang="en-US" dirty="0" smtClean="0"/>
              <a:t>Linux in </a:t>
            </a:r>
            <a:r>
              <a:rPr lang="en-US" dirty="0" smtClean="0"/>
              <a:t>enterprise environment</a:t>
            </a:r>
          </a:p>
          <a:p>
            <a:r>
              <a:rPr lang="en-US" dirty="0" smtClean="0"/>
              <a:t>Compatible with Microsoft products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ex: </a:t>
            </a:r>
            <a:r>
              <a:rPr lang="en-US" dirty="0" smtClean="0"/>
              <a:t>Windows Server</a:t>
            </a:r>
          </a:p>
          <a:p>
            <a:r>
              <a:rPr lang="en-US" dirty="0" smtClean="0"/>
              <a:t>Design </a:t>
            </a:r>
            <a:r>
              <a:rPr lang="en-US" dirty="0" smtClean="0"/>
              <a:t>goals: </a:t>
            </a:r>
          </a:p>
          <a:p>
            <a:pPr lvl="1"/>
            <a:r>
              <a:rPr lang="en-US" dirty="0" smtClean="0"/>
              <a:t>Reliability</a:t>
            </a:r>
          </a:p>
          <a:p>
            <a:pPr lvl="1"/>
            <a:r>
              <a:rPr lang="en-US" dirty="0" smtClean="0"/>
              <a:t>Availability</a:t>
            </a:r>
          </a:p>
          <a:p>
            <a:pPr lvl="1"/>
            <a:r>
              <a:rPr lang="en-US" dirty="0" smtClean="0"/>
              <a:t>Scalability</a:t>
            </a:r>
          </a:p>
          <a:p>
            <a:pPr lvl="1"/>
            <a:r>
              <a:rPr lang="en-US" dirty="0" smtClean="0"/>
              <a:t>Manageability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5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Physical Memory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our zones:</a:t>
            </a:r>
          </a:p>
          <a:p>
            <a:pPr lvl="2"/>
            <a:r>
              <a:rPr lang="en-US" dirty="0" smtClean="0"/>
              <a:t>ZONE_DMA</a:t>
            </a:r>
          </a:p>
          <a:p>
            <a:pPr lvl="2"/>
            <a:r>
              <a:rPr lang="en-US" dirty="0" smtClean="0"/>
              <a:t>ZONE_DMA32</a:t>
            </a:r>
          </a:p>
          <a:p>
            <a:pPr lvl="2"/>
            <a:r>
              <a:rPr lang="en-US" dirty="0" smtClean="0"/>
              <a:t>ZONE_NORMAL</a:t>
            </a:r>
          </a:p>
          <a:p>
            <a:pPr lvl="2"/>
            <a:r>
              <a:rPr lang="en-US" dirty="0" smtClean="0"/>
              <a:t>ZONE_HIGHMEM</a:t>
            </a:r>
            <a:endParaRPr lang="en-US" dirty="0" smtClean="0"/>
          </a:p>
          <a:p>
            <a:pPr lvl="1"/>
            <a:r>
              <a:rPr lang="en-US" dirty="0"/>
              <a:t>P</a:t>
            </a:r>
            <a:r>
              <a:rPr lang="en-US" dirty="0" smtClean="0"/>
              <a:t>age </a:t>
            </a:r>
            <a:r>
              <a:rPr lang="en-US" dirty="0" smtClean="0"/>
              <a:t>allocators</a:t>
            </a:r>
          </a:p>
          <a:p>
            <a:pPr lvl="1"/>
            <a:r>
              <a:rPr lang="en-US" dirty="0" smtClean="0"/>
              <a:t>Pages </a:t>
            </a:r>
            <a:r>
              <a:rPr lang="en-US" dirty="0" smtClean="0"/>
              <a:t>allocated </a:t>
            </a:r>
            <a:r>
              <a:rPr lang="en-US" dirty="0" smtClean="0"/>
              <a:t>contiguously </a:t>
            </a:r>
            <a:r>
              <a:rPr lang="en-US" dirty="0" smtClean="0"/>
              <a:t>using buddy system</a:t>
            </a:r>
            <a:endParaRPr lang="en-US" dirty="0" smtClean="0"/>
          </a:p>
          <a:p>
            <a:pPr lvl="1"/>
            <a:r>
              <a:rPr lang="en-US" dirty="0" smtClean="0"/>
              <a:t>Slabs for </a:t>
            </a:r>
            <a:r>
              <a:rPr lang="en-US" dirty="0" smtClean="0"/>
              <a:t>kernel data structures.</a:t>
            </a:r>
          </a:p>
          <a:p>
            <a:r>
              <a:rPr lang="en-US" dirty="0" smtClean="0"/>
              <a:t>Virtual Memory</a:t>
            </a:r>
          </a:p>
          <a:p>
            <a:r>
              <a:rPr lang="en-US" dirty="0" smtClean="0"/>
              <a:t>Page Swapping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8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Implementation: Paging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42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Real Time </a:t>
            </a:r>
            <a:r>
              <a:rPr lang="en-US" dirty="0" smtClean="0"/>
              <a:t>Policies</a:t>
            </a: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SCHED_FIFO</a:t>
            </a: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SCHED_RR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sz="3200" dirty="0"/>
              <a:t>Used for time sensitive, atomic </a:t>
            </a:r>
            <a:r>
              <a:rPr lang="en-US" sz="3200" dirty="0" smtClean="0"/>
              <a:t>tasks</a:t>
            </a:r>
          </a:p>
          <a:p>
            <a:pPr lvl="1"/>
            <a:r>
              <a:rPr lang="en-US" sz="3200" dirty="0" smtClean="0"/>
              <a:t>Higher priority than normal jobs</a:t>
            </a:r>
            <a:endParaRPr lang="en-US" sz="3200" dirty="0"/>
          </a:p>
          <a:p>
            <a:r>
              <a:rPr lang="en-US" dirty="0" smtClean="0"/>
              <a:t>Normal </a:t>
            </a:r>
            <a:r>
              <a:rPr lang="en-US" dirty="0" smtClean="0"/>
              <a:t>Policies</a:t>
            </a: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SCHED_OTHER</a:t>
            </a: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SCHED_BATCH</a:t>
            </a: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SCHED_IDLE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sz="3200" dirty="0" smtClean="0"/>
              <a:t>Jobs have less interest in performance tuning</a:t>
            </a:r>
          </a:p>
          <a:p>
            <a:pPr lvl="1"/>
            <a:r>
              <a:rPr lang="en-US" sz="3200" dirty="0" smtClean="0"/>
              <a:t>Less preemption = </a:t>
            </a:r>
            <a:r>
              <a:rPr lang="en-US" sz="3200" dirty="0"/>
              <a:t>b</a:t>
            </a:r>
            <a:r>
              <a:rPr lang="en-US" sz="3200" dirty="0" smtClean="0"/>
              <a:t>etter throughput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7593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Implementation: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SCHED_OTHER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Completely </a:t>
            </a:r>
            <a:r>
              <a:rPr lang="en-US" dirty="0" smtClean="0"/>
              <a:t>Fair Scheduler</a:t>
            </a:r>
          </a:p>
          <a:p>
            <a:r>
              <a:rPr lang="en-US" dirty="0" smtClean="0"/>
              <a:t>The less time </a:t>
            </a:r>
            <a:r>
              <a:rPr lang="en-US" dirty="0" smtClean="0"/>
              <a:t>a process </a:t>
            </a:r>
            <a:r>
              <a:rPr lang="en-US" dirty="0" smtClean="0"/>
              <a:t>has been on </a:t>
            </a:r>
            <a:r>
              <a:rPr lang="en-US" dirty="0" smtClean="0"/>
              <a:t>the processor, the more it needs to access the processor.</a:t>
            </a:r>
          </a:p>
          <a:p>
            <a:r>
              <a:rPr lang="en-US" dirty="0" smtClean="0"/>
              <a:t>Organizes processes in a red-black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7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Based on the Linux </a:t>
            </a:r>
            <a:r>
              <a:rPr lang="en-US" dirty="0" smtClean="0"/>
              <a:t>kernel.</a:t>
            </a:r>
          </a:p>
          <a:p>
            <a:r>
              <a:rPr lang="en-US" dirty="0" smtClean="0"/>
              <a:t>Normal Critical </a:t>
            </a:r>
            <a:r>
              <a:rPr lang="en-US" dirty="0"/>
              <a:t>S</a:t>
            </a:r>
            <a:r>
              <a:rPr lang="en-US" dirty="0" smtClean="0"/>
              <a:t>ections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pin </a:t>
            </a:r>
            <a:r>
              <a:rPr lang="en-US" dirty="0" smtClean="0"/>
              <a:t>locks for short term </a:t>
            </a:r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emaphores </a:t>
            </a:r>
            <a:r>
              <a:rPr lang="en-US" dirty="0" smtClean="0"/>
              <a:t>for long </a:t>
            </a:r>
            <a:r>
              <a:rPr lang="en-US" dirty="0" smtClean="0"/>
              <a:t>term</a:t>
            </a:r>
            <a:endParaRPr lang="en-US" dirty="0" smtClean="0"/>
          </a:p>
          <a:p>
            <a:pPr lvl="1"/>
            <a:r>
              <a:rPr lang="en-US" dirty="0" smtClean="0"/>
              <a:t>Single processor machines turn preemption on or off.</a:t>
            </a:r>
          </a:p>
          <a:p>
            <a:r>
              <a:rPr lang="en-US" dirty="0" smtClean="0"/>
              <a:t>Interrupt Critical Sections</a:t>
            </a:r>
          </a:p>
          <a:p>
            <a:pPr lvl="1"/>
            <a:r>
              <a:rPr lang="en-US" dirty="0" smtClean="0"/>
              <a:t>Interrupt </a:t>
            </a:r>
            <a:r>
              <a:rPr lang="en-US" dirty="0" smtClean="0"/>
              <a:t>routines split </a:t>
            </a:r>
            <a:r>
              <a:rPr lang="en-US" dirty="0" smtClean="0"/>
              <a:t>into two sections: </a:t>
            </a:r>
            <a:endParaRPr lang="en-US" dirty="0" smtClean="0"/>
          </a:p>
          <a:p>
            <a:pPr lvl="2"/>
            <a:r>
              <a:rPr lang="en-US" dirty="0"/>
              <a:t>t</a:t>
            </a:r>
            <a:r>
              <a:rPr lang="en-US" dirty="0" smtClean="0"/>
              <a:t>he top </a:t>
            </a:r>
            <a:r>
              <a:rPr lang="en-US" dirty="0" smtClean="0"/>
              <a:t>half </a:t>
            </a:r>
            <a:endParaRPr lang="en-US" dirty="0" smtClean="0"/>
          </a:p>
          <a:p>
            <a:pPr lvl="2"/>
            <a:r>
              <a:rPr lang="en-US" dirty="0"/>
              <a:t>a</a:t>
            </a:r>
            <a:r>
              <a:rPr lang="en-US" dirty="0" smtClean="0"/>
              <a:t>nd the </a:t>
            </a:r>
            <a:r>
              <a:rPr lang="en-US" dirty="0" smtClean="0"/>
              <a:t>bottom half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80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Implementation: Semaphores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45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</a:t>
            </a:r>
            <a:r>
              <a:rPr lang="en-US" smtClean="0"/>
              <a:t>example processes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1532</TotalTime>
  <Words>215</Words>
  <Application>Microsoft Macintosh PowerPoint</Application>
  <PresentationFormat>Widescreen</PresentationFormat>
  <Paragraphs>64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Courier New</vt:lpstr>
      <vt:lpstr>Overpass</vt:lpstr>
      <vt:lpstr>Arial</vt:lpstr>
      <vt:lpstr>Office Theme</vt:lpstr>
      <vt:lpstr>Red Hat Enterprise Linux</vt:lpstr>
      <vt:lpstr>Background</vt:lpstr>
      <vt:lpstr>Memory Management</vt:lpstr>
      <vt:lpstr>Our Implementation: Paging</vt:lpstr>
      <vt:lpstr>Process Scheduling</vt:lpstr>
      <vt:lpstr>Our Implementation: SCHED_OTHER</vt:lpstr>
      <vt:lpstr>Process Synchronization</vt:lpstr>
      <vt:lpstr>Our Implementation: Semaphores</vt:lpstr>
      <vt:lpstr>Example!</vt:lpstr>
      <vt:lpstr>Sources</vt:lpstr>
      <vt:lpstr>Questions?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Hickey, James J</dc:creator>
  <cp:lastModifiedBy>Hickey, James J</cp:lastModifiedBy>
  <cp:revision>38</cp:revision>
  <dcterms:created xsi:type="dcterms:W3CDTF">2017-11-26T01:35:30Z</dcterms:created>
  <dcterms:modified xsi:type="dcterms:W3CDTF">2017-11-30T22:03:02Z</dcterms:modified>
</cp:coreProperties>
</file>