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0641531-93A7-4D58-92CD-D817B7BD85E2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A12146B-58DC-4ACB-9C8E-2B04545586EA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281A671-6250-4C03-8F04-42C07AFD7733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018840"/>
            <a:ext cx="12191760" cy="838800"/>
          </a:xfrm>
          <a:prstGeom prst="rect">
            <a:avLst/>
          </a:prstGeom>
          <a:solidFill>
            <a:srgbClr val="cc0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Picture 8" descr=""/>
          <p:cNvPicPr/>
          <p:nvPr/>
        </p:nvPicPr>
        <p:blipFill>
          <a:blip r:embed="rId2"/>
          <a:stretch/>
        </p:blipFill>
        <p:spPr>
          <a:xfrm>
            <a:off x="11353680" y="6153480"/>
            <a:ext cx="747000" cy="74700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004153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12/1/17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E4DC798-DF3C-4623-A72F-73E5B1ACFB70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verpass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verpass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verpass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verpass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verpas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verpas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verpas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6018840"/>
            <a:ext cx="12191760" cy="838800"/>
          </a:xfrm>
          <a:prstGeom prst="rect">
            <a:avLst/>
          </a:prstGeom>
          <a:solidFill>
            <a:srgbClr val="cc0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" name="Picture 8" descr=""/>
          <p:cNvPicPr/>
          <p:nvPr/>
        </p:nvPicPr>
        <p:blipFill>
          <a:blip r:embed="rId2"/>
          <a:stretch/>
        </p:blipFill>
        <p:spPr>
          <a:xfrm>
            <a:off x="11353680" y="6153480"/>
            <a:ext cx="747000" cy="747000"/>
          </a:xfrm>
          <a:prstGeom prst="rect">
            <a:avLst/>
          </a:prstGeom>
          <a:ln>
            <a:noFill/>
          </a:ln>
        </p:spPr>
      </p:pic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004153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Clic</a:t>
            </a:r>
            <a:r>
              <a:rPr b="1" lang="en-US" sz="4800" spc="-1" strike="noStrike">
                <a:solidFill>
                  <a:srgbClr val="004153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k to </a:t>
            </a:r>
            <a:r>
              <a:rPr b="1" lang="en-US" sz="4800" spc="-1" strike="noStrike">
                <a:solidFill>
                  <a:srgbClr val="004153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edit </a:t>
            </a:r>
            <a:r>
              <a:rPr b="1" lang="en-US" sz="4800" spc="-1" strike="noStrike">
                <a:solidFill>
                  <a:srgbClr val="004153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Mas</a:t>
            </a:r>
            <a:r>
              <a:rPr b="1" lang="en-US" sz="4800" spc="-1" strike="noStrike">
                <a:solidFill>
                  <a:srgbClr val="004153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ter </a:t>
            </a:r>
            <a:r>
              <a:rPr b="1" lang="en-US" sz="4800" spc="-1" strike="noStrike">
                <a:solidFill>
                  <a:srgbClr val="004153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title </a:t>
            </a:r>
            <a:r>
              <a:rPr b="1" lang="en-US" sz="4800" spc="-1" strike="noStrike">
                <a:solidFill>
                  <a:srgbClr val="004153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styl</a:t>
            </a:r>
            <a:r>
              <a:rPr b="1" lang="en-US" sz="4800" spc="-1" strike="noStrike">
                <a:solidFill>
                  <a:srgbClr val="004153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05612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Seventh Outline LevelClick to edit Master text styles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Second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Third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Fourth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Fifth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12/1/17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42D6BBE-95CF-4779-9D93-C50C8C47597C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www.ibm.com/developerworks/learn/" TargetMode="External"/><Relationship Id="rId2" Type="http://schemas.openxmlformats.org/officeDocument/2006/relationships/hyperlink" Target="https://www.ibm.com/developerworks/learn/" TargetMode="External"/><Relationship Id="rId3" Type="http://schemas.openxmlformats.org/officeDocument/2006/relationships/hyperlink" Target="https://www.ibm.com/developerworks/learn/" TargetMode="External"/><Relationship Id="rId4" Type="http://schemas.openxmlformats.org/officeDocument/2006/relationships/hyperlink" Target="https://brand.redhat.com/" TargetMode="External"/><Relationship Id="rId5" Type="http://schemas.openxmlformats.org/officeDocument/2006/relationships/hyperlink" Target="https://www.networkworld.com/article/2597777/software/162275-10-things-you-need-to-know-about-Red-Hat-Enterprise-Linux-7.html" TargetMode="External"/><Relationship Id="rId6" Type="http://schemas.openxmlformats.org/officeDocument/2006/relationships/hyperlink" Target="https://www.networkworld.com/article/2597777/software/162275-10-things-you-need-to-know-about-Red-Hat-Enterprise-Linux-7.html" TargetMode="External"/><Relationship Id="rId7" Type="http://schemas.openxmlformats.org/officeDocument/2006/relationships/hyperlink" Target="https://www.amazon.com/Operating-System-Concepts-Abraham-Silberschatz/dp/1118129385" TargetMode="External"/><Relationship Id="rId8" Type="http://schemas.openxmlformats.org/officeDocument/2006/relationships/hyperlink" Target="https://brand.redhat.com/" TargetMode="External"/><Relationship Id="rId9" Type="http://schemas.openxmlformats.org/officeDocument/2006/relationships/hyperlink" Target="https://brand.redhat.com/" TargetMode="External"/><Relationship Id="rId10" Type="http://schemas.openxmlformats.org/officeDocument/2006/relationships/hyperlink" Target="https://access.redhat.com/" TargetMode="External"/><Relationship Id="rId1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004153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Re</a:t>
            </a:r>
            <a:r>
              <a:rPr b="1" lang="en-US" sz="6000" spc="-1" strike="noStrike">
                <a:solidFill>
                  <a:srgbClr val="004153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d </a:t>
            </a:r>
            <a:r>
              <a:rPr b="1" lang="en-US" sz="6000" spc="-1" strike="noStrike">
                <a:solidFill>
                  <a:srgbClr val="004153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Hat </a:t>
            </a:r>
            <a:r>
              <a:rPr b="1" lang="en-US" sz="6000" spc="-1" strike="noStrike">
                <a:solidFill>
                  <a:srgbClr val="004153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Ent</a:t>
            </a:r>
            <a:r>
              <a:rPr b="1" lang="en-US" sz="6000" spc="-1" strike="noStrike">
                <a:solidFill>
                  <a:srgbClr val="004153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erp</a:t>
            </a:r>
            <a:r>
              <a:rPr b="1" lang="en-US" sz="6000" spc="-1" strike="noStrike">
                <a:solidFill>
                  <a:srgbClr val="004153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ris</a:t>
            </a:r>
            <a:r>
              <a:rPr b="1" lang="en-US" sz="6000" spc="-1" strike="noStrike">
                <a:solidFill>
                  <a:srgbClr val="004153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e </a:t>
            </a:r>
            <a:r>
              <a:rPr b="1" lang="en-US" sz="6000" spc="-1" strike="noStrike">
                <a:solidFill>
                  <a:srgbClr val="004153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Lin</a:t>
            </a:r>
            <a:r>
              <a:rPr b="1" lang="en-US" sz="6000" spc="-1" strike="noStrike">
                <a:solidFill>
                  <a:srgbClr val="004153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ux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Ben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Andrews,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Jimmy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Hickey,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Erika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Jensen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004153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Sou</a:t>
            </a:r>
            <a:r>
              <a:rPr b="1" lang="en-US" sz="4800" spc="-1" strike="noStrike">
                <a:solidFill>
                  <a:srgbClr val="004153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rces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838080" y="1825560"/>
            <a:ext cx="10515240" cy="4056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 u="sng">
                <a:solidFill>
                  <a:srgbClr val="9454c3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  <a:hlinkClick r:id="rId1"/>
              </a:rPr>
              <a:t>IBM </a:t>
            </a:r>
            <a:r>
              <a:rPr b="0" lang="en-US" sz="3200" spc="-1" strike="noStrike" u="sng">
                <a:solidFill>
                  <a:srgbClr val="9454c3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  <a:hlinkClick r:id="rId2"/>
              </a:rPr>
              <a:t>d</a:t>
            </a:r>
            <a:r>
              <a:rPr b="0" lang="en-US" sz="3200" spc="-1" strike="noStrike" u="sng">
                <a:solidFill>
                  <a:srgbClr val="9454c3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  <a:hlinkClick r:id="rId3"/>
              </a:rPr>
              <a:t>eveloperWorks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 u="sng">
                <a:solidFill>
                  <a:srgbClr val="9454c3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  <a:hlinkClick r:id="rId4"/>
              </a:rPr>
              <a:t>Linux Kernel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 u="sng">
                <a:solidFill>
                  <a:srgbClr val="9454c3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  <a:hlinkClick r:id="rId5"/>
              </a:rPr>
              <a:t>Network </a:t>
            </a:r>
            <a:r>
              <a:rPr b="0" lang="en-US" sz="3200" spc="-1" strike="noStrike" u="sng">
                <a:solidFill>
                  <a:srgbClr val="9454c3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  <a:hlinkClick r:id="rId6"/>
              </a:rPr>
              <a:t>World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 u="sng">
                <a:solidFill>
                  <a:srgbClr val="9454c3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  <a:hlinkClick r:id="rId7"/>
              </a:rPr>
              <a:t>Operating Systems Concepts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 u="sng">
                <a:solidFill>
                  <a:srgbClr val="9454c3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  <a:hlinkClick r:id="rId8"/>
              </a:rPr>
              <a:t>Red </a:t>
            </a:r>
            <a:r>
              <a:rPr b="0" lang="en-US" sz="3200" spc="-1" strike="noStrike" u="sng">
                <a:solidFill>
                  <a:srgbClr val="9454c3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  <a:hlinkClick r:id="rId9"/>
              </a:rPr>
              <a:t>Hat Branding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 u="sng">
                <a:solidFill>
                  <a:srgbClr val="9454c3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  <a:hlinkClick r:id="rId10"/>
              </a:rPr>
              <a:t>Red Hat Website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004153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Questions?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004153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Background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838080" y="1825560"/>
            <a:ext cx="10515240" cy="4056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Built on Linux kernel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Linux in enterprise environment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Compatible with Microsoft products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ex: Windows Server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Design goals: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Reliability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Availability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Scalability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Manageability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004153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Memory Management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838080" y="1825560"/>
            <a:ext cx="10515240" cy="4056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Physical Memory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Four zones: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ZONE_DMA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ZONE_DMA32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ZONE_NORMAL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ZONE_HIGHMEM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Page allocators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Pages allocated contiguously using buddy system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Slabs for kernel data structures.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Virtual Memory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Page Swapping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004153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Our Implementation: Paging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94" name="Table 2"/>
          <p:cNvGraphicFramePr/>
          <p:nvPr/>
        </p:nvGraphicFramePr>
        <p:xfrm>
          <a:off x="2115000" y="1830600"/>
          <a:ext cx="3461760" cy="1653120"/>
        </p:xfrm>
        <a:graphic>
          <a:graphicData uri="http://schemas.openxmlformats.org/drawingml/2006/table">
            <a:tbl>
              <a:tblPr/>
              <a:tblGrid>
                <a:gridCol w="1730880"/>
                <a:gridCol w="1730880"/>
              </a:tblGrid>
              <a:tr h="3265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Overpass"/>
                        </a:rPr>
                        <a:t>Index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aa2ae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Overpass"/>
                        </a:rPr>
                        <a:t>Frame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aa2ae"/>
                    </a:solidFill>
                  </a:tcPr>
                </a:tc>
              </a:tr>
              <a:tr h="331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Overpass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fe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Overpass"/>
                        </a:rPr>
                        <a:t>24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fe3"/>
                    </a:solidFill>
                  </a:tcPr>
                </a:tc>
              </a:tr>
              <a:tr h="331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Overpass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Overpass"/>
                        </a:rPr>
                        <a:t>21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1"/>
                    </a:solidFill>
                  </a:tcPr>
                </a:tc>
              </a:tr>
              <a:tr h="331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Overpass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fe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Overpass"/>
                        </a:rPr>
                        <a:t>NULL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fe3"/>
                    </a:solidFill>
                  </a:tcPr>
                </a:tc>
              </a:tr>
              <a:tr h="330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Overpass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Overpass"/>
                        </a:rPr>
                        <a:t>22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5" name="Table 3"/>
          <p:cNvGraphicFramePr/>
          <p:nvPr/>
        </p:nvGraphicFramePr>
        <p:xfrm>
          <a:off x="2115000" y="3960360"/>
          <a:ext cx="3461760" cy="1653120"/>
        </p:xfrm>
        <a:graphic>
          <a:graphicData uri="http://schemas.openxmlformats.org/drawingml/2006/table">
            <a:tbl>
              <a:tblPr/>
              <a:tblGrid>
                <a:gridCol w="1730880"/>
                <a:gridCol w="1730880"/>
              </a:tblGrid>
              <a:tr h="561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Overpass"/>
                        </a:rPr>
                        <a:t>Index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aa2ae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Overpass"/>
                        </a:rPr>
                        <a:t>Page Populated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aa2ae"/>
                    </a:solidFill>
                  </a:tcPr>
                </a:tc>
              </a:tr>
              <a:tr h="326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Overpass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fe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Overpass"/>
                        </a:rPr>
                        <a:t>true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fe3"/>
                    </a:solidFill>
                  </a:tcPr>
                </a:tc>
              </a:tr>
              <a:tr h="326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Overpass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Overpass"/>
                        </a:rPr>
                        <a:t>true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1"/>
                    </a:solidFill>
                  </a:tcPr>
                </a:tc>
              </a:tr>
              <a:tr h="326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Overpass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fe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Overpass"/>
                        </a:rPr>
                        <a:t>False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fe3"/>
                    </a:solidFill>
                  </a:tcPr>
                </a:tc>
              </a:tr>
              <a:tr h="326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Overpass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Overpass"/>
                        </a:rPr>
                        <a:t>False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Table 4"/>
          <p:cNvGraphicFramePr/>
          <p:nvPr/>
        </p:nvGraphicFramePr>
        <p:xfrm>
          <a:off x="6514200" y="1824480"/>
          <a:ext cx="3173400" cy="1653120"/>
        </p:xfrm>
        <a:graphic>
          <a:graphicData uri="http://schemas.openxmlformats.org/drawingml/2006/table">
            <a:tbl>
              <a:tblPr/>
              <a:tblGrid>
                <a:gridCol w="1586520"/>
                <a:gridCol w="1586880"/>
              </a:tblGrid>
              <a:tr h="3265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Overpass"/>
                        </a:rPr>
                        <a:t>Index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aa2ae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Overpass"/>
                        </a:rPr>
                        <a:t>Data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aa2ae"/>
                    </a:solidFill>
                  </a:tcPr>
                </a:tc>
              </a:tr>
              <a:tr h="331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Overpass"/>
                        </a:rPr>
                        <a:t>21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fe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Overpass"/>
                        </a:rPr>
                        <a:t>Ben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fe3"/>
                    </a:solidFill>
                  </a:tcPr>
                </a:tc>
              </a:tr>
              <a:tr h="331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Overpass"/>
                        </a:rPr>
                        <a:t>22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Overpass"/>
                        </a:rPr>
                        <a:t>Jimmy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1"/>
                    </a:solidFill>
                  </a:tcPr>
                </a:tc>
              </a:tr>
              <a:tr h="331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Overpass"/>
                        </a:rPr>
                        <a:t>23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fe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Overpass"/>
                        </a:rPr>
                        <a:t>Erika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fe3"/>
                    </a:solidFill>
                  </a:tcPr>
                </a:tc>
              </a:tr>
              <a:tr h="330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Overpass"/>
                        </a:rPr>
                        <a:t>24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Overpass"/>
                        </a:rPr>
                        <a:t>Red Hat &lt;3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1"/>
                    </a:solidFill>
                  </a:tcPr>
                </a:tc>
              </a:tr>
            </a:tbl>
          </a:graphicData>
        </a:graphic>
      </p:graphicFrame>
      <p:sp>
        <p:nvSpPr>
          <p:cNvPr id="97" name="CustomShape 5"/>
          <p:cNvSpPr/>
          <p:nvPr/>
        </p:nvSpPr>
        <p:spPr>
          <a:xfrm>
            <a:off x="1430640" y="1830600"/>
            <a:ext cx="615240" cy="184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vert="vert27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Red Hat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6"/>
          <p:cNvSpPr/>
          <p:nvPr/>
        </p:nvSpPr>
        <p:spPr>
          <a:xfrm>
            <a:off x="1584720" y="3944880"/>
            <a:ext cx="461160" cy="184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vert="vert27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Our Simulation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7"/>
          <p:cNvSpPr/>
          <p:nvPr/>
        </p:nvSpPr>
        <p:spPr>
          <a:xfrm flipV="1">
            <a:off x="5577120" y="2356200"/>
            <a:ext cx="829080" cy="383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100" name="CustomShape 8"/>
          <p:cNvSpPr/>
          <p:nvPr/>
        </p:nvSpPr>
        <p:spPr>
          <a:xfrm flipV="1">
            <a:off x="5577120" y="2755440"/>
            <a:ext cx="829080" cy="72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101" name="CustomShape 9"/>
          <p:cNvSpPr/>
          <p:nvPr/>
        </p:nvSpPr>
        <p:spPr>
          <a:xfrm>
            <a:off x="5577120" y="2356200"/>
            <a:ext cx="829080" cy="111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004153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Proc</a:t>
            </a:r>
            <a:r>
              <a:rPr b="1" lang="en-US" sz="4800" spc="-1" strike="noStrike">
                <a:solidFill>
                  <a:srgbClr val="004153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ess </a:t>
            </a:r>
            <a:r>
              <a:rPr b="1" lang="en-US" sz="4800" spc="-1" strike="noStrike">
                <a:solidFill>
                  <a:srgbClr val="004153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Sch</a:t>
            </a:r>
            <a:r>
              <a:rPr b="1" lang="en-US" sz="4800" spc="-1" strike="noStrike">
                <a:solidFill>
                  <a:srgbClr val="004153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edul</a:t>
            </a:r>
            <a:r>
              <a:rPr b="1" lang="en-US" sz="4800" spc="-1" strike="noStrike">
                <a:solidFill>
                  <a:srgbClr val="004153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838080" y="1825560"/>
            <a:ext cx="10515240" cy="4056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Real Time Policies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verpass Mono"/>
                <a:ea typeface="Overpass Mono"/>
              </a:rPr>
              <a:t>SCHED_FIFO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verpass Mono"/>
                <a:ea typeface="Overpass Mono"/>
              </a:rPr>
              <a:t>SCHED_RR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Used for time sensitive, atomic tasks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Higher priority than normal jobs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Normal Policies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verpass Mono"/>
                <a:ea typeface="Overpass Mono"/>
              </a:rPr>
              <a:t>SCHED_OTHER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verpass Mono"/>
                <a:ea typeface="Overpass Mono"/>
              </a:rPr>
              <a:t>SCHED_BATCH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verpass Mono"/>
                <a:ea typeface="Overpass Mono"/>
              </a:rPr>
              <a:t>SCHED_IDLE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Jobs have less interest in performance tuning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Less preemption = better throughput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004153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Our </a:t>
            </a:r>
            <a:r>
              <a:rPr b="1" lang="en-US" sz="4800" spc="-1" strike="noStrike">
                <a:solidFill>
                  <a:srgbClr val="004153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Impl</a:t>
            </a:r>
            <a:r>
              <a:rPr b="1" lang="en-US" sz="4800" spc="-1" strike="noStrike">
                <a:solidFill>
                  <a:srgbClr val="004153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eme</a:t>
            </a:r>
            <a:r>
              <a:rPr b="1" lang="en-US" sz="4800" spc="-1" strike="noStrike">
                <a:solidFill>
                  <a:srgbClr val="004153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ntat</a:t>
            </a:r>
            <a:r>
              <a:rPr b="1" lang="en-US" sz="4800" spc="-1" strike="noStrike">
                <a:solidFill>
                  <a:srgbClr val="004153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ion: </a:t>
            </a:r>
            <a:r>
              <a:rPr b="1" lang="en-US" sz="4800" spc="-1" strike="noStrike">
                <a:solidFill>
                  <a:srgbClr val="004153"/>
                </a:solidFill>
                <a:uFill>
                  <a:solidFill>
                    <a:srgbClr val="ffffff"/>
                  </a:solidFill>
                </a:uFill>
                <a:latin typeface="Overpass Mono"/>
                <a:ea typeface="Overpass Mono"/>
              </a:rPr>
              <a:t>SCH</a:t>
            </a:r>
            <a:r>
              <a:rPr b="1" lang="en-US" sz="4800" spc="-1" strike="noStrike">
                <a:solidFill>
                  <a:srgbClr val="004153"/>
                </a:solidFill>
                <a:uFill>
                  <a:solidFill>
                    <a:srgbClr val="ffffff"/>
                  </a:solidFill>
                </a:uFill>
                <a:latin typeface="Overpass Mono"/>
                <a:ea typeface="Overpass Mono"/>
              </a:rPr>
              <a:t>ED_</a:t>
            </a:r>
            <a:r>
              <a:rPr b="1" lang="en-US" sz="4800" spc="-1" strike="noStrike">
                <a:solidFill>
                  <a:srgbClr val="004153"/>
                </a:solidFill>
                <a:uFill>
                  <a:solidFill>
                    <a:srgbClr val="ffffff"/>
                  </a:solidFill>
                </a:uFill>
                <a:latin typeface="Overpass Mono"/>
                <a:ea typeface="Overpass Mono"/>
              </a:rPr>
              <a:t>OTH</a:t>
            </a:r>
            <a:r>
              <a:rPr b="1" lang="en-US" sz="4800" spc="-1" strike="noStrike">
                <a:solidFill>
                  <a:srgbClr val="004153"/>
                </a:solidFill>
                <a:uFill>
                  <a:solidFill>
                    <a:srgbClr val="ffffff"/>
                  </a:solidFill>
                </a:uFill>
                <a:latin typeface="Overpass Mono"/>
                <a:ea typeface="Overpass Mono"/>
              </a:rPr>
              <a:t>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838080" y="1825560"/>
            <a:ext cx="10515240" cy="2319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Completely Fair Scheduler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Organizes processes in a red-black tree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Nodes with less virtual runtime sorted to the left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Process with least virtual runtime chosen (leftmost)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3840840" y="4328640"/>
            <a:ext cx="10515240" cy="198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verpass Mono"/>
                <a:ea typeface="Overpass Mono"/>
              </a:rPr>
              <a:t>public SchedEntity(Process proc)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verpass Mono"/>
                <a:ea typeface="Overpass Mono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verpass Mono"/>
                <a:ea typeface="Overpass Mono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verpass Mono"/>
                <a:ea typeface="Overpass Mono"/>
              </a:rPr>
              <a:t>process = proc;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verpass Mono"/>
                <a:ea typeface="Overpass Mono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verpass Mono"/>
                <a:ea typeface="Overpass Mono"/>
              </a:rPr>
              <a:t>virtualRuntime = 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verpass Mono"/>
                <a:ea typeface="Overpass Mono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004153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Proc</a:t>
            </a:r>
            <a:r>
              <a:rPr b="1" lang="en-US" sz="4800" spc="-1" strike="noStrike">
                <a:solidFill>
                  <a:srgbClr val="004153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ess </a:t>
            </a:r>
            <a:r>
              <a:rPr b="1" lang="en-US" sz="4800" spc="-1" strike="noStrike">
                <a:solidFill>
                  <a:srgbClr val="004153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Syn</a:t>
            </a:r>
            <a:r>
              <a:rPr b="1" lang="en-US" sz="4800" spc="-1" strike="noStrike">
                <a:solidFill>
                  <a:srgbClr val="004153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chro</a:t>
            </a:r>
            <a:r>
              <a:rPr b="1" lang="en-US" sz="4800" spc="-1" strike="noStrike">
                <a:solidFill>
                  <a:srgbClr val="004153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niza</a:t>
            </a:r>
            <a:r>
              <a:rPr b="1" lang="en-US" sz="4800" spc="-1" strike="noStrike">
                <a:solidFill>
                  <a:srgbClr val="004153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838080" y="1825560"/>
            <a:ext cx="10515240" cy="4056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Normal Critical Sections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Spin locks for short term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Single processor machines turn preemption on or off.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Semaphores for long term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Interrupt Critical Sections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Interrupt routines split into two sections: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the top half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and the bottom half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004153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Our </a:t>
            </a:r>
            <a:r>
              <a:rPr b="1" lang="en-US" sz="4800" spc="-1" strike="noStrike">
                <a:solidFill>
                  <a:srgbClr val="004153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Imp</a:t>
            </a:r>
            <a:r>
              <a:rPr b="1" lang="en-US" sz="4800" spc="-1" strike="noStrike">
                <a:solidFill>
                  <a:srgbClr val="004153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lem</a:t>
            </a:r>
            <a:r>
              <a:rPr b="1" lang="en-US" sz="4800" spc="-1" strike="noStrike">
                <a:solidFill>
                  <a:srgbClr val="004153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ent</a:t>
            </a:r>
            <a:r>
              <a:rPr b="1" lang="en-US" sz="4800" spc="-1" strike="noStrike">
                <a:solidFill>
                  <a:srgbClr val="004153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atio</a:t>
            </a:r>
            <a:r>
              <a:rPr b="1" lang="en-US" sz="4800" spc="-1" strike="noStrike">
                <a:solidFill>
                  <a:srgbClr val="004153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n: </a:t>
            </a:r>
            <a:r>
              <a:rPr b="1" lang="en-US" sz="4800" spc="-1" strike="noStrike">
                <a:solidFill>
                  <a:srgbClr val="004153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Loc</a:t>
            </a:r>
            <a:r>
              <a:rPr b="1" lang="en-US" sz="4800" spc="-1" strike="noStrike">
                <a:solidFill>
                  <a:srgbClr val="004153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838080" y="1825560"/>
            <a:ext cx="10515240" cy="4056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Short critical sections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Turns preemption off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Binary semaphore: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Process locks a binary semaphore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Succeeding processes are put in a waiting queue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When the semaphore is released, the semaphore is passed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Dynamically created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004153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L</a:t>
            </a:r>
            <a:r>
              <a:rPr b="1" lang="en-US" sz="6000" spc="-1" strike="noStrike">
                <a:solidFill>
                  <a:srgbClr val="004153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i</a:t>
            </a:r>
            <a:r>
              <a:rPr b="1" lang="en-US" sz="6000" spc="-1" strike="noStrike">
                <a:solidFill>
                  <a:srgbClr val="004153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n</a:t>
            </a:r>
            <a:r>
              <a:rPr b="1" lang="en-US" sz="6000" spc="-1" strike="noStrike">
                <a:solidFill>
                  <a:srgbClr val="004153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u</a:t>
            </a:r>
            <a:r>
              <a:rPr b="1" lang="en-US" sz="6000" spc="-1" strike="noStrike">
                <a:solidFill>
                  <a:srgbClr val="004153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x</a:t>
            </a:r>
            <a:r>
              <a:rPr b="1" lang="en-US" sz="6000" spc="-1" strike="noStrike">
                <a:solidFill>
                  <a:srgbClr val="004153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 </a:t>
            </a:r>
            <a:r>
              <a:rPr b="1" lang="en-US" sz="6000" spc="-1" strike="noStrike">
                <a:solidFill>
                  <a:srgbClr val="004153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E</a:t>
            </a:r>
            <a:r>
              <a:rPr b="1" lang="en-US" sz="6000" spc="-1" strike="noStrike">
                <a:solidFill>
                  <a:srgbClr val="004153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x</a:t>
            </a:r>
            <a:r>
              <a:rPr b="1" lang="en-US" sz="6000" spc="-1" strike="noStrike">
                <a:solidFill>
                  <a:srgbClr val="004153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a</a:t>
            </a:r>
            <a:r>
              <a:rPr b="1" lang="en-US" sz="6000" spc="-1" strike="noStrike">
                <a:solidFill>
                  <a:srgbClr val="004153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m</a:t>
            </a:r>
            <a:r>
              <a:rPr b="1" lang="en-US" sz="6000" spc="-1" strike="noStrike">
                <a:solidFill>
                  <a:srgbClr val="004153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p</a:t>
            </a:r>
            <a:r>
              <a:rPr b="1" lang="en-US" sz="6000" spc="-1" strike="noStrike">
                <a:solidFill>
                  <a:srgbClr val="004153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l</a:t>
            </a:r>
            <a:r>
              <a:rPr b="1" lang="en-US" sz="6000" spc="-1" strike="noStrike">
                <a:solidFill>
                  <a:srgbClr val="004153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e</a:t>
            </a:r>
            <a:r>
              <a:rPr b="1" lang="en-US" sz="6000" spc="-1" strike="noStrike">
                <a:solidFill>
                  <a:srgbClr val="004153"/>
                </a:solidFill>
                <a:uFill>
                  <a:solidFill>
                    <a:srgbClr val="ffffff"/>
                  </a:solidFill>
                </a:uFill>
                <a:latin typeface="Overpass"/>
                <a:ea typeface="Overpass"/>
              </a:rPr>
              <a:t>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2553</TotalTime>
  <Application>LibreOffice/5.1.6.2$Linux_X86_64 LibreOffice_project/10m0$Build-2</Application>
  <Words>281</Words>
  <Paragraphs>107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2017-11-26T01:35:30Z</dcterms:created>
  <dc:creator>Hickey, James J</dc:creator>
  <dc:description/>
  <dc:language>en-US</dc:language>
  <cp:lastModifiedBy/>
  <dcterms:modified xsi:type="dcterms:W3CDTF">2017-12-01T12:01:01Z</dcterms:modified>
  <cp:revision>53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15.0033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