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4" r:id="rId5"/>
    <p:sldId id="260" r:id="rId6"/>
    <p:sldId id="265" r:id="rId7"/>
    <p:sldId id="261" r:id="rId8"/>
    <p:sldId id="263" r:id="rId9"/>
    <p:sldId id="267" r:id="rId10"/>
    <p:sldId id="258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15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4"/>
    <p:restoredTop sz="96271"/>
  </p:normalViewPr>
  <p:slideViewPr>
    <p:cSldViewPr snapToGrid="0" snapToObjects="1">
      <p:cViewPr varScale="1">
        <p:scale>
          <a:sx n="123" d="100"/>
          <a:sy n="123" d="100"/>
        </p:scale>
        <p:origin x="200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5" d="100"/>
          <a:sy n="95" d="100"/>
        </p:scale>
        <p:origin x="372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09E05-1A56-D54D-A345-64CF5FB8EAC1}" type="datetimeFigureOut">
              <a:rPr lang="en-US" smtClean="0"/>
              <a:t>12/1/17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E6F08-B367-3B47-AF02-F44DFE6FC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84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E6F08-B367-3B47-AF02-F44DFE6FC5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12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E6F08-B367-3B47-AF02-F44DFE6FC5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4C4F-285E-6C44-A171-ECB61C3B6F37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2D03-D649-9649-9AAF-82038DDB9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4C4F-285E-6C44-A171-ECB61C3B6F37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2D03-D649-9649-9AAF-82038DDB9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4C4F-285E-6C44-A171-ECB61C3B6F37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2D03-D649-9649-9AAF-82038DDB9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4C4F-285E-6C44-A171-ECB61C3B6F37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2D03-D649-9649-9AAF-82038DDB9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4C4F-285E-6C44-A171-ECB61C3B6F37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2D03-D649-9649-9AAF-82038DDB9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4C4F-285E-6C44-A171-ECB61C3B6F37}" type="datetimeFigureOut">
              <a:rPr lang="en-US" smtClean="0"/>
              <a:t>12/1/17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2D03-D649-9649-9AAF-82038DDB9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4C4F-285E-6C44-A171-ECB61C3B6F37}" type="datetimeFigureOut">
              <a:rPr lang="en-US" smtClean="0"/>
              <a:t>12/1/17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2D03-D649-9649-9AAF-82038DDB9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4C4F-285E-6C44-A171-ECB61C3B6F37}" type="datetimeFigureOut">
              <a:rPr lang="en-US" smtClean="0"/>
              <a:t>12/1/17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2D03-D649-9649-9AAF-82038DDB9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4C4F-285E-6C44-A171-ECB61C3B6F37}" type="datetimeFigureOut">
              <a:rPr lang="en-US" smtClean="0"/>
              <a:t>12/1/17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2D03-D649-9649-9AAF-82038DDB9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4C4F-285E-6C44-A171-ECB61C3B6F37}" type="datetimeFigureOut">
              <a:rPr lang="en-US" smtClean="0"/>
              <a:t>12/1/17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2D03-D649-9649-9AAF-82038DDB9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4C4F-285E-6C44-A171-ECB61C3B6F37}" type="datetimeFigureOut">
              <a:rPr lang="en-US" smtClean="0"/>
              <a:t>12/1/17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2D03-D649-9649-9AAF-82038DDB9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56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B4C4F-285E-6C44-A171-ECB61C3B6F37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82D03-D649-9649-9AAF-82038DDB9C9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018663"/>
            <a:ext cx="12192000" cy="839337"/>
          </a:xfrm>
          <a:prstGeom prst="rect">
            <a:avLst/>
          </a:prstGeom>
          <a:solidFill>
            <a:srgbClr val="C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153600"/>
            <a:ext cx="747183" cy="74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004153"/>
          </a:solidFill>
          <a:latin typeface="Overpass" charset="0"/>
          <a:ea typeface="Overpass" charset="0"/>
          <a:cs typeface="Overpass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Overpass" charset="0"/>
          <a:ea typeface="Overpass" charset="0"/>
          <a:cs typeface="Overpass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Overpass" charset="0"/>
          <a:ea typeface="Overpass" charset="0"/>
          <a:cs typeface="Overpass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Overpass" charset="0"/>
          <a:ea typeface="Overpass" charset="0"/>
          <a:cs typeface="Overpass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Overpass" charset="0"/>
          <a:ea typeface="Overpass" charset="0"/>
          <a:cs typeface="Overpass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Overpass" charset="0"/>
          <a:ea typeface="Overpass" charset="0"/>
          <a:cs typeface="Overpas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rand.redhat.com/" TargetMode="External"/><Relationship Id="rId4" Type="http://schemas.openxmlformats.org/officeDocument/2006/relationships/hyperlink" Target="https://www.networkworld.com/article/2597777/software/162275-10-things-you-need-to-know-about-Red-Hat-Enterprise-Linux-7.html" TargetMode="External"/><Relationship Id="rId5" Type="http://schemas.openxmlformats.org/officeDocument/2006/relationships/hyperlink" Target="https://www.amazon.com/Operating-System-Concepts-Abraham-Silberschatz/dp/1118129385" TargetMode="External"/><Relationship Id="rId6" Type="http://schemas.openxmlformats.org/officeDocument/2006/relationships/hyperlink" Target="https://access.redhat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ibm.com/developerworks/learn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Red Hat Enterprise Linux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 Andrews, Jimmy Hickey, Erika Jensen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IBM </a:t>
            </a:r>
            <a:r>
              <a:rPr lang="en-US" dirty="0">
                <a:hlinkClick r:id="rId2"/>
              </a:rPr>
              <a:t>d</a:t>
            </a:r>
            <a:r>
              <a:rPr lang="en-US" dirty="0" smtClean="0">
                <a:hlinkClick r:id="rId2"/>
              </a:rPr>
              <a:t>eveloperWorks</a:t>
            </a:r>
            <a:endParaRPr lang="en-US" dirty="0">
              <a:hlinkClick r:id="rId3"/>
            </a:endParaRPr>
          </a:p>
          <a:p>
            <a:r>
              <a:rPr lang="en-US" dirty="0" smtClean="0">
                <a:hlinkClick r:id="rId3"/>
              </a:rPr>
              <a:t>Linux Kernel</a:t>
            </a:r>
            <a:endParaRPr lang="en-US" dirty="0" smtClean="0"/>
          </a:p>
          <a:p>
            <a:r>
              <a:rPr lang="en-US" dirty="0">
                <a:hlinkClick r:id="rId4"/>
              </a:rPr>
              <a:t>Network </a:t>
            </a:r>
            <a:r>
              <a:rPr lang="en-US" dirty="0" smtClean="0">
                <a:hlinkClick r:id="rId4"/>
              </a:rPr>
              <a:t>World</a:t>
            </a:r>
            <a:endParaRPr lang="en-US" dirty="0">
              <a:hlinkClick r:id="rId3"/>
            </a:endParaRPr>
          </a:p>
          <a:p>
            <a:r>
              <a:rPr lang="en-US" dirty="0" smtClean="0">
                <a:hlinkClick r:id="rId5"/>
              </a:rPr>
              <a:t>Operating Systems Concepts 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Red </a:t>
            </a:r>
            <a:r>
              <a:rPr lang="en-US" dirty="0">
                <a:hlinkClick r:id="rId3"/>
              </a:rPr>
              <a:t>Hat Branding</a:t>
            </a:r>
            <a:endParaRPr lang="en-US" dirty="0"/>
          </a:p>
          <a:p>
            <a:r>
              <a:rPr lang="en-US" dirty="0">
                <a:hlinkClick r:id="rId6"/>
              </a:rPr>
              <a:t>Red Hat Website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5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01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</a:t>
            </a:r>
            <a:r>
              <a:rPr lang="en-US" dirty="0" smtClean="0"/>
              <a:t>uilt on Linux kernel</a:t>
            </a:r>
          </a:p>
          <a:p>
            <a:r>
              <a:rPr lang="en-US" dirty="0" smtClean="0"/>
              <a:t>Linux in enterprise environment</a:t>
            </a:r>
          </a:p>
          <a:p>
            <a:r>
              <a:rPr lang="en-US" dirty="0" smtClean="0"/>
              <a:t>Compatible with Microsoft products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ex: Windows Server</a:t>
            </a:r>
          </a:p>
          <a:p>
            <a:r>
              <a:rPr lang="en-US" dirty="0" smtClean="0"/>
              <a:t>Design goals: </a:t>
            </a:r>
          </a:p>
          <a:p>
            <a:pPr lvl="1"/>
            <a:r>
              <a:rPr lang="en-US" dirty="0" smtClean="0"/>
              <a:t>Reliability</a:t>
            </a:r>
          </a:p>
          <a:p>
            <a:pPr lvl="1"/>
            <a:r>
              <a:rPr lang="en-US" dirty="0" smtClean="0"/>
              <a:t>Availability</a:t>
            </a:r>
          </a:p>
          <a:p>
            <a:pPr lvl="1"/>
            <a:r>
              <a:rPr lang="en-US" dirty="0" smtClean="0"/>
              <a:t>Scalability</a:t>
            </a:r>
          </a:p>
          <a:p>
            <a:pPr lvl="1"/>
            <a:r>
              <a:rPr lang="en-US" dirty="0" smtClean="0"/>
              <a:t>Manageability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5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Physical Memory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our zones:</a:t>
            </a:r>
          </a:p>
          <a:p>
            <a:pPr lvl="2"/>
            <a:r>
              <a:rPr lang="en-US" dirty="0" smtClean="0"/>
              <a:t>ZONE_DMA</a:t>
            </a:r>
          </a:p>
          <a:p>
            <a:pPr lvl="2"/>
            <a:r>
              <a:rPr lang="en-US" dirty="0" smtClean="0"/>
              <a:t>ZONE_DMA32</a:t>
            </a:r>
          </a:p>
          <a:p>
            <a:pPr lvl="2"/>
            <a:r>
              <a:rPr lang="en-US" dirty="0" smtClean="0"/>
              <a:t>ZONE_NORMAL</a:t>
            </a:r>
          </a:p>
          <a:p>
            <a:pPr lvl="2"/>
            <a:r>
              <a:rPr lang="en-US" dirty="0" smtClean="0"/>
              <a:t>ZONE_HIGHMEM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age allocators</a:t>
            </a:r>
          </a:p>
          <a:p>
            <a:pPr lvl="1"/>
            <a:r>
              <a:rPr lang="en-US" dirty="0" smtClean="0"/>
              <a:t>Pages allocated contiguously using buddy system</a:t>
            </a:r>
          </a:p>
          <a:p>
            <a:pPr lvl="1"/>
            <a:r>
              <a:rPr lang="en-US" dirty="0" smtClean="0"/>
              <a:t>Slabs for kernel data structures.</a:t>
            </a:r>
          </a:p>
          <a:p>
            <a:r>
              <a:rPr lang="en-US" dirty="0" smtClean="0"/>
              <a:t>Virtual Memory</a:t>
            </a:r>
          </a:p>
          <a:p>
            <a:r>
              <a:rPr lang="en-US" dirty="0" smtClean="0"/>
              <a:t>Page Swapping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8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Implementation: Paging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3687784"/>
              </p:ext>
            </p:extLst>
          </p:nvPr>
        </p:nvGraphicFramePr>
        <p:xfrm>
          <a:off x="2115065" y="1830705"/>
          <a:ext cx="3461950" cy="181893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30975"/>
                <a:gridCol w="1730975"/>
              </a:tblGrid>
              <a:tr h="16995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Overpass"/>
                        </a:rPr>
                        <a:t>Index</a:t>
                      </a:r>
                      <a:endParaRPr lang="en-US" sz="1600" dirty="0">
                        <a:latin typeface="Overpas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Overpass"/>
                        </a:rPr>
                        <a:t>Frame</a:t>
                      </a:r>
                      <a:endParaRPr lang="en-US" sz="1600" dirty="0">
                        <a:latin typeface="Overpas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verpass"/>
                        </a:rPr>
                        <a:t>0</a:t>
                      </a:r>
                      <a:endParaRPr lang="en-US" sz="1600" dirty="0">
                        <a:latin typeface="Overpas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verpass"/>
                        </a:rPr>
                        <a:t>24</a:t>
                      </a:r>
                      <a:endParaRPr lang="en-US" sz="1600" dirty="0">
                        <a:latin typeface="Overpass"/>
                      </a:endParaRPr>
                    </a:p>
                  </a:txBody>
                  <a:tcPr/>
                </a:tc>
              </a:tr>
              <a:tr h="37113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verpass"/>
                        </a:rPr>
                        <a:t>1</a:t>
                      </a:r>
                      <a:endParaRPr lang="en-US" sz="1600" dirty="0">
                        <a:latin typeface="Overpas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verpass"/>
                        </a:rPr>
                        <a:t>21</a:t>
                      </a:r>
                      <a:endParaRPr lang="en-US" sz="1600" dirty="0">
                        <a:latin typeface="Overpas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verpass"/>
                        </a:rPr>
                        <a:t>2</a:t>
                      </a:r>
                      <a:endParaRPr lang="en-US" sz="1600" dirty="0">
                        <a:latin typeface="Overpas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verpass"/>
                        </a:rPr>
                        <a:t>NULL</a:t>
                      </a:r>
                      <a:endParaRPr lang="en-US" sz="1600" dirty="0">
                        <a:latin typeface="Overpas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verpass"/>
                        </a:rPr>
                        <a:t>3</a:t>
                      </a:r>
                      <a:endParaRPr lang="en-US" sz="1600" dirty="0">
                        <a:latin typeface="Overpas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verpass"/>
                        </a:rPr>
                        <a:t>22</a:t>
                      </a:r>
                      <a:endParaRPr lang="en-US" sz="1600" dirty="0">
                        <a:latin typeface="Overpas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8502957"/>
              </p:ext>
            </p:extLst>
          </p:nvPr>
        </p:nvGraphicFramePr>
        <p:xfrm>
          <a:off x="2115063" y="3960186"/>
          <a:ext cx="3461952" cy="18186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30976"/>
                <a:gridCol w="1730976"/>
              </a:tblGrid>
              <a:tr h="16995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verpass"/>
                        </a:rPr>
                        <a:t>Index</a:t>
                      </a:r>
                      <a:endParaRPr lang="en-US" sz="1600" dirty="0">
                        <a:latin typeface="Overpas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verpass"/>
                        </a:rPr>
                        <a:t>Page</a:t>
                      </a:r>
                      <a:r>
                        <a:rPr lang="en-US" sz="1600" baseline="0" dirty="0" smtClean="0">
                          <a:latin typeface="Overpass"/>
                        </a:rPr>
                        <a:t> Populated</a:t>
                      </a:r>
                      <a:endParaRPr lang="en-US" sz="1600" dirty="0">
                        <a:latin typeface="Overpas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verpass"/>
                        </a:rPr>
                        <a:t>0</a:t>
                      </a:r>
                      <a:endParaRPr lang="en-US" sz="1600" dirty="0">
                        <a:latin typeface="Overpas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verpass"/>
                        </a:rPr>
                        <a:t>true</a:t>
                      </a:r>
                      <a:endParaRPr lang="en-US" sz="1600" dirty="0">
                        <a:latin typeface="Overpas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verpass"/>
                        </a:rPr>
                        <a:t>1</a:t>
                      </a:r>
                      <a:endParaRPr lang="en-US" sz="1600" dirty="0">
                        <a:latin typeface="Overpas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verpass"/>
                        </a:rPr>
                        <a:t>true</a:t>
                      </a:r>
                      <a:endParaRPr lang="en-US" sz="1600" dirty="0">
                        <a:latin typeface="Overpas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verpass"/>
                        </a:rPr>
                        <a:t>2</a:t>
                      </a:r>
                      <a:endParaRPr lang="en-US" sz="1600" dirty="0">
                        <a:latin typeface="Overpas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verpass"/>
                        </a:rPr>
                        <a:t>False</a:t>
                      </a:r>
                      <a:endParaRPr lang="en-US" sz="1600" dirty="0">
                        <a:latin typeface="Overpas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verpass"/>
                        </a:rPr>
                        <a:t>3</a:t>
                      </a:r>
                      <a:endParaRPr lang="en-US" sz="1600" dirty="0">
                        <a:latin typeface="Overpas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verpass"/>
                        </a:rPr>
                        <a:t>False</a:t>
                      </a:r>
                      <a:endParaRPr lang="en-US" sz="1600" dirty="0">
                        <a:latin typeface="Overpas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3888335"/>
              </p:ext>
            </p:extLst>
          </p:nvPr>
        </p:nvGraphicFramePr>
        <p:xfrm>
          <a:off x="6514070" y="1824372"/>
          <a:ext cx="3173628" cy="18186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86814"/>
                <a:gridCol w="1586814"/>
              </a:tblGrid>
              <a:tr h="16995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Overpass"/>
                        </a:rPr>
                        <a:t>Index</a:t>
                      </a:r>
                      <a:endParaRPr lang="en-US" sz="1600" dirty="0">
                        <a:latin typeface="Overpas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Overpass"/>
                        </a:rPr>
                        <a:t>Data</a:t>
                      </a:r>
                      <a:endParaRPr lang="en-US" sz="1600" dirty="0">
                        <a:latin typeface="Overpas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verpass"/>
                        </a:rPr>
                        <a:t>21</a:t>
                      </a:r>
                      <a:endParaRPr lang="en-US" sz="1600" dirty="0">
                        <a:latin typeface="Overpas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verpass"/>
                        </a:rPr>
                        <a:t>Ben</a:t>
                      </a:r>
                      <a:endParaRPr lang="en-US" sz="1600" dirty="0">
                        <a:latin typeface="Overpas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verpass"/>
                        </a:rPr>
                        <a:t>22</a:t>
                      </a:r>
                      <a:endParaRPr lang="en-US" sz="1600" dirty="0">
                        <a:latin typeface="Overpas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verpass"/>
                        </a:rPr>
                        <a:t>Jimmy</a:t>
                      </a:r>
                      <a:endParaRPr lang="en-US" sz="1600" dirty="0">
                        <a:latin typeface="Overpas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verpass"/>
                        </a:rPr>
                        <a:t>23</a:t>
                      </a:r>
                      <a:endParaRPr lang="en-US" sz="1600" dirty="0">
                        <a:latin typeface="Overpas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verpass"/>
                        </a:rPr>
                        <a:t>Erika</a:t>
                      </a:r>
                      <a:endParaRPr lang="en-US" sz="1600" dirty="0">
                        <a:latin typeface="Overpas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verpass"/>
                        </a:rPr>
                        <a:t>24</a:t>
                      </a:r>
                      <a:endParaRPr lang="en-US" sz="1600" dirty="0">
                        <a:latin typeface="Overpas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Overpass"/>
                        </a:rPr>
                        <a:t>Red Hat</a:t>
                      </a:r>
                      <a:r>
                        <a:rPr lang="en-US" sz="1600" baseline="0" dirty="0" smtClean="0">
                          <a:latin typeface="Overpass"/>
                        </a:rPr>
                        <a:t> &lt;3</a:t>
                      </a:r>
                      <a:endParaRPr lang="en-US" sz="1600" dirty="0">
                        <a:latin typeface="Overpas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430805" y="1830706"/>
            <a:ext cx="615553" cy="1849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US" sz="2800" dirty="0" smtClean="0"/>
              <a:t>Red Hat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84693" y="3944946"/>
            <a:ext cx="461665" cy="1849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/>
              <a:t>Our Simulation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3"/>
          </p:cNvCxnSpPr>
          <p:nvPr/>
        </p:nvCxnSpPr>
        <p:spPr>
          <a:xfrm flipV="1">
            <a:off x="5577015" y="2356023"/>
            <a:ext cx="829281" cy="3841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577015" y="2755265"/>
            <a:ext cx="829281" cy="72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577015" y="2356023"/>
            <a:ext cx="829281" cy="1119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42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Real Time Policies</a:t>
            </a:r>
          </a:p>
          <a:p>
            <a:pPr lvl="1"/>
            <a:r>
              <a:rPr lang="en-US" dirty="0" smtClean="0">
                <a:latin typeface="Overpass Mono" charset="0"/>
                <a:ea typeface="Overpass Mono" charset="0"/>
                <a:cs typeface="Overpass Mono" charset="0"/>
              </a:rPr>
              <a:t>SCHED_FIFO</a:t>
            </a:r>
          </a:p>
          <a:p>
            <a:pPr lvl="1"/>
            <a:r>
              <a:rPr lang="en-US" dirty="0" smtClean="0">
                <a:latin typeface="Overpass Mono" charset="0"/>
                <a:ea typeface="Overpass Mono" charset="0"/>
                <a:cs typeface="Overpass Mono" charset="0"/>
              </a:rPr>
              <a:t>SCHED_RR</a:t>
            </a:r>
          </a:p>
          <a:p>
            <a:pPr lvl="1"/>
            <a:r>
              <a:rPr lang="en-US" sz="3200" dirty="0"/>
              <a:t>Used for time sensitive, atomic </a:t>
            </a:r>
            <a:r>
              <a:rPr lang="en-US" sz="3200" dirty="0" smtClean="0"/>
              <a:t>tasks</a:t>
            </a:r>
          </a:p>
          <a:p>
            <a:pPr lvl="1"/>
            <a:r>
              <a:rPr lang="en-US" sz="3200" dirty="0" smtClean="0"/>
              <a:t>Higher priority than normal jobs</a:t>
            </a:r>
            <a:endParaRPr lang="en-US" sz="3200" dirty="0"/>
          </a:p>
          <a:p>
            <a:r>
              <a:rPr lang="en-US" dirty="0" smtClean="0"/>
              <a:t>Normal Policies</a:t>
            </a:r>
          </a:p>
          <a:p>
            <a:pPr lvl="1"/>
            <a:r>
              <a:rPr lang="en-US" dirty="0" smtClean="0">
                <a:latin typeface="Overpass Mono" charset="0"/>
                <a:ea typeface="Overpass Mono" charset="0"/>
                <a:cs typeface="Overpass Mono" charset="0"/>
              </a:rPr>
              <a:t>SCHED_OTHER</a:t>
            </a:r>
          </a:p>
          <a:p>
            <a:pPr lvl="1"/>
            <a:r>
              <a:rPr lang="en-US" dirty="0" smtClean="0">
                <a:latin typeface="Overpass Mono" charset="0"/>
                <a:ea typeface="Overpass Mono" charset="0"/>
                <a:cs typeface="Overpass Mono" charset="0"/>
              </a:rPr>
              <a:t>SCHED_BATCH</a:t>
            </a:r>
          </a:p>
          <a:p>
            <a:pPr lvl="1"/>
            <a:r>
              <a:rPr lang="en-US" dirty="0" smtClean="0">
                <a:latin typeface="Overpass Mono" charset="0"/>
                <a:ea typeface="Overpass Mono" charset="0"/>
                <a:cs typeface="Overpass Mono" charset="0"/>
              </a:rPr>
              <a:t>SCHED_IDLE</a:t>
            </a:r>
          </a:p>
          <a:p>
            <a:pPr lvl="1"/>
            <a:r>
              <a:rPr lang="en-US" sz="3200" dirty="0" smtClean="0"/>
              <a:t>Jobs have less interest in performance tuning</a:t>
            </a:r>
          </a:p>
          <a:p>
            <a:pPr lvl="1"/>
            <a:r>
              <a:rPr lang="en-US" sz="3200" dirty="0" smtClean="0"/>
              <a:t>Less preemption = </a:t>
            </a:r>
            <a:r>
              <a:rPr lang="en-US" sz="3200" dirty="0"/>
              <a:t>b</a:t>
            </a:r>
            <a:r>
              <a:rPr lang="en-US" sz="3200" dirty="0" smtClean="0"/>
              <a:t>etter throughput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7593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Implementation: </a:t>
            </a:r>
            <a:r>
              <a:rPr lang="en-US" dirty="0" smtClean="0">
                <a:latin typeface="Overpass Mono" charset="0"/>
                <a:ea typeface="Overpass Mono" charset="0"/>
                <a:cs typeface="Overpass Mono" charset="0"/>
              </a:rPr>
              <a:t>SCHED_OTHER</a:t>
            </a:r>
            <a:endParaRPr lang="en-US" dirty="0">
              <a:latin typeface="Overpass Mono" charset="0"/>
              <a:ea typeface="Overpass Mono" charset="0"/>
              <a:cs typeface="Overpass Mono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320348"/>
          </a:xfrm>
        </p:spPr>
        <p:txBody>
          <a:bodyPr/>
          <a:lstStyle/>
          <a:p>
            <a:r>
              <a:rPr lang="en-US" dirty="0" smtClean="0"/>
              <a:t>Completely Fair Scheduler</a:t>
            </a:r>
          </a:p>
          <a:p>
            <a:r>
              <a:rPr lang="en-US" dirty="0" smtClean="0"/>
              <a:t>Organizes </a:t>
            </a:r>
            <a:r>
              <a:rPr lang="en-US" dirty="0" smtClean="0"/>
              <a:t>processes in a red-black </a:t>
            </a:r>
            <a:r>
              <a:rPr lang="en-US" dirty="0" smtClean="0"/>
              <a:t>tree</a:t>
            </a:r>
          </a:p>
          <a:p>
            <a:r>
              <a:rPr lang="en-US" dirty="0" smtClean="0"/>
              <a:t>Nodes with less virtual runtime sorted to the left</a:t>
            </a:r>
          </a:p>
          <a:p>
            <a:r>
              <a:rPr lang="en-US" dirty="0" smtClean="0"/>
              <a:t>Process with least virtual runtime chosen (leftmost)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4145974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Overpass Mono" charset="0"/>
                <a:ea typeface="Overpass Mono" charset="0"/>
                <a:cs typeface="Overpass Mono" charset="0"/>
              </a:rPr>
              <a:t>public </a:t>
            </a:r>
            <a:r>
              <a:rPr lang="en-US" sz="2400" dirty="0" err="1">
                <a:latin typeface="Overpass Mono" charset="0"/>
                <a:ea typeface="Overpass Mono" charset="0"/>
                <a:cs typeface="Overpass Mono" charset="0"/>
              </a:rPr>
              <a:t>SchedEntity</a:t>
            </a:r>
            <a:r>
              <a:rPr lang="en-US" sz="2400" dirty="0">
                <a:latin typeface="Overpass Mono" charset="0"/>
                <a:ea typeface="Overpass Mono" charset="0"/>
                <a:cs typeface="Overpass Mono" charset="0"/>
              </a:rPr>
              <a:t>(Process proc)</a:t>
            </a:r>
          </a:p>
          <a:p>
            <a:r>
              <a:rPr lang="en-US" sz="2400" dirty="0">
                <a:latin typeface="Overpass Mono" charset="0"/>
                <a:ea typeface="Overpass Mono" charset="0"/>
                <a:cs typeface="Overpass Mono" charset="0"/>
              </a:rPr>
              <a:t>{</a:t>
            </a:r>
          </a:p>
          <a:p>
            <a:r>
              <a:rPr lang="en-US" sz="2400" dirty="0" smtClean="0">
                <a:latin typeface="Overpass Mono" charset="0"/>
                <a:ea typeface="Overpass Mono" charset="0"/>
                <a:cs typeface="Overpass Mono" charset="0"/>
              </a:rPr>
              <a:t>	process </a:t>
            </a:r>
            <a:r>
              <a:rPr lang="en-US" sz="2400" dirty="0">
                <a:latin typeface="Overpass Mono" charset="0"/>
                <a:ea typeface="Overpass Mono" charset="0"/>
                <a:cs typeface="Overpass Mono" charset="0"/>
              </a:rPr>
              <a:t>= proc;</a:t>
            </a:r>
          </a:p>
          <a:p>
            <a:r>
              <a:rPr lang="en-US" sz="2400" dirty="0" smtClean="0">
                <a:latin typeface="Overpass Mono" charset="0"/>
                <a:ea typeface="Overpass Mono" charset="0"/>
                <a:cs typeface="Overpass Mono" charset="0"/>
              </a:rPr>
              <a:t>	</a:t>
            </a:r>
            <a:r>
              <a:rPr lang="en-US" sz="2400" dirty="0" err="1" smtClean="0">
                <a:latin typeface="Overpass Mono" charset="0"/>
                <a:ea typeface="Overpass Mono" charset="0"/>
                <a:cs typeface="Overpass Mono" charset="0"/>
              </a:rPr>
              <a:t>virtualRuntime</a:t>
            </a:r>
            <a:r>
              <a:rPr lang="en-US" sz="2400" dirty="0" smtClean="0">
                <a:latin typeface="Overpass Mono" charset="0"/>
                <a:ea typeface="Overpass Mono" charset="0"/>
                <a:cs typeface="Overpass Mono" charset="0"/>
              </a:rPr>
              <a:t> </a:t>
            </a:r>
            <a:r>
              <a:rPr lang="en-US" sz="2400" dirty="0">
                <a:latin typeface="Overpass Mono" charset="0"/>
                <a:ea typeface="Overpass Mono" charset="0"/>
                <a:cs typeface="Overpass Mono" charset="0"/>
              </a:rPr>
              <a:t>= 0;</a:t>
            </a:r>
          </a:p>
          <a:p>
            <a:r>
              <a:rPr lang="en-US" sz="2400" dirty="0">
                <a:latin typeface="Overpass Mono" charset="0"/>
                <a:ea typeface="Overpass Mono" charset="0"/>
                <a:cs typeface="Overpass Mono" charset="0"/>
              </a:rPr>
              <a:t>}</a:t>
            </a:r>
          </a:p>
          <a:p>
            <a:endParaRPr lang="en-US" sz="2400" dirty="0">
              <a:latin typeface="Overpass Mono" charset="0"/>
              <a:ea typeface="Overpass Mono" charset="0"/>
              <a:cs typeface="Overpass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7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Normal Critical </a:t>
            </a:r>
            <a:r>
              <a:rPr lang="en-US" dirty="0"/>
              <a:t>S</a:t>
            </a:r>
            <a:r>
              <a:rPr lang="en-US" dirty="0" smtClean="0"/>
              <a:t>ections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pin locks for short term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emaphores for long term</a:t>
            </a:r>
          </a:p>
          <a:p>
            <a:pPr lvl="1"/>
            <a:r>
              <a:rPr lang="en-US" dirty="0" smtClean="0"/>
              <a:t>Single processor machines turn preemption on or off.</a:t>
            </a:r>
          </a:p>
          <a:p>
            <a:r>
              <a:rPr lang="en-US" dirty="0" smtClean="0"/>
              <a:t>Interrupt Critical Sections</a:t>
            </a:r>
          </a:p>
          <a:p>
            <a:pPr lvl="1"/>
            <a:r>
              <a:rPr lang="en-US" dirty="0" smtClean="0"/>
              <a:t>Interrupt routines split into two sections: 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he top half 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nd the bottom half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80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Implementation: </a:t>
            </a:r>
            <a:r>
              <a:rPr lang="en-US" dirty="0" smtClean="0"/>
              <a:t>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Short critical sections</a:t>
            </a:r>
          </a:p>
          <a:p>
            <a:pPr lvl="1"/>
            <a:r>
              <a:rPr lang="en-US" dirty="0" smtClean="0"/>
              <a:t>Turns preemption off</a:t>
            </a:r>
            <a:endParaRPr lang="en-US" dirty="0" smtClean="0"/>
          </a:p>
          <a:p>
            <a:r>
              <a:rPr lang="en-US" dirty="0" smtClean="0"/>
              <a:t>Binary </a:t>
            </a:r>
            <a:r>
              <a:rPr lang="en-US" dirty="0" smtClean="0"/>
              <a:t>semaphore:</a:t>
            </a:r>
          </a:p>
          <a:p>
            <a:pPr lvl="1"/>
            <a:r>
              <a:rPr lang="en-US" dirty="0" smtClean="0"/>
              <a:t>Process locks a binary semaphore</a:t>
            </a:r>
          </a:p>
          <a:p>
            <a:pPr lvl="1"/>
            <a:r>
              <a:rPr lang="en-US" dirty="0" smtClean="0"/>
              <a:t>Succeeding processes are put in a waiting queue</a:t>
            </a:r>
          </a:p>
          <a:p>
            <a:pPr lvl="1"/>
            <a:r>
              <a:rPr lang="en-US" dirty="0" smtClean="0"/>
              <a:t>When the semaphore is released, the semaphore is </a:t>
            </a:r>
            <a:r>
              <a:rPr lang="en-US" dirty="0" smtClean="0"/>
              <a:t>passed</a:t>
            </a:r>
          </a:p>
          <a:p>
            <a:pPr lvl="1"/>
            <a:r>
              <a:rPr lang="en-US" dirty="0" smtClean="0"/>
              <a:t>Dynamically created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45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Linux Example!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48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2551</TotalTime>
  <Words>281</Words>
  <Application>Microsoft Macintosh PowerPoint</Application>
  <PresentationFormat>Widescreen</PresentationFormat>
  <Paragraphs>107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Overpass</vt:lpstr>
      <vt:lpstr>Overpass Mono</vt:lpstr>
      <vt:lpstr>Arial</vt:lpstr>
      <vt:lpstr>Office Theme</vt:lpstr>
      <vt:lpstr>Red Hat Enterprise Linux</vt:lpstr>
      <vt:lpstr>Background</vt:lpstr>
      <vt:lpstr>Memory Management</vt:lpstr>
      <vt:lpstr>Our Implementation: Paging</vt:lpstr>
      <vt:lpstr>Process Scheduling</vt:lpstr>
      <vt:lpstr>Our Implementation: SCHED_OTHER</vt:lpstr>
      <vt:lpstr>Process Synchronization</vt:lpstr>
      <vt:lpstr>Our Implementation: Locks</vt:lpstr>
      <vt:lpstr>Linux Example!</vt:lpstr>
      <vt:lpstr>Sources</vt:lpstr>
      <vt:lpstr>Questions?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Hickey, James J</dc:creator>
  <cp:lastModifiedBy>Hickey, James J</cp:lastModifiedBy>
  <cp:revision>51</cp:revision>
  <dcterms:created xsi:type="dcterms:W3CDTF">2017-11-26T01:35:30Z</dcterms:created>
  <dcterms:modified xsi:type="dcterms:W3CDTF">2017-12-01T17:34:39Z</dcterms:modified>
</cp:coreProperties>
</file>