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9" r:id="rId4"/>
    <p:sldId id="287" r:id="rId5"/>
    <p:sldId id="289" r:id="rId6"/>
    <p:sldId id="290" r:id="rId7"/>
    <p:sldId id="263" r:id="rId8"/>
    <p:sldId id="265" r:id="rId9"/>
    <p:sldId id="291" r:id="rId10"/>
    <p:sldId id="294" r:id="rId11"/>
    <p:sldId id="295" r:id="rId12"/>
    <p:sldId id="296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0" r:id="rId24"/>
    <p:sldId id="275" r:id="rId25"/>
    <p:sldId id="276" r:id="rId26"/>
    <p:sldId id="313" r:id="rId27"/>
    <p:sldId id="315" r:id="rId28"/>
    <p:sldId id="314" r:id="rId29"/>
    <p:sldId id="317" r:id="rId30"/>
    <p:sldId id="318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003"/>
    <a:srgbClr val="FFC000"/>
    <a:srgbClr val="F5F7F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2326640"/>
            <a:ext cx="84308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solidFill>
                  <a:schemeClr val="bg1"/>
                </a:solidFill>
              </a:rPr>
              <a:t>DIJKSTRA’S ALGORITHM</a:t>
            </a:r>
            <a:endParaRPr lang="en-US" sz="60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and The Last Mile Problem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91770" y="208661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80351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237426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1055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H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0596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A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41340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G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6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19265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80351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43725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0596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A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41340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G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6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19265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91770" y="2023745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80351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43725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0596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A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4134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G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5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19265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6889750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43725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27550" y="462153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G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5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0547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91770" y="206502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91770" y="2070735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670800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43725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27550" y="462153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G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5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61480" y="462153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4134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F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6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6423660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43725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514340" y="462153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420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F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6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91770" y="206502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91770" y="2070735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82383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2865120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2917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10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5475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F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6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7641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L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10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6168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N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82383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84619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2917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W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7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10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7641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L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10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6168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N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it’s use in Google Maps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681418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84619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10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676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L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10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5203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N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91770" y="2061845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91770" y="206121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681418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84619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8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6059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L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8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0486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N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0085" y="1160780"/>
            <a:ext cx="6102985" cy="5410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5638800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84619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8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2948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N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91770" y="200914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191770" y="206121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697801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84619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8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2948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N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486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M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9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495363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84619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7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8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Bracket 5"/>
          <p:cNvSpPr/>
          <p:nvPr/>
        </p:nvSpPr>
        <p:spPr>
          <a:xfrm>
            <a:off x="9375140" y="1880870"/>
            <a:ext cx="914400" cy="234569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City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7275" y="129476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09360" y="217995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09360" y="3482975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09360" y="2800350"/>
            <a:ext cx="1996440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075305" y="4455160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02995" y="400558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484245" y="334137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75940" y="4455160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103630" y="400558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484880" y="33413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374140" y="3803650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075305" y="24523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411730" y="31127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273175" y="33159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1520" y="28492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7405" y="184975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338580" y="225869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023110" y="225044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289685" y="3109595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09725" y="2800350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4"/>
          </p:cNvCxnSpPr>
          <p:nvPr/>
        </p:nvCxnSpPr>
        <p:spPr>
          <a:xfrm flipH="1">
            <a:off x="906780" y="2391410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645285" y="4276725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3" idx="0"/>
          </p:cNvCxnSpPr>
          <p:nvPr/>
        </p:nvCxnSpPr>
        <p:spPr>
          <a:xfrm>
            <a:off x="2682875" y="3654425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369060" y="2120900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485390" y="2700655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814830" y="3504565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1880235" y="2529840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2564765" y="2509520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3537585" y="2792095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3547110" y="3883025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  <a:endCxn id="75" idx="2"/>
          </p:cNvCxnSpPr>
          <p:nvPr/>
        </p:nvCxnSpPr>
        <p:spPr>
          <a:xfrm>
            <a:off x="2953385" y="3383915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247015" y="28492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94360" y="414782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304165" y="17976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1814830" y="350456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3489325" y="185928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4009390" y="280733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3627755" y="47815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2829560" y="34328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1450975" y="1666875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8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375140" y="129095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Building</a:t>
            </a:r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620250" y="2143760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9539605" y="3479165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131560" y="129095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303645" y="217614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303645" y="347916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6303645" y="2796540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9620250" y="2807970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Bracket 5"/>
          <p:cNvSpPr/>
          <p:nvPr/>
        </p:nvSpPr>
        <p:spPr>
          <a:xfrm>
            <a:off x="9375140" y="1859280"/>
            <a:ext cx="914400" cy="3041015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1015" y="129476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Building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36125" y="2147570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6137275" y="1882140"/>
            <a:ext cx="914400" cy="232283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57595" y="129476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29680" y="217995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319520" y="348297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329680" y="2800350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545320" y="4154170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Previous Building: Building</a:t>
            </a: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075305" y="4455160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02995" y="400558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484245" y="334137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075940" y="4455160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103630" y="400558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484880" y="33413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374140" y="3803650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075305" y="24523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2411730" y="31127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273175" y="33159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731520" y="28492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7405" y="184975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338580" y="225869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023110" y="225044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289685" y="3109595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09725" y="2800350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4"/>
          </p:cNvCxnSpPr>
          <p:nvPr/>
        </p:nvCxnSpPr>
        <p:spPr>
          <a:xfrm flipH="1">
            <a:off x="906780" y="2391410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645285" y="4276725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3" idx="0"/>
          </p:cNvCxnSpPr>
          <p:nvPr/>
        </p:nvCxnSpPr>
        <p:spPr>
          <a:xfrm>
            <a:off x="2682875" y="3654425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369060" y="2120900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485390" y="2700655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814830" y="3504565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1880235" y="2529840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2564765" y="2509520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3537585" y="2792095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3547110" y="3883025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6"/>
            <a:endCxn id="75" idx="2"/>
          </p:cNvCxnSpPr>
          <p:nvPr/>
        </p:nvCxnSpPr>
        <p:spPr>
          <a:xfrm>
            <a:off x="2953385" y="3383915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98"/>
          <p:cNvSpPr txBox="1"/>
          <p:nvPr/>
        </p:nvSpPr>
        <p:spPr>
          <a:xfrm>
            <a:off x="247015" y="28492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594360" y="414782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304165" y="17976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9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1814830" y="350456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5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3489325" y="185928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6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4009390" y="280733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 sz="3200">
                <a:solidFill>
                  <a:schemeClr val="bg1"/>
                </a:solidFill>
              </a:rPr>
              <a:t>4</a:t>
            </a:r>
            <a:endParaRPr lang="en-US" altLang="ug-CN" sz="3200">
              <a:solidFill>
                <a:schemeClr val="bg1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3627755" y="47815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2829560" y="34328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1450975" y="1666875"/>
            <a:ext cx="715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8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145540"/>
            <a:ext cx="9202420" cy="281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145540"/>
            <a:ext cx="9202420" cy="281559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6308090" y="1807210"/>
            <a:ext cx="1498600" cy="11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960360" y="1604010"/>
            <a:ext cx="65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endParaRPr lang="en-US" altLang="ug-C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76770" y="2175510"/>
            <a:ext cx="1498600" cy="1143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829040" y="1972310"/>
            <a:ext cx="65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g-CN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endParaRPr lang="en-US" altLang="ug-C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80870" y="10858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708910" y="1276985"/>
                <a:ext cx="5864860" cy="125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= 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𝐸</m:t>
                              </m:r>
                            </m:sup>
                            <m:e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𝑙𝑜𝑔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10" y="1276985"/>
                <a:ext cx="5864860" cy="12541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80870" y="10858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347980" y="1338580"/>
                <a:ext cx="5864860" cy="125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= 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𝐸</m:t>
                              </m:r>
                            </m:sup>
                            <m:e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𝑙𝑜𝑔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" y="1338580"/>
                <a:ext cx="5864860" cy="12541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47980" y="2830830"/>
                <a:ext cx="5864860" cy="1196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  <m:e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𝐿𝑜𝑔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" y="2830830"/>
                <a:ext cx="5864860" cy="1196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5946775" y="1153795"/>
                <a:ext cx="6162040" cy="246316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𝐿𝑂𝑊𝐸𝑅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𝑈𝑃𝑃𝐸𝑅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𝑈𝑃𝑃𝐸𝑅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𝐿𝑂𝑊𝐸𝑅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)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75" y="1153795"/>
                <a:ext cx="6162040" cy="2463165"/>
              </a:xfrm>
              <a:prstGeom prst="roundRect">
                <a:avLst/>
              </a:prstGeom>
              <a:blipFill rotWithShape="1">
                <a:blip r:embed="rId3"/>
                <a:stretch>
                  <a:fillRect l="-103" t="-258" r="-103" b="-258"/>
                </a:stretch>
              </a:blip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80870" y="10858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347980" y="1338580"/>
                <a:ext cx="5864860" cy="125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 = 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𝐸</m:t>
                              </m:r>
                            </m:sup>
                            <m:e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𝑙𝑜𝑔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  <m:r>
                                <a:rPr lang="en-US" altLang="ug-CN" sz="2800" i="1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" y="1338580"/>
                <a:ext cx="5864860" cy="12541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347980" y="2830830"/>
                <a:ext cx="5864860" cy="1196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</m:sup>
                        <m:e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𝐿𝑜𝑔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𝑉</m:t>
                          </m:r>
                          <m:r>
                            <a:rPr lang="en-US" altLang="ug-CN" sz="2800" i="1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" y="2830830"/>
                <a:ext cx="5864860" cy="1196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/>
              <p:cNvSpPr/>
              <p:nvPr/>
            </p:nvSpPr>
            <p:spPr>
              <a:xfrm>
                <a:off x="5946775" y="1153795"/>
                <a:ext cx="6162040" cy="246316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𝐿𝑂𝑊𝐸𝑅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𝑈𝑃𝑃𝐸𝑅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𝑛∗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𝑈𝑃𝑃𝐸𝑅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𝐿𝑂𝑊𝐸𝑅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 )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75" y="1153795"/>
                <a:ext cx="6162040" cy="2463165"/>
              </a:xfrm>
              <a:prstGeom prst="roundRect">
                <a:avLst/>
              </a:prstGeom>
              <a:blipFill rotWithShape="1">
                <a:blip r:embed="rId3"/>
                <a:stretch>
                  <a:fillRect l="-103" t="-258" r="-103" b="-258"/>
                </a:stretch>
              </a:blip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347980" y="4363720"/>
                <a:ext cx="5864860" cy="52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𝑉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𝐿𝑜𝑔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𝑉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" y="4363720"/>
                <a:ext cx="5864860" cy="5276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5795010" y="4363720"/>
                <a:ext cx="5864860" cy="52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∈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𝜃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𝑉𝐸𝐿𝑜𝑔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𝑉</m:t>
                      </m:r>
                      <m:r>
                        <a:rPr lang="en-US" altLang="ug-CN" sz="28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ug-CN" sz="28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010" y="4363720"/>
                <a:ext cx="5864860" cy="5276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0085" y="1160780"/>
            <a:ext cx="6102985" cy="541083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590665" y="496633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18355" y="451675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0825" y="284099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26455" y="37001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9605" y="38525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91300" y="496633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18990" y="451675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54575" y="38525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43400" y="31584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54575" y="276987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39105" y="274955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90665" y="28409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27090" y="37001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00240" y="38525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89500" y="431482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27090" y="37001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0665" y="284099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7090" y="37001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342765" y="236093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05045" y="362077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25085" y="331152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4422140" y="290258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60645" y="478790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198235" y="4241800"/>
            <a:ext cx="669290" cy="7245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4420" y="263207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00750" y="321183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395595" y="3971290"/>
            <a:ext cx="531495" cy="1524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395595" y="304101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080125" y="302069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052945" y="330327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062470" y="439420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6"/>
            <a:endCxn id="24" idx="2"/>
          </p:cNvCxnSpPr>
          <p:nvPr/>
        </p:nvCxnSpPr>
        <p:spPr>
          <a:xfrm>
            <a:off x="6468745" y="3971290"/>
            <a:ext cx="531495" cy="1524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590665" y="496633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18355" y="451675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0825" y="284099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26455" y="37001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99605" y="38525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91300" y="496633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18990" y="451675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54575" y="38525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43400" y="31584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54575" y="276987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39105" y="274955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90665" y="28409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27090" y="37001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00240" y="38525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89500" y="431482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27090" y="37001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0665" y="284099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7090" y="37001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853940" y="38525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2765" y="315849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342765" y="236093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3940" y="276987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38470" y="274955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05045" y="362077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25085" y="331152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4422140" y="290258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60645" y="478790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198235" y="4241800"/>
            <a:ext cx="669290" cy="7245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4420" y="263207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00750" y="321183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395595" y="3971290"/>
            <a:ext cx="531495" cy="1524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395595" y="304101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080125" y="302069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052945" y="330327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062470" y="439420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6"/>
            <a:endCxn id="24" idx="2"/>
          </p:cNvCxnSpPr>
          <p:nvPr/>
        </p:nvCxnSpPr>
        <p:spPr>
          <a:xfrm>
            <a:off x="6468745" y="3971290"/>
            <a:ext cx="531495" cy="1524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880235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05405" y="475170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3095" y="430212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8680" y="363791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7505" y="294386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8680" y="255524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53210" y="253492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15565" y="2626360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41195" y="348551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4345" y="363791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06040" y="475170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3730" y="430212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69315" y="363791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8140" y="294386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9315" y="255524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553845" y="253492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05405" y="262636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41830" y="348551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14980" y="363791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4240" y="410019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68680" y="363791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7505" y="294386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68680" y="255524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53210" y="253492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1830" y="348551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68680" y="3637915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7505" y="294386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68680" y="255524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553210" y="2534920"/>
            <a:ext cx="541655" cy="54165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605405" y="26263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41830" y="348551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68680" y="363791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7505" y="29438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7505" y="214630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68680" y="255524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53210" y="25349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9785" y="340614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39825" y="309689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436880" y="268795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75385" y="457327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12975" y="4027170"/>
            <a:ext cx="669290" cy="7245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99160" y="241744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15490" y="299720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410335" y="3756660"/>
            <a:ext cx="531495" cy="1524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410335" y="282638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094865" y="280606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067685" y="308864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077210" y="417957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6"/>
            <a:endCxn id="24" idx="2"/>
          </p:cNvCxnSpPr>
          <p:nvPr/>
        </p:nvCxnSpPr>
        <p:spPr>
          <a:xfrm>
            <a:off x="2483485" y="3756660"/>
            <a:ext cx="531495" cy="1524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ket 71"/>
          <p:cNvSpPr/>
          <p:nvPr/>
        </p:nvSpPr>
        <p:spPr>
          <a:xfrm>
            <a:off x="9375140" y="1880870"/>
            <a:ext cx="914400" cy="234569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380855" y="129476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/>
              <a:t>Building</a:t>
            </a:r>
            <a:endParaRPr lang="en-US" altLang="ug-CN"/>
          </a:p>
        </p:txBody>
      </p:sp>
      <p:sp>
        <p:nvSpPr>
          <p:cNvPr id="74" name="Rounded Rectangle 73"/>
          <p:cNvSpPr/>
          <p:nvPr/>
        </p:nvSpPr>
        <p:spPr>
          <a:xfrm>
            <a:off x="9625965" y="2147570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Name: String</a:t>
            </a:r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545320" y="3482975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Neighbours: [Path]</a:t>
            </a:r>
            <a:endParaRPr lang="en-US"/>
          </a:p>
        </p:txBody>
      </p:sp>
      <p:sp>
        <p:nvSpPr>
          <p:cNvPr id="76" name="Left Bracket 75"/>
          <p:cNvSpPr/>
          <p:nvPr/>
        </p:nvSpPr>
        <p:spPr>
          <a:xfrm>
            <a:off x="6137275" y="1892300"/>
            <a:ext cx="914400" cy="232283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148070" y="129476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Path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320155" y="217995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From: String</a:t>
            </a:r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320155" y="3482975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Cost</a:t>
            </a:r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320155" y="2800350"/>
            <a:ext cx="1996440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To: String</a:t>
            </a:r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9625965" y="2811780"/>
            <a:ext cx="2158365" cy="5067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Smallest Cost: int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6"/>
          <p:cNvSpPr txBox="1"/>
          <p:nvPr/>
        </p:nvSpPr>
        <p:spPr>
          <a:xfrm>
            <a:off x="3970655" y="2101215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131945" y="2958465"/>
            <a:ext cx="333438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02438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4"/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36530" y="285432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521652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3652520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024380"/>
            <a:ext cx="2908935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Update the costs of neighbours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Move to the building with smallest cost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739457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292671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10810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H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4305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D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3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9412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A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87000">
              <a:srgbClr val="401A5D"/>
            </a:gs>
          </a:gsLst>
          <a:lin ang="45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140970" y="2974975"/>
            <a:ext cx="3317240" cy="92265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97155" y="141605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Algorithm Steps: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91770" y="2075180"/>
            <a:ext cx="333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bg1"/>
                </a:solidFill>
              </a:rPr>
              <a:t>Update the costs of neighbours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>
                <a:solidFill>
                  <a:schemeClr val="tx1"/>
                </a:solidFill>
              </a:rPr>
              <a:t>Move to the building with smallest cost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0556875" y="4073525"/>
            <a:ext cx="551815" cy="551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584565" y="362394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965815" y="2959735"/>
            <a:ext cx="541655" cy="541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557510" y="4073525"/>
            <a:ext cx="551815" cy="5518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85200" y="362394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966450" y="2959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855710" y="3422015"/>
            <a:ext cx="43815" cy="20193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556875" y="20707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893300" y="2731135"/>
            <a:ext cx="541655" cy="541655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54745" y="293433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13090" y="246761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308975" y="146812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820150" y="1877060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04680" y="1868805"/>
            <a:ext cx="541655" cy="5416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W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71255" y="2727960"/>
            <a:ext cx="128270" cy="31115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091295" y="2418715"/>
            <a:ext cx="0" cy="54102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</p:cNvCxnSpPr>
          <p:nvPr/>
        </p:nvCxnSpPr>
        <p:spPr>
          <a:xfrm flipH="1">
            <a:off x="8388350" y="2009775"/>
            <a:ext cx="191770" cy="4578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26855" y="3895090"/>
            <a:ext cx="1430655" cy="45466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0"/>
          </p:cNvCxnSpPr>
          <p:nvPr/>
        </p:nvCxnSpPr>
        <p:spPr>
          <a:xfrm>
            <a:off x="10164445" y="3272790"/>
            <a:ext cx="669290" cy="80073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0630" y="1739265"/>
            <a:ext cx="240665" cy="13779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66960" y="2319020"/>
            <a:ext cx="197485" cy="4883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96400" y="3122930"/>
            <a:ext cx="575310" cy="144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9361805" y="2148205"/>
            <a:ext cx="222250" cy="17081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046335" y="2127885"/>
            <a:ext cx="510540" cy="9144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1019155" y="2410460"/>
            <a:ext cx="218440" cy="549275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1028680" y="3501390"/>
            <a:ext cx="208915" cy="65278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24" idx="2"/>
          </p:cNvCxnSpPr>
          <p:nvPr/>
        </p:nvCxnSpPr>
        <p:spPr>
          <a:xfrm>
            <a:off x="10434955" y="3002280"/>
            <a:ext cx="531495" cy="228600"/>
          </a:xfrm>
          <a:prstGeom prst="straightConnector1">
            <a:avLst/>
          </a:prstGeom>
          <a:ln w="25400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28585" y="246761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075930" y="376618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7785735" y="141605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9296400" y="312293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0" name="Text Box 59"/>
          <p:cNvSpPr txBox="1"/>
          <p:nvPr/>
        </p:nvSpPr>
        <p:spPr>
          <a:xfrm>
            <a:off x="10970895" y="147764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11490960" y="242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4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11109325" y="439991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10311130" y="3051175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g-CN" altLang="en-US" sz="3200">
                <a:solidFill>
                  <a:schemeClr val="bg1"/>
                </a:solidFill>
              </a:rPr>
              <a:t>3</a:t>
            </a:r>
            <a:endParaRPr lang="ug-CN" altLang="en-US" sz="3200">
              <a:solidFill>
                <a:schemeClr val="bg1"/>
              </a:solidFill>
            </a:endParaRPr>
          </a:p>
        </p:txBody>
      </p:sp>
      <p:sp>
        <p:nvSpPr>
          <p:cNvPr id="91" name="Left Bracket 90"/>
          <p:cNvSpPr/>
          <p:nvPr/>
        </p:nvSpPr>
        <p:spPr>
          <a:xfrm rot="10800000">
            <a:off x="609663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Left Bracket 91"/>
          <p:cNvSpPr/>
          <p:nvPr/>
        </p:nvSpPr>
        <p:spPr>
          <a:xfrm>
            <a:off x="2926715" y="4399915"/>
            <a:ext cx="914400" cy="1719580"/>
          </a:xfrm>
          <a:prstGeom prst="leftBracket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12870" y="462915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H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96180" y="4625340"/>
            <a:ext cx="909320" cy="1144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ug-CN">
                <a:solidFill>
                  <a:schemeClr val="tx1"/>
                </a:solidFill>
              </a:rPr>
              <a:t>A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-</a:t>
            </a:r>
            <a:endParaRPr lang="en-US" altLang="ug-CN">
              <a:solidFill>
                <a:schemeClr val="tx1"/>
              </a:solidFill>
            </a:endParaRPr>
          </a:p>
          <a:p>
            <a:pPr algn="ctr"/>
            <a:r>
              <a:rPr lang="en-US" altLang="ug-CN">
                <a:solidFill>
                  <a:schemeClr val="tx1"/>
                </a:solidFill>
              </a:rPr>
              <a:t>4</a:t>
            </a:r>
            <a:endParaRPr lang="en-US" altLang="ug-CN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25660" y="115570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932545" y="1285240"/>
            <a:ext cx="42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∞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80870" y="118745"/>
            <a:ext cx="8430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1"/>
                </a:solidFill>
              </a:rPr>
              <a:t>DIJKSTRA’S ALGORITHM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and The Last Mile Problem</a:t>
            </a:r>
            <a:endParaRPr 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4045</Words>
  <Application>WPS Presentation</Application>
  <PresentationFormat>宽屏</PresentationFormat>
  <Paragraphs>1433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Microsoft Uighur</vt:lpstr>
      <vt:lpstr>Gubbi</vt:lpstr>
      <vt:lpstr>DejaVu Math TeX Gyre</vt:lpstr>
      <vt:lpstr>MS Mincho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jimmy</cp:lastModifiedBy>
  <cp:revision>36</cp:revision>
  <dcterms:created xsi:type="dcterms:W3CDTF">2023-12-30T10:49:27Z</dcterms:created>
  <dcterms:modified xsi:type="dcterms:W3CDTF">2023-12-30T10:49:27Z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