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0" r:id="rId6"/>
    <p:sldId id="264" r:id="rId7"/>
    <p:sldId id="265" r:id="rId8"/>
    <p:sldId id="262" r:id="rId9"/>
    <p:sldId id="266" r:id="rId10"/>
    <p:sldId id="267" r:id="rId11"/>
    <p:sldId id="269" r:id="rId12"/>
    <p:sldId id="268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57" autoAdjust="0"/>
  </p:normalViewPr>
  <p:slideViewPr>
    <p:cSldViewPr snapToGrid="0" snapToObjects="1">
      <p:cViewPr varScale="1">
        <p:scale>
          <a:sx n="90" d="100"/>
          <a:sy n="90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3A505-E245-5941-B3E0-568489354C91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0B465-8E7F-BC40-8D80-E6A19D7E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6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Red: Linear</a:t>
            </a:r>
            <a:r>
              <a:rPr lang="en-US" baseline="0" dirty="0" smtClean="0"/>
              <a:t> Regression by day</a:t>
            </a:r>
          </a:p>
          <a:p>
            <a:r>
              <a:rPr lang="en-US" dirty="0" smtClean="0"/>
              <a:t>Blue: Linear Regression by week</a:t>
            </a:r>
          </a:p>
          <a:p>
            <a:r>
              <a:rPr lang="en-US" dirty="0" smtClean="0"/>
              <a:t>Green: Linear Regression by month</a:t>
            </a:r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0" dirty="0" smtClean="0"/>
              <a:t>-Axis shows rate of EUR and USD</a:t>
            </a:r>
          </a:p>
          <a:p>
            <a:r>
              <a:rPr lang="en-US" baseline="0" dirty="0" smtClean="0"/>
              <a:t>Y-Axis shows linear regression prediction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the</a:t>
            </a:r>
            <a:r>
              <a:rPr lang="en-US" dirty="0" smtClean="0"/>
              <a:t> R-Squared</a:t>
            </a:r>
            <a:r>
              <a:rPr lang="en-US" baseline="0" dirty="0" smtClean="0"/>
              <a:t> was high and resulted in better variability between EUR/USD and Moving Averages data.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3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</a:p>
          <a:p>
            <a:endParaRPr lang="en-US" dirty="0" smtClean="0"/>
          </a:p>
          <a:p>
            <a:r>
              <a:rPr lang="en-US" dirty="0" smtClean="0"/>
              <a:t>Due to better Root Mean Squared Error (RMSE),</a:t>
            </a:r>
            <a:r>
              <a:rPr lang="en-US" baseline="0" dirty="0" smtClean="0"/>
              <a:t> the </a:t>
            </a:r>
            <a:r>
              <a:rPr lang="en-US" dirty="0" smtClean="0"/>
              <a:t>Linear Regression would give better insight with analyzing the purchasing power of currency. </a:t>
            </a:r>
          </a:p>
          <a:p>
            <a:endParaRPr lang="en-US" dirty="0" smtClean="0"/>
          </a:p>
          <a:p>
            <a:r>
              <a:rPr lang="en-US" dirty="0" smtClean="0"/>
              <a:t>Forecasting the exchange rate is a challenging task</a:t>
            </a:r>
            <a:r>
              <a:rPr lang="en-US" baseline="0" dirty="0" smtClean="0"/>
              <a:t> as the currencies are sensitive to unexpected external events and can become difficult to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baseline="0" dirty="0" smtClean="0"/>
              <a:t>suggestions shared from the EIC include checking out the aforementioned application models as there are many possible uses for this particular project.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are interested to check it out, please visit this project at my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 decided</a:t>
            </a:r>
            <a:r>
              <a:rPr lang="en-US" baseline="0" dirty="0" smtClean="0"/>
              <a:t> to go with 6 months worth of data due to XAU as an element based to correlate with currencies.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Obtain data from </a:t>
            </a:r>
            <a:r>
              <a:rPr lang="en-US" baseline="0" dirty="0" err="1" smtClean="0"/>
              <a:t>Oanda.com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Idea: </a:t>
            </a:r>
            <a:r>
              <a:rPr lang="en-US" dirty="0" smtClean="0"/>
              <a:t>Possible leverage the purchase power of the currency to our advantage</a:t>
            </a:r>
            <a:r>
              <a:rPr lang="en-US" baseline="0" dirty="0" smtClean="0"/>
              <a:t> which would be good for our travel plan or such.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PPP: a </a:t>
            </a:r>
            <a:r>
              <a:rPr lang="en-US" dirty="0" smtClean="0"/>
              <a:t>theory in which countries determine</a:t>
            </a:r>
            <a:r>
              <a:rPr lang="en-US" baseline="0" dirty="0" smtClean="0"/>
              <a:t> the </a:t>
            </a:r>
            <a:r>
              <a:rPr lang="en-US" dirty="0" smtClean="0"/>
              <a:t>exchange rates between currencies to ensure equivalences</a:t>
            </a:r>
            <a:r>
              <a:rPr lang="en-US" baseline="0" dirty="0" smtClean="0"/>
              <a:t> so that the</a:t>
            </a:r>
            <a:r>
              <a:rPr lang="en-US" dirty="0" smtClean="0"/>
              <a:t> </a:t>
            </a:r>
            <a:r>
              <a:rPr lang="en-US" b="1" dirty="0" smtClean="0"/>
              <a:t>purchasing power</a:t>
            </a:r>
            <a:r>
              <a:rPr lang="en-US" dirty="0" smtClean="0"/>
              <a:t> amounts to the same value in each country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Relative Economic Strength Approach: explore</a:t>
            </a:r>
            <a:r>
              <a:rPr lang="en-US" dirty="0" smtClean="0"/>
              <a:t> the strength of economic growth in different countries in order to forecast the direction of exchange rates</a:t>
            </a:r>
            <a:endParaRPr lang="en-US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Econometric Models: Equation created by economic experts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The Time Series Model is selected to evaluate complex and significant data over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Show high-level</a:t>
            </a:r>
            <a:r>
              <a:rPr lang="en-US" baseline="0" dirty="0" smtClean="0"/>
              <a:t> overview of data, currency rate, moving average calculations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Remark: Fill in nulls for XEUR data when shifting the data to line up with EURUSD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EUR/USD is selected as the main focus and will be explained in later slides.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XEUR2 and XEUR3 provided the most close correlations for a few of the models worked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Y-Axis: Price/Currency</a:t>
            </a:r>
            <a:r>
              <a:rPr lang="en-US" baseline="0" dirty="0" smtClean="0"/>
              <a:t> Rate</a:t>
            </a:r>
            <a:endParaRPr lang="en-US" dirty="0" smtClean="0"/>
          </a:p>
          <a:p>
            <a:r>
              <a:rPr lang="en-US" dirty="0" smtClean="0"/>
              <a:t>X-Axis:</a:t>
            </a:r>
            <a:r>
              <a:rPr lang="en-US" baseline="0" dirty="0" smtClean="0"/>
              <a:t>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Possible Key Events which may result in currency fluctuations: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Federal</a:t>
            </a:r>
            <a:r>
              <a:rPr lang="en-US" baseline="0" dirty="0" smtClean="0"/>
              <a:t> </a:t>
            </a:r>
            <a:r>
              <a:rPr lang="en-US" dirty="0" smtClean="0"/>
              <a:t>Open Market Committee</a:t>
            </a:r>
            <a:r>
              <a:rPr lang="en-US" baseline="0" dirty="0" smtClean="0"/>
              <a:t> </a:t>
            </a:r>
            <a:r>
              <a:rPr lang="en-US" dirty="0" smtClean="0"/>
              <a:t>,</a:t>
            </a:r>
            <a:r>
              <a:rPr lang="en-US" baseline="0" dirty="0" smtClean="0"/>
              <a:t> Shocker Events, Interest Rate announcement</a:t>
            </a:r>
            <a:endParaRPr lang="en-US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Two events were derived from May and August to show significant upward gains and downward losses in purchasing power.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Month</a:t>
            </a:r>
            <a:r>
              <a:rPr lang="en-US" baseline="0" dirty="0" smtClean="0"/>
              <a:t> of May </a:t>
            </a:r>
            <a:r>
              <a:rPr lang="en-US" dirty="0" smtClean="0"/>
              <a:t>2015:</a:t>
            </a:r>
            <a:r>
              <a:rPr lang="en-US" baseline="0" dirty="0" smtClean="0"/>
              <a:t> Mixed US Economic Data and Greek Debt Crisis, US GDP for 1</a:t>
            </a:r>
            <a:r>
              <a:rPr lang="en-US" baseline="30000" dirty="0" smtClean="0"/>
              <a:t>st</a:t>
            </a:r>
            <a:r>
              <a:rPr lang="en-US" baseline="0" dirty="0" smtClean="0"/>
              <a:t> Quarter fell -0.7%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Black line represents original data set while colored lines represent the moving averages for 2 – 6 days range.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Month of August 2015: European Central Bank Chief Mario </a:t>
            </a:r>
            <a:r>
              <a:rPr lang="en-US" baseline="0" dirty="0" err="1" smtClean="0"/>
              <a:t>Draght’s</a:t>
            </a:r>
            <a:r>
              <a:rPr lang="en-US" baseline="0" dirty="0" smtClean="0"/>
              <a:t> Euro stimulus and expected Greece Debt Crisis: 3</a:t>
            </a:r>
            <a:r>
              <a:rPr lang="en-US" baseline="30000" dirty="0" smtClean="0"/>
              <a:t>rd</a:t>
            </a:r>
            <a:r>
              <a:rPr lang="en-US" baseline="0" dirty="0" smtClean="0"/>
              <a:t> Bailout repayment by Aug 20, 2015.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plot better demonstrates an understanding about</a:t>
            </a:r>
            <a:r>
              <a:rPr lang="en-US" baseline="0" dirty="0" smtClean="0"/>
              <a:t> </a:t>
            </a:r>
            <a:r>
              <a:rPr lang="en-US" dirty="0" smtClean="0"/>
              <a:t>the correlation between</a:t>
            </a:r>
            <a:r>
              <a:rPr lang="en-US" baseline="0" dirty="0" smtClean="0"/>
              <a:t> days and random signals with regard to analyzed data.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** The smaller the plot is, the weaker the correlation signal will be.</a:t>
            </a:r>
          </a:p>
          <a:p>
            <a:endParaRPr lang="en-US" dirty="0" smtClean="0"/>
          </a:p>
          <a:p>
            <a:r>
              <a:rPr lang="en-US" dirty="0" smtClean="0"/>
              <a:t>Cross Validation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Random Decision Forest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12/2/15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800" dirty="0" smtClean="0"/>
              <a:t>Analyzing the Purchasing </a:t>
            </a:r>
            <a:br>
              <a:rPr lang="en-US" sz="6800" dirty="0" smtClean="0"/>
            </a:br>
            <a:r>
              <a:rPr lang="en-US" sz="6800" dirty="0" smtClean="0"/>
              <a:t>Power of Currency</a:t>
            </a:r>
            <a:br>
              <a:rPr lang="en-US" sz="6800" dirty="0" smtClean="0"/>
            </a:br>
            <a:endParaRPr lang="en-US" sz="6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7772400" cy="12192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Jimmy Liang</a:t>
            </a:r>
            <a:r>
              <a:rPr lang="en-US" dirty="0"/>
              <a:t>	</a:t>
            </a:r>
            <a:r>
              <a:rPr lang="en-US" dirty="0" smtClean="0"/>
              <a:t>			          December 2, 2015</a:t>
            </a:r>
          </a:p>
          <a:p>
            <a:r>
              <a:rPr lang="en-US" dirty="0"/>
              <a:t>	</a:t>
            </a:r>
            <a:r>
              <a:rPr lang="en-US" dirty="0" smtClean="0"/>
              <a:t>										   General Assembly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6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689"/>
            <a:ext cx="8229600" cy="1183755"/>
          </a:xfrm>
        </p:spPr>
        <p:txBody>
          <a:bodyPr/>
          <a:lstStyle/>
          <a:p>
            <a:r>
              <a:rPr lang="en-US" sz="4500" dirty="0" smtClean="0"/>
              <a:t>Linear Regression Comparison</a:t>
            </a:r>
            <a:endParaRPr lang="en-US" sz="4500" dirty="0"/>
          </a:p>
        </p:txBody>
      </p:sp>
      <p:pic>
        <p:nvPicPr>
          <p:cNvPr id="4" name="Content Placeholder 3" descr="Screen Shot 2015-12-01 at 1.44.4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10423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2-01 at 1.54.02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622467"/>
            <a:ext cx="8229600" cy="5646385"/>
          </a:xfrm>
        </p:spPr>
      </p:pic>
      <p:sp>
        <p:nvSpPr>
          <p:cNvPr id="5" name="Left Arrow 4"/>
          <p:cNvSpPr/>
          <p:nvPr/>
        </p:nvSpPr>
        <p:spPr>
          <a:xfrm rot="12241669">
            <a:off x="6750077" y="689362"/>
            <a:ext cx="1141662" cy="419164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Linear </a:t>
            </a:r>
            <a:r>
              <a:rPr lang="en-US" sz="2800" dirty="0" smtClean="0"/>
              <a:t>and Logistic Regression</a:t>
            </a:r>
          </a:p>
          <a:p>
            <a:r>
              <a:rPr lang="en-US" sz="2800" dirty="0" smtClean="0"/>
              <a:t>Random Decision Tree: Max Depth = 6</a:t>
            </a:r>
          </a:p>
          <a:p>
            <a:r>
              <a:rPr lang="en-US" sz="2800" dirty="0" err="1" smtClean="0"/>
              <a:t>Explorated</a:t>
            </a:r>
            <a:r>
              <a:rPr lang="en-US" sz="2800" dirty="0" smtClean="0"/>
              <a:t> Moving Average </a:t>
            </a:r>
            <a:r>
              <a:rPr lang="en-US" sz="2800" dirty="0" smtClean="0"/>
              <a:t>Approaches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505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Suggestions</a:t>
            </a:r>
          </a:p>
          <a:p>
            <a:pPr lvl="1"/>
            <a:r>
              <a:rPr lang="en-US" dirty="0"/>
              <a:t>Seek </a:t>
            </a:r>
            <a:r>
              <a:rPr lang="en-US" dirty="0" smtClean="0"/>
              <a:t>various </a:t>
            </a:r>
            <a:r>
              <a:rPr lang="en-US" dirty="0"/>
              <a:t>predictive application models</a:t>
            </a:r>
          </a:p>
          <a:p>
            <a:pPr lvl="2"/>
            <a:r>
              <a:rPr lang="en-US" dirty="0"/>
              <a:t>Smoothing with Exponentially Weighted Moving Average (EWMA)</a:t>
            </a:r>
          </a:p>
          <a:p>
            <a:pPr lvl="2"/>
            <a:r>
              <a:rPr lang="en-US" dirty="0" smtClean="0"/>
              <a:t>Time Series and Holt-Winters Forecasting</a:t>
            </a:r>
          </a:p>
          <a:p>
            <a:pPr lvl="2"/>
            <a:r>
              <a:rPr lang="en-US" dirty="0"/>
              <a:t>Holt-Winters Second Order </a:t>
            </a:r>
            <a:r>
              <a:rPr lang="en-US" dirty="0" smtClean="0"/>
              <a:t>EWMA</a:t>
            </a:r>
          </a:p>
          <a:p>
            <a:pPr lvl="2"/>
            <a:r>
              <a:rPr lang="en-US" dirty="0" smtClean="0"/>
              <a:t>Autoregressive Integrated Moving Average (ARIMA)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Questions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7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Currency Analysis:</a:t>
            </a:r>
          </a:p>
          <a:p>
            <a:pPr lvl="1"/>
            <a:r>
              <a:rPr lang="en-US" sz="2000" dirty="0" smtClean="0"/>
              <a:t>US Dollars, </a:t>
            </a:r>
            <a:r>
              <a:rPr lang="en-US" sz="2000" dirty="0"/>
              <a:t>Euro, British Pound, Canadian Dollar, </a:t>
            </a:r>
            <a:r>
              <a:rPr lang="en-US" sz="2000" dirty="0" smtClean="0"/>
              <a:t>Swiss </a:t>
            </a:r>
            <a:r>
              <a:rPr lang="en-US" sz="2000" dirty="0"/>
              <a:t>Franc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The goal is to track </a:t>
            </a:r>
            <a:r>
              <a:rPr lang="en-US" sz="2800" dirty="0"/>
              <a:t>the </a:t>
            </a:r>
            <a:r>
              <a:rPr lang="en-US" sz="2800" dirty="0" smtClean="0"/>
              <a:t>purchasing </a:t>
            </a:r>
            <a:r>
              <a:rPr lang="en-US" sz="2800" dirty="0"/>
              <a:t>power of </a:t>
            </a:r>
            <a:r>
              <a:rPr lang="en-US" sz="2800" dirty="0" smtClean="0"/>
              <a:t>different currencies </a:t>
            </a:r>
            <a:r>
              <a:rPr lang="en-US" sz="2800" dirty="0"/>
              <a:t>to determine whether a given currency is gaining or losing value</a:t>
            </a:r>
            <a:r>
              <a:rPr lang="en-US" sz="2800" dirty="0" smtClean="0"/>
              <a:t>.</a:t>
            </a:r>
          </a:p>
          <a:p>
            <a:endParaRPr lang="en-US" dirty="0"/>
          </a:p>
          <a:p>
            <a:r>
              <a:rPr lang="en-US" sz="2800" dirty="0" smtClean="0"/>
              <a:t>Currency data is obtained from 5 years and 6 months worth of value based on gold (XAU)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67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1435100"/>
          </a:xfrm>
        </p:spPr>
        <p:txBody>
          <a:bodyPr/>
          <a:lstStyle/>
          <a:p>
            <a:r>
              <a:rPr lang="en-US" dirty="0" smtClean="0"/>
              <a:t>4 Ways to Forecast Currency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100"/>
            <a:ext cx="8229600" cy="4183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Purchasing Power Parity (PPP) 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 smtClean="0"/>
              <a:t>Relative </a:t>
            </a:r>
            <a:r>
              <a:rPr lang="en-US" dirty="0"/>
              <a:t>Economic Strength </a:t>
            </a:r>
            <a:r>
              <a:rPr lang="en-US" dirty="0" smtClean="0"/>
              <a:t>Approach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 smtClean="0"/>
              <a:t>Econometric Models</a:t>
            </a:r>
          </a:p>
          <a:p>
            <a:pPr lvl="1"/>
            <a:r>
              <a:rPr lang="en-US" dirty="0" smtClean="0"/>
              <a:t>USD/EUR(</a:t>
            </a:r>
            <a:r>
              <a:rPr lang="en-US" dirty="0"/>
              <a:t>1-year) = z + a(INT) + b(GDP) + c(IGR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z</a:t>
            </a:r>
            <a:r>
              <a:rPr lang="en-US" dirty="0"/>
              <a:t>, a, b, c: coefficient on how much a certain factor affects the </a:t>
            </a:r>
            <a:r>
              <a:rPr lang="en-US" dirty="0" smtClean="0"/>
              <a:t>exchange </a:t>
            </a:r>
            <a:r>
              <a:rPr lang="en-US" dirty="0"/>
              <a:t>rate and direction of the effect </a:t>
            </a:r>
            <a:r>
              <a:rPr lang="en-US" dirty="0" smtClean="0"/>
              <a:t>(positive </a:t>
            </a:r>
            <a:r>
              <a:rPr lang="en-US" dirty="0"/>
              <a:t>or negative) </a:t>
            </a:r>
            <a:endParaRPr lang="en-US" dirty="0" smtClean="0"/>
          </a:p>
          <a:p>
            <a:pPr lvl="2"/>
            <a:r>
              <a:rPr lang="en-US" dirty="0" smtClean="0"/>
              <a:t>INT</a:t>
            </a:r>
            <a:r>
              <a:rPr lang="en-US" dirty="0"/>
              <a:t>: interest rate differential between US and </a:t>
            </a:r>
            <a:r>
              <a:rPr lang="en-US" dirty="0" smtClean="0"/>
              <a:t>EUR</a:t>
            </a:r>
          </a:p>
          <a:p>
            <a:pPr lvl="2"/>
            <a:r>
              <a:rPr lang="en-US" dirty="0" smtClean="0"/>
              <a:t>GDP</a:t>
            </a:r>
            <a:r>
              <a:rPr lang="en-US" dirty="0"/>
              <a:t>: GDP growth </a:t>
            </a:r>
            <a:r>
              <a:rPr lang="en-US" dirty="0" smtClean="0"/>
              <a:t>rates </a:t>
            </a:r>
          </a:p>
          <a:p>
            <a:pPr lvl="2"/>
            <a:r>
              <a:rPr lang="en-US" dirty="0" smtClean="0"/>
              <a:t>IGR</a:t>
            </a:r>
            <a:r>
              <a:rPr lang="en-US" dirty="0"/>
              <a:t>: Income growth </a:t>
            </a:r>
            <a:r>
              <a:rPr lang="en-US" dirty="0" smtClean="0"/>
              <a:t>rate</a:t>
            </a:r>
          </a:p>
          <a:p>
            <a:pPr marL="914400" lvl="2" indent="0">
              <a:buNone/>
            </a:pPr>
            <a:endParaRPr lang="en-US" sz="1300" dirty="0"/>
          </a:p>
          <a:p>
            <a:r>
              <a:rPr lang="en-US" dirty="0" smtClean="0"/>
              <a:t>Time </a:t>
            </a:r>
            <a:r>
              <a:rPr lang="en-US" dirty="0"/>
              <a:t>Series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2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XAU_Data.head</a:t>
            </a:r>
            <a:r>
              <a:rPr lang="en-US" b="1" dirty="0" smtClean="0"/>
              <a:t>( )</a:t>
            </a:r>
            <a:endParaRPr lang="en-US" b="1" dirty="0"/>
          </a:p>
        </p:txBody>
      </p:sp>
      <p:pic>
        <p:nvPicPr>
          <p:cNvPr id="4" name="Content Placeholder 3" descr="XAU_Data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"/>
          <a:stretch/>
        </p:blipFill>
        <p:spPr>
          <a:xfrm>
            <a:off x="457200" y="1702224"/>
            <a:ext cx="8229600" cy="4423939"/>
          </a:xfrm>
        </p:spPr>
      </p:pic>
    </p:spTree>
    <p:extLst>
      <p:ext uri="{BB962C8B-B14F-4D97-AF65-F5344CB8AC3E}">
        <p14:creationId xmlns:p14="http://schemas.microsoft.com/office/powerpoint/2010/main" val="191683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XAU Plot</a:t>
            </a:r>
            <a:endParaRPr lang="en-US" dirty="0"/>
          </a:p>
        </p:txBody>
      </p:sp>
      <p:pic>
        <p:nvPicPr>
          <p:cNvPr id="6" name="Content Placeholder 5" descr="XAUPlot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600200"/>
            <a:ext cx="8229600" cy="4813300"/>
          </a:xfrm>
        </p:spPr>
      </p:pic>
    </p:spTree>
    <p:extLst>
      <p:ext uri="{BB962C8B-B14F-4D97-AF65-F5344CB8AC3E}">
        <p14:creationId xmlns:p14="http://schemas.microsoft.com/office/powerpoint/2010/main" val="416352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URUSDPlot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1" b="-3491"/>
          <a:stretch/>
        </p:blipFill>
        <p:spPr>
          <a:xfrm>
            <a:off x="457200" y="641350"/>
            <a:ext cx="8229600" cy="5484813"/>
          </a:xfrm>
        </p:spPr>
      </p:pic>
    </p:spTree>
    <p:extLst>
      <p:ext uri="{BB962C8B-B14F-4D97-AF65-F5344CB8AC3E}">
        <p14:creationId xmlns:p14="http://schemas.microsoft.com/office/powerpoint/2010/main" val="250283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41"/>
            <a:ext cx="8229600" cy="1127244"/>
          </a:xfrm>
        </p:spPr>
        <p:txBody>
          <a:bodyPr/>
          <a:lstStyle/>
          <a:p>
            <a:r>
              <a:rPr lang="en-US" dirty="0" smtClean="0"/>
              <a:t>EUR/USD May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4" name="Content Placeholder 3" descr="Ma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5047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26"/>
            <a:ext cx="8229600" cy="1084438"/>
          </a:xfrm>
        </p:spPr>
        <p:txBody>
          <a:bodyPr/>
          <a:lstStyle/>
          <a:p>
            <a:r>
              <a:rPr lang="en-US" dirty="0" smtClean="0"/>
              <a:t>EUR/USD August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4" name="Content Placeholder 3" descr="Aug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469700"/>
            <a:ext cx="8229600" cy="4656464"/>
          </a:xfrm>
        </p:spPr>
      </p:pic>
    </p:spTree>
    <p:extLst>
      <p:ext uri="{BB962C8B-B14F-4D97-AF65-F5344CB8AC3E}">
        <p14:creationId xmlns:p14="http://schemas.microsoft.com/office/powerpoint/2010/main" val="72649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958"/>
            <a:ext cx="8229600" cy="1343359"/>
          </a:xfrm>
        </p:spPr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pic>
        <p:nvPicPr>
          <p:cNvPr id="4" name="Content Placeholder 3" descr="Screen Shot 2015-12-01 at 12.59.31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099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878</TotalTime>
  <Words>752</Words>
  <Application>Microsoft Macintosh PowerPoint</Application>
  <PresentationFormat>On-screen Show (4:3)</PresentationFormat>
  <Paragraphs>105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Analyzing the Purchasing  Power of Currency </vt:lpstr>
      <vt:lpstr>Background</vt:lpstr>
      <vt:lpstr>4 Ways to Forecast Currency Changes</vt:lpstr>
      <vt:lpstr>XAU_Data.head( )</vt:lpstr>
      <vt:lpstr>XAU Plot</vt:lpstr>
      <vt:lpstr>PowerPoint Presentation</vt:lpstr>
      <vt:lpstr>EUR/USD May 2015</vt:lpstr>
      <vt:lpstr>EUR/USD August 2015</vt:lpstr>
      <vt:lpstr>Autocorrelation</vt:lpstr>
      <vt:lpstr>Linear Regression Comparison</vt:lpstr>
      <vt:lpstr>PowerPoint Presentation</vt:lpstr>
      <vt:lpstr>Summary</vt:lpstr>
      <vt:lpstr>What’s next?</vt:lpstr>
    </vt:vector>
  </TitlesOfParts>
  <Company>Jimbo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Purchase  Power </dc:title>
  <dc:creator>Jimmy  Liang</dc:creator>
  <cp:lastModifiedBy>Jimmy  Liang</cp:lastModifiedBy>
  <cp:revision>38</cp:revision>
  <dcterms:created xsi:type="dcterms:W3CDTF">2015-11-30T20:46:40Z</dcterms:created>
  <dcterms:modified xsi:type="dcterms:W3CDTF">2015-12-02T22:21:31Z</dcterms:modified>
</cp:coreProperties>
</file>