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0" r:id="rId6"/>
    <p:sldId id="264" r:id="rId7"/>
    <p:sldId id="265" r:id="rId8"/>
    <p:sldId id="262" r:id="rId9"/>
    <p:sldId id="266" r:id="rId10"/>
    <p:sldId id="267" r:id="rId11"/>
    <p:sldId id="269" r:id="rId12"/>
    <p:sldId id="268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57" autoAdjust="0"/>
  </p:normalViewPr>
  <p:slideViewPr>
    <p:cSldViewPr snapToGrid="0" snapToObjects="1">
      <p:cViewPr varScale="1">
        <p:scale>
          <a:sx n="89" d="100"/>
          <a:sy n="89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3A505-E245-5941-B3E0-568489354C9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0B465-8E7F-BC40-8D80-E6A19D7E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6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Red: Linear</a:t>
            </a:r>
            <a:r>
              <a:rPr lang="en-US" baseline="0" dirty="0" smtClean="0"/>
              <a:t> Regression by day</a:t>
            </a:r>
          </a:p>
          <a:p>
            <a:r>
              <a:rPr lang="en-US" dirty="0" smtClean="0"/>
              <a:t>Blue: Linear Regression by week</a:t>
            </a:r>
          </a:p>
          <a:p>
            <a:r>
              <a:rPr lang="en-US" dirty="0" smtClean="0"/>
              <a:t>Green: Linear Regression by month</a:t>
            </a:r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0" dirty="0" smtClean="0"/>
              <a:t>-Axis shows rate of EUR and USD</a:t>
            </a:r>
          </a:p>
          <a:p>
            <a:r>
              <a:rPr lang="en-US" baseline="0" dirty="0" smtClean="0"/>
              <a:t>Y-Axis shows linear regression prediction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7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Noticed R-Squared</a:t>
            </a:r>
            <a:r>
              <a:rPr lang="en-US" baseline="0" dirty="0" smtClean="0"/>
              <a:t> was high which resulted better variability between EURUSD and Moving Averages data.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3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</a:p>
          <a:p>
            <a:r>
              <a:rPr lang="en-US" dirty="0" smtClean="0"/>
              <a:t>Due to better Root Mean Squared Error (RMSE),</a:t>
            </a:r>
            <a:r>
              <a:rPr lang="en-US" baseline="0" dirty="0" smtClean="0"/>
              <a:t> </a:t>
            </a:r>
            <a:r>
              <a:rPr lang="en-US" dirty="0" smtClean="0"/>
              <a:t>Linear Regression would give better insight with currency purchase power analysis.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6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</a:t>
            </a:r>
            <a:r>
              <a:rPr lang="en-US" baseline="0" dirty="0" smtClean="0"/>
              <a:t>recent suggestions </a:t>
            </a:r>
            <a:r>
              <a:rPr lang="en-US" baseline="0" dirty="0" smtClean="0"/>
              <a:t>shared from </a:t>
            </a:r>
            <a:r>
              <a:rPr lang="en-US" baseline="0" dirty="0" smtClean="0"/>
              <a:t>EIC’s </a:t>
            </a:r>
            <a:r>
              <a:rPr lang="en-US" baseline="0" dirty="0" smtClean="0"/>
              <a:t>and myself that would be worthy checking out though there is so much possibilities to use for this particular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9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 decided</a:t>
            </a:r>
            <a:r>
              <a:rPr lang="en-US" baseline="0" dirty="0" smtClean="0"/>
              <a:t> to go with 6 months worth of data due to XAU as an element based to correlate with currencies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Idea: </a:t>
            </a:r>
            <a:r>
              <a:rPr lang="en-US" dirty="0" smtClean="0"/>
              <a:t>Possible leverage the purchase power of the currency to our </a:t>
            </a:r>
            <a:r>
              <a:rPr lang="en-US" dirty="0" smtClean="0"/>
              <a:t>advantage</a:t>
            </a:r>
            <a:r>
              <a:rPr lang="en-US" baseline="0" dirty="0" smtClean="0"/>
              <a:t> which would be good for our travel plan or such.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Selected Time </a:t>
            </a:r>
            <a:r>
              <a:rPr lang="en-US" baseline="0" dirty="0" smtClean="0"/>
              <a:t>Series Model </a:t>
            </a:r>
            <a:r>
              <a:rPr lang="en-US" baseline="0" dirty="0" smtClean="0"/>
              <a:t>based on lectures I learn as </a:t>
            </a:r>
            <a:r>
              <a:rPr lang="en-US" baseline="0" dirty="0" smtClean="0"/>
              <a:t>the other need significant data and complex inputs to evaluate.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Show high-level</a:t>
            </a:r>
            <a:r>
              <a:rPr lang="en-US" baseline="0" dirty="0" smtClean="0"/>
              <a:t> overview of </a:t>
            </a:r>
            <a:r>
              <a:rPr lang="en-US" baseline="0" dirty="0" smtClean="0"/>
              <a:t>data, currency rate, moving average calculations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Remark: Fill </a:t>
            </a:r>
            <a:r>
              <a:rPr lang="en-US" baseline="0" dirty="0" smtClean="0"/>
              <a:t>in nulls for XEUR data </a:t>
            </a:r>
            <a:r>
              <a:rPr lang="en-US" baseline="0" dirty="0" smtClean="0"/>
              <a:t>when </a:t>
            </a:r>
            <a:r>
              <a:rPr lang="en-US" baseline="0" dirty="0" smtClean="0"/>
              <a:t>I shift the data to line up with EURUSD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select EUR/USD to focus on as I plan to explain in later slides.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XEUR2 and XEUR3 give me the most close correlations for </a:t>
            </a:r>
            <a:r>
              <a:rPr lang="en-US" baseline="0" dirty="0" smtClean="0"/>
              <a:t>some </a:t>
            </a:r>
            <a:r>
              <a:rPr lang="en-US" baseline="0" dirty="0" smtClean="0"/>
              <a:t>models I work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Y-Axis: Price/Currency</a:t>
            </a:r>
            <a:r>
              <a:rPr lang="en-US" baseline="0" dirty="0" smtClean="0"/>
              <a:t> Rate</a:t>
            </a:r>
            <a:endParaRPr lang="en-US" dirty="0" smtClean="0"/>
          </a:p>
          <a:p>
            <a:r>
              <a:rPr lang="en-US" dirty="0" smtClean="0"/>
              <a:t>X-Axis:</a:t>
            </a:r>
            <a:r>
              <a:rPr lang="en-US" baseline="0" dirty="0" smtClean="0"/>
              <a:t>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Possible Key Events which may result currency fluctuations: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Federal</a:t>
            </a:r>
            <a:r>
              <a:rPr lang="en-US" baseline="0" dirty="0" smtClean="0"/>
              <a:t> </a:t>
            </a:r>
            <a:r>
              <a:rPr lang="en-US" dirty="0" smtClean="0"/>
              <a:t>Open Market Committee</a:t>
            </a:r>
            <a:r>
              <a:rPr lang="en-US" baseline="0" dirty="0" smtClean="0"/>
              <a:t> </a:t>
            </a:r>
            <a:r>
              <a:rPr lang="en-US" dirty="0" smtClean="0"/>
              <a:t>,</a:t>
            </a:r>
            <a:r>
              <a:rPr lang="en-US" baseline="0" dirty="0" smtClean="0"/>
              <a:t> Shocker Events, Interest Rate announcement</a:t>
            </a:r>
            <a:endParaRPr lang="en-US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Two </a:t>
            </a:r>
            <a:r>
              <a:rPr lang="en-US" baseline="0" dirty="0" smtClean="0"/>
              <a:t>events I </a:t>
            </a:r>
            <a:r>
              <a:rPr lang="en-US" baseline="0" dirty="0" smtClean="0"/>
              <a:t>snippet from May and August </a:t>
            </a:r>
            <a:r>
              <a:rPr lang="en-US" baseline="0" dirty="0" smtClean="0"/>
              <a:t>that show big upward gain and downward losing currency purchase power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Month</a:t>
            </a:r>
            <a:r>
              <a:rPr lang="en-US" baseline="0" dirty="0" smtClean="0"/>
              <a:t> of May, </a:t>
            </a:r>
            <a:r>
              <a:rPr lang="en-US" dirty="0" smtClean="0"/>
              <a:t>2015:</a:t>
            </a:r>
            <a:r>
              <a:rPr lang="en-US" baseline="0" dirty="0" smtClean="0"/>
              <a:t> Mixed US Economic Data and Greek Debt Crisis, US GDP for 1</a:t>
            </a:r>
            <a:r>
              <a:rPr lang="en-US" baseline="30000" dirty="0" smtClean="0"/>
              <a:t>st</a:t>
            </a:r>
            <a:r>
              <a:rPr lang="en-US" baseline="0" dirty="0" smtClean="0"/>
              <a:t> Quarter was revised downward to -0.7%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Black line represents original data set while color lines represents moving average for 2 – 6 days range.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Month of August, 2015: European Central Bank Chief Mario </a:t>
            </a:r>
            <a:r>
              <a:rPr lang="en-US" baseline="0" dirty="0" err="1" smtClean="0"/>
              <a:t>Draght’s</a:t>
            </a:r>
            <a:r>
              <a:rPr lang="en-US" baseline="0" dirty="0" smtClean="0"/>
              <a:t> Euro stimulus and expected Greece Debt Crisis: 3</a:t>
            </a:r>
            <a:r>
              <a:rPr lang="en-US" baseline="30000" dirty="0" smtClean="0"/>
              <a:t>rd</a:t>
            </a:r>
            <a:r>
              <a:rPr lang="en-US" baseline="0" dirty="0" smtClean="0"/>
              <a:t> Bailout repayment by Aug 20, 2015.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plot shows me better understanding about</a:t>
            </a:r>
            <a:r>
              <a:rPr lang="en-US" baseline="0" dirty="0" smtClean="0"/>
              <a:t> </a:t>
            </a:r>
            <a:r>
              <a:rPr lang="en-US" dirty="0" smtClean="0"/>
              <a:t>the correlation between</a:t>
            </a:r>
            <a:r>
              <a:rPr lang="en-US" baseline="0" dirty="0" smtClean="0"/>
              <a:t> days and random signal in regard of data.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** The further the plot heads, the less correlation signal it would be.</a:t>
            </a:r>
          </a:p>
          <a:p>
            <a:endParaRPr lang="en-US" dirty="0" smtClean="0"/>
          </a:p>
          <a:p>
            <a:r>
              <a:rPr lang="en-US" dirty="0" smtClean="0"/>
              <a:t>Cross Validation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Random Decision Forest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B465-8E7F-BC40-8D80-E6A19D7E6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4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800" dirty="0" smtClean="0"/>
              <a:t>Currency Purchase </a:t>
            </a:r>
            <a:br>
              <a:rPr lang="en-US" sz="6800" dirty="0" smtClean="0"/>
            </a:br>
            <a:r>
              <a:rPr lang="en-US" sz="6800" dirty="0" smtClean="0"/>
              <a:t>Power</a:t>
            </a:r>
            <a:br>
              <a:rPr lang="en-US" sz="6800" dirty="0" smtClean="0"/>
            </a:br>
            <a:endParaRPr lang="en-US" sz="6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7772400" cy="12192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Jimmy Liang</a:t>
            </a:r>
            <a:r>
              <a:rPr lang="en-US" dirty="0"/>
              <a:t>	</a:t>
            </a:r>
            <a:r>
              <a:rPr lang="en-US" dirty="0" smtClean="0"/>
              <a:t>			          December 2, 2015</a:t>
            </a:r>
          </a:p>
          <a:p>
            <a:r>
              <a:rPr lang="en-US" dirty="0"/>
              <a:t>	</a:t>
            </a:r>
            <a:r>
              <a:rPr lang="en-US" dirty="0" smtClean="0"/>
              <a:t>										   General Assembly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6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22"/>
            <a:ext cx="8229600" cy="1044222"/>
          </a:xfrm>
        </p:spPr>
        <p:txBody>
          <a:bodyPr/>
          <a:lstStyle/>
          <a:p>
            <a:r>
              <a:rPr lang="en-US" dirty="0" smtClean="0"/>
              <a:t>Linear Regressions</a:t>
            </a:r>
            <a:endParaRPr lang="en-US" dirty="0"/>
          </a:p>
        </p:txBody>
      </p:sp>
      <p:pic>
        <p:nvPicPr>
          <p:cNvPr id="4" name="Content Placeholder 3" descr="Screen Shot 2015-12-01 at 1.44.4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10423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2-01 at 1.54.02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479778"/>
            <a:ext cx="8229600" cy="5646385"/>
          </a:xfrm>
        </p:spPr>
      </p:pic>
    </p:spTree>
    <p:extLst>
      <p:ext uri="{BB962C8B-B14F-4D97-AF65-F5344CB8AC3E}">
        <p14:creationId xmlns:p14="http://schemas.microsoft.com/office/powerpoint/2010/main" val="5736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Linear and Logistic Regression</a:t>
            </a:r>
          </a:p>
          <a:p>
            <a:r>
              <a:rPr lang="en-US" sz="2800" dirty="0" smtClean="0"/>
              <a:t>Random Decision Tree: Max Depth = 6</a:t>
            </a:r>
          </a:p>
          <a:p>
            <a:r>
              <a:rPr lang="en-US" sz="2800" dirty="0" err="1" smtClean="0"/>
              <a:t>Explorated</a:t>
            </a:r>
            <a:r>
              <a:rPr lang="en-US" sz="2800" dirty="0" smtClean="0"/>
              <a:t> Moving Average approaches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505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Suggestion</a:t>
            </a:r>
          </a:p>
          <a:p>
            <a:pPr lvl="1"/>
            <a:r>
              <a:rPr lang="en-US" dirty="0"/>
              <a:t>Seek </a:t>
            </a:r>
            <a:r>
              <a:rPr lang="en-US" dirty="0" smtClean="0"/>
              <a:t>various</a:t>
            </a:r>
            <a:r>
              <a:rPr lang="en-US" dirty="0" smtClean="0"/>
              <a:t> </a:t>
            </a:r>
            <a:r>
              <a:rPr lang="en-US" dirty="0"/>
              <a:t>predictive application models</a:t>
            </a:r>
          </a:p>
          <a:p>
            <a:pPr lvl="2"/>
            <a:r>
              <a:rPr lang="en-US" dirty="0"/>
              <a:t>Smoothing with Exponentially Weighted Moving Average (EWMA)</a:t>
            </a:r>
          </a:p>
          <a:p>
            <a:pPr lvl="2"/>
            <a:r>
              <a:rPr lang="en-US" dirty="0" smtClean="0"/>
              <a:t>Time </a:t>
            </a:r>
            <a:r>
              <a:rPr lang="en-US" dirty="0" smtClean="0"/>
              <a:t>Series and Holt-Winters </a:t>
            </a:r>
            <a:r>
              <a:rPr lang="en-US" dirty="0" smtClean="0"/>
              <a:t>Forecasting</a:t>
            </a:r>
          </a:p>
          <a:p>
            <a:pPr lvl="2"/>
            <a:r>
              <a:rPr lang="en-US" dirty="0"/>
              <a:t>Holt-Winters Second Order </a:t>
            </a:r>
            <a:r>
              <a:rPr lang="en-US" dirty="0" smtClean="0"/>
              <a:t>EWMA</a:t>
            </a:r>
            <a:endParaRPr lang="en-US" dirty="0" smtClean="0"/>
          </a:p>
          <a:p>
            <a:pPr lvl="2"/>
            <a:r>
              <a:rPr lang="en-US" dirty="0" smtClean="0"/>
              <a:t>Autoregressive </a:t>
            </a:r>
            <a:r>
              <a:rPr lang="en-US" dirty="0" smtClean="0"/>
              <a:t>Integrated Moving Average (ARIMA)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Questions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7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Currency:</a:t>
            </a:r>
          </a:p>
          <a:p>
            <a:pPr lvl="1"/>
            <a:r>
              <a:rPr lang="en-US" sz="2000" dirty="0" smtClean="0"/>
              <a:t>US Dollars, </a:t>
            </a:r>
            <a:r>
              <a:rPr lang="en-US" sz="2000" dirty="0"/>
              <a:t>Euro, British Pound, Canadian Dollar, </a:t>
            </a:r>
            <a:r>
              <a:rPr lang="en-US" sz="2000" dirty="0" smtClean="0"/>
              <a:t>Swiss </a:t>
            </a:r>
            <a:r>
              <a:rPr lang="en-US" sz="2000" dirty="0"/>
              <a:t>Franc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Track </a:t>
            </a:r>
            <a:r>
              <a:rPr lang="en-US" sz="2800" dirty="0"/>
              <a:t>the purchase power of </a:t>
            </a:r>
            <a:r>
              <a:rPr lang="en-US" sz="2800" dirty="0" smtClean="0"/>
              <a:t>currencies </a:t>
            </a:r>
            <a:r>
              <a:rPr lang="en-US" sz="2800" dirty="0"/>
              <a:t>to determine whether a given currency is gaining or losing value</a:t>
            </a:r>
            <a:r>
              <a:rPr lang="en-US" sz="2800" dirty="0" smtClean="0"/>
              <a:t>.</a:t>
            </a:r>
          </a:p>
          <a:p>
            <a:endParaRPr lang="en-US" dirty="0"/>
          </a:p>
          <a:p>
            <a:r>
              <a:rPr lang="en-US" sz="2800" dirty="0" smtClean="0"/>
              <a:t>Obtained currency data of 5 years and 6 months with Gold based (XAU)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67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1435100"/>
          </a:xfrm>
        </p:spPr>
        <p:txBody>
          <a:bodyPr/>
          <a:lstStyle/>
          <a:p>
            <a:r>
              <a:rPr lang="en-US" dirty="0" smtClean="0"/>
              <a:t>4 Ways to Forecast Currency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100"/>
            <a:ext cx="8229600" cy="4183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Purchasing Power Parity (PPP) 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 smtClean="0"/>
              <a:t>Relative </a:t>
            </a:r>
            <a:r>
              <a:rPr lang="en-US" dirty="0"/>
              <a:t>Economic Strength </a:t>
            </a:r>
            <a:r>
              <a:rPr lang="en-US" dirty="0" smtClean="0"/>
              <a:t>Approach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 smtClean="0"/>
              <a:t>Econometric Models</a:t>
            </a:r>
          </a:p>
          <a:p>
            <a:pPr lvl="1"/>
            <a:r>
              <a:rPr lang="en-US" dirty="0" smtClean="0"/>
              <a:t>USD/EUR(</a:t>
            </a:r>
            <a:r>
              <a:rPr lang="en-US" dirty="0"/>
              <a:t>1-year) = z + a(INT) + b(GDP) + c(IGR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z</a:t>
            </a:r>
            <a:r>
              <a:rPr lang="en-US" dirty="0"/>
              <a:t>, a, b, c: coefficient on how much a certain factor affects the </a:t>
            </a:r>
            <a:r>
              <a:rPr lang="en-US" dirty="0" smtClean="0"/>
              <a:t>exchange </a:t>
            </a:r>
            <a:r>
              <a:rPr lang="en-US" dirty="0"/>
              <a:t>rate and direction of the effect </a:t>
            </a:r>
            <a:r>
              <a:rPr lang="en-US" dirty="0" smtClean="0"/>
              <a:t>(positive </a:t>
            </a:r>
            <a:r>
              <a:rPr lang="en-US" dirty="0"/>
              <a:t>or negative) </a:t>
            </a:r>
            <a:endParaRPr lang="en-US" dirty="0" smtClean="0"/>
          </a:p>
          <a:p>
            <a:pPr lvl="2"/>
            <a:r>
              <a:rPr lang="en-US" dirty="0" smtClean="0"/>
              <a:t>INT</a:t>
            </a:r>
            <a:r>
              <a:rPr lang="en-US" dirty="0"/>
              <a:t>: interest rate differential between US and </a:t>
            </a:r>
            <a:r>
              <a:rPr lang="en-US" dirty="0" smtClean="0"/>
              <a:t>EUR</a:t>
            </a:r>
          </a:p>
          <a:p>
            <a:pPr lvl="2"/>
            <a:r>
              <a:rPr lang="en-US" dirty="0" smtClean="0"/>
              <a:t>GDP</a:t>
            </a:r>
            <a:r>
              <a:rPr lang="en-US" dirty="0"/>
              <a:t>: GDP growth </a:t>
            </a:r>
            <a:r>
              <a:rPr lang="en-US" dirty="0" smtClean="0"/>
              <a:t>rates </a:t>
            </a:r>
          </a:p>
          <a:p>
            <a:pPr lvl="2"/>
            <a:r>
              <a:rPr lang="en-US" dirty="0" smtClean="0"/>
              <a:t>IGR</a:t>
            </a:r>
            <a:r>
              <a:rPr lang="en-US" dirty="0"/>
              <a:t>: Income growth </a:t>
            </a:r>
            <a:r>
              <a:rPr lang="en-US" dirty="0" smtClean="0"/>
              <a:t>rate</a:t>
            </a:r>
          </a:p>
          <a:p>
            <a:pPr marL="914400" lvl="2" indent="0">
              <a:buNone/>
            </a:pPr>
            <a:endParaRPr lang="en-US" sz="1300" dirty="0"/>
          </a:p>
          <a:p>
            <a:r>
              <a:rPr lang="en-US" dirty="0" smtClean="0"/>
              <a:t>Time </a:t>
            </a:r>
            <a:r>
              <a:rPr lang="en-US" dirty="0"/>
              <a:t>Series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2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XAU_Data.head</a:t>
            </a:r>
            <a:r>
              <a:rPr lang="en-US" b="1" dirty="0" smtClean="0"/>
              <a:t>( )</a:t>
            </a:r>
            <a:endParaRPr lang="en-US" b="1" dirty="0"/>
          </a:p>
        </p:txBody>
      </p:sp>
      <p:pic>
        <p:nvPicPr>
          <p:cNvPr id="4" name="Content Placeholder 3" descr="XAU_Data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"/>
          <a:stretch/>
        </p:blipFill>
        <p:spPr>
          <a:xfrm>
            <a:off x="457200" y="1702224"/>
            <a:ext cx="8229600" cy="4423939"/>
          </a:xfrm>
        </p:spPr>
      </p:pic>
    </p:spTree>
    <p:extLst>
      <p:ext uri="{BB962C8B-B14F-4D97-AF65-F5344CB8AC3E}">
        <p14:creationId xmlns:p14="http://schemas.microsoft.com/office/powerpoint/2010/main" val="191683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XAU Plot</a:t>
            </a:r>
            <a:endParaRPr lang="en-US" dirty="0"/>
          </a:p>
        </p:txBody>
      </p:sp>
      <p:pic>
        <p:nvPicPr>
          <p:cNvPr id="6" name="Content Placeholder 5" descr="XAUPlot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600200"/>
            <a:ext cx="8229600" cy="4813300"/>
          </a:xfrm>
        </p:spPr>
      </p:pic>
    </p:spTree>
    <p:extLst>
      <p:ext uri="{BB962C8B-B14F-4D97-AF65-F5344CB8AC3E}">
        <p14:creationId xmlns:p14="http://schemas.microsoft.com/office/powerpoint/2010/main" val="416352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URUSDPlot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21" b="-3491"/>
          <a:stretch/>
        </p:blipFill>
        <p:spPr>
          <a:xfrm>
            <a:off x="457200" y="641350"/>
            <a:ext cx="8229600" cy="5484813"/>
          </a:xfrm>
        </p:spPr>
      </p:pic>
    </p:spTree>
    <p:extLst>
      <p:ext uri="{BB962C8B-B14F-4D97-AF65-F5344CB8AC3E}">
        <p14:creationId xmlns:p14="http://schemas.microsoft.com/office/powerpoint/2010/main" val="250283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825500"/>
            <a:ext cx="8229600" cy="5300663"/>
          </a:xfrm>
        </p:spPr>
      </p:pic>
    </p:spTree>
    <p:extLst>
      <p:ext uri="{BB962C8B-B14F-4D97-AF65-F5344CB8AC3E}">
        <p14:creationId xmlns:p14="http://schemas.microsoft.com/office/powerpoint/2010/main" val="385047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ug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805925"/>
            <a:ext cx="8229600" cy="5185917"/>
          </a:xfrm>
        </p:spPr>
      </p:pic>
    </p:spTree>
    <p:extLst>
      <p:ext uri="{BB962C8B-B14F-4D97-AF65-F5344CB8AC3E}">
        <p14:creationId xmlns:p14="http://schemas.microsoft.com/office/powerpoint/2010/main" val="72649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2-01 at 12.59.31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609600"/>
            <a:ext cx="8229600" cy="5410200"/>
          </a:xfrm>
        </p:spPr>
      </p:pic>
    </p:spTree>
    <p:extLst>
      <p:ext uri="{BB962C8B-B14F-4D97-AF65-F5344CB8AC3E}">
        <p14:creationId xmlns:p14="http://schemas.microsoft.com/office/powerpoint/2010/main" val="230995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606</TotalTime>
  <Words>629</Words>
  <Application>Microsoft Macintosh PowerPoint</Application>
  <PresentationFormat>On-screen Show (4:3)</PresentationFormat>
  <Paragraphs>88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Currency Purchase  Power </vt:lpstr>
      <vt:lpstr>Background</vt:lpstr>
      <vt:lpstr>4 Ways to Forecast Currency Changes</vt:lpstr>
      <vt:lpstr>XAU_Data.head( )</vt:lpstr>
      <vt:lpstr>XAU Plot</vt:lpstr>
      <vt:lpstr>PowerPoint Presentation</vt:lpstr>
      <vt:lpstr>PowerPoint Presentation</vt:lpstr>
      <vt:lpstr>PowerPoint Presentation</vt:lpstr>
      <vt:lpstr>PowerPoint Presentation</vt:lpstr>
      <vt:lpstr>Linear Regressions</vt:lpstr>
      <vt:lpstr>PowerPoint Presentation</vt:lpstr>
      <vt:lpstr>Summary</vt:lpstr>
      <vt:lpstr>What’s next?</vt:lpstr>
    </vt:vector>
  </TitlesOfParts>
  <Company>Jimbo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Purchase  Power </dc:title>
  <dc:creator>Jimmy  Liang</dc:creator>
  <cp:lastModifiedBy>Jimmy  Liang</cp:lastModifiedBy>
  <cp:revision>24</cp:revision>
  <dcterms:created xsi:type="dcterms:W3CDTF">2015-11-30T20:46:40Z</dcterms:created>
  <dcterms:modified xsi:type="dcterms:W3CDTF">2015-12-01T22:06:35Z</dcterms:modified>
</cp:coreProperties>
</file>