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2" r:id="rId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B3D"/>
    <a:srgbClr val="FFFFFF"/>
    <a:srgbClr val="444446"/>
    <a:srgbClr val="C49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-9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9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2578352-761D-40D4-9E19-3CB392B0D0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9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8" name="矩形 16"/>
          <p:cNvSpPr/>
          <p:nvPr/>
        </p:nvSpPr>
        <p:spPr>
          <a:xfrm>
            <a:off x="907415" y="173990"/>
            <a:ext cx="85559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极限编程：测试驱动开发（TDD）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矩形 37"/>
          <p:cNvSpPr/>
          <p:nvPr/>
        </p:nvSpPr>
        <p:spPr>
          <a:xfrm>
            <a:off x="620713" y="1689100"/>
            <a:ext cx="10563225" cy="42481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90204" pitchFamily="34" charset="0"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1" name="矩形 5"/>
          <p:cNvSpPr/>
          <p:nvPr/>
        </p:nvSpPr>
        <p:spPr>
          <a:xfrm>
            <a:off x="620713" y="1689100"/>
            <a:ext cx="1760537" cy="136525"/>
          </a:xfrm>
          <a:prstGeom prst="rect">
            <a:avLst/>
          </a:prstGeom>
          <a:solidFill>
            <a:srgbClr val="F4BB3D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272" name="矩形 43"/>
          <p:cNvSpPr/>
          <p:nvPr/>
        </p:nvSpPr>
        <p:spPr>
          <a:xfrm>
            <a:off x="2381250" y="1689100"/>
            <a:ext cx="1760538" cy="136525"/>
          </a:xfrm>
          <a:prstGeom prst="rect">
            <a:avLst/>
          </a:prstGeom>
          <a:solidFill>
            <a:srgbClr val="F4BB3D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273" name="矩形 44"/>
          <p:cNvSpPr/>
          <p:nvPr/>
        </p:nvSpPr>
        <p:spPr>
          <a:xfrm>
            <a:off x="4141788" y="1689100"/>
            <a:ext cx="1760537" cy="136525"/>
          </a:xfrm>
          <a:prstGeom prst="rect">
            <a:avLst/>
          </a:prstGeom>
          <a:solidFill>
            <a:srgbClr val="F4BB3D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274" name="矩形 45"/>
          <p:cNvSpPr/>
          <p:nvPr/>
        </p:nvSpPr>
        <p:spPr>
          <a:xfrm>
            <a:off x="5902325" y="1689100"/>
            <a:ext cx="1760538" cy="136525"/>
          </a:xfrm>
          <a:prstGeom prst="rect">
            <a:avLst/>
          </a:prstGeom>
          <a:solidFill>
            <a:srgbClr val="F4BB3D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275" name="矩形 46"/>
          <p:cNvSpPr/>
          <p:nvPr/>
        </p:nvSpPr>
        <p:spPr>
          <a:xfrm>
            <a:off x="7662863" y="1689100"/>
            <a:ext cx="1760537" cy="136525"/>
          </a:xfrm>
          <a:prstGeom prst="rect">
            <a:avLst/>
          </a:prstGeom>
          <a:solidFill>
            <a:srgbClr val="F4BB3D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276" name="矩形 47"/>
          <p:cNvSpPr/>
          <p:nvPr/>
        </p:nvSpPr>
        <p:spPr>
          <a:xfrm>
            <a:off x="9423400" y="1689100"/>
            <a:ext cx="1760538" cy="136525"/>
          </a:xfrm>
          <a:prstGeom prst="rect">
            <a:avLst/>
          </a:prstGeom>
          <a:solidFill>
            <a:srgbClr val="F4BB3D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9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277" name="矩形 7"/>
          <p:cNvSpPr/>
          <p:nvPr/>
        </p:nvSpPr>
        <p:spPr>
          <a:xfrm>
            <a:off x="2053590" y="1885950"/>
            <a:ext cx="576580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90204" pitchFamily="34" charset="0"/>
            </a:pPr>
            <a:r>
              <a:rPr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极限编程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是唯一将开发技术实践提到核心地位、并围绕开发技术实践构建起完整</a:t>
            </a:r>
            <a:r>
              <a:rPr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软件交付流程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的敏捷方法论。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缺少</a:t>
            </a:r>
            <a:r>
              <a:rPr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可重构性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的软件，不可能快速响应变化。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没有高覆盖率、快速运行的</a:t>
            </a:r>
            <a:r>
              <a:rPr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，重构就不可能落地。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测试驱动开发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是获得高质量单元测试集的唯一有效方法。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建立在充分覆盖且运行快速的自动化测试基础上的</a:t>
            </a:r>
            <a:r>
              <a:rPr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是迭代式开发的必要条件。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掌握测试驱动开发的</a:t>
            </a:r>
            <a:r>
              <a:rPr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基本节奏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用测试用例描述沟通需求； 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编写失败的测试，</a:t>
            </a:r>
            <a:r>
              <a:rPr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产品代码； 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精准框定需求范围，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受用终身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的测试驱动开发方法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</a:pP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打好</a:t>
            </a:r>
            <a:r>
              <a:rPr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程序员基本功</a:t>
            </a:r>
            <a:r>
              <a: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、改善工作方式，</a:t>
            </a:r>
            <a:r>
              <a:rPr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提高十倍工作效率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78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2065338"/>
            <a:ext cx="1420813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970645" y="745490"/>
            <a:ext cx="306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主讲人：吕靖，曾磊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7415" y="1217295"/>
            <a:ext cx="823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简介：在各种敏捷方法中，极限编程最为重视软件开发技术</a:t>
            </a:r>
            <a:r>
              <a:rPr lang="zh-CN" altLang="en-US" b="1">
                <a:solidFill>
                  <a:srgbClr val="F4BB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工程实践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red-green-refac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390" y="1825625"/>
            <a:ext cx="3364865" cy="3522980"/>
          </a:xfrm>
          <a:prstGeom prst="rect">
            <a:avLst/>
          </a:prstGeom>
        </p:spPr>
      </p:pic>
      <p:pic>
        <p:nvPicPr>
          <p:cNvPr id="11279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105" y="3571875"/>
            <a:ext cx="942975" cy="2706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文字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方正书宋_GBK</vt:lpstr>
      <vt:lpstr>Wingdings</vt:lpstr>
      <vt:lpstr>Calibri</vt:lpstr>
      <vt:lpstr>Arial Rounded MT Bold</vt:lpstr>
      <vt:lpstr>宋体</vt:lpstr>
      <vt:lpstr>汉仪书宋二KW</vt:lpstr>
      <vt:lpstr>Calibri Light</vt:lpstr>
      <vt:lpstr>Helvetica Neue</vt:lpstr>
      <vt:lpstr>微软雅黑</vt:lpstr>
      <vt:lpstr>Arial Unicode MS</vt:lpstr>
      <vt:lpstr>宋体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Jing</cp:lastModifiedBy>
  <cp:revision>24</cp:revision>
  <dcterms:created xsi:type="dcterms:W3CDTF">2019-11-13T07:42:59Z</dcterms:created>
  <dcterms:modified xsi:type="dcterms:W3CDTF">2019-11-13T07:42:59Z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