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434343"/>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c6e530cef_0_2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c6e530cef_0_2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c6e530cef_0_2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c6e530cef_0_2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c6e530cef_0_2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c6e530cef_0_2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c6e530c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c6e530c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3af9f3a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af9f3a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a24e0b2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a24e0b2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c6e530c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c6e530c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9793c7bf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9793c7bf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793c7bf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793c7bf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9793c7bf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9793c7bf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6171c08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171c08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9793c7bf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9793c7bf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3af9f3a0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af9f3a0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c9267bb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c9267bb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c9267bb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c9267bb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6171c083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6171c083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6171c08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6171c08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c9267bb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c9267bb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c9267bb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c9267bb7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9793c7bf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9793c7bf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hach.com/asset-get.download.jsa?id=7639983816" TargetMode="External"/><Relationship Id="rId4" Type="http://schemas.openxmlformats.org/officeDocument/2006/relationships/hyperlink" Target="https://www.hach.com/asset-get.download-en.jsa?code=558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dfs.semanticscholar.org/6b61/ef0f8e0a1f77808633bcabe919072d84da67.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Nitrogen Removal Efficiency of a Bench-scale</a:t>
            </a:r>
            <a:endParaRPr sz="3000"/>
          </a:p>
          <a:p>
            <a:pPr indent="0" lvl="0" marL="0" rtl="0" algn="ctr">
              <a:spcBef>
                <a:spcPts val="0"/>
              </a:spcBef>
              <a:spcAft>
                <a:spcPts val="0"/>
              </a:spcAft>
              <a:buClr>
                <a:schemeClr val="dk1"/>
              </a:buClr>
              <a:buSzPts val="1100"/>
              <a:buFont typeface="Arial"/>
              <a:buNone/>
            </a:pPr>
            <a:r>
              <a:rPr lang="en" sz="3000"/>
              <a:t>Moving Bed Biofilm Reactor (MBBR) Utilizing</a:t>
            </a:r>
            <a:endParaRPr sz="3000"/>
          </a:p>
          <a:p>
            <a:pPr indent="0" lvl="0" marL="0" rtl="0" algn="ctr">
              <a:spcBef>
                <a:spcPts val="0"/>
              </a:spcBef>
              <a:spcAft>
                <a:spcPts val="0"/>
              </a:spcAft>
              <a:buClr>
                <a:schemeClr val="dk1"/>
              </a:buClr>
              <a:buSzPts val="1100"/>
              <a:buFont typeface="Arial"/>
              <a:buNone/>
            </a:pPr>
            <a:r>
              <a:rPr lang="en" sz="3000"/>
              <a:t>Biodegradable Polylactic Acid (PLA) Biocarriers</a:t>
            </a:r>
            <a:endParaRPr sz="3000"/>
          </a:p>
          <a:p>
            <a:pPr indent="0" lvl="0" marL="0" rtl="0" algn="ctr">
              <a:spcBef>
                <a:spcPts val="0"/>
              </a:spcBef>
              <a:spcAft>
                <a:spcPts val="0"/>
              </a:spcAft>
              <a:buClr>
                <a:schemeClr val="dk1"/>
              </a:buClr>
              <a:buSzPts val="1100"/>
              <a:buFont typeface="Arial"/>
              <a:buNone/>
            </a:pPr>
            <a:r>
              <a:rPr lang="en" sz="3000"/>
              <a:t>Made by Additive Manufacturing</a:t>
            </a:r>
            <a:endParaRPr sz="3000"/>
          </a:p>
          <a:p>
            <a:pPr indent="0" lvl="0" marL="0" rtl="0" algn="l">
              <a:spcBef>
                <a:spcPts val="0"/>
              </a:spcBef>
              <a:spcAft>
                <a:spcPts val="0"/>
              </a:spcAft>
              <a:buNone/>
            </a:pPr>
            <a:r>
              <a:t/>
            </a:r>
            <a:endParaRPr sz="3000"/>
          </a:p>
        </p:txBody>
      </p:sp>
      <p:sp>
        <p:nvSpPr>
          <p:cNvPr id="55" name="Google Shape;55;p13"/>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James Hayes</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3170125" y="863565"/>
            <a:ext cx="5674300" cy="3416370"/>
          </a:xfrm>
          <a:prstGeom prst="rect">
            <a:avLst/>
          </a:prstGeom>
          <a:noFill/>
          <a:ln cap="flat" cmpd="sng" w="9525">
            <a:solidFill>
              <a:schemeClr val="dk2"/>
            </a:solidFill>
            <a:prstDash val="solid"/>
            <a:round/>
            <a:headEnd len="sm" w="sm" type="none"/>
            <a:tailEnd len="sm" w="sm" type="none"/>
          </a:ln>
        </p:spPr>
      </p:pic>
      <p:sp>
        <p:nvSpPr>
          <p:cNvPr id="114" name="Google Shape;114;p22"/>
          <p:cNvSpPr txBox="1"/>
          <p:nvPr/>
        </p:nvSpPr>
        <p:spPr>
          <a:xfrm>
            <a:off x="0" y="1472500"/>
            <a:ext cx="3170100" cy="186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Figure 3:</a:t>
            </a:r>
            <a:r>
              <a:rPr lang="en">
                <a:solidFill>
                  <a:schemeClr val="dk1"/>
                </a:solidFill>
              </a:rPr>
              <a:t> Effluent NOx-N concentrations in reactor A and B during operational period. </a:t>
            </a:r>
            <a:r>
              <a:rPr lang="en">
                <a:solidFill>
                  <a:schemeClr val="dk1"/>
                </a:solidFill>
              </a:rPr>
              <a:t>Effluent ammonia concentration is displayed in milligrams of nitrogen in ammonia per liter.</a:t>
            </a:r>
            <a:r>
              <a:rPr lang="en">
                <a:solidFill>
                  <a:schemeClr val="dk1"/>
                </a:solidFill>
              </a:rPr>
              <a:t> The average effluent NOx-N concentration is significantly higher in reactor A (t &lt; 0.05).</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15" name="Google Shape;115;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3170210" y="863575"/>
            <a:ext cx="5674214" cy="3416350"/>
          </a:xfrm>
          <a:prstGeom prst="rect">
            <a:avLst/>
          </a:prstGeom>
          <a:noFill/>
          <a:ln cap="flat" cmpd="sng" w="9525">
            <a:solidFill>
              <a:schemeClr val="dk2"/>
            </a:solidFill>
            <a:prstDash val="solid"/>
            <a:round/>
            <a:headEnd len="sm" w="sm" type="none"/>
            <a:tailEnd len="sm" w="sm" type="none"/>
          </a:ln>
        </p:spPr>
      </p:pic>
      <p:sp>
        <p:nvSpPr>
          <p:cNvPr id="121" name="Google Shape;121;p23"/>
          <p:cNvSpPr txBox="1"/>
          <p:nvPr/>
        </p:nvSpPr>
        <p:spPr>
          <a:xfrm>
            <a:off x="0" y="1952550"/>
            <a:ext cx="3170100" cy="12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Figure 4:</a:t>
            </a:r>
            <a:r>
              <a:rPr lang="en">
                <a:solidFill>
                  <a:schemeClr val="dk1"/>
                </a:solidFill>
              </a:rPr>
              <a:t> Effluent pH in reactor A and B over operational period. The average pH in reactor B is significantly higher than in reactor A (t &lt; 0.03).</a:t>
            </a:r>
            <a:endParaRPr>
              <a:solidFill>
                <a:schemeClr val="dk1"/>
              </a:solidFill>
            </a:endParaRPr>
          </a:p>
        </p:txBody>
      </p:sp>
      <p:sp>
        <p:nvSpPr>
          <p:cNvPr id="122" name="Google Shape;122;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3170210" y="863578"/>
            <a:ext cx="5674214" cy="3416350"/>
          </a:xfrm>
          <a:prstGeom prst="rect">
            <a:avLst/>
          </a:prstGeom>
          <a:noFill/>
          <a:ln cap="flat" cmpd="sng" w="9525">
            <a:solidFill>
              <a:schemeClr val="dk2"/>
            </a:solidFill>
            <a:prstDash val="solid"/>
            <a:round/>
            <a:headEnd len="sm" w="sm" type="none"/>
            <a:tailEnd len="sm" w="sm" type="none"/>
          </a:ln>
        </p:spPr>
      </p:pic>
      <p:sp>
        <p:nvSpPr>
          <p:cNvPr id="128" name="Google Shape;128;p24"/>
          <p:cNvSpPr txBox="1"/>
          <p:nvPr/>
        </p:nvSpPr>
        <p:spPr>
          <a:xfrm>
            <a:off x="0" y="1646100"/>
            <a:ext cx="3170100" cy="18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Figure 5:</a:t>
            </a:r>
            <a:r>
              <a:rPr lang="en">
                <a:solidFill>
                  <a:schemeClr val="dk1"/>
                </a:solidFill>
              </a:rPr>
              <a:t> Effluent COD concentrations in Reactor A and B over operational period. The average percent COD removal was significantly higher in reactor A (t &lt; 0.05). The average effluent COD concentration was also lower in reactor A.</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29" name="Google Shape;129;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Discussion</a:t>
            </a:r>
            <a:endParaRPr sz="3000"/>
          </a:p>
        </p:txBody>
      </p:sp>
      <p:sp>
        <p:nvSpPr>
          <p:cNvPr id="135" name="Google Shape;135;p25"/>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The results demonstrate that little denitrification occurred in either reactor, so total nitrogen removal was negligible, but nitrification did occur in both.</a:t>
            </a:r>
            <a:endParaRPr sz="2000">
              <a:solidFill>
                <a:schemeClr val="dk1"/>
              </a:solidFill>
            </a:endParaRPr>
          </a:p>
          <a:p>
            <a:pPr indent="-355600" lvl="0" marL="457200" rtl="0" algn="l">
              <a:lnSpc>
                <a:spcPct val="150000"/>
              </a:lnSpc>
              <a:spcBef>
                <a:spcPts val="1000"/>
              </a:spcBef>
              <a:spcAft>
                <a:spcPts val="0"/>
              </a:spcAft>
              <a:buClr>
                <a:schemeClr val="dk1"/>
              </a:buClr>
              <a:buSzPts val="2000"/>
              <a:buChar char="●"/>
            </a:pPr>
            <a:r>
              <a:rPr lang="en" sz="2000">
                <a:solidFill>
                  <a:schemeClr val="dk1"/>
                </a:solidFill>
              </a:rPr>
              <a:t>The lack of denitrification could be explained by the limited time that the reactors had been running. Heterotrophic denitrifying microbes within the biofilm may not have had sufficient time to develop.</a:t>
            </a:r>
            <a:endParaRPr sz="2000">
              <a:solidFill>
                <a:schemeClr val="dk1"/>
              </a:solidFill>
            </a:endParaRPr>
          </a:p>
          <a:p>
            <a:pPr indent="0" lvl="0" marL="457200" rtl="0" algn="l">
              <a:lnSpc>
                <a:spcPct val="200000"/>
              </a:lnSpc>
              <a:spcBef>
                <a:spcPts val="1000"/>
              </a:spcBef>
              <a:spcAft>
                <a:spcPts val="0"/>
              </a:spcAft>
              <a:buClr>
                <a:schemeClr val="dk1"/>
              </a:buClr>
              <a:buSzPts val="1100"/>
              <a:buFont typeface="Arial"/>
              <a:buNone/>
            </a:pPr>
            <a:r>
              <a:t/>
            </a:r>
            <a:endParaRPr>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The difference in nitrification rates was likely a result of several characteristics of the carriers used in this experiment. In reactor B, the high density of PLA (1.2 g/cm</a:t>
            </a:r>
            <a:r>
              <a:rPr baseline="30000" lang="en" sz="2000">
                <a:solidFill>
                  <a:schemeClr val="dk1"/>
                </a:solidFill>
              </a:rPr>
              <a:t>3</a:t>
            </a:r>
            <a:r>
              <a:rPr lang="en" sz="2000">
                <a:solidFill>
                  <a:schemeClr val="dk1"/>
                </a:solidFill>
              </a:rPr>
              <a:t>) lead to negative buoyancy and a lack of movement when a biofilm was attached.</a:t>
            </a:r>
            <a:endParaRPr sz="2000">
              <a:solidFill>
                <a:schemeClr val="dk1"/>
              </a:solidFill>
            </a:endParaRPr>
          </a:p>
          <a:p>
            <a:pPr indent="-342900" lvl="0" marL="457200" rtl="0" algn="l">
              <a:lnSpc>
                <a:spcPct val="150000"/>
              </a:lnSpc>
              <a:spcBef>
                <a:spcPts val="1000"/>
              </a:spcBef>
              <a:spcAft>
                <a:spcPts val="0"/>
              </a:spcAft>
              <a:buClr>
                <a:schemeClr val="dk1"/>
              </a:buClr>
              <a:buSzPts val="1800"/>
              <a:buChar char="●"/>
            </a:pPr>
            <a:r>
              <a:rPr lang="en" sz="2000">
                <a:solidFill>
                  <a:schemeClr val="dk1"/>
                </a:solidFill>
              </a:rPr>
              <a:t>The reduced COD removal in reactor B could be explained by possibility that the heterotrophic microbes in biofilm satisfied their nutritional requirements by utilizing the carbon on which they were growing instead of organics in the wastewater.</a:t>
            </a:r>
            <a:r>
              <a:rPr lang="en">
                <a:solidFill>
                  <a:schemeClr val="dk1"/>
                </a:solidFill>
              </a:rPr>
              <a:t> </a:t>
            </a:r>
            <a:endParaRPr>
              <a:solidFill>
                <a:schemeClr val="dk1"/>
              </a:solidFill>
            </a:endParaRPr>
          </a:p>
          <a:p>
            <a:pPr indent="0" lvl="0" marL="0" rtl="0" algn="l">
              <a:lnSpc>
                <a:spcPct val="200000"/>
              </a:lnSpc>
              <a:spcBef>
                <a:spcPts val="1000"/>
              </a:spcBef>
              <a:spcAft>
                <a:spcPts val="0"/>
              </a:spcAft>
              <a:buNone/>
            </a:pPr>
            <a:r>
              <a:t/>
            </a:r>
            <a:endParaRPr b="1">
              <a:solidFill>
                <a:schemeClr val="dk1"/>
              </a:solidFill>
            </a:endParaRPr>
          </a:p>
          <a:p>
            <a:pPr indent="0" lvl="0" marL="0" rtl="0" algn="l">
              <a:lnSpc>
                <a:spcPct val="200000"/>
              </a:lnSpc>
              <a:spcBef>
                <a:spcPts val="1000"/>
              </a:spcBef>
              <a:spcAft>
                <a:spcPts val="0"/>
              </a:spcAft>
              <a:buNone/>
            </a:pPr>
            <a:r>
              <a:t/>
            </a:r>
            <a:endParaRPr>
              <a:solidFill>
                <a:schemeClr val="dk1"/>
              </a:solidFill>
            </a:endParaRPr>
          </a:p>
          <a:p>
            <a:pPr indent="0" lvl="0" marL="0" rtl="0" algn="l">
              <a:lnSpc>
                <a:spcPct val="200000"/>
              </a:lnSpc>
              <a:spcBef>
                <a:spcPts val="1000"/>
              </a:spcBef>
              <a:spcAft>
                <a:spcPts val="0"/>
              </a:spcAft>
              <a:buNone/>
            </a:pPr>
            <a:r>
              <a:t/>
            </a:r>
            <a:endParaRPr>
              <a:solidFill>
                <a:schemeClr val="dk1"/>
              </a:solidFill>
            </a:endParaRPr>
          </a:p>
          <a:p>
            <a:pPr indent="0" lvl="0" marL="0" rtl="0" algn="l">
              <a:spcBef>
                <a:spcPts val="1000"/>
              </a:spcBef>
              <a:spcAft>
                <a:spcPts val="1600"/>
              </a:spcAft>
              <a:buNone/>
            </a:pPr>
            <a:r>
              <a:t/>
            </a:r>
            <a:endParaRPr/>
          </a:p>
        </p:txBody>
      </p:sp>
      <p:sp>
        <p:nvSpPr>
          <p:cNvPr id="141" name="Google Shape;141;p2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Discussion</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Limitations</a:t>
            </a:r>
            <a:endParaRPr sz="3000"/>
          </a:p>
        </p:txBody>
      </p:sp>
      <p:sp>
        <p:nvSpPr>
          <p:cNvPr id="147" name="Google Shape;147;p27"/>
          <p:cNvSpPr txBox="1"/>
          <p:nvPr>
            <p:ph idx="1" type="body"/>
          </p:nvPr>
        </p:nvSpPr>
        <p:spPr>
          <a:xfrm>
            <a:off x="311700" y="572700"/>
            <a:ext cx="8520600" cy="2250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The benefits or drawbacks of biodegradable carriers could not be clearly observed due to the high density of PLA and its lack of movement within the reactor.</a:t>
            </a:r>
            <a:endParaRPr sz="2000">
              <a:solidFill>
                <a:schemeClr val="dk1"/>
              </a:solidFill>
            </a:endParaRPr>
          </a:p>
          <a:p>
            <a:pPr indent="-355600" lvl="0" marL="457200" rtl="0" algn="l">
              <a:lnSpc>
                <a:spcPct val="150000"/>
              </a:lnSpc>
              <a:spcBef>
                <a:spcPts val="1000"/>
              </a:spcBef>
              <a:spcAft>
                <a:spcPts val="0"/>
              </a:spcAft>
              <a:buClr>
                <a:schemeClr val="dk1"/>
              </a:buClr>
              <a:buSzPts val="2000"/>
              <a:buChar char="●"/>
            </a:pPr>
            <a:r>
              <a:rPr lang="en" sz="2000">
                <a:solidFill>
                  <a:schemeClr val="dk1"/>
                </a:solidFill>
              </a:rPr>
              <a:t>The reactors were run for a limited amount of time, which may not translate to extended periods used for industrial scale MBBR.</a:t>
            </a:r>
            <a:endParaRPr sz="2000">
              <a:solidFill>
                <a:schemeClr val="dk1"/>
              </a:solidFill>
            </a:endParaRPr>
          </a:p>
          <a:p>
            <a:pPr indent="0" lvl="0" marL="457200" rtl="0" algn="l">
              <a:lnSpc>
                <a:spcPct val="150000"/>
              </a:lnSpc>
              <a:spcBef>
                <a:spcPts val="1000"/>
              </a:spcBef>
              <a:spcAft>
                <a:spcPts val="1000"/>
              </a:spcAft>
              <a:buNone/>
            </a:pPr>
            <a:r>
              <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Future Research</a:t>
            </a:r>
            <a:endParaRPr sz="3000"/>
          </a:p>
        </p:txBody>
      </p:sp>
      <p:sp>
        <p:nvSpPr>
          <p:cNvPr id="153" name="Google Shape;153;p28"/>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Other biodegradable materials, such as PCL or PHBV, should be further investigated in regards to biocarriers, especially those materials with lower densities.</a:t>
            </a:r>
            <a:endParaRPr sz="2000">
              <a:solidFill>
                <a:schemeClr val="dk1"/>
              </a:solidFill>
            </a:endParaRPr>
          </a:p>
          <a:p>
            <a:pPr indent="-355600" lvl="0" marL="457200" rtl="0" algn="l">
              <a:lnSpc>
                <a:spcPct val="150000"/>
              </a:lnSpc>
              <a:spcBef>
                <a:spcPts val="1000"/>
              </a:spcBef>
              <a:spcAft>
                <a:spcPts val="0"/>
              </a:spcAft>
              <a:buClr>
                <a:schemeClr val="dk1"/>
              </a:buClr>
              <a:buSzPts val="2000"/>
              <a:buChar char="●"/>
            </a:pPr>
            <a:r>
              <a:rPr lang="en" sz="2000">
                <a:solidFill>
                  <a:schemeClr val="dk1"/>
                </a:solidFill>
              </a:rPr>
              <a:t>These carriers should be tested in reactors over much longer operational periods where significant denitrification might be possible. </a:t>
            </a:r>
            <a:endParaRPr sz="2000">
              <a:solidFill>
                <a:schemeClr val="dk1"/>
              </a:solidFill>
            </a:endParaRPr>
          </a:p>
          <a:p>
            <a:pPr indent="0" lvl="0" marL="0" rtl="0" algn="l">
              <a:lnSpc>
                <a:spcPct val="150000"/>
              </a:lnSpc>
              <a:spcBef>
                <a:spcPts val="1000"/>
              </a:spcBef>
              <a:spcAft>
                <a:spcPts val="100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Conclusions</a:t>
            </a:r>
            <a:endParaRPr sz="3000"/>
          </a:p>
        </p:txBody>
      </p:sp>
      <p:sp>
        <p:nvSpPr>
          <p:cNvPr id="159" name="Google Shape;159;p29"/>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en" sz="2000">
                <a:solidFill>
                  <a:srgbClr val="000000"/>
                </a:solidFill>
              </a:rPr>
              <a:t>Reactor B, which contained PLA carriers, was significantly less effective at nitrification and COD removal. </a:t>
            </a:r>
            <a:endParaRPr sz="2000">
              <a:solidFill>
                <a:srgbClr val="000000"/>
              </a:solidFill>
            </a:endParaRPr>
          </a:p>
          <a:p>
            <a:pPr indent="-355600" lvl="0" marL="457200" rtl="0" algn="l">
              <a:lnSpc>
                <a:spcPct val="150000"/>
              </a:lnSpc>
              <a:spcBef>
                <a:spcPts val="1000"/>
              </a:spcBef>
              <a:spcAft>
                <a:spcPts val="0"/>
              </a:spcAft>
              <a:buClr>
                <a:srgbClr val="000000"/>
              </a:buClr>
              <a:buSzPts val="2000"/>
              <a:buChar char="●"/>
            </a:pPr>
            <a:r>
              <a:rPr lang="en" sz="2000">
                <a:solidFill>
                  <a:srgbClr val="000000"/>
                </a:solidFill>
              </a:rPr>
              <a:t>PLA </a:t>
            </a:r>
            <a:r>
              <a:rPr lang="en" sz="2000">
                <a:solidFill>
                  <a:srgbClr val="000000"/>
                </a:solidFill>
              </a:rPr>
              <a:t>is probably not an effective sole material for use in biocarriers. </a:t>
            </a:r>
            <a:endParaRPr sz="2000">
              <a:solidFill>
                <a:srgbClr val="000000"/>
              </a:solidFill>
            </a:endParaRPr>
          </a:p>
          <a:p>
            <a:pPr indent="-355600" lvl="0" marL="457200" rtl="0" algn="l">
              <a:lnSpc>
                <a:spcPct val="150000"/>
              </a:lnSpc>
              <a:spcBef>
                <a:spcPts val="1000"/>
              </a:spcBef>
              <a:spcAft>
                <a:spcPts val="1000"/>
              </a:spcAft>
              <a:buClr>
                <a:srgbClr val="000000"/>
              </a:buClr>
              <a:buSzPts val="2000"/>
              <a:buChar char="●"/>
            </a:pPr>
            <a:r>
              <a:rPr lang="en" sz="2000">
                <a:solidFill>
                  <a:srgbClr val="000000"/>
                </a:solidFill>
              </a:rPr>
              <a:t>This study highlights the importance of a low density for carriers.</a:t>
            </a:r>
            <a:endParaRPr sz="2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Acknowledgements</a:t>
            </a:r>
            <a:endParaRPr sz="3000"/>
          </a:p>
        </p:txBody>
      </p:sp>
      <p:sp>
        <p:nvSpPr>
          <p:cNvPr id="165" name="Google Shape;165;p30"/>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000000"/>
                </a:solidFill>
              </a:rPr>
              <a:t>I would like to thank:</a:t>
            </a:r>
            <a:endParaRPr sz="2000">
              <a:solidFill>
                <a:srgbClr val="000000"/>
              </a:solidFill>
            </a:endParaRPr>
          </a:p>
          <a:p>
            <a:pPr indent="-355600" lvl="0" marL="457200" rtl="0" algn="l">
              <a:lnSpc>
                <a:spcPct val="150000"/>
              </a:lnSpc>
              <a:spcBef>
                <a:spcPts val="1600"/>
              </a:spcBef>
              <a:spcAft>
                <a:spcPts val="0"/>
              </a:spcAft>
              <a:buClr>
                <a:srgbClr val="000000"/>
              </a:buClr>
              <a:buSzPts val="2000"/>
              <a:buChar char="●"/>
            </a:pPr>
            <a:r>
              <a:rPr lang="en" sz="2000">
                <a:solidFill>
                  <a:srgbClr val="000000"/>
                </a:solidFill>
              </a:rPr>
              <a:t>My parents, my sister, and the rest of my family for their support. </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en" sz="2000">
                <a:solidFill>
                  <a:srgbClr val="000000"/>
                </a:solidFill>
              </a:rPr>
              <a:t>Ms. Sarah Lotfikatouli and Dr. Xinwei Mao for their guidance and assistance in this project.</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en" sz="2000">
                <a:solidFill>
                  <a:srgbClr val="000000"/>
                </a:solidFill>
              </a:rPr>
              <a:t>My research teacher Mrs. Barbara Franklin</a:t>
            </a:r>
            <a:endParaRPr sz="2000">
              <a:solidFill>
                <a:srgbClr val="000000"/>
              </a:solidFill>
            </a:endParaRPr>
          </a:p>
          <a:p>
            <a:pPr indent="0" lvl="0" marL="0" rtl="0" algn="l">
              <a:lnSpc>
                <a:spcPct val="200000"/>
              </a:lnSpc>
              <a:spcBef>
                <a:spcPts val="1600"/>
              </a:spcBef>
              <a:spcAft>
                <a:spcPts val="1600"/>
              </a:spcAft>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Bibliography</a:t>
            </a:r>
            <a:endParaRPr sz="3000"/>
          </a:p>
        </p:txBody>
      </p:sp>
      <p:sp>
        <p:nvSpPr>
          <p:cNvPr id="171" name="Google Shape;171;p31"/>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Barwal, A., &amp; Chaudhary, R. (2014). To study the performance of biocarriers in moving bed biofilm reactor (MBBR) technology and kinetics of biofilm for retrofitting the existing aerobic treatment systems: A review. Reviews in Environmental Science and Bio/Technology, 13(3), 285-299. doi:10.1007/s11157-014-9333-7</a:t>
            </a:r>
            <a:endParaRPr sz="1200">
              <a:solidFill>
                <a:srgbClr val="000000"/>
              </a:solidFill>
            </a:endParaRPr>
          </a:p>
          <a:p>
            <a:pPr indent="0" lvl="0" marL="0" rtl="0" algn="l">
              <a:lnSpc>
                <a:spcPct val="100000"/>
              </a:lnSpc>
              <a:spcBef>
                <a:spcPts val="1600"/>
              </a:spcBef>
              <a:spcAft>
                <a:spcPts val="0"/>
              </a:spcAft>
              <a:buNone/>
            </a:pPr>
            <a:r>
              <a:rPr lang="en" sz="1200">
                <a:solidFill>
                  <a:srgbClr val="000000"/>
                </a:solidFill>
              </a:rPr>
              <a:t>Boley, A., Müller, W., &amp; Haider, G. (2000). Biodegradable polymers as solid substrate and biofilm carrier for denitrification in recirculated aquaculture systems. Aquacultural Engineering, 22(1-2), 75-85. doi:10.1016/s0144-8609(00)00033-9</a:t>
            </a:r>
            <a:endParaRPr sz="1200">
              <a:solidFill>
                <a:srgbClr val="000000"/>
              </a:solidFill>
            </a:endParaRPr>
          </a:p>
          <a:p>
            <a:pPr indent="0" lvl="0" marL="0" rtl="0" algn="l">
              <a:lnSpc>
                <a:spcPct val="100000"/>
              </a:lnSpc>
              <a:spcBef>
                <a:spcPts val="1600"/>
              </a:spcBef>
              <a:spcAft>
                <a:spcPts val="0"/>
              </a:spcAft>
              <a:buNone/>
            </a:pPr>
            <a:r>
              <a:rPr lang="en" sz="1200">
                <a:solidFill>
                  <a:srgbClr val="000000"/>
                </a:solidFill>
              </a:rPr>
              <a:t>Dong, Y., Fan, S., Shen, Y., Yang, J., Yan, P., Chen, Y., . . . Liu, S. (2015). A Novel Bio-carrier Fabricated Using 3D Printing Technique for Wastewater Treatment. Scientific Reports, 5(1). doi:10.1038/srep12400</a:t>
            </a:r>
            <a:endParaRPr sz="1200">
              <a:solidFill>
                <a:srgbClr val="000000"/>
              </a:solidFill>
            </a:endParaRPr>
          </a:p>
          <a:p>
            <a:pPr indent="0" lvl="0" marL="0" rtl="0" algn="l">
              <a:lnSpc>
                <a:spcPct val="100000"/>
              </a:lnSpc>
              <a:spcBef>
                <a:spcPts val="1600"/>
              </a:spcBef>
              <a:spcAft>
                <a:spcPts val="0"/>
              </a:spcAft>
              <a:buNone/>
            </a:pPr>
            <a:r>
              <a:rPr lang="en" sz="1200">
                <a:solidFill>
                  <a:srgbClr val="000000"/>
                </a:solidFill>
              </a:rPr>
              <a:t>Elliott, O. , Gray, S. , McClay, M. , Nassief, B. , Nunnelley, A. , Vogt, E. , Ekong, J. , Kardel, K., Khoshkhoo, A. , Proaño, G. , Blersch, D. M. and Carrano, A. L. (2017), Design and Manufacturing of High Surface Area 3D‐Printed Media for Moving Bed Bioreactors for Wastewater Treatment. Journal of Contemporary Water Research &amp; Education, 160: 144-156.doi:10.1111/j.1936-704X.2017.03246.x</a:t>
            </a:r>
            <a:endParaRPr sz="1200">
              <a:solidFill>
                <a:srgbClr val="000000"/>
              </a:solidFill>
            </a:endParaRPr>
          </a:p>
          <a:p>
            <a:pPr indent="0" lvl="0" marL="0" rtl="0" algn="l">
              <a:lnSpc>
                <a:spcPct val="100000"/>
              </a:lnSpc>
              <a:spcBef>
                <a:spcPts val="1600"/>
              </a:spcBef>
              <a:spcAft>
                <a:spcPts val="0"/>
              </a:spcAft>
              <a:buNone/>
            </a:pPr>
            <a:r>
              <a:rPr lang="en" sz="1200">
                <a:solidFill>
                  <a:srgbClr val="000000"/>
                </a:solidFill>
              </a:rPr>
              <a:t>Hach Company. (2015). Nitrate, HR [PDF file]. Retrieved from https://www.hach.com/asset-get.download-en.jsa?id=7639983738</a:t>
            </a:r>
            <a:endParaRPr sz="1200">
              <a:solidFill>
                <a:srgbClr val="000000"/>
              </a:solidFill>
            </a:endParaRPr>
          </a:p>
          <a:p>
            <a:pPr indent="0" lvl="0" marL="0" rtl="0" algn="l">
              <a:lnSpc>
                <a:spcPct val="100000"/>
              </a:lnSpc>
              <a:spcBef>
                <a:spcPts val="1600"/>
              </a:spcBef>
              <a:spcAft>
                <a:spcPts val="0"/>
              </a:spcAft>
              <a:buNone/>
            </a:pPr>
            <a:r>
              <a:rPr lang="en" sz="1200">
                <a:solidFill>
                  <a:srgbClr val="000000"/>
                </a:solidFill>
              </a:rPr>
              <a:t>Hach Company. (2014). Oxygen Demand, Chemical [PDF file]. Retrieved from </a:t>
            </a:r>
            <a:r>
              <a:rPr lang="en" sz="1200">
                <a:solidFill>
                  <a:srgbClr val="000000"/>
                </a:solidFill>
                <a:uFill>
                  <a:noFill/>
                </a:uFill>
                <a:hlinkClick r:id="rId3"/>
              </a:rPr>
              <a:t>https://www.hach.com/asset-get.download.jsa?id=7639983816</a:t>
            </a:r>
            <a:endParaRPr sz="1200">
              <a:solidFill>
                <a:srgbClr val="000000"/>
              </a:solidFill>
            </a:endParaRPr>
          </a:p>
          <a:p>
            <a:pPr indent="0" lvl="0" marL="0" rtl="0" algn="l">
              <a:lnSpc>
                <a:spcPct val="100000"/>
              </a:lnSpc>
              <a:spcBef>
                <a:spcPts val="1600"/>
              </a:spcBef>
              <a:spcAft>
                <a:spcPts val="0"/>
              </a:spcAft>
              <a:buClr>
                <a:schemeClr val="dk1"/>
              </a:buClr>
              <a:buSzPts val="1100"/>
              <a:buFont typeface="Arial"/>
              <a:buNone/>
            </a:pPr>
            <a:r>
              <a:rPr lang="en" sz="1200">
                <a:solidFill>
                  <a:srgbClr val="000000"/>
                </a:solidFill>
              </a:rPr>
              <a:t>Hach Company. (2017). Nitrogen, Ammonia [PDF file]. Retrieved from </a:t>
            </a:r>
            <a:r>
              <a:rPr lang="en" sz="1200">
                <a:solidFill>
                  <a:srgbClr val="000000"/>
                </a:solidFill>
                <a:uFill>
                  <a:noFill/>
                </a:uFill>
                <a:hlinkClick r:id="rId4"/>
              </a:rPr>
              <a:t>https://www.hach.com/asset-get.download-en.jsa?code=55835</a:t>
            </a:r>
            <a:endParaRPr sz="1200">
              <a:solidFill>
                <a:srgbClr val="000000"/>
              </a:solidFill>
            </a:endParaRPr>
          </a:p>
          <a:p>
            <a:pPr indent="0" lvl="0" marL="0" rtl="0" algn="l">
              <a:lnSpc>
                <a:spcPct val="100000"/>
              </a:lnSpc>
              <a:spcBef>
                <a:spcPts val="1600"/>
              </a:spcBef>
              <a:spcAft>
                <a:spcPts val="0"/>
              </a:spcAft>
              <a:buNone/>
            </a:pPr>
            <a:r>
              <a:t/>
            </a:r>
            <a:endParaRPr sz="1200">
              <a:solidFill>
                <a:srgbClr val="000000"/>
              </a:solidFill>
            </a:endParaRPr>
          </a:p>
          <a:p>
            <a:pPr indent="0" lvl="0" marL="0" rtl="0" algn="l">
              <a:lnSpc>
                <a:spcPct val="100000"/>
              </a:lnSpc>
              <a:spcBef>
                <a:spcPts val="1600"/>
              </a:spcBef>
              <a:spcAft>
                <a:spcPts val="160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Review of Literature</a:t>
            </a:r>
            <a:endParaRPr sz="3000"/>
          </a:p>
        </p:txBody>
      </p:sp>
      <p:sp>
        <p:nvSpPr>
          <p:cNvPr id="61" name="Google Shape;61;p14"/>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en" sz="2000">
                <a:solidFill>
                  <a:srgbClr val="000000"/>
                </a:solidFill>
              </a:rPr>
              <a:t>In this study, a Moving Bed Biofilm Reactor (MBBR) is used to remove nitrogen from wastewater. MBBR provides a high efficiency at COD (Chemical Oxygen Demand) and TN (Total Nitrogen) removal (Ødegaard et al., 1999).</a:t>
            </a:r>
            <a:endParaRPr sz="2000">
              <a:solidFill>
                <a:srgbClr val="000000"/>
              </a:solidFill>
            </a:endParaRPr>
          </a:p>
          <a:p>
            <a:pPr indent="-355600" lvl="0" marL="457200" rtl="0" algn="l">
              <a:lnSpc>
                <a:spcPct val="150000"/>
              </a:lnSpc>
              <a:spcBef>
                <a:spcPts val="1000"/>
              </a:spcBef>
              <a:spcAft>
                <a:spcPts val="0"/>
              </a:spcAft>
              <a:buClr>
                <a:srgbClr val="000000"/>
              </a:buClr>
              <a:buSzPts val="2000"/>
              <a:buChar char="●"/>
            </a:pPr>
            <a:r>
              <a:rPr lang="en" sz="2000">
                <a:solidFill>
                  <a:srgbClr val="000000"/>
                </a:solidFill>
              </a:rPr>
              <a:t>MBBR utilizes biocarriers, defined as a media support for biological agents (microorganisms in biofilm) used to remove contaminants (Yoon, 2016).</a:t>
            </a:r>
            <a:endParaRPr sz="2000">
              <a:solidFill>
                <a:srgbClr val="000000"/>
              </a:solidFill>
            </a:endParaRPr>
          </a:p>
          <a:p>
            <a:pPr indent="-355600" lvl="0" marL="457200" rtl="0" algn="l">
              <a:lnSpc>
                <a:spcPct val="150000"/>
              </a:lnSpc>
              <a:spcBef>
                <a:spcPts val="1000"/>
              </a:spcBef>
              <a:spcAft>
                <a:spcPts val="0"/>
              </a:spcAft>
              <a:buClr>
                <a:schemeClr val="dk1"/>
              </a:buClr>
              <a:buSzPts val="2000"/>
              <a:buChar char="●"/>
            </a:pPr>
            <a:r>
              <a:rPr lang="en" sz="2000">
                <a:solidFill>
                  <a:schemeClr val="dk1"/>
                </a:solidFill>
              </a:rPr>
              <a:t>The biofilm provides both aerobic and anoxic conditions, which suits growth of both nitrifying and denitrifying microbes (He et al., 2018).</a:t>
            </a:r>
            <a:endParaRPr sz="2000">
              <a:solidFill>
                <a:schemeClr val="dk1"/>
              </a:solidFill>
            </a:endParaRPr>
          </a:p>
          <a:p>
            <a:pPr indent="0" lvl="0" marL="457200" rtl="0" algn="l">
              <a:lnSpc>
                <a:spcPct val="150000"/>
              </a:lnSpc>
              <a:spcBef>
                <a:spcPts val="1000"/>
              </a:spcBef>
              <a:spcAft>
                <a:spcPts val="0"/>
              </a:spcAft>
              <a:buNone/>
            </a:pPr>
            <a:r>
              <a:t/>
            </a:r>
            <a:endParaRPr sz="2000">
              <a:solidFill>
                <a:srgbClr val="000000"/>
              </a:solidFill>
            </a:endParaRPr>
          </a:p>
          <a:p>
            <a:pPr indent="0" lvl="0" marL="0" rtl="0" algn="l">
              <a:lnSpc>
                <a:spcPct val="200000"/>
              </a:lnSpc>
              <a:spcBef>
                <a:spcPts val="1000"/>
              </a:spcBef>
              <a:spcAft>
                <a:spcPts val="100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5" name="Shape 175"/>
        <p:cNvGrpSpPr/>
        <p:nvPr/>
      </p:nvGrpSpPr>
      <p:grpSpPr>
        <a:xfrm>
          <a:off x="0" y="0"/>
          <a:ext cx="0" cy="0"/>
          <a:chOff x="0" y="0"/>
          <a:chExt cx="0" cy="0"/>
        </a:xfrm>
      </p:grpSpPr>
      <p:sp>
        <p:nvSpPr>
          <p:cNvPr id="176" name="Google Shape;176;p32"/>
          <p:cNvSpPr txBox="1"/>
          <p:nvPr>
            <p:ph idx="1" type="body"/>
          </p:nvPr>
        </p:nvSpPr>
        <p:spPr>
          <a:xfrm>
            <a:off x="311700" y="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rPr>
              <a:t>He, Q., Yin, F., Li, H., Wang, Y., Xu, J., &amp; Ai, H. (2018). Suitable flow pattern increases the removal efficiency of nitrogen in gravity sewers: A suitable anoxic and aerobic environment in biofilms. Environmental Science and Pollution Research, 25(16), 15743-15753. doi:10.1007/s11356-018-1768-x</a:t>
            </a:r>
            <a:endParaRPr sz="1200">
              <a:solidFill>
                <a:schemeClr val="dk1"/>
              </a:solidFill>
            </a:endParaRPr>
          </a:p>
          <a:p>
            <a:pPr indent="0" lvl="0" marL="0" rtl="0" algn="l">
              <a:lnSpc>
                <a:spcPct val="100000"/>
              </a:lnSpc>
              <a:spcBef>
                <a:spcPts val="1600"/>
              </a:spcBef>
              <a:spcAft>
                <a:spcPts val="0"/>
              </a:spcAft>
              <a:buNone/>
            </a:pPr>
            <a:r>
              <a:rPr lang="en" sz="1200">
                <a:solidFill>
                  <a:schemeClr val="dk1"/>
                </a:solidFill>
              </a:rPr>
              <a:t>OECD (Organisation for Economic Co-operation and Development). (2009). OECD Guidelines For the Testing of Chemicals [PDF file], OECD publishing, Paris. Retrieved from http://www.oecd.org/chemicalsafety/testing/43735667.pdf</a:t>
            </a:r>
            <a:endParaRPr sz="12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rPr>
              <a:t>Wu, W., Yang, F., &amp; Yang, L. (2012). Biological denitrification with a novel biodegradable polymer as carbon source and biofilm carrier. Bioresource Technology, 118, 136-140.doi:10.1016/j.biortech.2012.04.066</a:t>
            </a:r>
            <a:endParaRPr sz="12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rPr>
              <a:t>Yoon, S. (2016, March 29). Biocarriers to reduce membrane fouling. Retrieved from http://onlinembr.info/fouling/biocarriers-to-reduce-membrane-fouling/</a:t>
            </a:r>
            <a:endParaRPr sz="12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rPr>
              <a:t>Zhao, J., Feng, L., Yang, G., Dai, J., &amp; Mu, J. (2017). Development of simultaneous nitrification-denitrification (SND) in biofilm reactors with partially coupled a novel biodegradable carrier for nitrogen-rich water purification. Bioresource Technology, 243, 800-809. doi:10.1016/j.biortech.2017.06.127</a:t>
            </a:r>
            <a:endParaRPr sz="1200">
              <a:solidFill>
                <a:schemeClr val="dk1"/>
              </a:solidFill>
            </a:endParaRPr>
          </a:p>
          <a:p>
            <a:pPr indent="0" lvl="0" marL="0" rtl="0" algn="l">
              <a:lnSpc>
                <a:spcPct val="100000"/>
              </a:lnSpc>
              <a:spcBef>
                <a:spcPts val="1600"/>
              </a:spcBef>
              <a:spcAft>
                <a:spcPts val="0"/>
              </a:spcAft>
              <a:buNone/>
            </a:pPr>
            <a:r>
              <a:rPr lang="en" sz="1200">
                <a:solidFill>
                  <a:schemeClr val="dk1"/>
                </a:solidFill>
              </a:rPr>
              <a:t>Ødegaard, H. (</a:t>
            </a:r>
            <a:r>
              <a:rPr lang="en" sz="1200">
                <a:solidFill>
                  <a:srgbClr val="000000"/>
                </a:solidFill>
              </a:rPr>
              <a:t>1999). The Moving Bed Biofilm Reactor [PDF file]. Water Environmental Engineering and Reuse of Water, 250-305. Retrieved from </a:t>
            </a:r>
            <a:r>
              <a:rPr lang="en" sz="1200">
                <a:solidFill>
                  <a:srgbClr val="000000"/>
                </a:solidFill>
                <a:uFill>
                  <a:noFill/>
                </a:uFill>
                <a:hlinkClick r:id="rId3"/>
              </a:rPr>
              <a:t>https://pdfs.semanticscholar.org/6b61/ef0f8e0a1f77808633bcabe919072d84da67.pdf</a:t>
            </a:r>
            <a:r>
              <a:rPr lang="en" sz="1200">
                <a:solidFill>
                  <a:srgbClr val="000000"/>
                </a:solidFill>
              </a:rPr>
              <a:t>.</a:t>
            </a:r>
            <a:endParaRPr sz="1200">
              <a:solidFill>
                <a:srgbClr val="000000"/>
              </a:solidFill>
            </a:endParaRPr>
          </a:p>
          <a:p>
            <a:pPr indent="0" lvl="0" marL="0" rtl="0" algn="l">
              <a:lnSpc>
                <a:spcPct val="100000"/>
              </a:lnSpc>
              <a:spcBef>
                <a:spcPts val="1600"/>
              </a:spcBef>
              <a:spcAft>
                <a:spcPts val="0"/>
              </a:spcAft>
              <a:buNone/>
            </a:pPr>
            <a:r>
              <a:rPr lang="en" sz="1200">
                <a:solidFill>
                  <a:schemeClr val="dk1"/>
                </a:solidFill>
              </a:rPr>
              <a:t>Ødegaard, H., Gisvold, B., Strickland, J. (2000). The influence of carrier size and shape in the moving bed biofilm process. Water Sci Technol 1 February 2000; 41 (4-5): 383–391. doi: 10.2166/wst.2000.0470</a:t>
            </a:r>
            <a:endParaRPr sz="1200">
              <a:solidFill>
                <a:schemeClr val="dk1"/>
              </a:solidFill>
            </a:endParaRPr>
          </a:p>
          <a:p>
            <a:pPr indent="0" lvl="0" marL="0" rtl="0" algn="l">
              <a:spcBef>
                <a:spcPts val="1600"/>
              </a:spcBef>
              <a:spcAft>
                <a:spcPts val="0"/>
              </a:spcAft>
              <a:buClr>
                <a:schemeClr val="dk1"/>
              </a:buClr>
              <a:buSzPts val="1100"/>
              <a:buFont typeface="Arial"/>
              <a:buNone/>
            </a:pPr>
            <a:r>
              <a:t/>
            </a:r>
            <a:endParaRPr sz="1200">
              <a:solidFill>
                <a:schemeClr val="dk1"/>
              </a:solidFill>
            </a:endParaRPr>
          </a:p>
          <a:p>
            <a:pPr indent="0" lvl="0" marL="0" rtl="0" algn="l">
              <a:spcBef>
                <a:spcPts val="1600"/>
              </a:spcBef>
              <a:spcAft>
                <a:spcPts val="0"/>
              </a:spcAft>
              <a:buClr>
                <a:schemeClr val="dk1"/>
              </a:buClr>
              <a:buSzPts val="1100"/>
              <a:buFont typeface="Arial"/>
              <a:buNone/>
            </a:pPr>
            <a:r>
              <a:t/>
            </a:r>
            <a:endParaRPr sz="1200">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Nitrogen Removal Efficiency of a Bench-scale</a:t>
            </a:r>
            <a:endParaRPr sz="3000"/>
          </a:p>
          <a:p>
            <a:pPr indent="0" lvl="0" marL="0" rtl="0" algn="ctr">
              <a:spcBef>
                <a:spcPts val="0"/>
              </a:spcBef>
              <a:spcAft>
                <a:spcPts val="0"/>
              </a:spcAft>
              <a:buClr>
                <a:schemeClr val="dk1"/>
              </a:buClr>
              <a:buSzPts val="1100"/>
              <a:buFont typeface="Arial"/>
              <a:buNone/>
            </a:pPr>
            <a:r>
              <a:rPr lang="en" sz="3000"/>
              <a:t>Moving Bed Biofilm Reactor (MBBR) Utilizing</a:t>
            </a:r>
            <a:endParaRPr sz="3000"/>
          </a:p>
          <a:p>
            <a:pPr indent="0" lvl="0" marL="0" rtl="0" algn="ctr">
              <a:spcBef>
                <a:spcPts val="0"/>
              </a:spcBef>
              <a:spcAft>
                <a:spcPts val="0"/>
              </a:spcAft>
              <a:buClr>
                <a:schemeClr val="dk1"/>
              </a:buClr>
              <a:buSzPts val="1100"/>
              <a:buFont typeface="Arial"/>
              <a:buNone/>
            </a:pPr>
            <a:r>
              <a:rPr lang="en" sz="3000"/>
              <a:t>Biodegradable Polylactic Acid (PLA) Biocarriers</a:t>
            </a:r>
            <a:endParaRPr sz="3000"/>
          </a:p>
          <a:p>
            <a:pPr indent="0" lvl="0" marL="0" rtl="0" algn="ctr">
              <a:spcBef>
                <a:spcPts val="0"/>
              </a:spcBef>
              <a:spcAft>
                <a:spcPts val="0"/>
              </a:spcAft>
              <a:buClr>
                <a:schemeClr val="dk1"/>
              </a:buClr>
              <a:buSzPts val="1100"/>
              <a:buFont typeface="Arial"/>
              <a:buNone/>
            </a:pPr>
            <a:r>
              <a:rPr lang="en" sz="3000"/>
              <a:t>Made by Additive Manufacturing</a:t>
            </a:r>
            <a:endParaRPr sz="3000"/>
          </a:p>
          <a:p>
            <a:pPr indent="0" lvl="0" marL="0" rtl="0" algn="l">
              <a:spcBef>
                <a:spcPts val="0"/>
              </a:spcBef>
              <a:spcAft>
                <a:spcPts val="0"/>
              </a:spcAft>
              <a:buNone/>
            </a:pPr>
            <a:r>
              <a:t/>
            </a:r>
            <a:endParaRPr sz="3000"/>
          </a:p>
        </p:txBody>
      </p:sp>
      <p:sp>
        <p:nvSpPr>
          <p:cNvPr id="182" name="Google Shape;182;p33"/>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000000"/>
                </a:solidFill>
              </a:rPr>
              <a:t>James Hayes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Review of Literature</a:t>
            </a:r>
            <a:endParaRPr sz="3000"/>
          </a:p>
        </p:txBody>
      </p:sp>
      <p:sp>
        <p:nvSpPr>
          <p:cNvPr id="67" name="Google Shape;67;p15"/>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Most biocarrier materials, such as polyethylene (PE), are relatively inert. However, some carriers can be made of biodegradable materials, which allows them to be degraded as a source of carbon by heterotrophic denitrifying bacteria (Boley et al., 2000). </a:t>
            </a:r>
            <a:endParaRPr sz="2000">
              <a:solidFill>
                <a:schemeClr val="dk1"/>
              </a:solidFill>
            </a:endParaRPr>
          </a:p>
          <a:p>
            <a:pPr indent="-355600" lvl="0" marL="457200" rtl="0" algn="l">
              <a:lnSpc>
                <a:spcPct val="150000"/>
              </a:lnSpc>
              <a:spcBef>
                <a:spcPts val="1000"/>
              </a:spcBef>
              <a:spcAft>
                <a:spcPts val="0"/>
              </a:spcAft>
              <a:buClr>
                <a:schemeClr val="dk1"/>
              </a:buClr>
              <a:buSzPts val="2000"/>
              <a:buChar char="●"/>
            </a:pPr>
            <a:r>
              <a:rPr lang="en" sz="2000">
                <a:solidFill>
                  <a:schemeClr val="dk1"/>
                </a:solidFill>
              </a:rPr>
              <a:t>Biodegradable carriers may help heterotrophic denitrification to occur when the C:N ratio is low without any extra maintenance or addition of liquid carbon sources (Zhao et al., 2017).</a:t>
            </a:r>
            <a:endParaRPr sz="2000">
              <a:solidFill>
                <a:schemeClr val="dk1"/>
              </a:solidFill>
            </a:endParaRPr>
          </a:p>
          <a:p>
            <a:pPr indent="-355600" lvl="0" marL="457200" rtl="0" algn="l">
              <a:lnSpc>
                <a:spcPct val="150000"/>
              </a:lnSpc>
              <a:spcBef>
                <a:spcPts val="1000"/>
              </a:spcBef>
              <a:spcAft>
                <a:spcPts val="0"/>
              </a:spcAft>
              <a:buClr>
                <a:srgbClr val="F3F3F3"/>
              </a:buClr>
              <a:buSzPts val="2000"/>
              <a:buChar char="●"/>
            </a:pPr>
            <a:r>
              <a:rPr lang="en" sz="2000">
                <a:solidFill>
                  <a:srgbClr val="F3F3F3"/>
                </a:solidFill>
              </a:rPr>
              <a:t>alleviate this problem. They may help </a:t>
            </a:r>
            <a:endParaRPr sz="2000">
              <a:solidFill>
                <a:srgbClr val="F3F3F3"/>
              </a:solidFill>
            </a:endParaRPr>
          </a:p>
          <a:p>
            <a:pPr indent="0" lvl="0" marL="0" rtl="0" algn="l">
              <a:lnSpc>
                <a:spcPct val="150000"/>
              </a:lnSpc>
              <a:spcBef>
                <a:spcPts val="1000"/>
              </a:spcBef>
              <a:spcAft>
                <a:spcPts val="0"/>
              </a:spcAft>
              <a:buNone/>
            </a:pPr>
            <a:r>
              <a:t/>
            </a:r>
            <a:endParaRPr sz="2000">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Review of Literature</a:t>
            </a:r>
            <a:endParaRPr sz="3000"/>
          </a:p>
        </p:txBody>
      </p:sp>
      <p:sp>
        <p:nvSpPr>
          <p:cNvPr id="73" name="Google Shape;73;p16"/>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It has been reported in the literature that additive manufacturing has been used to create biocarriers (Dong et al., 2015) (Elliott et al., 2017). In fact, one of the most common 3D printing filaments, polylactic acid (PLA), is biodegradable and can be used in carriers (Wu et al., 2012).</a:t>
            </a:r>
            <a:endParaRPr sz="2000">
              <a:solidFill>
                <a:schemeClr val="dk1"/>
              </a:solidFill>
            </a:endParaRPr>
          </a:p>
          <a:p>
            <a:pPr indent="0" lvl="0" marL="0" rtl="0" algn="l">
              <a:spcBef>
                <a:spcPts val="1000"/>
              </a:spcBef>
              <a:spcAft>
                <a:spcPts val="16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Hypothesis </a:t>
            </a:r>
            <a:endParaRPr sz="3000"/>
          </a:p>
        </p:txBody>
      </p:sp>
      <p:sp>
        <p:nvSpPr>
          <p:cNvPr id="79" name="Google Shape;79;p17"/>
          <p:cNvSpPr txBox="1"/>
          <p:nvPr>
            <p:ph idx="1" type="body"/>
          </p:nvPr>
        </p:nvSpPr>
        <p:spPr>
          <a:xfrm>
            <a:off x="311700" y="572700"/>
            <a:ext cx="8520600" cy="1571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en" sz="2000">
                <a:solidFill>
                  <a:srgbClr val="000000"/>
                </a:solidFill>
              </a:rPr>
              <a:t>A MBBR utilizing biodegradable polylactic acid (PLA) carriers will achieve more nitrification, denitrification, and COD removal </a:t>
            </a:r>
            <a:r>
              <a:rPr lang="en" sz="2000">
                <a:solidFill>
                  <a:srgbClr val="000000"/>
                </a:solidFill>
              </a:rPr>
              <a:t>efficiency</a:t>
            </a:r>
            <a:r>
              <a:rPr lang="en" sz="2000">
                <a:solidFill>
                  <a:srgbClr val="000000"/>
                </a:solidFill>
              </a:rPr>
              <a:t> than a reactor using K1 carriers.</a:t>
            </a:r>
            <a:endParaRPr sz="2000">
              <a:solidFill>
                <a:srgbClr val="000000"/>
              </a:solidFill>
            </a:endParaRPr>
          </a:p>
          <a:p>
            <a:pPr indent="0" lvl="0" marL="0" rtl="0" algn="l">
              <a:lnSpc>
                <a:spcPct val="200000"/>
              </a:lnSpc>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457200" rtl="0" algn="l">
              <a:spcBef>
                <a:spcPts val="1000"/>
              </a:spcBef>
              <a:spcAft>
                <a:spcPts val="1600"/>
              </a:spcAft>
              <a:buNone/>
            </a:pPr>
            <a:r>
              <a:t/>
            </a:r>
            <a:endParaRPr>
              <a:solidFill>
                <a:srgbClr val="000000"/>
              </a:solidFill>
            </a:endParaRPr>
          </a:p>
        </p:txBody>
      </p:sp>
      <p:sp>
        <p:nvSpPr>
          <p:cNvPr id="80" name="Google Shape;80;p17"/>
          <p:cNvSpPr txBox="1"/>
          <p:nvPr/>
        </p:nvSpPr>
        <p:spPr>
          <a:xfrm>
            <a:off x="311700" y="1999050"/>
            <a:ext cx="733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rPr>
              <a:t>Objectives</a:t>
            </a:r>
            <a:endParaRPr sz="3000">
              <a:solidFill>
                <a:schemeClr val="dk1"/>
              </a:solidFill>
            </a:endParaRPr>
          </a:p>
          <a:p>
            <a:pPr indent="0" lvl="0" marL="0" rtl="0" algn="l">
              <a:spcBef>
                <a:spcPts val="0"/>
              </a:spcBef>
              <a:spcAft>
                <a:spcPts val="0"/>
              </a:spcAft>
              <a:buNone/>
            </a:pPr>
            <a:r>
              <a:t/>
            </a:r>
            <a:endParaRPr/>
          </a:p>
        </p:txBody>
      </p:sp>
      <p:sp>
        <p:nvSpPr>
          <p:cNvPr id="81" name="Google Shape;81;p17"/>
          <p:cNvSpPr txBox="1"/>
          <p:nvPr/>
        </p:nvSpPr>
        <p:spPr>
          <a:xfrm>
            <a:off x="311700" y="2571750"/>
            <a:ext cx="8520600" cy="856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Create a biocarrier design with a high surface area using 3D modeling software.</a:t>
            </a:r>
            <a:endParaRPr sz="2000">
              <a:solidFill>
                <a:schemeClr val="dk1"/>
              </a:solidFill>
            </a:endParaRPr>
          </a:p>
          <a:p>
            <a:pPr indent="-355600" lvl="0" marL="457200" rtl="0" algn="l">
              <a:lnSpc>
                <a:spcPct val="150000"/>
              </a:lnSpc>
              <a:spcBef>
                <a:spcPts val="1000"/>
              </a:spcBef>
              <a:spcAft>
                <a:spcPts val="0"/>
              </a:spcAft>
              <a:buClr>
                <a:schemeClr val="dk1"/>
              </a:buClr>
              <a:buSzPts val="2000"/>
              <a:buChar char="●"/>
            </a:pPr>
            <a:r>
              <a:rPr lang="en" sz="2000">
                <a:solidFill>
                  <a:schemeClr val="dk1"/>
                </a:solidFill>
              </a:rPr>
              <a:t>Determine the feasibility of using PLA as a material for carriers.</a:t>
            </a:r>
            <a:endParaRPr sz="2000">
              <a:solidFill>
                <a:schemeClr val="dk1"/>
              </a:solidFill>
            </a:endParaRPr>
          </a:p>
          <a:p>
            <a:pPr indent="-342900" lvl="0" marL="457200" rtl="0" algn="l">
              <a:lnSpc>
                <a:spcPct val="150000"/>
              </a:lnSpc>
              <a:spcBef>
                <a:spcPts val="1000"/>
              </a:spcBef>
              <a:spcAft>
                <a:spcPts val="0"/>
              </a:spcAft>
              <a:buClr>
                <a:srgbClr val="F3F3F3"/>
              </a:buClr>
              <a:buSzPts val="1800"/>
              <a:buChar char="●"/>
            </a:pPr>
            <a:r>
              <a:rPr lang="en" sz="2000">
                <a:solidFill>
                  <a:srgbClr val="F3F3F3"/>
                </a:solidFill>
              </a:rPr>
              <a:t>Study the benefits and drawbacks of a solid insoluble carbon source to nitrification, denitrification, and COD removal efficiency</a:t>
            </a:r>
            <a:r>
              <a:rPr lang="en" sz="1800">
                <a:solidFill>
                  <a:srgbClr val="F3F3F3"/>
                </a:solidFill>
              </a:rPr>
              <a:t>.</a:t>
            </a:r>
            <a:endParaRPr sz="1800">
              <a:solidFill>
                <a:srgbClr val="F3F3F3"/>
              </a:solidFill>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Materials and Methodology</a:t>
            </a:r>
            <a:endParaRPr sz="3000"/>
          </a:p>
        </p:txBody>
      </p:sp>
      <p:sp>
        <p:nvSpPr>
          <p:cNvPr id="87" name="Google Shape;87;p18"/>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en" sz="2000">
                <a:solidFill>
                  <a:srgbClr val="000000"/>
                </a:solidFill>
              </a:rPr>
              <a:t>Tinkercad® software was used to design a 3D biocarrier model.</a:t>
            </a:r>
            <a:endParaRPr sz="2000">
              <a:solidFill>
                <a:srgbClr val="000000"/>
              </a:solidFill>
            </a:endParaRPr>
          </a:p>
          <a:p>
            <a:pPr indent="-355600" lvl="0" marL="457200" rtl="0" algn="l">
              <a:lnSpc>
                <a:spcPct val="150000"/>
              </a:lnSpc>
              <a:spcBef>
                <a:spcPts val="1000"/>
              </a:spcBef>
              <a:spcAft>
                <a:spcPts val="0"/>
              </a:spcAft>
              <a:buClr>
                <a:srgbClr val="000000"/>
              </a:buClr>
              <a:buSzPts val="2000"/>
              <a:buChar char="●"/>
            </a:pPr>
            <a:r>
              <a:rPr lang="en" sz="2000">
                <a:solidFill>
                  <a:srgbClr val="000000"/>
                </a:solidFill>
              </a:rPr>
              <a:t>This model has a specific surface area of 1154 m</a:t>
            </a:r>
            <a:r>
              <a:rPr baseline="30000" lang="en" sz="2000">
                <a:solidFill>
                  <a:srgbClr val="000000"/>
                </a:solidFill>
              </a:rPr>
              <a:t>2</a:t>
            </a:r>
            <a:r>
              <a:rPr lang="en" sz="2000">
                <a:solidFill>
                  <a:srgbClr val="000000"/>
                </a:solidFill>
              </a:rPr>
              <a:t>/m</a:t>
            </a:r>
            <a:r>
              <a:rPr baseline="30000" lang="en" sz="2000">
                <a:solidFill>
                  <a:srgbClr val="000000"/>
                </a:solidFill>
              </a:rPr>
              <a:t>3</a:t>
            </a:r>
            <a:r>
              <a:rPr lang="en" sz="2000">
                <a:solidFill>
                  <a:srgbClr val="000000"/>
                </a:solidFill>
              </a:rPr>
              <a:t>. </a:t>
            </a:r>
            <a:endParaRPr sz="2000">
              <a:solidFill>
                <a:srgbClr val="000000"/>
              </a:solidFill>
            </a:endParaRPr>
          </a:p>
          <a:p>
            <a:pPr indent="-342900" lvl="0" marL="457200" rtl="0" algn="l">
              <a:lnSpc>
                <a:spcPct val="150000"/>
              </a:lnSpc>
              <a:spcBef>
                <a:spcPts val="1000"/>
              </a:spcBef>
              <a:spcAft>
                <a:spcPts val="0"/>
              </a:spcAft>
              <a:buClr>
                <a:schemeClr val="dk1"/>
              </a:buClr>
              <a:buSzPts val="1800"/>
              <a:buChar char="●"/>
            </a:pPr>
            <a:r>
              <a:rPr lang="en" sz="2000">
                <a:solidFill>
                  <a:schemeClr val="dk1"/>
                </a:solidFill>
              </a:rPr>
              <a:t>The K1 carrier, made of PE, was used as a comparison.</a:t>
            </a:r>
            <a:r>
              <a:rPr lang="en">
                <a:solidFill>
                  <a:schemeClr val="dk1"/>
                </a:solidFill>
              </a:rPr>
              <a:t> </a:t>
            </a:r>
            <a:endParaRPr>
              <a:solidFill>
                <a:schemeClr val="dk1"/>
              </a:solidFill>
            </a:endParaRPr>
          </a:p>
          <a:p>
            <a:pPr indent="-355600" lvl="0" marL="457200" rtl="0" algn="l">
              <a:lnSpc>
                <a:spcPct val="150000"/>
              </a:lnSpc>
              <a:spcBef>
                <a:spcPts val="1000"/>
              </a:spcBef>
              <a:spcAft>
                <a:spcPts val="0"/>
              </a:spcAft>
              <a:buClr>
                <a:schemeClr val="dk1"/>
              </a:buClr>
              <a:buSzPts val="2000"/>
              <a:buChar char="●"/>
            </a:pPr>
            <a:r>
              <a:rPr lang="en" sz="2000">
                <a:solidFill>
                  <a:schemeClr val="dk1"/>
                </a:solidFill>
              </a:rPr>
              <a:t>Two one liter reactors were used. Reactor A utilized K1 carriers and reactor B utilized the PLA carriers designed for this study.</a:t>
            </a:r>
            <a:endParaRPr sz="2000">
              <a:solidFill>
                <a:schemeClr val="dk1"/>
              </a:solidFill>
            </a:endParaRPr>
          </a:p>
          <a:p>
            <a:pPr indent="0" lvl="0" marL="457200" rtl="0" algn="l">
              <a:lnSpc>
                <a:spcPct val="150000"/>
              </a:lnSpc>
              <a:spcBef>
                <a:spcPts val="1000"/>
              </a:spcBef>
              <a:spcAft>
                <a:spcPts val="0"/>
              </a:spcAft>
              <a:buNone/>
            </a:pPr>
            <a:r>
              <a:t/>
            </a:r>
            <a:endParaRPr>
              <a:solidFill>
                <a:schemeClr val="dk1"/>
              </a:solidFill>
            </a:endParaRPr>
          </a:p>
          <a:p>
            <a:pPr indent="-355600" lvl="0" marL="457200" rtl="0" algn="l">
              <a:lnSpc>
                <a:spcPct val="150000"/>
              </a:lnSpc>
              <a:spcBef>
                <a:spcPts val="1000"/>
              </a:spcBef>
              <a:spcAft>
                <a:spcPts val="0"/>
              </a:spcAft>
              <a:buClr>
                <a:srgbClr val="F3F3F3"/>
              </a:buClr>
              <a:buSzPts val="2000"/>
              <a:buChar char="●"/>
            </a:pPr>
            <a:r>
              <a:rPr lang="en" sz="2000">
                <a:solidFill>
                  <a:srgbClr val="F3F3F3"/>
                </a:solidFill>
              </a:rPr>
              <a:t>The specific surface area (SSA) of the individual PLA media was calculated to be 1154 m</a:t>
            </a:r>
            <a:r>
              <a:rPr baseline="30000" lang="en" sz="2000">
                <a:solidFill>
                  <a:srgbClr val="F3F3F3"/>
                </a:solidFill>
              </a:rPr>
              <a:t>2</a:t>
            </a:r>
            <a:r>
              <a:rPr lang="en" sz="2000">
                <a:solidFill>
                  <a:srgbClr val="F3F3F3"/>
                </a:solidFill>
              </a:rPr>
              <a:t>/m</a:t>
            </a:r>
            <a:r>
              <a:rPr baseline="30000" lang="en" sz="2000">
                <a:solidFill>
                  <a:srgbClr val="F3F3F3"/>
                </a:solidFill>
              </a:rPr>
              <a:t>3</a:t>
            </a:r>
            <a:r>
              <a:rPr lang="en" sz="2000">
                <a:solidFill>
                  <a:srgbClr val="F3F3F3"/>
                </a:solidFill>
              </a:rPr>
              <a:t>. The density of the PLA was 1.2 g/cm</a:t>
            </a:r>
            <a:r>
              <a:rPr baseline="30000" lang="en" sz="2000">
                <a:solidFill>
                  <a:srgbClr val="F3F3F3"/>
                </a:solidFill>
              </a:rPr>
              <a:t>3</a:t>
            </a:r>
            <a:r>
              <a:rPr lang="en" sz="2000">
                <a:solidFill>
                  <a:srgbClr val="F3F3F3"/>
                </a:solidFill>
              </a:rPr>
              <a:t>.</a:t>
            </a:r>
            <a:endParaRPr sz="2000">
              <a:solidFill>
                <a:srgbClr val="F3F3F3"/>
              </a:solidFill>
            </a:endParaRPr>
          </a:p>
          <a:p>
            <a:pPr indent="0" lvl="0" marL="457200" rtl="0" algn="l">
              <a:lnSpc>
                <a:spcPct val="150000"/>
              </a:lnSpc>
              <a:spcBef>
                <a:spcPts val="1000"/>
              </a:spcBef>
              <a:spcAft>
                <a:spcPts val="1000"/>
              </a:spcAft>
              <a:buNone/>
            </a:pPr>
            <a:r>
              <a:t/>
            </a:r>
            <a:endParaRPr>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Materials and Methodology</a:t>
            </a:r>
            <a:endParaRPr sz="3000"/>
          </a:p>
        </p:txBody>
      </p:sp>
      <p:pic>
        <p:nvPicPr>
          <p:cNvPr id="93" name="Google Shape;93;p19"/>
          <p:cNvPicPr preferRelativeResize="0"/>
          <p:nvPr/>
        </p:nvPicPr>
        <p:blipFill rotWithShape="1">
          <a:blip r:embed="rId3">
            <a:alphaModFix/>
          </a:blip>
          <a:srcRect b="16425" l="30447" r="27404" t="11152"/>
          <a:stretch/>
        </p:blipFill>
        <p:spPr>
          <a:xfrm>
            <a:off x="1178700" y="658975"/>
            <a:ext cx="3028950" cy="2924175"/>
          </a:xfrm>
          <a:prstGeom prst="rect">
            <a:avLst/>
          </a:prstGeom>
          <a:noFill/>
          <a:ln cap="flat" cmpd="sng" w="25400">
            <a:solidFill>
              <a:srgbClr val="000000"/>
            </a:solidFill>
            <a:prstDash val="solid"/>
            <a:miter lim="8000"/>
            <a:headEnd len="sm" w="sm" type="none"/>
            <a:tailEnd len="sm" w="sm" type="none"/>
          </a:ln>
        </p:spPr>
      </p:pic>
      <p:pic>
        <p:nvPicPr>
          <p:cNvPr id="94" name="Google Shape;94;p19"/>
          <p:cNvPicPr preferRelativeResize="0"/>
          <p:nvPr/>
        </p:nvPicPr>
        <p:blipFill rotWithShape="1">
          <a:blip r:embed="rId4">
            <a:alphaModFix/>
          </a:blip>
          <a:srcRect b="15382" l="30931" r="26760" t="10979"/>
          <a:stretch/>
        </p:blipFill>
        <p:spPr>
          <a:xfrm>
            <a:off x="4974450" y="658975"/>
            <a:ext cx="2990850" cy="2924175"/>
          </a:xfrm>
          <a:prstGeom prst="rect">
            <a:avLst/>
          </a:prstGeom>
          <a:noFill/>
          <a:ln cap="flat" cmpd="sng" w="25400">
            <a:solidFill>
              <a:srgbClr val="000000"/>
            </a:solidFill>
            <a:prstDash val="solid"/>
            <a:miter lim="8000"/>
            <a:headEnd len="sm" w="sm" type="none"/>
            <a:tailEnd len="sm" w="sm" type="none"/>
          </a:ln>
        </p:spPr>
      </p:pic>
      <p:sp>
        <p:nvSpPr>
          <p:cNvPr id="95" name="Google Shape;95;p19"/>
          <p:cNvSpPr txBox="1"/>
          <p:nvPr/>
        </p:nvSpPr>
        <p:spPr>
          <a:xfrm>
            <a:off x="311700" y="3669425"/>
            <a:ext cx="8520600" cy="9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dk1"/>
                </a:solidFill>
                <a:highlight>
                  <a:srgbClr val="F3F3F3"/>
                </a:highlight>
              </a:rPr>
              <a:t>Figure 1</a:t>
            </a:r>
            <a:r>
              <a:rPr lang="en">
                <a:solidFill>
                  <a:schemeClr val="dk1"/>
                </a:solidFill>
                <a:highlight>
                  <a:srgbClr val="F3F3F3"/>
                </a:highlight>
              </a:rPr>
              <a:t>: The biocarrier model in an .sts file. The diameter of this model is 16mm and the height is 12mm. Three rings along the inner edge of the external cylinder are present. There is also an internal cylinder. Eight beams connect the inner cylinder to the outer one. There exists 20 ridges of the outer surface of the biocarrier in order to reduce friction and increase surface area. </a:t>
            </a:r>
            <a:endParaRPr>
              <a:solidFill>
                <a:schemeClr val="dk1"/>
              </a:solidFill>
              <a:highlight>
                <a:srgbClr val="F3F3F3"/>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Materials and Methodology</a:t>
            </a:r>
            <a:endParaRPr sz="3000"/>
          </a:p>
        </p:txBody>
      </p:sp>
      <p:sp>
        <p:nvSpPr>
          <p:cNvPr id="101" name="Google Shape;101;p20"/>
          <p:cNvSpPr txBox="1"/>
          <p:nvPr>
            <p:ph idx="1" type="body"/>
          </p:nvPr>
        </p:nvSpPr>
        <p:spPr>
          <a:xfrm>
            <a:off x="311700" y="572700"/>
            <a:ext cx="8520600" cy="6474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A modification of OECD (Organisation for Economic Co-operation and Development) artificial sewage (OECD publishing) was used as synthetic wastewater. </a:t>
            </a:r>
            <a:endParaRPr sz="2000">
              <a:solidFill>
                <a:schemeClr val="dk1"/>
              </a:solidFill>
            </a:endParaRPr>
          </a:p>
          <a:p>
            <a:pPr indent="-355600" lvl="0" marL="457200" rtl="0" algn="l">
              <a:lnSpc>
                <a:spcPct val="150000"/>
              </a:lnSpc>
              <a:spcBef>
                <a:spcPts val="1000"/>
              </a:spcBef>
              <a:spcAft>
                <a:spcPts val="0"/>
              </a:spcAft>
              <a:buClr>
                <a:schemeClr val="dk1"/>
              </a:buClr>
              <a:buSzPts val="2000"/>
              <a:buChar char="●"/>
            </a:pPr>
            <a:r>
              <a:rPr lang="en" sz="2000">
                <a:solidFill>
                  <a:schemeClr val="dk1"/>
                </a:solidFill>
              </a:rPr>
              <a:t>Oxides of nitrogen (NOx-N), COD, and ammonia (NH</a:t>
            </a:r>
            <a:r>
              <a:rPr baseline="-25000" lang="en" sz="2000">
                <a:solidFill>
                  <a:schemeClr val="dk1"/>
                </a:solidFill>
              </a:rPr>
              <a:t>3</a:t>
            </a:r>
            <a:r>
              <a:rPr lang="en" sz="2000">
                <a:solidFill>
                  <a:schemeClr val="dk1"/>
                </a:solidFill>
              </a:rPr>
              <a:t>-N) concentrations in the effluent of both reactors were measured according to the procedures given by HACH testing kits (Hach Industries). pH was also measured.</a:t>
            </a:r>
            <a:endParaRPr sz="2000">
              <a:solidFill>
                <a:schemeClr val="dk1"/>
              </a:solidFill>
            </a:endParaRPr>
          </a:p>
          <a:p>
            <a:pPr indent="-355600" lvl="0" marL="457200" rtl="0" algn="l">
              <a:lnSpc>
                <a:spcPct val="150000"/>
              </a:lnSpc>
              <a:spcBef>
                <a:spcPts val="1000"/>
              </a:spcBef>
              <a:spcAft>
                <a:spcPts val="0"/>
              </a:spcAft>
              <a:buClr>
                <a:srgbClr val="F3F3F3"/>
              </a:buClr>
              <a:buSzPts val="2000"/>
              <a:buChar char="●"/>
            </a:pPr>
            <a:r>
              <a:rPr lang="en" sz="2000">
                <a:solidFill>
                  <a:srgbClr val="F3F3F3"/>
                </a:solidFill>
              </a:rPr>
              <a:t>The pH was measured at an average interval of every other day using a pH meter.</a:t>
            </a:r>
            <a:endParaRPr sz="2000">
              <a:solidFill>
                <a:srgbClr val="F3F3F3"/>
              </a:solidFill>
            </a:endParaRPr>
          </a:p>
          <a:p>
            <a:pPr indent="0" lvl="0" marL="0" rtl="0" algn="l">
              <a:lnSpc>
                <a:spcPct val="150000"/>
              </a:lnSpc>
              <a:spcBef>
                <a:spcPts val="1000"/>
              </a:spcBef>
              <a:spcAft>
                <a:spcPts val="0"/>
              </a:spcAft>
              <a:buNone/>
            </a:pPr>
            <a:r>
              <a:t/>
            </a:r>
            <a:endParaRPr sz="2000">
              <a:solidFill>
                <a:srgbClr val="F3F3F3"/>
              </a:solidFill>
            </a:endParaRPr>
          </a:p>
          <a:p>
            <a:pPr indent="-355600" lvl="0" marL="457200" rtl="0" algn="l">
              <a:lnSpc>
                <a:spcPct val="150000"/>
              </a:lnSpc>
              <a:spcBef>
                <a:spcPts val="1000"/>
              </a:spcBef>
              <a:spcAft>
                <a:spcPts val="0"/>
              </a:spcAft>
              <a:buClr>
                <a:srgbClr val="F3F3F3"/>
              </a:buClr>
              <a:buSzPts val="2000"/>
              <a:buChar char="●"/>
            </a:pPr>
            <a:r>
              <a:rPr lang="en" sz="2000">
                <a:solidFill>
                  <a:srgbClr val="F3F3F3"/>
                </a:solidFill>
              </a:rPr>
              <a:t>The carrier filling ratio (CFR) was approximately 30%. </a:t>
            </a:r>
            <a:endParaRPr sz="2000">
              <a:solidFill>
                <a:srgbClr val="F3F3F3"/>
              </a:solidFill>
            </a:endParaRPr>
          </a:p>
          <a:p>
            <a:pPr indent="0" lvl="0" marL="457200" rtl="0" algn="l">
              <a:lnSpc>
                <a:spcPct val="150000"/>
              </a:lnSpc>
              <a:spcBef>
                <a:spcPts val="1000"/>
              </a:spcBef>
              <a:spcAft>
                <a:spcPts val="0"/>
              </a:spcAft>
              <a:buNone/>
            </a:pPr>
            <a:r>
              <a:t/>
            </a:r>
            <a:endParaRPr sz="2000">
              <a:solidFill>
                <a:schemeClr val="dk1"/>
              </a:solidFill>
            </a:endParaRPr>
          </a:p>
          <a:p>
            <a:pPr indent="0" lvl="0" marL="457200" rtl="0" algn="l">
              <a:lnSpc>
                <a:spcPct val="150000"/>
              </a:lnSpc>
              <a:spcBef>
                <a:spcPts val="1000"/>
              </a:spcBef>
              <a:spcAft>
                <a:spcPts val="0"/>
              </a:spcAft>
              <a:buNone/>
            </a:pPr>
            <a:r>
              <a:t/>
            </a:r>
            <a:endParaRPr sz="2000">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Results</a:t>
            </a:r>
            <a:endParaRPr sz="3000"/>
          </a:p>
        </p:txBody>
      </p:sp>
      <p:pic>
        <p:nvPicPr>
          <p:cNvPr id="107" name="Google Shape;107;p21"/>
          <p:cNvPicPr preferRelativeResize="0"/>
          <p:nvPr/>
        </p:nvPicPr>
        <p:blipFill>
          <a:blip r:embed="rId3">
            <a:alphaModFix/>
          </a:blip>
          <a:stretch>
            <a:fillRect/>
          </a:stretch>
        </p:blipFill>
        <p:spPr>
          <a:xfrm>
            <a:off x="3158102" y="863550"/>
            <a:ext cx="5674297" cy="3416400"/>
          </a:xfrm>
          <a:prstGeom prst="rect">
            <a:avLst/>
          </a:prstGeom>
          <a:noFill/>
          <a:ln cap="flat" cmpd="sng" w="9525">
            <a:solidFill>
              <a:schemeClr val="dk2"/>
            </a:solidFill>
            <a:prstDash val="solid"/>
            <a:round/>
            <a:headEnd len="sm" w="sm" type="none"/>
            <a:tailEnd len="sm" w="sm" type="none"/>
          </a:ln>
        </p:spPr>
      </p:pic>
      <p:sp>
        <p:nvSpPr>
          <p:cNvPr id="108" name="Google Shape;108;p21"/>
          <p:cNvSpPr txBox="1"/>
          <p:nvPr/>
        </p:nvSpPr>
        <p:spPr>
          <a:xfrm>
            <a:off x="0" y="1478700"/>
            <a:ext cx="3158100" cy="21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1"/>
                </a:solidFill>
              </a:rPr>
              <a:t>Figure 2:</a:t>
            </a:r>
            <a:r>
              <a:rPr lang="en">
                <a:solidFill>
                  <a:schemeClr val="dk1"/>
                </a:solidFill>
              </a:rPr>
              <a:t> Effluent NH</a:t>
            </a:r>
            <a:r>
              <a:rPr baseline="-25000" lang="en">
                <a:solidFill>
                  <a:schemeClr val="dk1"/>
                </a:solidFill>
              </a:rPr>
              <a:t>3</a:t>
            </a:r>
            <a:r>
              <a:rPr lang="en">
                <a:solidFill>
                  <a:schemeClr val="dk1"/>
                </a:solidFill>
              </a:rPr>
              <a:t>-N concentrations in reactor A and B during operational period. </a:t>
            </a:r>
            <a:r>
              <a:rPr lang="en">
                <a:solidFill>
                  <a:schemeClr val="dk1"/>
                </a:solidFill>
              </a:rPr>
              <a:t>Effluent ammonia concentration is displayed in milligrams of nitrogen in ammonia per liter. </a:t>
            </a:r>
            <a:r>
              <a:rPr lang="en">
                <a:solidFill>
                  <a:schemeClr val="dk1"/>
                </a:solidFill>
              </a:rPr>
              <a:t>The average effluent NH</a:t>
            </a:r>
            <a:r>
              <a:rPr baseline="-25000" lang="en">
                <a:solidFill>
                  <a:schemeClr val="dk1"/>
                </a:solidFill>
              </a:rPr>
              <a:t>3</a:t>
            </a:r>
            <a:r>
              <a:rPr lang="en">
                <a:solidFill>
                  <a:schemeClr val="dk1"/>
                </a:solidFill>
              </a:rPr>
              <a:t>-N concentration is significantly higher in reactor B (t &lt; 0.05).</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