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1" r:id="rId4"/>
  </p:sldMasterIdLst>
  <p:notesMasterIdLst>
    <p:notesMasterId r:id="rId15"/>
  </p:notesMasterIdLst>
  <p:sldIdLst>
    <p:sldId id="411" r:id="rId5"/>
    <p:sldId id="412" r:id="rId6"/>
    <p:sldId id="413" r:id="rId7"/>
    <p:sldId id="414" r:id="rId8"/>
    <p:sldId id="417" r:id="rId9"/>
    <p:sldId id="419" r:id="rId10"/>
    <p:sldId id="420" r:id="rId11"/>
    <p:sldId id="421" r:id="rId12"/>
    <p:sldId id="422" r:id="rId13"/>
    <p:sldId id="416" r:id="rId14"/>
  </p:sldIdLst>
  <p:sldSz cx="12192000" cy="6858000"/>
  <p:notesSz cx="7010400" cy="9296400"/>
  <p:defaultTextStyle>
    <a:defPPr>
      <a:defRPr lang="en-US"/>
    </a:defPPr>
    <a:lvl1pPr marL="0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1pPr>
    <a:lvl2pPr marL="544073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2pPr>
    <a:lvl3pPr marL="1088145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3pPr>
    <a:lvl4pPr marL="1632217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4pPr>
    <a:lvl5pPr marL="2176287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5pPr>
    <a:lvl6pPr marL="2720357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6pPr>
    <a:lvl7pPr marL="3264432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7pPr>
    <a:lvl8pPr marL="3808501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8pPr>
    <a:lvl9pPr marL="4352574" algn="l" defTabSz="1088145" rtl="0" eaLnBrk="1" latinLnBrk="0" hangingPunct="1">
      <a:defRPr sz="21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93EE89-86CE-4232-ADB0-D2AEA3B97E2B}">
          <p14:sldIdLst>
            <p14:sldId id="411"/>
            <p14:sldId id="412"/>
            <p14:sldId id="413"/>
            <p14:sldId id="414"/>
            <p14:sldId id="417"/>
            <p14:sldId id="419"/>
            <p14:sldId id="420"/>
            <p14:sldId id="421"/>
            <p14:sldId id="422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1560" userDrawn="1">
          <p15:clr>
            <a:srgbClr val="A4A3A4"/>
          </p15:clr>
        </p15:guide>
        <p15:guide id="3" orient="horz" pos="2467" userDrawn="1">
          <p15:clr>
            <a:srgbClr val="A4A3A4"/>
          </p15:clr>
        </p15:guide>
        <p15:guide id="4" orient="horz" pos="2184" userDrawn="1">
          <p15:clr>
            <a:srgbClr val="A4A3A4"/>
          </p15:clr>
        </p15:guide>
        <p15:guide id="5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6600"/>
    <a:srgbClr val="00FF00"/>
    <a:srgbClr val="82BC00"/>
    <a:srgbClr val="DDE5F5"/>
    <a:srgbClr val="FFFF00"/>
    <a:srgbClr val="F58021"/>
    <a:srgbClr val="0073DE"/>
    <a:srgbClr val="003F64"/>
    <a:srgbClr val="038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2883" autoAdjust="0"/>
  </p:normalViewPr>
  <p:slideViewPr>
    <p:cSldViewPr snapToGrid="0" snapToObjects="1">
      <p:cViewPr varScale="1">
        <p:scale>
          <a:sx n="68" d="100"/>
          <a:sy n="68" d="100"/>
        </p:scale>
        <p:origin x="594" y="66"/>
      </p:cViewPr>
      <p:guideLst>
        <p:guide orient="horz" pos="3072"/>
        <p:guide pos="1560"/>
        <p:guide orient="horz" pos="2467"/>
        <p:guide orient="horz" pos="2184"/>
        <p:guide pos="3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27816-452F-4F70-A9E5-E6B5B8ECB701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C76C6-428F-4526-B03C-6CBF972C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5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2" y="6394241"/>
            <a:ext cx="2096508" cy="31929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3" y="5116969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5" y="5933815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5" y="6398852"/>
            <a:ext cx="2671940" cy="31212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9220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5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2" y="6394241"/>
            <a:ext cx="2096508" cy="31929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3" y="4676438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5" y="5493283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5" y="5958321"/>
            <a:ext cx="2671940" cy="31212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3153837"/>
            <a:ext cx="10972800" cy="611817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4275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212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37392" y="1222023"/>
            <a:ext cx="11717541" cy="621828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37392" y="1843854"/>
            <a:ext cx="11717541" cy="1066175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75" b="1">
                <a:solidFill>
                  <a:srgbClr val="787878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69" y="3104447"/>
            <a:ext cx="8173156" cy="3116440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4"/>
              </a:buBlip>
              <a:defRPr sz="18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154041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70" y="1961447"/>
            <a:ext cx="5463823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8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7396" y="1222023"/>
            <a:ext cx="5463497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87313" y="1222024"/>
            <a:ext cx="5856112" cy="479821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49561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70" y="1961447"/>
            <a:ext cx="5463823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4"/>
              </a:buBlip>
              <a:defRPr sz="1875">
                <a:solidFill>
                  <a:srgbClr val="FFFFFF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FFFFFF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7396" y="1222023"/>
            <a:ext cx="5463497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chemeClr val="bg1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087313" y="1222024"/>
            <a:ext cx="5856112" cy="479821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16560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68" y="1961447"/>
            <a:ext cx="2737217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5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2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7395" y="1222023"/>
            <a:ext cx="273705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226004" y="1961447"/>
            <a:ext cx="2737217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5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2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26329" y="1222023"/>
            <a:ext cx="273705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229593" y="1961447"/>
            <a:ext cx="2737217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5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2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229918" y="1222023"/>
            <a:ext cx="273705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9218528" y="1961447"/>
            <a:ext cx="2737217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575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2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9218853" y="1222023"/>
            <a:ext cx="273705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6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69" y="1961447"/>
            <a:ext cx="3762831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800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7427" y="1222023"/>
            <a:ext cx="376260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1"/>
            <a:ext cx="11717219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222317" y="1961447"/>
            <a:ext cx="3762831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800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222672" y="1222023"/>
            <a:ext cx="376260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2913" y="1961447"/>
            <a:ext cx="3762831" cy="4058356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5" indent="-341305">
              <a:spcAft>
                <a:spcPts val="800"/>
              </a:spcAft>
              <a:buSzPct val="90000"/>
              <a:buFontTx/>
              <a:buBlip>
                <a:blip r:embed="rId3"/>
              </a:buBlip>
              <a:defRPr sz="1800">
                <a:solidFill>
                  <a:srgbClr val="787878"/>
                </a:solidFill>
              </a:defRPr>
            </a:lvl1pPr>
            <a:lvl2pPr marL="792314" indent="-377873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93270" y="1222023"/>
            <a:ext cx="3762605" cy="621828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60947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3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391" y="2935113"/>
            <a:ext cx="11748684" cy="8654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451"/>
            </a:lvl1pPr>
          </a:lstStyle>
          <a:p>
            <a:r>
              <a:rPr lang="en-US" dirty="0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3"/>
            <a:ext cx="2844800" cy="3661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2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391" y="2935113"/>
            <a:ext cx="11748684" cy="8654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451" baseline="0"/>
            </a:lvl1pPr>
          </a:lstStyle>
          <a:p>
            <a:r>
              <a:rPr lang="en-US" dirty="0"/>
              <a:t>Sign-Off 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5"/>
            <a:ext cx="756160" cy="3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3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24061" y="6356353"/>
            <a:ext cx="2844800" cy="366183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275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193895" y="2935113"/>
            <a:ext cx="9804213" cy="865483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8704433" y="6346242"/>
            <a:ext cx="2844800" cy="366183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1575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31-May-18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4" r:id="rId3"/>
    <p:sldLayoutId id="2147483725" r:id="rId4"/>
    <p:sldLayoutId id="2147483735" r:id="rId5"/>
    <p:sldLayoutId id="2147483732" r:id="rId6"/>
    <p:sldLayoutId id="2147483733" r:id="rId7"/>
    <p:sldLayoutId id="2147483728" r:id="rId8"/>
    <p:sldLayoutId id="2147483729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09473" rtl="0" eaLnBrk="1" latinLnBrk="0" hangingPunct="1">
        <a:spcBef>
          <a:spcPct val="0"/>
        </a:spcBef>
        <a:buNone/>
        <a:defRPr sz="3451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05" indent="-457105" algn="l" defTabSz="609473" rtl="0" eaLnBrk="1" latinLnBrk="0" hangingPunct="1">
        <a:spcBef>
          <a:spcPct val="20000"/>
        </a:spcBef>
        <a:buFont typeface="Arial"/>
        <a:buChar char="•"/>
        <a:defRPr sz="4275" kern="1200">
          <a:solidFill>
            <a:schemeClr val="tx1"/>
          </a:solidFill>
          <a:latin typeface="+mn-lt"/>
          <a:ea typeface="+mn-ea"/>
          <a:cs typeface="+mn-cs"/>
        </a:defRPr>
      </a:lvl1pPr>
      <a:lvl2pPr marL="990394" indent="-380920" algn="l" defTabSz="609473" rtl="0" eaLnBrk="1" latinLnBrk="0" hangingPunct="1">
        <a:spcBef>
          <a:spcPct val="20000"/>
        </a:spcBef>
        <a:buFont typeface="Arial"/>
        <a:buChar char="–"/>
        <a:defRPr sz="3675" kern="1200">
          <a:solidFill>
            <a:schemeClr val="tx1"/>
          </a:solidFill>
          <a:latin typeface="+mn-lt"/>
          <a:ea typeface="+mn-ea"/>
          <a:cs typeface="+mn-cs"/>
        </a:defRPr>
      </a:lvl2pPr>
      <a:lvl3pPr marL="1523682" indent="-304736" algn="l" defTabSz="609473" rtl="0" eaLnBrk="1" latinLnBrk="0" hangingPunct="1">
        <a:spcBef>
          <a:spcPct val="20000"/>
        </a:spcBef>
        <a:buFont typeface="Arial"/>
        <a:buChar char="•"/>
        <a:defRPr sz="3225" kern="1200">
          <a:solidFill>
            <a:schemeClr val="tx1"/>
          </a:solidFill>
          <a:latin typeface="+mn-lt"/>
          <a:ea typeface="+mn-ea"/>
          <a:cs typeface="+mn-cs"/>
        </a:defRPr>
      </a:lvl3pPr>
      <a:lvl4pPr marL="2133153" indent="-304736" algn="l" defTabSz="609473" rtl="0" eaLnBrk="1" latinLnBrk="0" hangingPunct="1">
        <a:spcBef>
          <a:spcPct val="20000"/>
        </a:spcBef>
        <a:buFont typeface="Arial"/>
        <a:buChar char="–"/>
        <a:defRPr sz="2775" kern="1200">
          <a:solidFill>
            <a:schemeClr val="tx1"/>
          </a:solidFill>
          <a:latin typeface="+mn-lt"/>
          <a:ea typeface="+mn-ea"/>
          <a:cs typeface="+mn-cs"/>
        </a:defRPr>
      </a:lvl4pPr>
      <a:lvl5pPr marL="2742626" indent="-304736" algn="l" defTabSz="609473" rtl="0" eaLnBrk="1" latinLnBrk="0" hangingPunct="1">
        <a:spcBef>
          <a:spcPct val="20000"/>
        </a:spcBef>
        <a:buFont typeface="Arial"/>
        <a:buChar char="»"/>
        <a:defRPr sz="2775" kern="1200">
          <a:solidFill>
            <a:schemeClr val="tx1"/>
          </a:solidFill>
          <a:latin typeface="+mn-lt"/>
          <a:ea typeface="+mn-ea"/>
          <a:cs typeface="+mn-cs"/>
        </a:defRPr>
      </a:lvl5pPr>
      <a:lvl6pPr marL="3352099" indent="-304736" algn="l" defTabSz="609473" rtl="0" eaLnBrk="1" latinLnBrk="0" hangingPunct="1">
        <a:spcBef>
          <a:spcPct val="20000"/>
        </a:spcBef>
        <a:buFont typeface="Arial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6pPr>
      <a:lvl7pPr marL="3961570" indent="-304736" algn="l" defTabSz="609473" rtl="0" eaLnBrk="1" latinLnBrk="0" hangingPunct="1">
        <a:spcBef>
          <a:spcPct val="20000"/>
        </a:spcBef>
        <a:buFont typeface="Arial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7pPr>
      <a:lvl8pPr marL="4571043" indent="-304736" algn="l" defTabSz="609473" rtl="0" eaLnBrk="1" latinLnBrk="0" hangingPunct="1">
        <a:spcBef>
          <a:spcPct val="20000"/>
        </a:spcBef>
        <a:buFont typeface="Arial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8pPr>
      <a:lvl9pPr marL="5180514" indent="-304736" algn="l" defTabSz="609473" rtl="0" eaLnBrk="1" latinLnBrk="0" hangingPunct="1">
        <a:spcBef>
          <a:spcPct val="20000"/>
        </a:spcBef>
        <a:buFont typeface="Arial"/>
        <a:buChar char="•"/>
        <a:defRPr sz="2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73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44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17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91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2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35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308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79" algn="l" defTabSz="6094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17285" y="4878290"/>
            <a:ext cx="5572073" cy="506437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TypeScript Fundamentals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003322" y="5894363"/>
            <a:ext cx="2486863" cy="50449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Jimmy Mathew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844800" cy="366713"/>
          </a:xfrm>
        </p:spPr>
        <p:txBody>
          <a:bodyPr/>
          <a:lstStyle/>
          <a:p>
            <a:fld id="{C48D9196-7146-4672-A4BA-DB29036C6B4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3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latin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844800" cy="366713"/>
          </a:xfrm>
        </p:spPr>
        <p:txBody>
          <a:bodyPr/>
          <a:lstStyle/>
          <a:p>
            <a:fld id="{C48D9196-7146-4672-A4BA-DB29036C6B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6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88294" y="1505243"/>
            <a:ext cx="11717541" cy="3233011"/>
          </a:xfrm>
        </p:spPr>
        <p:txBody>
          <a:bodyPr/>
          <a:lstStyle/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Why TypeScript?</a:t>
            </a:r>
          </a:p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What is TypeScript?</a:t>
            </a:r>
          </a:p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Environment Setup </a:t>
            </a:r>
          </a:p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Basic concepts </a:t>
            </a:r>
          </a:p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Advanced concepts </a:t>
            </a:r>
          </a:p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Q&amp;A </a:t>
            </a:r>
          </a:p>
          <a:p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67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Why TypeScript? 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8" y="1420837"/>
            <a:ext cx="10482513" cy="49355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As JS grows it tends to get messier making it difficult to maintain the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JS is weakly typed or untyped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Features like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Object Orientation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strong type checking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compile-time error checks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prevents JavaScript from succeeding at the enterprise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Lack of modularity.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TypeScript was presented to bridge this gap.</a:t>
            </a:r>
          </a:p>
        </p:txBody>
      </p:sp>
    </p:spTree>
    <p:extLst>
      <p:ext uri="{BB962C8B-B14F-4D97-AF65-F5344CB8AC3E}">
        <p14:creationId xmlns:p14="http://schemas.microsoft.com/office/powerpoint/2010/main" val="67610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TypeScript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8" y="1364567"/>
            <a:ext cx="10004211" cy="49917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TypeScript is a superset of JavaScript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TypeScript is just JavaScript (With added features).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TypeScript is a strongly typed, object oriented, compiled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Designed by Anders Hejlsberg (designer of C#) at Microsoft.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TypeScript supports other JS libraries.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Any valid .</a:t>
            </a:r>
            <a:r>
              <a:rPr lang="en-US" sz="2400" dirty="0" err="1">
                <a:latin typeface="Calibri" panose="020F0502020204030204" pitchFamily="34" charset="0"/>
              </a:rPr>
              <a:t>js</a:t>
            </a:r>
            <a:r>
              <a:rPr lang="en-US" sz="2400" dirty="0">
                <a:latin typeface="Calibri" panose="020F0502020204030204" pitchFamily="34" charset="0"/>
              </a:rPr>
              <a:t> file can be renamed to .</a:t>
            </a:r>
            <a:r>
              <a:rPr lang="en-US" sz="2400" dirty="0" err="1">
                <a:latin typeface="Calibri" panose="020F0502020204030204" pitchFamily="34" charset="0"/>
              </a:rPr>
              <a:t>ts</a:t>
            </a:r>
            <a:r>
              <a:rPr lang="en-US" sz="2400" dirty="0">
                <a:latin typeface="Calibri" panose="020F0502020204030204" pitchFamily="34" charset="0"/>
              </a:rPr>
              <a:t> and compiled with other TypeScript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Compiled TypeScript can be consumed from any JavaScript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TypeScript is portable.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8" y="1364567"/>
            <a:ext cx="10004211" cy="49917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</a:rPr>
              <a:t>Compilation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</a:rPr>
              <a:t>Strong Static 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</a:rPr>
              <a:t>Compile time error checking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</a:rPr>
              <a:t>Supports Object Oriented Programming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</a:rPr>
              <a:t>Supports other JS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</a:rPr>
              <a:t>Aligned with the ECMAScript6 specification.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2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Environment 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8" y="1364567"/>
            <a:ext cx="10004211" cy="49917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Download and install 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Open CMD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Check if node.js has installed correctly - </a:t>
            </a:r>
            <a:r>
              <a:rPr lang="en-US" sz="3600" b="1" dirty="0">
                <a:latin typeface="Calibri" panose="020F0502020204030204" pitchFamily="34" charset="0"/>
              </a:rPr>
              <a:t>node -v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To install TypeScript compiler use </a:t>
            </a:r>
            <a:r>
              <a:rPr lang="en-US" sz="3600" b="1" dirty="0" err="1">
                <a:latin typeface="Calibri" panose="020F0502020204030204" pitchFamily="34" charset="0"/>
              </a:rPr>
              <a:t>npm</a:t>
            </a:r>
            <a:r>
              <a:rPr lang="en-US" sz="3600" b="1" dirty="0">
                <a:latin typeface="Calibri" panose="020F0502020204030204" pitchFamily="34" charset="0"/>
              </a:rPr>
              <a:t> - </a:t>
            </a:r>
            <a:r>
              <a:rPr lang="en-US" sz="3600" b="1" dirty="0" err="1">
                <a:latin typeface="Calibri" panose="020F0502020204030204" pitchFamily="34" charset="0"/>
              </a:rPr>
              <a:t>npm</a:t>
            </a:r>
            <a:r>
              <a:rPr lang="en-US" sz="3600" b="1" dirty="0">
                <a:latin typeface="Calibri" panose="020F0502020204030204" pitchFamily="34" charset="0"/>
              </a:rPr>
              <a:t> install -g typescript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Download and install VS Code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39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Basic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8" y="1364567"/>
            <a:ext cx="10004211" cy="49917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Transpiling TS code to JS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Variables and type assertion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Operators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Decision 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Looping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Built in Number and string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7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Types</a:t>
            </a:r>
          </a:p>
        </p:txBody>
      </p:sp>
      <p:pic>
        <p:nvPicPr>
          <p:cNvPr id="1026" name="Picture 2" descr="• the super type of all data types &#10;built-in types &#10;•include number, stringboolean, void null and &#10;undefined &#10;User-defined types &#10;•include Arrays, Enums,C/asses, Interfaces ">
            <a:extLst>
              <a:ext uri="{FF2B5EF4-FFF2-40B4-BE49-F238E27FC236}">
                <a16:creationId xmlns:a16="http://schemas.microsoft.com/office/drawing/2014/main" id="{8B6A03DD-45A7-4B48-9F85-F4555A1A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06" y="1538389"/>
            <a:ext cx="8716109" cy="444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396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Advanced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237068" y="1364567"/>
            <a:ext cx="10004211" cy="49917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Arrow functions using Lambda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Arrays &amp; Tuples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Union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Class and object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Namespaces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59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ex_Template.potx" id="{DDFD8BA3-372C-4240-A5C7-AB15EEF93ADA}" vid="{11397A23-8C8C-4751-BD1C-6F8AF9C25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d17a2b-7f31-4d4f-b0f0-d90820f2fa42">
      <UserInfo>
        <DisplayName>Ewe Soon Yeoh</DisplayName>
        <AccountId>5542</AccountId>
        <AccountType/>
      </UserInfo>
      <UserInfo>
        <DisplayName>Suruchi Sharma</DisplayName>
        <AccountId>3700</AccountId>
        <AccountType/>
      </UserInfo>
      <UserInfo>
        <DisplayName>Enriqueta Lujan</DisplayName>
        <AccountId>7425</AccountId>
        <AccountType/>
      </UserInfo>
      <UserInfo>
        <DisplayName>Henry Cooke</DisplayName>
        <AccountId>9293</AccountId>
        <AccountType/>
      </UserInfo>
      <UserInfo>
        <DisplayName>Karunan Kengkayah</DisplayName>
        <AccountId>5636</AccountId>
        <AccountType/>
      </UserInfo>
      <UserInfo>
        <DisplayName>Stephanie Dass</DisplayName>
        <AccountId>7167</AccountId>
        <AccountType/>
      </UserInfo>
      <UserInfo>
        <DisplayName>Kesvani Natchana</DisplayName>
        <AccountId>9341</AccountId>
        <AccountType/>
      </UserInfo>
      <UserInfo>
        <DisplayName>Lingeshwaran Mohanavadivellu</DisplayName>
        <AccountId>9366</AccountId>
        <AccountType/>
      </UserInfo>
      <UserInfo>
        <DisplayName>Carolina Sanchez</DisplayName>
        <AccountId>9386</AccountId>
        <AccountType/>
      </UserInfo>
      <UserInfo>
        <DisplayName>Elena Altamirano</DisplayName>
        <AccountId>4284</AccountId>
        <AccountType/>
      </UserInfo>
      <UserInfo>
        <DisplayName>Ganasan Chelliah</DisplayName>
        <AccountId>7502</AccountId>
        <AccountType/>
      </UserInfo>
      <UserInfo>
        <DisplayName>Gomathi Subramaniam</DisplayName>
        <AccountId>10460</AccountId>
        <AccountType/>
      </UserInfo>
      <UserInfo>
        <DisplayName>Steven Qin</DisplayName>
        <AccountId>5982</AccountId>
        <AccountType/>
      </UserInfo>
      <UserInfo>
        <DisplayName>Edward Fu</DisplayName>
        <AccountId>10553</AccountId>
        <AccountType/>
      </UserInfo>
      <UserInfo>
        <DisplayName>Darren Sheng</DisplayName>
        <AccountId>10554</AccountId>
        <AccountType/>
      </UserInfo>
      <UserInfo>
        <DisplayName>Grace Liu</DisplayName>
        <AccountId>10555</AccountId>
        <AccountType/>
      </UserInfo>
      <UserInfo>
        <DisplayName>Vivian Wei</DisplayName>
        <AccountId>10556</AccountId>
        <AccountType/>
      </UserInfo>
      <UserInfo>
        <DisplayName>Ardelle Li</DisplayName>
        <AccountId>10557</AccountId>
        <AccountType/>
      </UserInfo>
      <UserInfo>
        <DisplayName>Gengsheng Meng</DisplayName>
        <AccountId>10558</AccountId>
        <AccountType/>
      </UserInfo>
      <UserInfo>
        <DisplayName>Fisher Deng</DisplayName>
        <AccountId>10559</AccountId>
        <AccountType/>
      </UserInfo>
      <UserInfo>
        <DisplayName>Eric Ma (SCD)</DisplayName>
        <AccountId>10560</AccountId>
        <AccountType/>
      </UserInfo>
      <UserInfo>
        <DisplayName>Fisher Xu</DisplayName>
        <AccountId>10561</AccountId>
        <AccountType/>
      </UserInfo>
      <UserInfo>
        <DisplayName>Jim Nie</DisplayName>
        <AccountId>10562</AccountId>
        <AccountType/>
      </UserInfo>
      <UserInfo>
        <DisplayName>Robin Ren</DisplayName>
        <AccountId>10563</AccountId>
        <AccountType/>
      </UserInfo>
      <UserInfo>
        <DisplayName>Wenfeng Qiao</DisplayName>
        <AccountId>10564</AccountId>
        <AccountType/>
      </UserInfo>
      <UserInfo>
        <DisplayName>Angela Zhao</DisplayName>
        <AccountId>10565</AccountId>
        <AccountType/>
      </UserInfo>
      <UserInfo>
        <DisplayName>Zhiwei Shao</DisplayName>
        <AccountId>10566</AccountId>
        <AccountType/>
      </UserInfo>
      <UserInfo>
        <DisplayName>Callen Wang</DisplayName>
        <AccountId>10567</AccountId>
        <AccountType/>
      </UserInfo>
      <UserInfo>
        <DisplayName>Jian Sun</DisplayName>
        <AccountId>10568</AccountId>
        <AccountType/>
      </UserInfo>
      <UserInfo>
        <DisplayName>Lawrence Green</DisplayName>
        <AccountId>10569</AccountId>
        <AccountType/>
      </UserInfo>
      <UserInfo>
        <DisplayName>Ccina Ma</DisplayName>
        <AccountId>10570</AccountId>
        <AccountType/>
      </UserInfo>
      <UserInfo>
        <DisplayName>Jun Xue</DisplayName>
        <AccountId>10571</AccountId>
        <AccountType/>
      </UserInfo>
      <UserInfo>
        <DisplayName>Xueqi Yan</DisplayName>
        <AccountId>10572</AccountId>
        <AccountType/>
      </UserInfo>
      <UserInfo>
        <DisplayName>Tiankai Jiang</DisplayName>
        <AccountId>10573</AccountId>
        <AccountType/>
      </UserInfo>
      <UserInfo>
        <DisplayName>Jerry Du</DisplayName>
        <AccountId>10574</AccountId>
        <AccountType/>
      </UserInfo>
      <UserInfo>
        <DisplayName>Floren Qu</DisplayName>
        <AccountId>10575</AccountId>
        <AccountType/>
      </UserInfo>
      <UserInfo>
        <DisplayName>Junping Tan</DisplayName>
        <AccountId>10576</AccountId>
        <AccountType/>
      </UserInfo>
      <UserInfo>
        <DisplayName>Ni Liu</DisplayName>
        <AccountId>10577</AccountId>
        <AccountType/>
      </UserInfo>
      <UserInfo>
        <DisplayName>Zero Wang</DisplayName>
        <AccountId>10578</AccountId>
        <AccountType/>
      </UserInfo>
      <UserInfo>
        <DisplayName>Min Zhu (SCD)</DisplayName>
        <AccountId>10579</AccountId>
        <AccountType/>
      </UserInfo>
      <UserInfo>
        <DisplayName>Kazue Noki</DisplayName>
        <AccountId>10700</AccountId>
        <AccountType/>
      </UserInfo>
      <UserInfo>
        <DisplayName>JR Liang</DisplayName>
        <AccountId>10844</AccountId>
        <AccountType/>
      </UserInfo>
      <UserInfo>
        <DisplayName>Jing Lu(DG)</DisplayName>
        <AccountId>10845</AccountId>
        <AccountType/>
      </UserInfo>
      <UserInfo>
        <DisplayName>Juan Wang (DON)</DisplayName>
        <AccountId>10846</AccountId>
        <AccountType/>
      </UserInfo>
      <UserInfo>
        <DisplayName>Zhaofang Gan</DisplayName>
        <AccountId>10847</AccountId>
        <AccountType/>
      </UserInfo>
      <UserInfo>
        <DisplayName>Anna Alkunshalie</DisplayName>
        <AccountId>3427</AccountId>
        <AccountType/>
      </UserInfo>
      <UserInfo>
        <DisplayName>Maxine Quintanar</DisplayName>
        <AccountId>6945</AccountId>
        <AccountType/>
      </UserInfo>
      <UserInfo>
        <DisplayName>Marlies van Nunen</DisplayName>
        <AccountId>1793</AccountId>
        <AccountType/>
      </UserInfo>
      <UserInfo>
        <DisplayName>Ioan Litman</DisplayName>
        <AccountId>12040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FF8055B81AB4CA5165912659AB6F1" ma:contentTypeVersion="2" ma:contentTypeDescription="Create a new document." ma:contentTypeScope="" ma:versionID="caa03905e92052efb243dd7aa93a8a10">
  <xsd:schema xmlns:xsd="http://www.w3.org/2001/XMLSchema" xmlns:xs="http://www.w3.org/2001/XMLSchema" xmlns:p="http://schemas.microsoft.com/office/2006/metadata/properties" xmlns:ns2="fed17a2b-7f31-4d4f-b0f0-d90820f2fa42" targetNamespace="http://schemas.microsoft.com/office/2006/metadata/properties" ma:root="true" ma:fieldsID="17d36e89a8c22b444e5e6fa93c163608" ns2:_="">
    <xsd:import namespace="fed17a2b-7f31-4d4f-b0f0-d90820f2fa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17a2b-7f31-4d4f-b0f0-d90820f2fa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C509FA-993C-4490-BF5C-29B417E92CFC}">
  <ds:schemaRefs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ed17a2b-7f31-4d4f-b0f0-d90820f2fa42"/>
  </ds:schemaRefs>
</ds:datastoreItem>
</file>

<file path=customXml/itemProps2.xml><?xml version="1.0" encoding="utf-8"?>
<ds:datastoreItem xmlns:ds="http://schemas.openxmlformats.org/officeDocument/2006/customXml" ds:itemID="{6C3C8BB7-17AD-401A-ADBE-17ECFE862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d17a2b-7f31-4d4f-b0f0-d90820f2fa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24671</TotalTime>
  <Words>214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Flex_template_3.0</vt:lpstr>
      <vt:lpstr>PowerPoint Presentation</vt:lpstr>
      <vt:lpstr>Objective</vt:lpstr>
      <vt:lpstr>Why TypeScript? </vt:lpstr>
      <vt:lpstr>What is TypeScript </vt:lpstr>
      <vt:lpstr>Features</vt:lpstr>
      <vt:lpstr>Environment Setup</vt:lpstr>
      <vt:lpstr>Basic Concepts</vt:lpstr>
      <vt:lpstr>Data Types</vt:lpstr>
      <vt:lpstr>Advanced Concepts</vt:lpstr>
      <vt:lpstr>Thank you</vt:lpstr>
    </vt:vector>
  </TitlesOfParts>
  <Company>1185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FIRST, THEN DELETE!</dc:title>
  <dc:creator>Kristin Russell</dc:creator>
  <cp:lastModifiedBy>Jimmy Mathew</cp:lastModifiedBy>
  <cp:revision>963</cp:revision>
  <dcterms:created xsi:type="dcterms:W3CDTF">2015-08-04T20:57:29Z</dcterms:created>
  <dcterms:modified xsi:type="dcterms:W3CDTF">2018-05-31T09:04:44Z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0x010100BE9FF8055B81AB4CA5165912659AB6F1</vt:lpwstr>
  </property>
</Properties>
</file>