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0" r:id="rId2"/>
    <p:sldId id="351" r:id="rId3"/>
    <p:sldId id="352" r:id="rId4"/>
    <p:sldId id="353" r:id="rId5"/>
    <p:sldId id="354" r:id="rId6"/>
    <p:sldId id="357" r:id="rId7"/>
    <p:sldId id="356" r:id="rId8"/>
    <p:sldId id="359" r:id="rId9"/>
    <p:sldId id="3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Schmid" initials="SS" lastIdx="1" clrIdx="0">
    <p:extLst>
      <p:ext uri="{19B8F6BF-5375-455C-9EA6-DF929625EA0E}">
        <p15:presenceInfo xmlns:p15="http://schemas.microsoft.com/office/powerpoint/2012/main" userId="S::ses29lq@uni-wuerzburg.de::5bbc5259-d668-450f-a444-d1443e1376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800"/>
    <a:srgbClr val="205394"/>
    <a:srgbClr val="FF6A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6" autoAdjust="0"/>
    <p:restoredTop sz="96633" autoAdjust="0"/>
  </p:normalViewPr>
  <p:slideViewPr>
    <p:cSldViewPr snapToGrid="0">
      <p:cViewPr varScale="1">
        <p:scale>
          <a:sx n="112" d="100"/>
          <a:sy n="112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E5723-672F-4CE6-828D-799520FB5FC6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529A9-5167-482E-827B-F78932E85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05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B261B-3C47-3940-9208-93758F220F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57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B261B-3C47-3940-9208-93758F220F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09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B261B-3C47-3940-9208-93758F220F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72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B261B-3C47-3940-9208-93758F220F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03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B261B-3C47-3940-9208-93758F220F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49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B261B-3C47-3940-9208-93758F220F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23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B261B-3C47-3940-9208-93758F220F4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22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B261B-3C47-3940-9208-93758F220F4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41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B261B-3C47-3940-9208-93758F220F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83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1804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0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4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0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5AFF-D08A-4F23-9F8A-05E4285881A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74D51-637C-4D25-8A12-9F29BCA0E947}" type="slidenum">
              <a:rPr lang="en-US" smtClean="0"/>
              <a:t>‹Nr.›</a:t>
            </a:fld>
            <a:endParaRPr lang="en-US"/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-10703" y="557"/>
            <a:ext cx="12202703" cy="720000"/>
            <a:chOff x="-7295" y="0"/>
            <a:chExt cx="12202703" cy="720000"/>
          </a:xfrm>
        </p:grpSpPr>
        <p:sp>
          <p:nvSpPr>
            <p:cNvPr id="12" name="Rechteck 11"/>
            <p:cNvSpPr/>
            <p:nvPr userDrawn="1"/>
          </p:nvSpPr>
          <p:spPr>
            <a:xfrm>
              <a:off x="10359408" y="0"/>
              <a:ext cx="1836000" cy="720000"/>
            </a:xfrm>
            <a:prstGeom prst="rect">
              <a:avLst/>
            </a:prstGeom>
            <a:solidFill>
              <a:srgbClr val="205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10" descr="A0lanscape1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95" y="0"/>
              <a:ext cx="10942487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945F7AC1-64D4-4FF4-A5A2-FCEF7FBDAF4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0" y="-3741"/>
            <a:ext cx="1584960" cy="7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F4DCD1-2EB2-4939-A7A8-526D6C83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064"/>
            <a:ext cx="914399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GaInSb</a:t>
            </a: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-TQW auf GaSb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40A184-AEA3-48F5-A769-EC45614C6F75}"/>
              </a:ext>
            </a:extLst>
          </p:cNvPr>
          <p:cNvSpPr txBox="1"/>
          <p:nvPr/>
        </p:nvSpPr>
        <p:spPr>
          <a:xfrm>
            <a:off x="482985" y="6084580"/>
            <a:ext cx="1155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dirty="0">
                <a:latin typeface="Calibri" panose="020F0502020204030204" pitchFamily="34" charset="0"/>
              </a:rPr>
              <a:t>Phase </a:t>
            </a:r>
            <a:r>
              <a:rPr lang="de-DE" dirty="0" err="1">
                <a:latin typeface="Calibri" panose="020F0502020204030204" pitchFamily="34" charset="0"/>
              </a:rPr>
              <a:t>diagram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from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Nextnano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simulations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for</a:t>
            </a:r>
            <a:r>
              <a:rPr lang="de-DE" dirty="0">
                <a:latin typeface="Calibri" panose="020F0502020204030204" pitchFamily="34" charset="0"/>
              </a:rPr>
              <a:t> InAs-Ga</a:t>
            </a:r>
            <a:r>
              <a:rPr lang="de-DE" baseline="-25000" dirty="0">
                <a:latin typeface="Calibri" panose="020F0502020204030204" pitchFamily="34" charset="0"/>
              </a:rPr>
              <a:t>68</a:t>
            </a:r>
            <a:r>
              <a:rPr lang="de-DE" dirty="0">
                <a:latin typeface="Calibri" panose="020F0502020204030204" pitchFamily="34" charset="0"/>
              </a:rPr>
              <a:t>In</a:t>
            </a:r>
            <a:r>
              <a:rPr lang="de-DE" baseline="-25000" dirty="0">
                <a:latin typeface="Calibri" panose="020F0502020204030204" pitchFamily="34" charset="0"/>
              </a:rPr>
              <a:t>32</a:t>
            </a:r>
            <a:r>
              <a:rPr lang="de-DE" dirty="0">
                <a:latin typeface="Calibri" panose="020F0502020204030204" pitchFamily="34" charset="0"/>
              </a:rPr>
              <a:t>Sb-InAs on GaSb </a:t>
            </a:r>
            <a:r>
              <a:rPr lang="de-DE" dirty="0" err="1">
                <a:latin typeface="Calibri" panose="020F0502020204030204" pitchFamily="34" charset="0"/>
              </a:rPr>
              <a:t>substrate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with</a:t>
            </a:r>
            <a:r>
              <a:rPr lang="de-DE" dirty="0">
                <a:latin typeface="Calibri" panose="020F0502020204030204" pitchFamily="34" charset="0"/>
              </a:rPr>
              <a:t> different </a:t>
            </a:r>
            <a:r>
              <a:rPr lang="de-DE" dirty="0" err="1">
                <a:latin typeface="Calibri" panose="020F0502020204030204" pitchFamily="34" charset="0"/>
              </a:rPr>
              <a:t>crystal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directions</a:t>
            </a:r>
            <a:r>
              <a:rPr lang="de-DE" dirty="0">
                <a:latin typeface="Calibri" panose="020F0502020204030204" pitchFamily="34" charset="0"/>
              </a:rPr>
              <a:t> (001 &amp; 111) </a:t>
            </a:r>
            <a:endParaRPr lang="de-DE" sz="1800" b="0" i="0" u="none" strike="noStrike" baseline="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3F1C2D7E-7FE0-4CC8-AC4B-38FF90A9F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3512"/>
              </p:ext>
            </p:extLst>
          </p:nvPr>
        </p:nvGraphicFramePr>
        <p:xfrm>
          <a:off x="134753" y="374535"/>
          <a:ext cx="657577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Graph" r:id="rId4" imgW="9802440" imgH="7502760" progId="Origin95.Graph">
                  <p:embed/>
                </p:oleObj>
              </mc:Choice>
              <mc:Fallback>
                <p:oleObj name="Graph" r:id="rId4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753" y="374535"/>
                        <a:ext cx="657577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219C0BDA-EE6B-472D-AFEF-D6B2CB91B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30791"/>
              </p:ext>
            </p:extLst>
          </p:nvPr>
        </p:nvGraphicFramePr>
        <p:xfrm>
          <a:off x="6258143" y="374535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Graph" r:id="rId6" imgW="9802440" imgH="7502760" progId="Origin95.Graph">
                  <p:embed/>
                </p:oleObj>
              </mc:Choice>
              <mc:Fallback>
                <p:oleObj name="Graph" r:id="rId6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8143" y="374535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BBAC468A-90C5-40C6-8618-138D388C32D1}"/>
              </a:ext>
            </a:extLst>
          </p:cNvPr>
          <p:cNvSpPr txBox="1"/>
          <p:nvPr/>
        </p:nvSpPr>
        <p:spPr>
          <a:xfrm>
            <a:off x="3115380" y="5348927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001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9D5DCB-4CE0-4EC7-99D7-F92CED03A52D}"/>
              </a:ext>
            </a:extLst>
          </p:cNvPr>
          <p:cNvSpPr txBox="1"/>
          <p:nvPr/>
        </p:nvSpPr>
        <p:spPr>
          <a:xfrm>
            <a:off x="9238770" y="5348927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111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9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9383E213-BDB7-418A-98B3-42DEB1408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517536"/>
              </p:ext>
            </p:extLst>
          </p:nvPr>
        </p:nvGraphicFramePr>
        <p:xfrm>
          <a:off x="-479776" y="1758936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Graph" r:id="rId4" imgW="9802440" imgH="7502760" progId="Origin95.Graph">
                  <p:embed/>
                </p:oleObj>
              </mc:Choice>
              <mc:Fallback>
                <p:oleObj name="Graph" r:id="rId4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79776" y="1758936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AB40A184-AEA3-48F5-A769-EC45614C6F75}"/>
              </a:ext>
            </a:extLst>
          </p:cNvPr>
          <p:cNvSpPr txBox="1"/>
          <p:nvPr/>
        </p:nvSpPr>
        <p:spPr>
          <a:xfrm>
            <a:off x="157211" y="690006"/>
            <a:ext cx="11550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dirty="0" err="1">
                <a:latin typeface="Calibri" panose="020F0502020204030204" pitchFamily="34" charset="0"/>
              </a:rPr>
              <a:t>Differences</a:t>
            </a:r>
            <a:r>
              <a:rPr lang="de-DE" dirty="0">
                <a:latin typeface="Calibri" panose="020F0502020204030204" pitchFamily="34" charset="0"/>
              </a:rPr>
              <a:t>: (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example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5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InAs – 4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GaInSb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– 5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InAs</a:t>
            </a:r>
            <a:r>
              <a:rPr lang="de-DE" dirty="0">
                <a:latin typeface="Calibri" panose="020F0502020204030204" pitchFamily="34" charset="0"/>
              </a:rPr>
              <a:t>)</a:t>
            </a:r>
          </a:p>
          <a:p>
            <a:pPr marR="0" algn="l" rtl="0"/>
            <a:endParaRPr lang="de-DE" sz="1800" b="0" i="0" u="none" strike="noStrike" baseline="0" dirty="0">
              <a:latin typeface="Calibri" panose="020F0502020204030204" pitchFamily="34" charset="0"/>
            </a:endParaRPr>
          </a:p>
          <a:p>
            <a:pPr marL="342900" marR="0" indent="-342900" algn="l" rtl="0"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The QSHI </a:t>
            </a:r>
            <a:r>
              <a:rPr lang="de-DE" dirty="0" err="1">
                <a:latin typeface="Calibri" panose="020F0502020204030204" pitchFamily="34" charset="0"/>
              </a:rPr>
              <a:t>phase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starts</a:t>
            </a:r>
            <a:r>
              <a:rPr lang="de-DE" dirty="0">
                <a:latin typeface="Calibri" panose="020F0502020204030204" pitchFamily="34" charset="0"/>
              </a:rPr>
              <a:t> at </a:t>
            </a:r>
            <a:r>
              <a:rPr lang="de-DE" dirty="0" err="1">
                <a:latin typeface="Calibri" panose="020F0502020204030204" pitchFamily="34" charset="0"/>
              </a:rPr>
              <a:t>smaller</a:t>
            </a:r>
            <a:r>
              <a:rPr lang="de-DE" dirty="0">
                <a:latin typeface="Calibri" panose="020F0502020204030204" pitchFamily="34" charset="0"/>
              </a:rPr>
              <a:t> InAs </a:t>
            </a:r>
            <a:r>
              <a:rPr lang="de-DE" dirty="0" err="1">
                <a:latin typeface="Calibri" panose="020F0502020204030204" pitchFamily="34" charset="0"/>
              </a:rPr>
              <a:t>values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for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</a:rPr>
              <a:t> 111 Substrate </a:t>
            </a:r>
            <a:r>
              <a:rPr lang="de-DE" dirty="0" err="1">
                <a:latin typeface="Calibri" panose="020F0502020204030204" pitchFamily="34" charset="0"/>
              </a:rPr>
              <a:t>direction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 Band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inversion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between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E1 &amp; H1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takes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place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earlier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 H1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state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shifted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higher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 </a:t>
            </a:r>
            <a:endParaRPr lang="de-DE" b="0" i="0" u="none" strike="noStrike" baseline="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D18CD091-EA03-422E-A04E-820F1AAA7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800348"/>
              </p:ext>
            </p:extLst>
          </p:nvPr>
        </p:nvGraphicFramePr>
        <p:xfrm>
          <a:off x="5616225" y="1758936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Graph" r:id="rId6" imgW="9802440" imgH="7502760" progId="Origin95.Graph">
                  <p:embed/>
                </p:oleObj>
              </mc:Choice>
              <mc:Fallback>
                <p:oleObj name="Graph" r:id="rId6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6225" y="1758936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E9EBAB5-8EC9-41B1-8746-F26568C16D60}"/>
              </a:ext>
            </a:extLst>
          </p:cNvPr>
          <p:cNvSpPr txBox="1"/>
          <p:nvPr/>
        </p:nvSpPr>
        <p:spPr>
          <a:xfrm>
            <a:off x="2397434" y="1817220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001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258F14-F485-4341-9C02-3A7ABF118DC9}"/>
              </a:ext>
            </a:extLst>
          </p:cNvPr>
          <p:cNvSpPr txBox="1"/>
          <p:nvPr/>
        </p:nvSpPr>
        <p:spPr>
          <a:xfrm>
            <a:off x="8493435" y="1817220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111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9EFAFC-8943-4059-BF32-0D5035A9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064"/>
            <a:ext cx="914399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Band &amp;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state</a:t>
            </a: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shifts</a:t>
            </a:r>
            <a:endParaRPr lang="de-DE" altLang="x-none" sz="3500" b="1" dirty="0">
              <a:solidFill>
                <a:schemeClr val="bg1"/>
              </a:solidFill>
              <a:latin typeface="+mj-lt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F4DCD1-2EB2-4939-A7A8-526D6C83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064"/>
            <a:ext cx="914399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Band &amp;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state</a:t>
            </a: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shifts</a:t>
            </a:r>
            <a:endParaRPr lang="de-DE" altLang="x-none" sz="3500" b="1" dirty="0">
              <a:solidFill>
                <a:schemeClr val="bg1"/>
              </a:solidFill>
              <a:latin typeface="+mj-lt"/>
              <a:ea typeface="Cambria" charset="0"/>
              <a:cs typeface="Cambria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40A184-AEA3-48F5-A769-EC45614C6F75}"/>
              </a:ext>
            </a:extLst>
          </p:cNvPr>
          <p:cNvSpPr txBox="1"/>
          <p:nvPr/>
        </p:nvSpPr>
        <p:spPr>
          <a:xfrm>
            <a:off x="243839" y="690006"/>
            <a:ext cx="11550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dirty="0" err="1">
                <a:latin typeface="Calibri" panose="020F0502020204030204" pitchFamily="34" charset="0"/>
              </a:rPr>
              <a:t>Differences</a:t>
            </a:r>
            <a:r>
              <a:rPr lang="de-DE" dirty="0">
                <a:latin typeface="Calibri" panose="020F0502020204030204" pitchFamily="34" charset="0"/>
              </a:rPr>
              <a:t>: (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example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5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InAs – 4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GaInSb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– 5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InAs</a:t>
            </a:r>
            <a:r>
              <a:rPr lang="de-DE" dirty="0">
                <a:latin typeface="Calibri" panose="020F0502020204030204" pitchFamily="34" charset="0"/>
              </a:rPr>
              <a:t>)</a:t>
            </a:r>
          </a:p>
          <a:p>
            <a:pPr marR="0" algn="l" rtl="0"/>
            <a:endParaRPr lang="de-DE" sz="1800" b="0" i="0" u="none" strike="noStrike" baseline="0" dirty="0">
              <a:latin typeface="Calibri" panose="020F0502020204030204" pitchFamily="34" charset="0"/>
            </a:endParaRPr>
          </a:p>
          <a:p>
            <a:pPr marL="342900" marR="0" indent="-342900" algn="l" rtl="0"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The QSHI </a:t>
            </a:r>
            <a:r>
              <a:rPr lang="de-DE" dirty="0" err="1">
                <a:latin typeface="Calibri" panose="020F0502020204030204" pitchFamily="34" charset="0"/>
              </a:rPr>
              <a:t>phase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starts</a:t>
            </a:r>
            <a:r>
              <a:rPr lang="de-DE" dirty="0">
                <a:latin typeface="Calibri" panose="020F0502020204030204" pitchFamily="34" charset="0"/>
              </a:rPr>
              <a:t> at </a:t>
            </a:r>
            <a:r>
              <a:rPr lang="de-DE" dirty="0" err="1">
                <a:latin typeface="Calibri" panose="020F0502020204030204" pitchFamily="34" charset="0"/>
              </a:rPr>
              <a:t>smaller</a:t>
            </a:r>
            <a:r>
              <a:rPr lang="de-DE" dirty="0">
                <a:latin typeface="Calibri" panose="020F0502020204030204" pitchFamily="34" charset="0"/>
              </a:rPr>
              <a:t> InAs </a:t>
            </a:r>
            <a:r>
              <a:rPr lang="de-DE" dirty="0" err="1">
                <a:latin typeface="Calibri" panose="020F0502020204030204" pitchFamily="34" charset="0"/>
              </a:rPr>
              <a:t>values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for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</a:rPr>
              <a:t> 111 Substrate </a:t>
            </a:r>
            <a:r>
              <a:rPr lang="de-DE" dirty="0" err="1">
                <a:latin typeface="Calibri" panose="020F0502020204030204" pitchFamily="34" charset="0"/>
              </a:rPr>
              <a:t>direction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 Band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inversion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between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E1 &amp; H1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takes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place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earlier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 H1+H2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state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shifted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higher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&amp; E1+E2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shifted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lower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b="0" i="0" u="none" strike="noStrike" baseline="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R="0" algn="l" rtl="0"/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REASON: „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strain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“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behavior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caused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by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difference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in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crystal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direction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which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resulsts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in different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lattice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constant</a:t>
            </a:r>
            <a:r>
              <a:rPr lang="de-DE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de-DE" b="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20D61579-E2DD-4D53-B981-EBD8788AA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87730"/>
              </p:ext>
            </p:extLst>
          </p:nvPr>
        </p:nvGraphicFramePr>
        <p:xfrm>
          <a:off x="-278816" y="1951441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8" name="Graph" r:id="rId4" imgW="9802440" imgH="7502760" progId="Origin95.Graph">
                  <p:embed/>
                </p:oleObj>
              </mc:Choice>
              <mc:Fallback>
                <p:oleObj name="Graph" r:id="rId4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8816" y="1951441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47792552-7381-4567-8C76-BF4CE3F60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17275"/>
              </p:ext>
            </p:extLst>
          </p:nvPr>
        </p:nvGraphicFramePr>
        <p:xfrm>
          <a:off x="5218379" y="1951441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9" name="Graph" r:id="rId6" imgW="9802440" imgH="7502760" progId="Origin95.Graph">
                  <p:embed/>
                </p:oleObj>
              </mc:Choice>
              <mc:Fallback>
                <p:oleObj name="Graph" r:id="rId6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8379" y="1951441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08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F4DCD1-2EB2-4939-A7A8-526D6C83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064"/>
            <a:ext cx="914399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Maximum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gap</a:t>
            </a: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position</a:t>
            </a:r>
            <a:endParaRPr lang="de-DE" altLang="x-none" sz="3500" b="1" dirty="0">
              <a:solidFill>
                <a:schemeClr val="bg1"/>
              </a:solidFill>
              <a:latin typeface="+mj-lt"/>
              <a:ea typeface="Cambria" charset="0"/>
              <a:cs typeface="Cambria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40A184-AEA3-48F5-A769-EC45614C6F75}"/>
              </a:ext>
            </a:extLst>
          </p:cNvPr>
          <p:cNvSpPr txBox="1"/>
          <p:nvPr/>
        </p:nvSpPr>
        <p:spPr>
          <a:xfrm>
            <a:off x="641685" y="978765"/>
            <a:ext cx="1155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dirty="0" err="1">
                <a:latin typeface="Calibri" panose="020F0502020204030204" pitchFamily="34" charset="0"/>
              </a:rPr>
              <a:t>Differences</a:t>
            </a:r>
            <a:r>
              <a:rPr lang="de-DE" dirty="0">
                <a:latin typeface="Calibri" panose="020F0502020204030204" pitchFamily="34" charset="0"/>
              </a:rPr>
              <a:t>:</a:t>
            </a:r>
          </a:p>
          <a:p>
            <a:pPr marR="0" algn="l" rtl="0"/>
            <a:endParaRPr lang="de-DE" sz="1800" b="0" i="0" u="none" strike="noStrike" baseline="0" dirty="0">
              <a:latin typeface="Calibri" panose="020F0502020204030204" pitchFamily="34" charset="0"/>
            </a:endParaRPr>
          </a:p>
          <a:p>
            <a:pPr marL="342900" marR="0" indent="-342900" algn="l" rtl="0">
              <a:buFont typeface="+mj-lt"/>
              <a:buAutoNum type="arabicPeriod" startAt="2"/>
            </a:pPr>
            <a:r>
              <a:rPr lang="de-DE" b="0" i="0" u="none" strike="noStrike" baseline="0" dirty="0">
                <a:latin typeface="Calibri" panose="020F0502020204030204" pitchFamily="34" charset="0"/>
              </a:rPr>
              <a:t>The InAs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thickness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where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TQWs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show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maximum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gap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is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shifted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to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lower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InAs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thicknesses</a:t>
            </a:r>
            <a:endParaRPr lang="de-DE" b="0" i="0" u="none" strike="noStrike" baseline="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53E3EBB-2D67-4384-9282-BC5F519F9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39487"/>
              </p:ext>
            </p:extLst>
          </p:nvPr>
        </p:nvGraphicFramePr>
        <p:xfrm>
          <a:off x="2561430" y="1555933"/>
          <a:ext cx="70691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Graph" r:id="rId4" imgW="9802440" imgH="7502760" progId="Origin95.Graph">
                  <p:embed/>
                </p:oleObj>
              </mc:Choice>
              <mc:Fallback>
                <p:oleObj name="Graph" r:id="rId4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1430" y="1555933"/>
                        <a:ext cx="70691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77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F4DCD1-2EB2-4939-A7A8-526D6C83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064"/>
            <a:ext cx="914399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Maximum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gap</a:t>
            </a: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values</a:t>
            </a:r>
            <a:endParaRPr lang="de-DE" altLang="x-none" sz="3500" b="1" dirty="0">
              <a:solidFill>
                <a:schemeClr val="bg1"/>
              </a:solidFill>
              <a:latin typeface="+mj-lt"/>
              <a:ea typeface="Cambria" charset="0"/>
              <a:cs typeface="Cambria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40A184-AEA3-48F5-A769-EC45614C6F75}"/>
              </a:ext>
            </a:extLst>
          </p:cNvPr>
          <p:cNvSpPr txBox="1"/>
          <p:nvPr/>
        </p:nvSpPr>
        <p:spPr>
          <a:xfrm>
            <a:off x="695058" y="1036515"/>
            <a:ext cx="1155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dirty="0" err="1">
                <a:latin typeface="Calibri" panose="020F0502020204030204" pitchFamily="34" charset="0"/>
              </a:rPr>
              <a:t>Differences</a:t>
            </a:r>
            <a:r>
              <a:rPr lang="de-DE" dirty="0">
                <a:latin typeface="Calibri" panose="020F0502020204030204" pitchFamily="34" charset="0"/>
              </a:rPr>
              <a:t>:</a:t>
            </a:r>
          </a:p>
          <a:p>
            <a:pPr marR="0" algn="l" rtl="0"/>
            <a:endParaRPr lang="de-DE" sz="1800" b="0" i="0" u="none" strike="noStrike" baseline="0" dirty="0">
              <a:latin typeface="Calibri" panose="020F0502020204030204" pitchFamily="34" charset="0"/>
            </a:endParaRPr>
          </a:p>
          <a:p>
            <a:pPr marL="342900" marR="0" indent="-342900" algn="l" rtl="0">
              <a:buFont typeface="+mj-lt"/>
              <a:buAutoNum type="arabicPeriod" startAt="3"/>
            </a:pPr>
            <a:r>
              <a:rPr lang="de-DE" b="0" i="0" u="none" strike="noStrike" baseline="0" dirty="0">
                <a:latin typeface="Calibri" panose="020F0502020204030204" pitchFamily="34" charset="0"/>
              </a:rPr>
              <a:t>The Maximum Gap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value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is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higher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for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111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substrate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crystall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direction</a:t>
            </a:r>
            <a:endParaRPr lang="de-DE" b="0" i="0" u="none" strike="noStrike" baseline="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C455FCF4-F1FD-46FF-AA8F-D2271E8A0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805797"/>
              </p:ext>
            </p:extLst>
          </p:nvPr>
        </p:nvGraphicFramePr>
        <p:xfrm>
          <a:off x="2808111" y="1818000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Graph" r:id="rId4" imgW="9802440" imgH="7502760" progId="Origin95.Graph">
                  <p:embed/>
                </p:oleObj>
              </mc:Choice>
              <mc:Fallback>
                <p:oleObj name="Graph" r:id="rId4" imgW="9802440" imgH="7502760" progId="Origin95.Graph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C455FCF4-F1FD-46FF-AA8F-D2271E8A0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8111" y="1818000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23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F4DCD1-2EB2-4939-A7A8-526D6C83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064"/>
            <a:ext cx="914399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Phase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diagram</a:t>
            </a: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 shift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40A184-AEA3-48F5-A769-EC45614C6F75}"/>
              </a:ext>
            </a:extLst>
          </p:cNvPr>
          <p:cNvSpPr txBox="1"/>
          <p:nvPr/>
        </p:nvSpPr>
        <p:spPr>
          <a:xfrm>
            <a:off x="348232" y="709989"/>
            <a:ext cx="11550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dirty="0" err="1">
                <a:latin typeface="Calibri" panose="020F0502020204030204" pitchFamily="34" charset="0"/>
              </a:rPr>
              <a:t>Differences</a:t>
            </a:r>
            <a:r>
              <a:rPr lang="de-DE" dirty="0">
                <a:latin typeface="Calibri" panose="020F0502020204030204" pitchFamily="34" charset="0"/>
              </a:rPr>
              <a:t>:</a:t>
            </a:r>
          </a:p>
          <a:p>
            <a:pPr marR="0" algn="l" rtl="0"/>
            <a:endParaRPr lang="de-DE" sz="1800" b="0" i="0" u="none" strike="noStrike" baseline="0" dirty="0">
              <a:latin typeface="Calibri" panose="020F0502020204030204" pitchFamily="34" charset="0"/>
            </a:endParaRPr>
          </a:p>
          <a:p>
            <a:pPr marL="342900" marR="0" indent="-342900" algn="l" rtl="0">
              <a:buFont typeface="+mj-lt"/>
              <a:buAutoNum type="arabicPeriod" startAt="4"/>
            </a:pPr>
            <a:r>
              <a:rPr lang="de-DE" b="0" i="0" u="none" strike="noStrike" baseline="0" dirty="0">
                <a:latin typeface="Calibri" panose="020F0502020204030204" pitchFamily="34" charset="0"/>
              </a:rPr>
              <a:t>The HOTI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phase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is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shifted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to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smaller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GaInSb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thicknesses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and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resulting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from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shifted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bands and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states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HOTI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phase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also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evolves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at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smaller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InAs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thicknesses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43470B3A-2233-4603-9920-EA6293AC7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38481"/>
              </p:ext>
            </p:extLst>
          </p:nvPr>
        </p:nvGraphicFramePr>
        <p:xfrm>
          <a:off x="0" y="1773370"/>
          <a:ext cx="657577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Graph" r:id="rId4" imgW="9802440" imgH="7502760" progId="Origin95.Graph">
                  <p:embed/>
                </p:oleObj>
              </mc:Choice>
              <mc:Fallback>
                <p:oleObj name="Graph" r:id="rId4" imgW="9802440" imgH="7502760" progId="Origin95.Graph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43470B3A-2233-4603-9920-EA6293AC7F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773370"/>
                        <a:ext cx="657577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B1B79AC-B4BA-4667-BBF3-AB9D3DBCE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92878"/>
              </p:ext>
            </p:extLst>
          </p:nvPr>
        </p:nvGraphicFramePr>
        <p:xfrm>
          <a:off x="6123390" y="1773370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Graph" r:id="rId6" imgW="9802440" imgH="7502760" progId="Origin95.Graph">
                  <p:embed/>
                </p:oleObj>
              </mc:Choice>
              <mc:Fallback>
                <p:oleObj name="Graph" r:id="rId6" imgW="9802440" imgH="7502760" progId="Origin95.Graph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1B1B79AC-B4BA-4667-BBF3-AB9D3DBCED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3390" y="1773370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7E53FEB-D3DC-4346-9822-C37AA4F4A221}"/>
              </a:ext>
            </a:extLst>
          </p:cNvPr>
          <p:cNvSpPr txBox="1"/>
          <p:nvPr/>
        </p:nvSpPr>
        <p:spPr>
          <a:xfrm>
            <a:off x="2876098" y="1890335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001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154DA0-A642-435A-95A5-0503F5639F62}"/>
              </a:ext>
            </a:extLst>
          </p:cNvPr>
          <p:cNvSpPr txBox="1"/>
          <p:nvPr/>
        </p:nvSpPr>
        <p:spPr>
          <a:xfrm>
            <a:off x="8999488" y="1890335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111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234921D-63CB-40E0-A8DA-CD25FC8AEB00}"/>
              </a:ext>
            </a:extLst>
          </p:cNvPr>
          <p:cNvCxnSpPr/>
          <p:nvPr/>
        </p:nvCxnSpPr>
        <p:spPr>
          <a:xfrm flipH="1">
            <a:off x="3878981" y="3801979"/>
            <a:ext cx="933651" cy="6737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8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F4DCD1-2EB2-4939-A7A8-526D6C83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064"/>
            <a:ext cx="914399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Gap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evolution</a:t>
            </a:r>
            <a:endParaRPr lang="de-DE" altLang="x-none" sz="3500" b="1" dirty="0">
              <a:solidFill>
                <a:schemeClr val="bg1"/>
              </a:solidFill>
              <a:latin typeface="+mj-lt"/>
              <a:ea typeface="Cambria" charset="0"/>
              <a:cs typeface="Cambria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40A184-AEA3-48F5-A769-EC45614C6F75}"/>
              </a:ext>
            </a:extLst>
          </p:cNvPr>
          <p:cNvSpPr txBox="1"/>
          <p:nvPr/>
        </p:nvSpPr>
        <p:spPr>
          <a:xfrm>
            <a:off x="558325" y="733074"/>
            <a:ext cx="1155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dirty="0" err="1">
                <a:latin typeface="Calibri" panose="020F0502020204030204" pitchFamily="34" charset="0"/>
              </a:rPr>
              <a:t>Differences</a:t>
            </a:r>
            <a:r>
              <a:rPr lang="de-DE" dirty="0">
                <a:latin typeface="Calibri" panose="020F0502020204030204" pitchFamily="34" charset="0"/>
              </a:rPr>
              <a:t>:</a:t>
            </a:r>
          </a:p>
          <a:p>
            <a:pPr marR="0" algn="l" rtl="0"/>
            <a:endParaRPr lang="de-DE" sz="1800" b="0" i="0" u="none" strike="noStrike" baseline="0" dirty="0">
              <a:latin typeface="Calibri" panose="020F0502020204030204" pitchFamily="34" charset="0"/>
            </a:endParaRPr>
          </a:p>
          <a:p>
            <a:pPr marL="342900" marR="0" indent="-342900" algn="l" rtl="0">
              <a:buFont typeface="+mj-lt"/>
              <a:buAutoNum type="arabicPeriod" startAt="5"/>
            </a:pPr>
            <a:r>
              <a:rPr lang="de-DE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gap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evolution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is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shifted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to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smaller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InAs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values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for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111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compared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to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001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43470B3A-2233-4603-9920-EA6293AC7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11912"/>
              </p:ext>
            </p:extLst>
          </p:nvPr>
        </p:nvGraphicFramePr>
        <p:xfrm>
          <a:off x="0" y="1656404"/>
          <a:ext cx="657577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Graph" r:id="rId4" imgW="9802440" imgH="7502760" progId="Origin95.Graph">
                  <p:embed/>
                </p:oleObj>
              </mc:Choice>
              <mc:Fallback>
                <p:oleObj name="Graph" r:id="rId4" imgW="9802440" imgH="7502760" progId="Origin95.Graph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3F1C2D7E-7FE0-4CC8-AC4B-38FF90A9F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656404"/>
                        <a:ext cx="657577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B1B79AC-B4BA-4667-BBF3-AB9D3DBCE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068856"/>
              </p:ext>
            </p:extLst>
          </p:nvPr>
        </p:nvGraphicFramePr>
        <p:xfrm>
          <a:off x="6123390" y="1656404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Graph" r:id="rId6" imgW="9802440" imgH="7502760" progId="Origin95.Graph">
                  <p:embed/>
                </p:oleObj>
              </mc:Choice>
              <mc:Fallback>
                <p:oleObj name="Graph" r:id="rId6" imgW="9802440" imgH="7502760" progId="Origin95.Graph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219C0BDA-EE6B-472D-AFEF-D6B2CB91B9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3390" y="1656404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7E53FEB-D3DC-4346-9822-C37AA4F4A221}"/>
              </a:ext>
            </a:extLst>
          </p:cNvPr>
          <p:cNvSpPr txBox="1"/>
          <p:nvPr/>
        </p:nvSpPr>
        <p:spPr>
          <a:xfrm>
            <a:off x="2841915" y="1634870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001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154DA0-A642-435A-95A5-0503F5639F62}"/>
              </a:ext>
            </a:extLst>
          </p:cNvPr>
          <p:cNvSpPr txBox="1"/>
          <p:nvPr/>
        </p:nvSpPr>
        <p:spPr>
          <a:xfrm>
            <a:off x="8965305" y="1634870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111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1B5ACC7-CD47-41C6-BD49-5C60E72DD48A}"/>
              </a:ext>
            </a:extLst>
          </p:cNvPr>
          <p:cNvCxnSpPr/>
          <p:nvPr/>
        </p:nvCxnSpPr>
        <p:spPr>
          <a:xfrm flipV="1">
            <a:off x="2162086" y="2219645"/>
            <a:ext cx="0" cy="35914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E726238-AFAE-4F9C-8C88-17F8890B8E77}"/>
              </a:ext>
            </a:extLst>
          </p:cNvPr>
          <p:cNvCxnSpPr/>
          <p:nvPr/>
        </p:nvCxnSpPr>
        <p:spPr>
          <a:xfrm flipV="1">
            <a:off x="8287996" y="2219645"/>
            <a:ext cx="0" cy="35914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0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F4DCD1-2EB2-4939-A7A8-526D6C83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064"/>
            <a:ext cx="914399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Gap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evolution</a:t>
            </a:r>
            <a:endParaRPr lang="de-DE" altLang="x-none" sz="3500" b="1" dirty="0">
              <a:solidFill>
                <a:schemeClr val="bg1"/>
              </a:solidFill>
              <a:latin typeface="+mj-lt"/>
              <a:ea typeface="Cambria" charset="0"/>
              <a:cs typeface="Cambria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40A184-AEA3-48F5-A769-EC45614C6F75}"/>
              </a:ext>
            </a:extLst>
          </p:cNvPr>
          <p:cNvSpPr txBox="1"/>
          <p:nvPr/>
        </p:nvSpPr>
        <p:spPr>
          <a:xfrm>
            <a:off x="558325" y="711540"/>
            <a:ext cx="1155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dirty="0" err="1">
                <a:latin typeface="Calibri" panose="020F0502020204030204" pitchFamily="34" charset="0"/>
              </a:rPr>
              <a:t>Differences</a:t>
            </a:r>
            <a:r>
              <a:rPr lang="de-DE" dirty="0">
                <a:latin typeface="Calibri" panose="020F0502020204030204" pitchFamily="34" charset="0"/>
              </a:rPr>
              <a:t>: 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example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X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InAs – 5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GaInSb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– X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InAs)</a:t>
            </a:r>
            <a:endParaRPr lang="de-DE" dirty="0">
              <a:latin typeface="Calibri" panose="020F0502020204030204" pitchFamily="34" charset="0"/>
            </a:endParaRPr>
          </a:p>
          <a:p>
            <a:pPr marR="0" algn="l" rtl="0"/>
            <a:endParaRPr lang="de-DE" sz="1800" b="0" i="0" u="none" strike="noStrike" baseline="0" dirty="0">
              <a:latin typeface="Calibri" panose="020F0502020204030204" pitchFamily="34" charset="0"/>
            </a:endParaRPr>
          </a:p>
          <a:p>
            <a:pPr marL="342900" marR="0" indent="-342900" algn="l" rtl="0">
              <a:buFont typeface="+mj-lt"/>
              <a:buAutoNum type="arabicPeriod" startAt="5"/>
            </a:pPr>
            <a:r>
              <a:rPr lang="de-DE" b="0" i="0" u="none" strike="noStrike" baseline="0" dirty="0">
                <a:latin typeface="Calibri" panose="020F0502020204030204" pitchFamily="34" charset="0"/>
              </a:rPr>
              <a:t>The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gap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evolution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is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shifted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to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smaller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InAs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values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for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111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compared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to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001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E53FEB-D3DC-4346-9822-C37AA4F4A221}"/>
              </a:ext>
            </a:extLst>
          </p:cNvPr>
          <p:cNvSpPr txBox="1"/>
          <p:nvPr/>
        </p:nvSpPr>
        <p:spPr>
          <a:xfrm>
            <a:off x="2841915" y="1634870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001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154DA0-A642-435A-95A5-0503F5639F62}"/>
              </a:ext>
            </a:extLst>
          </p:cNvPr>
          <p:cNvSpPr txBox="1"/>
          <p:nvPr/>
        </p:nvSpPr>
        <p:spPr>
          <a:xfrm>
            <a:off x="8965305" y="1634870"/>
            <a:ext cx="82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sz="3200" dirty="0">
                <a:latin typeface="Calibri" panose="020F0502020204030204" pitchFamily="34" charset="0"/>
              </a:rPr>
              <a:t>111</a:t>
            </a:r>
            <a:endParaRPr lang="de-DE" sz="3200" b="0" i="0" u="none" strike="noStrike" baseline="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FE316072-CF7B-495B-9CA3-B3839795D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59087"/>
              </p:ext>
            </p:extLst>
          </p:nvPr>
        </p:nvGraphicFramePr>
        <p:xfrm>
          <a:off x="-35296" y="1758936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Graph" r:id="rId4" imgW="9802440" imgH="7502760" progId="Origin95.Graph">
                  <p:embed/>
                </p:oleObj>
              </mc:Choice>
              <mc:Fallback>
                <p:oleObj name="Graph" r:id="rId4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5296" y="1758936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8D1B761E-834B-4CC4-A237-6136EA9F2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82258"/>
              </p:ext>
            </p:extLst>
          </p:nvPr>
        </p:nvGraphicFramePr>
        <p:xfrm>
          <a:off x="6062197" y="1758936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Graph" r:id="rId6" imgW="9802440" imgH="7502760" progId="Origin95.Graph">
                  <p:embed/>
                </p:oleObj>
              </mc:Choice>
              <mc:Fallback>
                <p:oleObj name="Graph" r:id="rId6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2197" y="1758936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50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F4DCD1-2EB2-4939-A7A8-526D6C83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064"/>
            <a:ext cx="914399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Difference</a:t>
            </a:r>
            <a:r>
              <a:rPr lang="de-DE" altLang="x-none" sz="3500" b="1" dirty="0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 </a:t>
            </a:r>
            <a:r>
              <a:rPr lang="de-DE" altLang="x-none" sz="3500" b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in SM </a:t>
            </a:r>
            <a:r>
              <a:rPr lang="de-DE" altLang="x-none" sz="3500" b="1" dirty="0" err="1">
                <a:solidFill>
                  <a:schemeClr val="bg1"/>
                </a:solidFill>
                <a:latin typeface="+mj-lt"/>
                <a:ea typeface="Cambria" charset="0"/>
                <a:cs typeface="Cambria" charset="0"/>
              </a:rPr>
              <a:t>phase</a:t>
            </a:r>
            <a:endParaRPr lang="de-DE" altLang="x-none" sz="3500" b="1" dirty="0">
              <a:solidFill>
                <a:schemeClr val="bg1"/>
              </a:solidFill>
              <a:latin typeface="+mj-lt"/>
              <a:ea typeface="Cambria" charset="0"/>
              <a:cs typeface="Cambria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40A184-AEA3-48F5-A769-EC45614C6F75}"/>
              </a:ext>
            </a:extLst>
          </p:cNvPr>
          <p:cNvSpPr txBox="1"/>
          <p:nvPr/>
        </p:nvSpPr>
        <p:spPr>
          <a:xfrm>
            <a:off x="558325" y="711540"/>
            <a:ext cx="11550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de-DE" dirty="0" err="1">
                <a:latin typeface="Calibri" panose="020F0502020204030204" pitchFamily="34" charset="0"/>
              </a:rPr>
              <a:t>Differences</a:t>
            </a:r>
            <a:r>
              <a:rPr lang="de-DE" dirty="0">
                <a:latin typeface="Calibri" panose="020F0502020204030204" pitchFamily="34" charset="0"/>
              </a:rPr>
              <a:t>: 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example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X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InAs – 5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GaInSb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– X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nm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InAs)</a:t>
            </a:r>
            <a:endParaRPr lang="de-DE" dirty="0">
              <a:latin typeface="Calibri" panose="020F0502020204030204" pitchFamily="34" charset="0"/>
            </a:endParaRPr>
          </a:p>
          <a:p>
            <a:pPr marR="0" algn="l" rtl="0"/>
            <a:endParaRPr lang="de-DE" sz="1800" b="0" i="0" u="none" strike="noStrike" baseline="0" dirty="0">
              <a:latin typeface="Calibri" panose="020F0502020204030204" pitchFamily="34" charset="0"/>
            </a:endParaRPr>
          </a:p>
          <a:p>
            <a:pPr marL="342900" marR="0" indent="-342900" algn="l" rtl="0">
              <a:buFont typeface="+mj-lt"/>
              <a:buAutoNum type="arabicPeriod" startAt="6"/>
            </a:pPr>
            <a:r>
              <a:rPr lang="de-DE" b="0" i="0" u="none" strike="noStrike" baseline="0" dirty="0">
                <a:latin typeface="Calibri" panose="020F0502020204030204" pitchFamily="34" charset="0"/>
              </a:rPr>
              <a:t>As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TQW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with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111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substrate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is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already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near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region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where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HOTI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phase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opens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up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„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gap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values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“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for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SM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remain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almost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constant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(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instead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b="0" i="0" u="none" strike="noStrike" baseline="0" dirty="0" err="1">
                <a:latin typeface="Calibri" panose="020F0502020204030204" pitchFamily="34" charset="0"/>
              </a:rPr>
              <a:t>decreasing</a:t>
            </a:r>
            <a:r>
              <a:rPr lang="de-DE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pPr marR="0" algn="l" rtl="0"/>
            <a:r>
              <a:rPr lang="de-DE" dirty="0">
                <a:latin typeface="Calibri" panose="020F0502020204030204" pitchFamily="34" charset="0"/>
              </a:rPr>
              <a:t>	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 but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HOTI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phase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does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not open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yet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 TQW </a:t>
            </a:r>
            <a:r>
              <a:rPr lang="de-DE" dirty="0" err="1">
                <a:latin typeface="Calibri" panose="020F0502020204030204" pitchFamily="34" charset="0"/>
                <a:sym typeface="Wingdings" panose="05000000000000000000" pitchFamily="2" charset="2"/>
              </a:rPr>
              <a:t>remains</a:t>
            </a:r>
            <a:r>
              <a:rPr lang="de-DE" dirty="0">
                <a:latin typeface="Calibri" panose="020F0502020204030204" pitchFamily="34" charset="0"/>
                <a:sym typeface="Wingdings" panose="05000000000000000000" pitchFamily="2" charset="2"/>
              </a:rPr>
              <a:t> SM</a:t>
            </a:r>
            <a:endParaRPr lang="de-DE" b="0" i="0" u="none" strike="noStrike" baseline="0" dirty="0">
              <a:latin typeface="Calibri" panose="020F0502020204030204" pitchFamily="34" charset="0"/>
            </a:endParaRPr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66494110-BF36-4330-8CFC-01AEFE545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610407"/>
              </p:ext>
            </p:extLst>
          </p:nvPr>
        </p:nvGraphicFramePr>
        <p:xfrm>
          <a:off x="2705809" y="1818000"/>
          <a:ext cx="657577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Graph" r:id="rId4" imgW="9802440" imgH="7502760" progId="Origin95.Graph">
                  <p:embed/>
                </p:oleObj>
              </mc:Choice>
              <mc:Fallback>
                <p:oleObj name="Graph" r:id="rId4" imgW="9802440" imgH="75027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809" y="1818000"/>
                        <a:ext cx="657577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0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Breitbild</PresentationFormat>
  <Paragraphs>55</Paragraphs>
  <Slides>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</vt:lpstr>
      <vt:lpstr>Unicode Origin Graph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KMiller</dc:creator>
  <cp:lastModifiedBy>Sebastian Schmid</cp:lastModifiedBy>
  <cp:revision>731</cp:revision>
  <dcterms:created xsi:type="dcterms:W3CDTF">2018-05-03T12:06:06Z</dcterms:created>
  <dcterms:modified xsi:type="dcterms:W3CDTF">2022-06-21T13:09:35Z</dcterms:modified>
</cp:coreProperties>
</file>