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Old Standard TT"/>
      <p:regular r:id="rId18"/>
      <p:bold r:id="rId19"/>
      <p:italic r:id="rId20"/>
    </p:embeddedFont>
    <p:embeddedFont>
      <p:font typeface="Nunito Black"/>
      <p:bold r:id="rId21"/>
      <p:boldItalic r:id="rId22"/>
    </p:embeddedFont>
    <p:embeddedFont>
      <p:font typeface="Comfortaa"/>
      <p:regular r:id="rId23"/>
      <p:bold r:id="rId24"/>
    </p:embeddedFont>
    <p:embeddedFont>
      <p:font typeface="Spectral ExtraBold"/>
      <p:bold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22" Type="http://schemas.openxmlformats.org/officeDocument/2006/relationships/font" Target="fonts/NunitoBlack-boldItalic.fntdata"/><Relationship Id="rId21" Type="http://schemas.openxmlformats.org/officeDocument/2006/relationships/font" Target="fonts/NunitoBlack-bold.fntdata"/><Relationship Id="rId24" Type="http://schemas.openxmlformats.org/officeDocument/2006/relationships/font" Target="fonts/Comfortaa-bold.fntdata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ExtraBold-boldItalic.fntdata"/><Relationship Id="rId25" Type="http://schemas.openxmlformats.org/officeDocument/2006/relationships/font" Target="fonts/SpectralExtraBold-bold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OldStandardTT-bold.fntdata"/><Relationship Id="rId1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b65cd77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b65cd77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b65cd772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b65cd772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65cd772c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65cd772c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b65cd7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b65cd7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b65cd772c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b65cd772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b65cd772c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b65cd772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65cd77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b65cd77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b65cd77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b65cd77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7149097" y="1606100"/>
            <a:ext cx="715200" cy="659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O</a:t>
            </a:r>
            <a:endParaRPr sz="2500">
              <a:solidFill>
                <a:srgbClr val="666666"/>
              </a:solidFill>
              <a:highlight>
                <a:srgbClr val="E6B8AF"/>
              </a:highlight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502200" y="1719550"/>
            <a:ext cx="594000" cy="559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O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997974" y="1719550"/>
            <a:ext cx="619200" cy="607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L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047700" y="1671850"/>
            <a:ext cx="688500" cy="659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N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201153" y="1671847"/>
            <a:ext cx="715200" cy="659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G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381300" y="1686050"/>
            <a:ext cx="715200" cy="659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O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527924" y="1719550"/>
            <a:ext cx="619200" cy="559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R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6613325" y="1606100"/>
            <a:ext cx="688500" cy="716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R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631813" y="1693600"/>
            <a:ext cx="715200" cy="659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E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786002" y="1686047"/>
            <a:ext cx="715200" cy="659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R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-103750" y="1719550"/>
            <a:ext cx="688500" cy="559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A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009997" y="1719550"/>
            <a:ext cx="594000" cy="559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B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17955" l="10885" r="16302" t="12070"/>
          <a:stretch/>
        </p:blipFill>
        <p:spPr>
          <a:xfrm>
            <a:off x="3370050" y="568406"/>
            <a:ext cx="2687399" cy="115114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2955438" y="920400"/>
            <a:ext cx="35166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800000" dist="133350">
              <a:srgbClr val="3B0E0E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Nunito Black"/>
                <a:ea typeface="Nunito Black"/>
                <a:cs typeface="Nunito Black"/>
                <a:sym typeface="Nunito Black"/>
              </a:rPr>
              <a:t>TEMA</a:t>
            </a:r>
            <a:endParaRPr sz="31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4">
            <a:alphaModFix/>
          </a:blip>
          <a:srcRect b="10793" l="14242" r="14936" t="11837"/>
          <a:stretch/>
        </p:blipFill>
        <p:spPr>
          <a:xfrm>
            <a:off x="4713750" y="2571750"/>
            <a:ext cx="4350600" cy="28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6161105" y="2944374"/>
            <a:ext cx="166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Open Sans"/>
                <a:ea typeface="Open Sans"/>
                <a:cs typeface="Open Sans"/>
                <a:sym typeface="Open Sans"/>
              </a:rPr>
              <a:t>Integrantes: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496900" y="3338925"/>
            <a:ext cx="328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5249" lvl="0" marL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s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Delgado Moran Ocler Biery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5249" lvl="0" marL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s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Maila Peñafiel Jose Alexander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5249" lvl="0" marL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s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Montenegro Cobo Pamela Victoria</a:t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5249" lvl="0" marL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ato"/>
              <a:buChar char="●"/>
            </a:pPr>
            <a:r>
              <a:rPr lang="es" sz="1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Simbaña Pilataxi Jimmy Abel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5">
            <a:alphaModFix/>
          </a:blip>
          <a:srcRect b="35368" l="16512" r="16256" t="28980"/>
          <a:stretch/>
        </p:blipFill>
        <p:spPr>
          <a:xfrm>
            <a:off x="258550" y="2750000"/>
            <a:ext cx="2993400" cy="22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258550" y="3605800"/>
            <a:ext cx="3219900" cy="75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800000" dist="133350">
              <a:srgbClr val="3B0E0E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Comfortaa"/>
                <a:ea typeface="Comfortaa"/>
                <a:cs typeface="Comfortaa"/>
                <a:sym typeface="Comfortaa"/>
              </a:rPr>
              <a:t>Grupos</a:t>
            </a:r>
            <a:r>
              <a:rPr b="1" lang="es" sz="3700">
                <a:latin typeface="Comfortaa"/>
                <a:ea typeface="Comfortaa"/>
                <a:cs typeface="Comfortaa"/>
                <a:sym typeface="Comfortaa"/>
              </a:rPr>
              <a:t>: 9 -11</a:t>
            </a:r>
            <a:endParaRPr sz="3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0050" y="110725"/>
            <a:ext cx="2687400" cy="74171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5994466" y="1662675"/>
            <a:ext cx="688500" cy="659400"/>
          </a:xfrm>
          <a:prstGeom prst="ellipse">
            <a:avLst/>
          </a:prstGeom>
          <a:solidFill>
            <a:srgbClr val="B6D7A8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Y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7761100" y="1634450"/>
            <a:ext cx="688500" cy="659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J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413950" y="1671850"/>
            <a:ext cx="654000" cy="659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666666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O</a:t>
            </a:r>
            <a:endParaRPr sz="2500">
              <a:solidFill>
                <a:srgbClr val="666666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1167025" y="929300"/>
            <a:ext cx="36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árboles negro rojo son arboles binarios balanceados ya que cumplen con las mismas características estudiadas  a diferencia de su color que es siempre negro- rojo.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737" y="909550"/>
            <a:ext cx="3192524" cy="33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 DE ORO</a:t>
            </a:r>
            <a:endParaRPr/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Si se encuentra un nodo negro con dos hijos rojos se debe cambiar el color de todos (excepto si el padre es la raíz).</a:t>
            </a:r>
            <a:endParaRPr/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Altura negra intacta.</a:t>
            </a:r>
            <a:endParaRPr/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El nodo a insertar siempre es rojo.</a:t>
            </a:r>
            <a:endParaRPr/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SzPct val="119071"/>
              <a:buAutoNum type="arabicPeriod"/>
            </a:pPr>
            <a:r>
              <a:rPr lang="es" sz="1763">
                <a:solidFill>
                  <a:schemeClr val="lt2"/>
                </a:solidFill>
              </a:rPr>
              <a:t>REGLAS DE  PLATA: </a:t>
            </a:r>
            <a:r>
              <a:rPr lang="es"/>
              <a:t>Un arbol binario completo se colorea todo de negro.</a:t>
            </a:r>
            <a:endParaRPr/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495" y="1445275"/>
            <a:ext cx="3383876" cy="19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PROPIEDADES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600">
                <a:latin typeface="Arial"/>
                <a:ea typeface="Arial"/>
                <a:cs typeface="Arial"/>
                <a:sym typeface="Arial"/>
              </a:rPr>
              <a:t>Un árbol rojo-negro es un árbol binario de búsqueda en el que cada nodo tiene un atributo de color cuyo valor es rojo o negro .</a:t>
            </a:r>
            <a:br>
              <a:rPr lang="es" sz="5600">
                <a:latin typeface="Arial"/>
                <a:ea typeface="Arial"/>
                <a:cs typeface="Arial"/>
                <a:sym typeface="Arial"/>
              </a:rPr>
            </a:br>
            <a:br>
              <a:rPr lang="es" sz="5600">
                <a:latin typeface="Arial"/>
                <a:ea typeface="Arial"/>
                <a:cs typeface="Arial"/>
                <a:sym typeface="Arial"/>
              </a:rPr>
            </a:br>
            <a:r>
              <a:rPr lang="es" sz="5600">
                <a:latin typeface="Arial"/>
                <a:ea typeface="Arial"/>
                <a:cs typeface="Arial"/>
                <a:sym typeface="Arial"/>
              </a:rPr>
              <a:t>Además de los requisitos a los árboles binarios de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latin typeface="Arial"/>
                <a:ea typeface="Arial"/>
                <a:cs typeface="Arial"/>
                <a:sym typeface="Arial"/>
              </a:rPr>
              <a:t> búsqueda convencionales, se deben satisfacer las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latin typeface="Arial"/>
                <a:ea typeface="Arial"/>
                <a:cs typeface="Arial"/>
                <a:sym typeface="Arial"/>
              </a:rPr>
              <a:t> siguientes reglas para tener un árbol rojo-negro válido: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latin typeface="Arial"/>
                <a:ea typeface="Arial"/>
                <a:cs typeface="Arial"/>
                <a:sym typeface="Arial"/>
              </a:rPr>
              <a:t>°Todo nodo es o bien rojo o bien negro.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latin typeface="Arial"/>
                <a:ea typeface="Arial"/>
                <a:cs typeface="Arial"/>
                <a:sym typeface="Arial"/>
              </a:rPr>
              <a:t>°La raíz es negra.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latin typeface="Arial"/>
                <a:ea typeface="Arial"/>
                <a:cs typeface="Arial"/>
                <a:sym typeface="Arial"/>
              </a:rPr>
              <a:t>°Todas las hojas (NULL) son negras.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latin typeface="Arial"/>
                <a:ea typeface="Arial"/>
                <a:cs typeface="Arial"/>
                <a:sym typeface="Arial"/>
              </a:rPr>
              <a:t>°Todo nodo rojo debe tener dos nodos hijos negros.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latin typeface="Arial"/>
                <a:ea typeface="Arial"/>
                <a:cs typeface="Arial"/>
                <a:sym typeface="Arial"/>
              </a:rPr>
              <a:t>°Cada camino desde un nodo dado a sus hojas descendientes 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>
                <a:latin typeface="Arial"/>
                <a:ea typeface="Arial"/>
                <a:cs typeface="Arial"/>
                <a:sym typeface="Arial"/>
              </a:rPr>
              <a:t> contiene el mismo número de nodos negros.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87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INSERCIÓN</a:t>
            </a:r>
            <a:r>
              <a:rPr lang="es"/>
              <a:t> 	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50025" y="6289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insertar en un arbol rojo- negro ese necesario contemplar los siguientes casos: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Caso 1: Si papa y tio de (N) son rojos, cambia de color: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Papa </a:t>
            </a:r>
            <a:br>
              <a:rPr lang="es"/>
            </a:br>
            <a:r>
              <a:rPr lang="es"/>
              <a:t>	Tio </a:t>
            </a:r>
            <a:br>
              <a:rPr lang="es"/>
            </a:br>
            <a:r>
              <a:rPr lang="es"/>
              <a:t>	Abuelo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046" y="1673096"/>
            <a:ext cx="5646175" cy="29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INSERCIÓN</a:t>
            </a:r>
            <a:r>
              <a:rPr lang="es"/>
              <a:t>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2: Padre de (N) es rojo, tio de (N) es negro, ademas (N) es hijo derecho y el padre de (N) es hijo izquierdo de su abuelo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700" y="1940625"/>
            <a:ext cx="5411675" cy="21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INSERCIÓN</a:t>
            </a:r>
            <a:r>
              <a:rPr lang="es"/>
              <a:t> 	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3: Tio de (N) es negro, nodo(N) es hijo de izquierdo de su padre rojo.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938" y="1830269"/>
            <a:ext cx="4600124" cy="267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