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1/13/2022</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126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1/13/2022</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296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1/13/2022</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0488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1/13/2022</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5723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1/13/2022</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8661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1/13/2022</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38089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1/13/2022</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9225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1/13/2022</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33887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1/13/2022</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4104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1/13/2022</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8119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1/13/2022</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54095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1/13/2022</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3429020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00"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195A83-AA4F-FE4B-AFEA-5A5576C39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7484F74-56B6-4C6C-8DF6-A42E0BF783E8}"/>
              </a:ext>
            </a:extLst>
          </p:cNvPr>
          <p:cNvPicPr>
            <a:picLocks noChangeAspect="1"/>
          </p:cNvPicPr>
          <p:nvPr/>
        </p:nvPicPr>
        <p:blipFill rotWithShape="1">
          <a:blip r:embed="rId2"/>
          <a:srcRect t="37006" b="6744"/>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39D637-A6E8-4943-9427-A0A04E282947}"/>
              </a:ext>
            </a:extLst>
          </p:cNvPr>
          <p:cNvSpPr>
            <a:spLocks noGrp="1"/>
          </p:cNvSpPr>
          <p:nvPr>
            <p:ph type="ctrTitle"/>
          </p:nvPr>
        </p:nvSpPr>
        <p:spPr>
          <a:xfrm>
            <a:off x="1555101" y="1826096"/>
            <a:ext cx="9081798" cy="2142699"/>
          </a:xfrm>
        </p:spPr>
        <p:txBody>
          <a:bodyPr anchor="b">
            <a:normAutofit fontScale="90000"/>
          </a:bodyPr>
          <a:lstStyle/>
          <a:p>
            <a:pPr algn="ctr"/>
            <a:r>
              <a:rPr lang="en-US" sz="8000" b="1" dirty="0"/>
              <a:t>HEART DISEASE</a:t>
            </a:r>
            <a:br>
              <a:rPr lang="en-US" sz="8000" b="1" dirty="0"/>
            </a:br>
            <a:r>
              <a:rPr lang="en-US" sz="8000" b="1" dirty="0"/>
              <a:t>PREDICTION</a:t>
            </a:r>
          </a:p>
        </p:txBody>
      </p:sp>
      <p:sp>
        <p:nvSpPr>
          <p:cNvPr id="3" name="Subtitle 2">
            <a:extLst>
              <a:ext uri="{FF2B5EF4-FFF2-40B4-BE49-F238E27FC236}">
                <a16:creationId xmlns:a16="http://schemas.microsoft.com/office/drawing/2014/main" id="{3C4BBCC7-A99F-4871-AACB-0ACBE75D2ECE}"/>
              </a:ext>
            </a:extLst>
          </p:cNvPr>
          <p:cNvSpPr>
            <a:spLocks noGrp="1"/>
          </p:cNvSpPr>
          <p:nvPr>
            <p:ph type="subTitle" idx="1"/>
          </p:nvPr>
        </p:nvSpPr>
        <p:spPr>
          <a:xfrm>
            <a:off x="1974979" y="4196605"/>
            <a:ext cx="8242042" cy="1495068"/>
          </a:xfrm>
        </p:spPr>
        <p:txBody>
          <a:bodyPr anchor="t">
            <a:normAutofit/>
          </a:bodyPr>
          <a:lstStyle/>
          <a:p>
            <a:pPr algn="ctr"/>
            <a:r>
              <a:rPr lang="en-US" b="1" u="sng" dirty="0" err="1"/>
              <a:t>Gruppenmitglieder</a:t>
            </a:r>
            <a:endParaRPr lang="en-US" b="1" u="sng" dirty="0"/>
          </a:p>
          <a:p>
            <a:pPr algn="ctr"/>
            <a:r>
              <a:rPr lang="en-US" dirty="0"/>
              <a:t>Jimmy Tan</a:t>
            </a:r>
          </a:p>
          <a:p>
            <a:pPr algn="ctr"/>
            <a:r>
              <a:rPr lang="en-US" dirty="0"/>
              <a:t>Wen bin </a:t>
            </a:r>
            <a:r>
              <a:rPr lang="en-US" dirty="0" err="1"/>
              <a:t>bu</a:t>
            </a:r>
            <a:endParaRPr lang="en-US" dirty="0"/>
          </a:p>
        </p:txBody>
      </p:sp>
      <p:sp>
        <p:nvSpPr>
          <p:cNvPr id="13" name="Freeform: Shape 12">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6"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8860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811C-FB20-4664-89E8-32CF81E8BC7E}"/>
              </a:ext>
            </a:extLst>
          </p:cNvPr>
          <p:cNvSpPr>
            <a:spLocks noGrp="1"/>
          </p:cNvSpPr>
          <p:nvPr>
            <p:ph type="title"/>
          </p:nvPr>
        </p:nvSpPr>
        <p:spPr>
          <a:xfrm>
            <a:off x="966744" y="1074997"/>
            <a:ext cx="9076329" cy="1064277"/>
          </a:xfrm>
        </p:spPr>
        <p:txBody>
          <a:bodyPr/>
          <a:lstStyle/>
          <a:p>
            <a:r>
              <a:rPr lang="en-US" b="1" dirty="0" err="1"/>
              <a:t>Ziele</a:t>
            </a:r>
            <a:endParaRPr lang="en-US" b="1" dirty="0"/>
          </a:p>
        </p:txBody>
      </p:sp>
      <p:sp>
        <p:nvSpPr>
          <p:cNvPr id="3" name="Content Placeholder 2">
            <a:extLst>
              <a:ext uri="{FF2B5EF4-FFF2-40B4-BE49-F238E27FC236}">
                <a16:creationId xmlns:a16="http://schemas.microsoft.com/office/drawing/2014/main" id="{EA4230DB-E1CC-416A-9529-0A5085DDCE9C}"/>
              </a:ext>
            </a:extLst>
          </p:cNvPr>
          <p:cNvSpPr>
            <a:spLocks noGrp="1"/>
          </p:cNvSpPr>
          <p:nvPr>
            <p:ph idx="1"/>
          </p:nvPr>
        </p:nvSpPr>
        <p:spPr/>
        <p:txBody>
          <a:bodyPr/>
          <a:lstStyle/>
          <a:p>
            <a:r>
              <a:rPr lang="en-US" dirty="0"/>
              <a:t>Die App </a:t>
            </a:r>
            <a:r>
              <a:rPr lang="en-US" dirty="0" err="1"/>
              <a:t>macht</a:t>
            </a:r>
            <a:r>
              <a:rPr lang="en-US" dirty="0"/>
              <a:t> </a:t>
            </a:r>
            <a:r>
              <a:rPr lang="en-US" dirty="0" err="1"/>
              <a:t>mithilfe</a:t>
            </a:r>
            <a:r>
              <a:rPr lang="en-US" dirty="0"/>
              <a:t> des </a:t>
            </a:r>
            <a:r>
              <a:rPr lang="en-US" dirty="0" err="1"/>
              <a:t>Daten</a:t>
            </a:r>
            <a:r>
              <a:rPr lang="en-US" dirty="0"/>
              <a:t>-Set </a:t>
            </a:r>
            <a:r>
              <a:rPr lang="en-US" dirty="0" err="1"/>
              <a:t>eine</a:t>
            </a:r>
            <a:r>
              <a:rPr lang="en-US" dirty="0"/>
              <a:t> Prognose, </a:t>
            </a:r>
            <a:r>
              <a:rPr lang="en-US" dirty="0" err="1"/>
              <a:t>ob</a:t>
            </a:r>
            <a:r>
              <a:rPr lang="en-US" dirty="0"/>
              <a:t> der Patient m</a:t>
            </a:r>
            <a:r>
              <a:rPr lang="de-DE" dirty="0" err="1"/>
              <a:t>öglicherweise</a:t>
            </a:r>
            <a:r>
              <a:rPr lang="en-US" dirty="0"/>
              <a:t> </a:t>
            </a:r>
            <a:r>
              <a:rPr lang="en-US" dirty="0" err="1"/>
              <a:t>eine</a:t>
            </a:r>
            <a:r>
              <a:rPr lang="en-US" dirty="0"/>
              <a:t> </a:t>
            </a:r>
            <a:r>
              <a:rPr lang="en-US" dirty="0" err="1"/>
              <a:t>Herzkrankheit</a:t>
            </a:r>
            <a:r>
              <a:rPr lang="en-US" dirty="0"/>
              <a:t> hat.</a:t>
            </a:r>
          </a:p>
          <a:p>
            <a:r>
              <a:rPr lang="en-US" dirty="0"/>
              <a:t>Die App </a:t>
            </a:r>
            <a:r>
              <a:rPr lang="en-US" dirty="0" err="1"/>
              <a:t>unterst</a:t>
            </a:r>
            <a:r>
              <a:rPr lang="de-DE" dirty="0" err="1"/>
              <a:t>ützt</a:t>
            </a:r>
            <a:r>
              <a:rPr lang="de-DE" dirty="0"/>
              <a:t> die Ärzte, die Herzgesundheit von dem Patient zu überprüfen.</a:t>
            </a:r>
            <a:endParaRPr lang="en-US" dirty="0"/>
          </a:p>
        </p:txBody>
      </p:sp>
    </p:spTree>
    <p:extLst>
      <p:ext uri="{BB962C8B-B14F-4D97-AF65-F5344CB8AC3E}">
        <p14:creationId xmlns:p14="http://schemas.microsoft.com/office/powerpoint/2010/main" val="74471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9A3B-795C-4F04-A6C5-8B936401AA74}"/>
              </a:ext>
            </a:extLst>
          </p:cNvPr>
          <p:cNvSpPr>
            <a:spLocks noGrp="1"/>
          </p:cNvSpPr>
          <p:nvPr>
            <p:ph type="title"/>
          </p:nvPr>
        </p:nvSpPr>
        <p:spPr/>
        <p:txBody>
          <a:bodyPr/>
          <a:lstStyle/>
          <a:p>
            <a:r>
              <a:rPr lang="de-DE" b="1" dirty="0"/>
              <a:t>Beschreibung des Datensatzes</a:t>
            </a:r>
            <a:endParaRPr lang="en-US" b="1" dirty="0"/>
          </a:p>
        </p:txBody>
      </p:sp>
      <p:sp>
        <p:nvSpPr>
          <p:cNvPr id="3" name="Content Placeholder 2">
            <a:extLst>
              <a:ext uri="{FF2B5EF4-FFF2-40B4-BE49-F238E27FC236}">
                <a16:creationId xmlns:a16="http://schemas.microsoft.com/office/drawing/2014/main" id="{2396F7E3-9989-4E1C-B2E9-9AEC835C39E7}"/>
              </a:ext>
            </a:extLst>
          </p:cNvPr>
          <p:cNvSpPr>
            <a:spLocks noGrp="1"/>
          </p:cNvSpPr>
          <p:nvPr>
            <p:ph idx="1"/>
          </p:nvPr>
        </p:nvSpPr>
        <p:spPr/>
        <p:txBody>
          <a:bodyPr/>
          <a:lstStyle/>
          <a:p>
            <a:r>
              <a:rPr lang="de-DE" dirty="0"/>
              <a:t>Die Eigenschaften des Datensatzes: multivariat</a:t>
            </a:r>
          </a:p>
          <a:p>
            <a:r>
              <a:rPr lang="de-DE" dirty="0"/>
              <a:t>Die Eigenschaften des Attributes: kategorisch, integer, reell</a:t>
            </a:r>
          </a:p>
          <a:p>
            <a:r>
              <a:rPr lang="de-DE" dirty="0"/>
              <a:t>Verbundene Aufgaben: die Klassifikation</a:t>
            </a:r>
          </a:p>
          <a:p>
            <a:r>
              <a:rPr lang="de-DE" dirty="0"/>
              <a:t>Die Anzahl der Instanz: 303</a:t>
            </a:r>
          </a:p>
          <a:p>
            <a:r>
              <a:rPr lang="de-DE" dirty="0"/>
              <a:t>Die Anzahl des Attributes: 14</a:t>
            </a:r>
          </a:p>
        </p:txBody>
      </p:sp>
    </p:spTree>
    <p:extLst>
      <p:ext uri="{BB962C8B-B14F-4D97-AF65-F5344CB8AC3E}">
        <p14:creationId xmlns:p14="http://schemas.microsoft.com/office/powerpoint/2010/main" val="33549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B538-506B-44A3-9E4F-C8A589C291DF}"/>
              </a:ext>
            </a:extLst>
          </p:cNvPr>
          <p:cNvSpPr>
            <a:spLocks noGrp="1"/>
          </p:cNvSpPr>
          <p:nvPr>
            <p:ph type="title"/>
          </p:nvPr>
        </p:nvSpPr>
        <p:spPr>
          <a:xfrm>
            <a:off x="966744" y="471315"/>
            <a:ext cx="9076329" cy="1064277"/>
          </a:xfrm>
        </p:spPr>
        <p:txBody>
          <a:bodyPr/>
          <a:lstStyle/>
          <a:p>
            <a:r>
              <a:rPr lang="de-DE" b="1" dirty="0"/>
              <a:t>Attribute</a:t>
            </a:r>
            <a:endParaRPr lang="en-US" b="1" dirty="0"/>
          </a:p>
        </p:txBody>
      </p:sp>
      <p:sp>
        <p:nvSpPr>
          <p:cNvPr id="3" name="Content Placeholder 2">
            <a:extLst>
              <a:ext uri="{FF2B5EF4-FFF2-40B4-BE49-F238E27FC236}">
                <a16:creationId xmlns:a16="http://schemas.microsoft.com/office/drawing/2014/main" id="{CE780AD8-D48D-43D7-B5E2-2EB873922D44}"/>
              </a:ext>
            </a:extLst>
          </p:cNvPr>
          <p:cNvSpPr>
            <a:spLocks noGrp="1"/>
          </p:cNvSpPr>
          <p:nvPr>
            <p:ph idx="1"/>
          </p:nvPr>
        </p:nvSpPr>
        <p:spPr>
          <a:xfrm>
            <a:off x="966744" y="1393794"/>
            <a:ext cx="9076329" cy="5299969"/>
          </a:xfrm>
        </p:spPr>
        <p:txBody>
          <a:bodyPr>
            <a:normAutofit fontScale="85000" lnSpcReduction="20000"/>
          </a:bodyPr>
          <a:lstStyle/>
          <a:p>
            <a:r>
              <a:rPr lang="de-DE" dirty="0" err="1"/>
              <a:t>age</a:t>
            </a:r>
            <a:r>
              <a:rPr lang="de-DE" dirty="0"/>
              <a:t>: das Alter in Jahren</a:t>
            </a:r>
          </a:p>
          <a:p>
            <a:r>
              <a:rPr lang="de-DE" dirty="0"/>
              <a:t>sex: das Geschlecht, 0 = weiblich; 1 = männlich</a:t>
            </a:r>
          </a:p>
          <a:p>
            <a:r>
              <a:rPr lang="en-US" dirty="0"/>
              <a:t>cp: die Art von der </a:t>
            </a:r>
            <a:r>
              <a:rPr lang="en-US" dirty="0" err="1"/>
              <a:t>Brustschmerzen</a:t>
            </a:r>
            <a:endParaRPr lang="en-US" dirty="0"/>
          </a:p>
          <a:p>
            <a:r>
              <a:rPr lang="en-US" dirty="0" err="1"/>
              <a:t>trestbps</a:t>
            </a:r>
            <a:r>
              <a:rPr lang="en-US" dirty="0"/>
              <a:t>: der </a:t>
            </a:r>
            <a:r>
              <a:rPr lang="en-US" dirty="0" err="1"/>
              <a:t>Ruheblutdruck</a:t>
            </a:r>
            <a:r>
              <a:rPr lang="en-US" dirty="0"/>
              <a:t> (in mm Hg)</a:t>
            </a:r>
          </a:p>
          <a:p>
            <a:r>
              <a:rPr lang="en-US" dirty="0" err="1"/>
              <a:t>chol</a:t>
            </a:r>
            <a:r>
              <a:rPr lang="en-US" dirty="0"/>
              <a:t>: das </a:t>
            </a:r>
            <a:r>
              <a:rPr lang="en-US" dirty="0" err="1"/>
              <a:t>Serumcholesterin</a:t>
            </a:r>
            <a:r>
              <a:rPr lang="en-US" dirty="0"/>
              <a:t> (in mg/dl)</a:t>
            </a:r>
          </a:p>
          <a:p>
            <a:r>
              <a:rPr lang="en-US" dirty="0" err="1"/>
              <a:t>fbs</a:t>
            </a:r>
            <a:r>
              <a:rPr lang="en-US" dirty="0"/>
              <a:t>: der </a:t>
            </a:r>
            <a:r>
              <a:rPr lang="en-US" dirty="0" err="1"/>
              <a:t>Blutzuckerwert</a:t>
            </a:r>
            <a:r>
              <a:rPr lang="en-US" dirty="0"/>
              <a:t> </a:t>
            </a:r>
            <a:r>
              <a:rPr lang="en-US" dirty="0" err="1"/>
              <a:t>wenn</a:t>
            </a:r>
            <a:r>
              <a:rPr lang="en-US" dirty="0"/>
              <a:t> fasten &lt; 120mg/dl, 0 = </a:t>
            </a:r>
            <a:r>
              <a:rPr lang="en-US" dirty="0" err="1"/>
              <a:t>falsch</a:t>
            </a:r>
            <a:r>
              <a:rPr lang="en-US" dirty="0"/>
              <a:t>; 1 = </a:t>
            </a:r>
            <a:r>
              <a:rPr lang="en-US" dirty="0" err="1"/>
              <a:t>wahr</a:t>
            </a:r>
            <a:endParaRPr lang="en-US" dirty="0"/>
          </a:p>
          <a:p>
            <a:r>
              <a:rPr lang="de-DE" dirty="0" err="1"/>
              <a:t>restecg</a:t>
            </a:r>
            <a:r>
              <a:rPr lang="de-DE" dirty="0"/>
              <a:t>: das Ergebnis </a:t>
            </a:r>
            <a:r>
              <a:rPr lang="en-GB" dirty="0"/>
              <a:t>der </a:t>
            </a:r>
            <a:r>
              <a:rPr lang="de-DE" dirty="0"/>
              <a:t>Ruheelektrokardiographie</a:t>
            </a:r>
          </a:p>
          <a:p>
            <a:r>
              <a:rPr lang="de-DE" dirty="0" err="1"/>
              <a:t>thalach</a:t>
            </a:r>
            <a:r>
              <a:rPr lang="de-DE" dirty="0"/>
              <a:t>: maximale Herzfrequenz erreicht</a:t>
            </a:r>
          </a:p>
          <a:p>
            <a:r>
              <a:rPr lang="de-DE" dirty="0" err="1"/>
              <a:t>exang</a:t>
            </a:r>
            <a:r>
              <a:rPr lang="de-DE" dirty="0"/>
              <a:t>: die Angina wegen der Übung, 0 </a:t>
            </a:r>
            <a:r>
              <a:rPr lang="en-US" dirty="0"/>
              <a:t>= </a:t>
            </a:r>
            <a:r>
              <a:rPr lang="en-US" dirty="0" err="1"/>
              <a:t>nein</a:t>
            </a:r>
            <a:r>
              <a:rPr lang="en-US" dirty="0"/>
              <a:t>; 1 = ja</a:t>
            </a:r>
            <a:endParaRPr lang="de-DE" dirty="0"/>
          </a:p>
          <a:p>
            <a:r>
              <a:rPr lang="de-DE" dirty="0" err="1"/>
              <a:t>oldpeak</a:t>
            </a:r>
            <a:r>
              <a:rPr lang="de-DE" dirty="0"/>
              <a:t>: ST-Depression durch körperliche Betätigung im Verhältnis zur Ruhe</a:t>
            </a:r>
          </a:p>
          <a:p>
            <a:r>
              <a:rPr lang="de-DE" dirty="0" err="1"/>
              <a:t>slope</a:t>
            </a:r>
            <a:r>
              <a:rPr lang="de-DE" dirty="0"/>
              <a:t>: die Steigung von dem ST-Abschnitt, 1 = ansteigend; 2 = eben; 3 = abfallend</a:t>
            </a:r>
          </a:p>
          <a:p>
            <a:r>
              <a:rPr lang="de-DE" dirty="0" err="1"/>
              <a:t>ca</a:t>
            </a:r>
            <a:r>
              <a:rPr lang="de-DE" dirty="0"/>
              <a:t>: die Anzahl von den gefärbten Blutgefäße durch die </a:t>
            </a:r>
            <a:r>
              <a:rPr lang="de-DE" dirty="0" err="1"/>
              <a:t>Fluoroskopie</a:t>
            </a:r>
            <a:r>
              <a:rPr lang="de-DE" dirty="0"/>
              <a:t> (0-4) </a:t>
            </a:r>
          </a:p>
          <a:p>
            <a:r>
              <a:rPr lang="de-DE" dirty="0" err="1"/>
              <a:t>thal</a:t>
            </a:r>
            <a:r>
              <a:rPr lang="de-DE" dirty="0"/>
              <a:t>: die Thalassämie, </a:t>
            </a:r>
            <a:r>
              <a:rPr lang="en-US" dirty="0"/>
              <a:t>0 = </a:t>
            </a:r>
            <a:r>
              <a:rPr lang="en-US" dirty="0" err="1"/>
              <a:t>keine</a:t>
            </a:r>
            <a:r>
              <a:rPr lang="en-US" dirty="0"/>
              <a:t>; 1 = normal; 2 = fester </a:t>
            </a:r>
            <a:r>
              <a:rPr lang="en-US" dirty="0" err="1"/>
              <a:t>Defekt</a:t>
            </a:r>
            <a:r>
              <a:rPr lang="en-US" dirty="0"/>
              <a:t>; 3 = </a:t>
            </a:r>
            <a:r>
              <a:rPr lang="en-US" dirty="0" err="1"/>
              <a:t>umkehrbarer</a:t>
            </a:r>
            <a:r>
              <a:rPr lang="en-US" dirty="0"/>
              <a:t> </a:t>
            </a:r>
            <a:r>
              <a:rPr lang="en-US" dirty="0" err="1"/>
              <a:t>Defekt</a:t>
            </a:r>
            <a:endParaRPr lang="de-DE" dirty="0"/>
          </a:p>
          <a:p>
            <a:r>
              <a:rPr lang="de-DE" dirty="0" err="1"/>
              <a:t>target</a:t>
            </a:r>
            <a:r>
              <a:rPr lang="de-DE" dirty="0"/>
              <a:t>: die Diagnose von der Herzkrankheit, 0 = nein, 1 = ja</a:t>
            </a:r>
          </a:p>
          <a:p>
            <a:endParaRPr lang="en-US" dirty="0"/>
          </a:p>
        </p:txBody>
      </p:sp>
    </p:spTree>
    <p:extLst>
      <p:ext uri="{BB962C8B-B14F-4D97-AF65-F5344CB8AC3E}">
        <p14:creationId xmlns:p14="http://schemas.microsoft.com/office/powerpoint/2010/main" val="198982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3B8D-B813-4D8E-8603-FB7632D2BC23}"/>
              </a:ext>
            </a:extLst>
          </p:cNvPr>
          <p:cNvSpPr>
            <a:spLocks noGrp="1"/>
          </p:cNvSpPr>
          <p:nvPr>
            <p:ph type="title"/>
          </p:nvPr>
        </p:nvSpPr>
        <p:spPr/>
        <p:txBody>
          <a:bodyPr/>
          <a:lstStyle/>
          <a:p>
            <a:r>
              <a:rPr lang="en-US" b="1" dirty="0" err="1"/>
              <a:t>Warum</a:t>
            </a:r>
            <a:r>
              <a:rPr lang="en-US" b="1" dirty="0"/>
              <a:t> der </a:t>
            </a:r>
            <a:r>
              <a:rPr lang="en-US" b="1" dirty="0" err="1"/>
              <a:t>Entscheidungsbaum</a:t>
            </a:r>
            <a:r>
              <a:rPr lang="en-US" b="1" dirty="0"/>
              <a:t>?</a:t>
            </a:r>
          </a:p>
        </p:txBody>
      </p:sp>
      <p:sp>
        <p:nvSpPr>
          <p:cNvPr id="3" name="Content Placeholder 2">
            <a:extLst>
              <a:ext uri="{FF2B5EF4-FFF2-40B4-BE49-F238E27FC236}">
                <a16:creationId xmlns:a16="http://schemas.microsoft.com/office/drawing/2014/main" id="{C35AB9AB-CA40-4B99-B44D-8EDBC39B30C0}"/>
              </a:ext>
            </a:extLst>
          </p:cNvPr>
          <p:cNvSpPr>
            <a:spLocks noGrp="1"/>
          </p:cNvSpPr>
          <p:nvPr>
            <p:ph idx="1"/>
          </p:nvPr>
        </p:nvSpPr>
        <p:spPr/>
        <p:txBody>
          <a:bodyPr/>
          <a:lstStyle/>
          <a:p>
            <a:r>
              <a:rPr lang="de-DE" dirty="0"/>
              <a:t>Die Zielvariable, die wir durch R berechnen wollen, ist eine Kategoriale Daten. Daher können wir die Logistische Regression, Lineare Regression und Neuronale Netzen nicht benutzen, weil sie nur für die Numerische Zielvariable funktionieren. Deswegen haben wir uns für den Entscheidungsbaum entschieden.</a:t>
            </a:r>
          </a:p>
        </p:txBody>
      </p:sp>
    </p:spTree>
    <p:extLst>
      <p:ext uri="{BB962C8B-B14F-4D97-AF65-F5344CB8AC3E}">
        <p14:creationId xmlns:p14="http://schemas.microsoft.com/office/powerpoint/2010/main" val="28185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3DFF-C35D-4712-B869-F0A2A6537DCE}"/>
              </a:ext>
            </a:extLst>
          </p:cNvPr>
          <p:cNvSpPr>
            <a:spLocks noGrp="1"/>
          </p:cNvSpPr>
          <p:nvPr>
            <p:ph type="title"/>
          </p:nvPr>
        </p:nvSpPr>
        <p:spPr>
          <a:xfrm>
            <a:off x="-1" y="959587"/>
            <a:ext cx="12192001" cy="5254782"/>
          </a:xfrm>
        </p:spPr>
        <p:txBody>
          <a:bodyPr>
            <a:normAutofit/>
          </a:bodyPr>
          <a:lstStyle/>
          <a:p>
            <a:pPr algn="ctr"/>
            <a:r>
              <a:rPr lang="de-DE" sz="6000" b="1" dirty="0"/>
              <a:t>Vorführung der </a:t>
            </a:r>
            <a:r>
              <a:rPr lang="de-DE" sz="6000" b="1" dirty="0" err="1"/>
              <a:t>Shiny</a:t>
            </a:r>
            <a:r>
              <a:rPr lang="de-DE" sz="6000" b="1" dirty="0"/>
              <a:t>-App </a:t>
            </a:r>
          </a:p>
        </p:txBody>
      </p:sp>
    </p:spTree>
    <p:extLst>
      <p:ext uri="{BB962C8B-B14F-4D97-AF65-F5344CB8AC3E}">
        <p14:creationId xmlns:p14="http://schemas.microsoft.com/office/powerpoint/2010/main" val="698609829"/>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41242B"/>
      </a:dk2>
      <a:lt2>
        <a:srgbClr val="E2E8E7"/>
      </a:lt2>
      <a:accent1>
        <a:srgbClr val="C696A1"/>
      </a:accent1>
      <a:accent2>
        <a:srgbClr val="BA8A7F"/>
      </a:accent2>
      <a:accent3>
        <a:srgbClr val="B8A07C"/>
      </a:accent3>
      <a:accent4>
        <a:srgbClr val="A6A772"/>
      </a:accent4>
      <a:accent5>
        <a:srgbClr val="98A980"/>
      </a:accent5>
      <a:accent6>
        <a:srgbClr val="7FAE77"/>
      </a:accent6>
      <a:hlink>
        <a:srgbClr val="568E81"/>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304</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Goudy Old Style</vt:lpstr>
      <vt:lpstr>MarrakeshVTI</vt:lpstr>
      <vt:lpstr>HEART DISEASE PREDICTION</vt:lpstr>
      <vt:lpstr>Ziele</vt:lpstr>
      <vt:lpstr>Beschreibung des Datensatzes</vt:lpstr>
      <vt:lpstr>Attribute</vt:lpstr>
      <vt:lpstr>Warum der Entscheidungsbaum?</vt:lpstr>
      <vt:lpstr>Vorführung der Shiny-App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DATA SET</dc:title>
  <dc:creator>Wen Bu</dc:creator>
  <cp:lastModifiedBy>tan jimmy</cp:lastModifiedBy>
  <cp:revision>5</cp:revision>
  <dcterms:created xsi:type="dcterms:W3CDTF">2022-01-12T00:08:06Z</dcterms:created>
  <dcterms:modified xsi:type="dcterms:W3CDTF">2022-01-13T13:25:31Z</dcterms:modified>
</cp:coreProperties>
</file>